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sldIdLst>
    <p:sldId id="271" r:id="rId5"/>
    <p:sldId id="287" r:id="rId6"/>
    <p:sldId id="275" r:id="rId7"/>
    <p:sldId id="285" r:id="rId8"/>
    <p:sldId id="273" r:id="rId9"/>
    <p:sldId id="277" r:id="rId10"/>
    <p:sldId id="290" r:id="rId11"/>
    <p:sldId id="288" r:id="rId12"/>
    <p:sldId id="286" r:id="rId13"/>
    <p:sldId id="289" r:id="rId14"/>
    <p:sldId id="276" r:id="rId15"/>
    <p:sldId id="274" r:id="rId16"/>
    <p:sldId id="283" r:id="rId17"/>
    <p:sldId id="279" r:id="rId18"/>
    <p:sldId id="280" r:id="rId19"/>
    <p:sldId id="268" r:id="rId20"/>
  </p:sldIdLst>
  <p:sldSz cx="16257588" cy="10158413"/>
  <p:notesSz cx="6858000" cy="9144000"/>
  <p:defaultTextStyle>
    <a:defPPr>
      <a:defRPr lang="en-US"/>
    </a:defPPr>
    <a:lvl1pPr marL="0" algn="l" defTabSz="1267752" rtl="0" eaLnBrk="1" latinLnBrk="0" hangingPunct="1">
      <a:defRPr sz="2496" kern="1200">
        <a:solidFill>
          <a:schemeClr val="tx1"/>
        </a:solidFill>
        <a:latin typeface="+mn-lt"/>
        <a:ea typeface="+mn-ea"/>
        <a:cs typeface="+mn-cs"/>
      </a:defRPr>
    </a:lvl1pPr>
    <a:lvl2pPr marL="633876" algn="l" defTabSz="1267752" rtl="0" eaLnBrk="1" latinLnBrk="0" hangingPunct="1">
      <a:defRPr sz="2496" kern="1200">
        <a:solidFill>
          <a:schemeClr val="tx1"/>
        </a:solidFill>
        <a:latin typeface="+mn-lt"/>
        <a:ea typeface="+mn-ea"/>
        <a:cs typeface="+mn-cs"/>
      </a:defRPr>
    </a:lvl2pPr>
    <a:lvl3pPr marL="1267752" algn="l" defTabSz="1267752" rtl="0" eaLnBrk="1" latinLnBrk="0" hangingPunct="1">
      <a:defRPr sz="2496" kern="1200">
        <a:solidFill>
          <a:schemeClr val="tx1"/>
        </a:solidFill>
        <a:latin typeface="+mn-lt"/>
        <a:ea typeface="+mn-ea"/>
        <a:cs typeface="+mn-cs"/>
      </a:defRPr>
    </a:lvl3pPr>
    <a:lvl4pPr marL="1901628" algn="l" defTabSz="1267752" rtl="0" eaLnBrk="1" latinLnBrk="0" hangingPunct="1">
      <a:defRPr sz="2496" kern="1200">
        <a:solidFill>
          <a:schemeClr val="tx1"/>
        </a:solidFill>
        <a:latin typeface="+mn-lt"/>
        <a:ea typeface="+mn-ea"/>
        <a:cs typeface="+mn-cs"/>
      </a:defRPr>
    </a:lvl4pPr>
    <a:lvl5pPr marL="2535502" algn="l" defTabSz="1267752" rtl="0" eaLnBrk="1" latinLnBrk="0" hangingPunct="1">
      <a:defRPr sz="2496" kern="1200">
        <a:solidFill>
          <a:schemeClr val="tx1"/>
        </a:solidFill>
        <a:latin typeface="+mn-lt"/>
        <a:ea typeface="+mn-ea"/>
        <a:cs typeface="+mn-cs"/>
      </a:defRPr>
    </a:lvl5pPr>
    <a:lvl6pPr marL="3169379" algn="l" defTabSz="1267752" rtl="0" eaLnBrk="1" latinLnBrk="0" hangingPunct="1">
      <a:defRPr sz="2496" kern="1200">
        <a:solidFill>
          <a:schemeClr val="tx1"/>
        </a:solidFill>
        <a:latin typeface="+mn-lt"/>
        <a:ea typeface="+mn-ea"/>
        <a:cs typeface="+mn-cs"/>
      </a:defRPr>
    </a:lvl6pPr>
    <a:lvl7pPr marL="3803254" algn="l" defTabSz="1267752" rtl="0" eaLnBrk="1" latinLnBrk="0" hangingPunct="1">
      <a:defRPr sz="2496" kern="1200">
        <a:solidFill>
          <a:schemeClr val="tx1"/>
        </a:solidFill>
        <a:latin typeface="+mn-lt"/>
        <a:ea typeface="+mn-ea"/>
        <a:cs typeface="+mn-cs"/>
      </a:defRPr>
    </a:lvl7pPr>
    <a:lvl8pPr marL="4437130" algn="l" defTabSz="1267752" rtl="0" eaLnBrk="1" latinLnBrk="0" hangingPunct="1">
      <a:defRPr sz="2496" kern="1200">
        <a:solidFill>
          <a:schemeClr val="tx1"/>
        </a:solidFill>
        <a:latin typeface="+mn-lt"/>
        <a:ea typeface="+mn-ea"/>
        <a:cs typeface="+mn-cs"/>
      </a:defRPr>
    </a:lvl8pPr>
    <a:lvl9pPr marL="5071006" algn="l" defTabSz="1267752" rtl="0" eaLnBrk="1" latinLnBrk="0" hangingPunct="1">
      <a:defRPr sz="249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36"/>
    <a:srgbClr val="00A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753"/>
  </p:normalViewPr>
  <p:slideViewPr>
    <p:cSldViewPr snapToGrid="0" snapToObjects="1">
      <p:cViewPr varScale="1">
        <p:scale>
          <a:sx n="75" d="100"/>
          <a:sy n="75" d="100"/>
        </p:scale>
        <p:origin x="876" y="78"/>
      </p:cViewPr>
      <p:guideLst/>
    </p:cSldViewPr>
  </p:slideViewPr>
  <p:notesTextViewPr>
    <p:cViewPr>
      <p:scale>
        <a:sx n="1" d="1"/>
        <a:sy n="1" d="1"/>
      </p:scale>
      <p:origin x="0" y="0"/>
    </p:cViewPr>
  </p:notesTextViewPr>
  <p:notesViewPr>
    <p:cSldViewPr snapToGrid="0" snapToObjects="1">
      <p:cViewPr>
        <p:scale>
          <a:sx n="110" d="100"/>
          <a:sy n="110" d="100"/>
        </p:scale>
        <p:origin x="3348" y="-19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8D53C-149F-6740-BCDE-ADDE24609432}" type="datetimeFigureOut">
              <a:rPr lang="en-US" smtClean="0"/>
              <a:t>10/17/2024</a:t>
            </a:fld>
            <a:endParaRPr lang="en-US" dirty="0"/>
          </a:p>
        </p:txBody>
      </p:sp>
      <p:sp>
        <p:nvSpPr>
          <p:cNvPr id="4" name="Slide Image Placeholder 3"/>
          <p:cNvSpPr>
            <a:spLocks noGrp="1" noRot="1" noChangeAspect="1"/>
          </p:cNvSpPr>
          <p:nvPr>
            <p:ph type="sldImg" idx="2"/>
          </p:nvPr>
        </p:nvSpPr>
        <p:spPr>
          <a:xfrm>
            <a:off x="958850" y="1143000"/>
            <a:ext cx="49403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137FE-F796-2E41-88C3-6EBCF174D120}" type="slidenum">
              <a:rPr lang="en-US" smtClean="0"/>
              <a:t>‹#›</a:t>
            </a:fld>
            <a:endParaRPr lang="en-US" dirty="0"/>
          </a:p>
        </p:txBody>
      </p:sp>
    </p:spTree>
    <p:extLst>
      <p:ext uri="{BB962C8B-B14F-4D97-AF65-F5344CB8AC3E}">
        <p14:creationId xmlns:p14="http://schemas.microsoft.com/office/powerpoint/2010/main" val="2786217908"/>
      </p:ext>
    </p:extLst>
  </p:cSld>
  <p:clrMap bg1="lt1" tx1="dk1" bg2="lt2" tx2="dk2" accent1="accent1" accent2="accent2" accent3="accent3" accent4="accent4" accent5="accent5" accent6="accent6" hlink="hlink" folHlink="folHlink"/>
  <p:notesStyle>
    <a:lvl1pPr marL="0" algn="l" defTabSz="1267752" rtl="0" eaLnBrk="1" latinLnBrk="0" hangingPunct="1">
      <a:defRPr sz="1664" kern="1200">
        <a:solidFill>
          <a:schemeClr val="tx1"/>
        </a:solidFill>
        <a:latin typeface="+mn-lt"/>
        <a:ea typeface="+mn-ea"/>
        <a:cs typeface="+mn-cs"/>
      </a:defRPr>
    </a:lvl1pPr>
    <a:lvl2pPr marL="633876" algn="l" defTabSz="1267752" rtl="0" eaLnBrk="1" latinLnBrk="0" hangingPunct="1">
      <a:defRPr sz="1664" kern="1200">
        <a:solidFill>
          <a:schemeClr val="tx1"/>
        </a:solidFill>
        <a:latin typeface="+mn-lt"/>
        <a:ea typeface="+mn-ea"/>
        <a:cs typeface="+mn-cs"/>
      </a:defRPr>
    </a:lvl2pPr>
    <a:lvl3pPr marL="1267752" algn="l" defTabSz="1267752" rtl="0" eaLnBrk="1" latinLnBrk="0" hangingPunct="1">
      <a:defRPr sz="1664" kern="1200">
        <a:solidFill>
          <a:schemeClr val="tx1"/>
        </a:solidFill>
        <a:latin typeface="+mn-lt"/>
        <a:ea typeface="+mn-ea"/>
        <a:cs typeface="+mn-cs"/>
      </a:defRPr>
    </a:lvl3pPr>
    <a:lvl4pPr marL="1901628" algn="l" defTabSz="1267752" rtl="0" eaLnBrk="1" latinLnBrk="0" hangingPunct="1">
      <a:defRPr sz="1664" kern="1200">
        <a:solidFill>
          <a:schemeClr val="tx1"/>
        </a:solidFill>
        <a:latin typeface="+mn-lt"/>
        <a:ea typeface="+mn-ea"/>
        <a:cs typeface="+mn-cs"/>
      </a:defRPr>
    </a:lvl4pPr>
    <a:lvl5pPr marL="2535502" algn="l" defTabSz="1267752" rtl="0" eaLnBrk="1" latinLnBrk="0" hangingPunct="1">
      <a:defRPr sz="1664" kern="1200">
        <a:solidFill>
          <a:schemeClr val="tx1"/>
        </a:solidFill>
        <a:latin typeface="+mn-lt"/>
        <a:ea typeface="+mn-ea"/>
        <a:cs typeface="+mn-cs"/>
      </a:defRPr>
    </a:lvl5pPr>
    <a:lvl6pPr marL="3169379" algn="l" defTabSz="1267752" rtl="0" eaLnBrk="1" latinLnBrk="0" hangingPunct="1">
      <a:defRPr sz="1664" kern="1200">
        <a:solidFill>
          <a:schemeClr val="tx1"/>
        </a:solidFill>
        <a:latin typeface="+mn-lt"/>
        <a:ea typeface="+mn-ea"/>
        <a:cs typeface="+mn-cs"/>
      </a:defRPr>
    </a:lvl6pPr>
    <a:lvl7pPr marL="3803254" algn="l" defTabSz="1267752" rtl="0" eaLnBrk="1" latinLnBrk="0" hangingPunct="1">
      <a:defRPr sz="1664" kern="1200">
        <a:solidFill>
          <a:schemeClr val="tx1"/>
        </a:solidFill>
        <a:latin typeface="+mn-lt"/>
        <a:ea typeface="+mn-ea"/>
        <a:cs typeface="+mn-cs"/>
      </a:defRPr>
    </a:lvl7pPr>
    <a:lvl8pPr marL="4437130" algn="l" defTabSz="1267752" rtl="0" eaLnBrk="1" latinLnBrk="0" hangingPunct="1">
      <a:defRPr sz="1664" kern="1200">
        <a:solidFill>
          <a:schemeClr val="tx1"/>
        </a:solidFill>
        <a:latin typeface="+mn-lt"/>
        <a:ea typeface="+mn-ea"/>
        <a:cs typeface="+mn-cs"/>
      </a:defRPr>
    </a:lvl8pPr>
    <a:lvl9pPr marL="5071006" algn="l" defTabSz="1267752" rtl="0" eaLnBrk="1" latinLnBrk="0" hangingPunct="1">
      <a:defRPr sz="16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38137FE-F796-2E41-88C3-6EBCF174D120}" type="slidenum">
              <a:rPr lang="en-US" smtClean="0"/>
              <a:t>1</a:t>
            </a:fld>
            <a:endParaRPr lang="en-US" dirty="0"/>
          </a:p>
        </p:txBody>
      </p:sp>
    </p:spTree>
    <p:extLst>
      <p:ext uri="{BB962C8B-B14F-4D97-AF65-F5344CB8AC3E}">
        <p14:creationId xmlns:p14="http://schemas.microsoft.com/office/powerpoint/2010/main" val="3021197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dirty="0"/>
              <a:t>Hyperlinks take viewers to more information about these models.</a:t>
            </a:r>
          </a:p>
          <a:p>
            <a:endParaRPr lang="en-IE" sz="1200" dirty="0"/>
          </a:p>
          <a:p>
            <a:pPr marL="171450" indent="-171450">
              <a:buFont typeface="Arial" panose="020B0604020202020204" pitchFamily="34" charset="0"/>
              <a:buChar char="•"/>
            </a:pPr>
            <a:r>
              <a:rPr lang="en-IE" sz="1200" dirty="0"/>
              <a:t>Kolb: </a:t>
            </a:r>
          </a:p>
          <a:p>
            <a:pPr marL="805326" lvl="1" indent="-171450">
              <a:buFont typeface="Arial" panose="020B0604020202020204" pitchFamily="34" charset="0"/>
              <a:buChar char="•"/>
            </a:pPr>
            <a:r>
              <a:rPr lang="en-IE" sz="1200" dirty="0"/>
              <a:t>Concrete experience </a:t>
            </a:r>
          </a:p>
          <a:p>
            <a:pPr marL="805326" lvl="1" indent="-171450">
              <a:buFont typeface="Arial" panose="020B0604020202020204" pitchFamily="34" charset="0"/>
              <a:buChar char="•"/>
            </a:pPr>
            <a:r>
              <a:rPr lang="en-IE" sz="1200" dirty="0"/>
              <a:t>Reflective observation</a:t>
            </a:r>
          </a:p>
          <a:p>
            <a:pPr marL="805326" lvl="1" indent="-171450">
              <a:buFont typeface="Arial" panose="020B0604020202020204" pitchFamily="34" charset="0"/>
              <a:buChar char="•"/>
            </a:pPr>
            <a:r>
              <a:rPr lang="en-IE" sz="1200" dirty="0"/>
              <a:t>Abstract conceptualisation</a:t>
            </a:r>
          </a:p>
          <a:p>
            <a:pPr marL="805326" lvl="1" indent="-171450">
              <a:buFont typeface="Arial" panose="020B0604020202020204" pitchFamily="34" charset="0"/>
              <a:buChar char="•"/>
            </a:pPr>
            <a:r>
              <a:rPr lang="en-IE" sz="1200" dirty="0"/>
              <a:t>Active experimentation </a:t>
            </a:r>
          </a:p>
          <a:p>
            <a:pPr marL="805326" lvl="1" indent="-171450">
              <a:buFont typeface="Arial" panose="020B0604020202020204" pitchFamily="34" charset="0"/>
              <a:buChar char="•"/>
            </a:pPr>
            <a:endParaRPr lang="en-IE" sz="1200" dirty="0"/>
          </a:p>
          <a:p>
            <a:pPr marL="171450" indent="-171450">
              <a:buFont typeface="Arial" panose="020B0604020202020204" pitchFamily="34" charset="0"/>
              <a:buChar char="•"/>
            </a:pPr>
            <a:r>
              <a:rPr lang="en-IE" sz="1200" dirty="0"/>
              <a:t>Gibbs:</a:t>
            </a:r>
          </a:p>
          <a:p>
            <a:pPr marL="805326" lvl="1" indent="-171450">
              <a:buFont typeface="Arial" panose="020B0604020202020204" pitchFamily="34" charset="0"/>
              <a:buChar char="•"/>
            </a:pPr>
            <a:r>
              <a:rPr lang="en-IE" sz="1200" dirty="0"/>
              <a:t>Description of the experience</a:t>
            </a:r>
          </a:p>
          <a:p>
            <a:pPr marL="805326" lvl="1" indent="-171450">
              <a:buFont typeface="Arial" panose="020B0604020202020204" pitchFamily="34" charset="0"/>
              <a:buChar char="•"/>
            </a:pPr>
            <a:r>
              <a:rPr lang="en-IE" sz="1200" dirty="0"/>
              <a:t>Feelings and thoughts about the experience</a:t>
            </a:r>
          </a:p>
          <a:p>
            <a:pPr marL="805326" lvl="1" indent="-171450">
              <a:buFont typeface="Arial" panose="020B0604020202020204" pitchFamily="34" charset="0"/>
              <a:buChar char="•"/>
            </a:pPr>
            <a:r>
              <a:rPr lang="en-IE" sz="1200" dirty="0"/>
              <a:t>Evaluation of the experience, both good and bad</a:t>
            </a:r>
          </a:p>
          <a:p>
            <a:pPr marL="805326" lvl="1" indent="-171450">
              <a:buFont typeface="Arial" panose="020B0604020202020204" pitchFamily="34" charset="0"/>
              <a:buChar char="•"/>
            </a:pPr>
            <a:r>
              <a:rPr lang="en-IE" sz="1200" dirty="0"/>
              <a:t>Analysis to make sense of the situation</a:t>
            </a:r>
          </a:p>
          <a:p>
            <a:pPr marL="805326" lvl="1" indent="-171450">
              <a:buFont typeface="Arial" panose="020B0604020202020204" pitchFamily="34" charset="0"/>
              <a:buChar char="•"/>
            </a:pPr>
            <a:r>
              <a:rPr lang="en-IE" sz="1200" dirty="0"/>
              <a:t>Conclusion about what you learned and what you could have done differently</a:t>
            </a:r>
          </a:p>
          <a:p>
            <a:pPr marL="805326" lvl="1" indent="-171450">
              <a:buFont typeface="Arial" panose="020B0604020202020204" pitchFamily="34" charset="0"/>
              <a:buChar char="•"/>
            </a:pPr>
            <a:r>
              <a:rPr lang="en-IE" sz="1200" dirty="0"/>
              <a:t>Action plan for how you would deal with similar situations in the future, or general changes you might find appropriate.</a:t>
            </a:r>
          </a:p>
          <a:p>
            <a:pPr marL="171450" indent="-171450">
              <a:buFont typeface="Arial" panose="020B0604020202020204" pitchFamily="34" charset="0"/>
              <a:buChar char="•"/>
            </a:pPr>
            <a:r>
              <a:rPr lang="en-IE" sz="1200" dirty="0"/>
              <a:t>Driscoll:</a:t>
            </a:r>
          </a:p>
          <a:p>
            <a:pPr marL="805326" lvl="1" indent="-171450">
              <a:buFont typeface="Arial" panose="020B0604020202020204" pitchFamily="34" charset="0"/>
              <a:buChar char="•"/>
            </a:pPr>
            <a:r>
              <a:rPr lang="en-IE" sz="1200" dirty="0"/>
              <a:t>What?</a:t>
            </a:r>
          </a:p>
          <a:p>
            <a:pPr marL="805326" lvl="1" indent="-171450">
              <a:buFont typeface="Arial" panose="020B0604020202020204" pitchFamily="34" charset="0"/>
              <a:buChar char="•"/>
            </a:pPr>
            <a:r>
              <a:rPr lang="en-IE" sz="1200" dirty="0"/>
              <a:t>So What?</a:t>
            </a:r>
          </a:p>
          <a:p>
            <a:pPr marL="805326" lvl="1" indent="-171450">
              <a:buFont typeface="Arial" panose="020B0604020202020204" pitchFamily="34" charset="0"/>
              <a:buChar char="•"/>
            </a:pPr>
            <a:r>
              <a:rPr lang="en-IE" sz="1200" dirty="0"/>
              <a:t>Now What?</a:t>
            </a:r>
          </a:p>
        </p:txBody>
      </p:sp>
      <p:sp>
        <p:nvSpPr>
          <p:cNvPr id="4" name="Slide Number Placeholder 3"/>
          <p:cNvSpPr>
            <a:spLocks noGrp="1"/>
          </p:cNvSpPr>
          <p:nvPr>
            <p:ph type="sldNum" sz="quarter" idx="10"/>
          </p:nvPr>
        </p:nvSpPr>
        <p:spPr/>
        <p:txBody>
          <a:bodyPr/>
          <a:lstStyle/>
          <a:p>
            <a:fld id="{538137FE-F796-2E41-88C3-6EBCF174D120}" type="slidenum">
              <a:rPr lang="en-US" smtClean="0"/>
              <a:t>10</a:t>
            </a:fld>
            <a:endParaRPr lang="en-US" dirty="0"/>
          </a:p>
        </p:txBody>
      </p:sp>
    </p:spTree>
    <p:extLst>
      <p:ext uri="{BB962C8B-B14F-4D97-AF65-F5344CB8AC3E}">
        <p14:creationId xmlns:p14="http://schemas.microsoft.com/office/powerpoint/2010/main" val="4064142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Next three slides are summary of the workshop findings.</a:t>
            </a:r>
          </a:p>
        </p:txBody>
      </p:sp>
      <p:sp>
        <p:nvSpPr>
          <p:cNvPr id="4" name="Slide Number Placeholder 3"/>
          <p:cNvSpPr>
            <a:spLocks noGrp="1"/>
          </p:cNvSpPr>
          <p:nvPr>
            <p:ph type="sldNum" sz="quarter" idx="10"/>
          </p:nvPr>
        </p:nvSpPr>
        <p:spPr/>
        <p:txBody>
          <a:bodyPr/>
          <a:lstStyle/>
          <a:p>
            <a:fld id="{538137FE-F796-2E41-88C3-6EBCF174D120}" type="slidenum">
              <a:rPr lang="en-US" smtClean="0"/>
              <a:t>11</a:t>
            </a:fld>
            <a:endParaRPr lang="en-US" dirty="0"/>
          </a:p>
        </p:txBody>
      </p:sp>
    </p:spTree>
    <p:extLst>
      <p:ext uri="{BB962C8B-B14F-4D97-AF65-F5344CB8AC3E}">
        <p14:creationId xmlns:p14="http://schemas.microsoft.com/office/powerpoint/2010/main" val="3365544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38137FE-F796-2E41-88C3-6EBCF174D120}" type="slidenum">
              <a:rPr lang="en-US" smtClean="0"/>
              <a:t>12</a:t>
            </a:fld>
            <a:endParaRPr lang="en-US" dirty="0"/>
          </a:p>
        </p:txBody>
      </p:sp>
    </p:spTree>
    <p:extLst>
      <p:ext uri="{BB962C8B-B14F-4D97-AF65-F5344CB8AC3E}">
        <p14:creationId xmlns:p14="http://schemas.microsoft.com/office/powerpoint/2010/main" val="514441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dirty="0"/>
              <a:t>A writing assignment in an academic context is always measuring one thing: your ability to demonstrate your performance of the learning goals that every module coordinator should advertise in the syllabus for the module or in the module’s Sulis site (or equivalent VLE, Moodle, etc.). </a:t>
            </a:r>
          </a:p>
          <a:p>
            <a:endParaRPr lang="en-IE" sz="1200" dirty="0"/>
          </a:p>
          <a:p>
            <a:r>
              <a:rPr lang="en-IE" sz="1200" dirty="0"/>
              <a:t>So what are the learning outcomes that you need to evidence? </a:t>
            </a:r>
          </a:p>
          <a:p>
            <a:endParaRPr lang="en-IE" sz="1200" dirty="0"/>
          </a:p>
          <a:p>
            <a:r>
              <a:rPr lang="en-IE" sz="1200" dirty="0"/>
              <a:t>If the learning outcome was, for instance, “Demonstrate knowledge and understanding of the key aspects of anatomy and physiology relevant to Pilates and Corrective Exercise”, then a reflective essay might ask you to demonstrate how an experience has informed your knowledge and understanding of these key aspects in relation to Pilates and Corrective Exercise. You may also want to articulate how you define Pilates and Corrective Exercise as these seem like formal, technical names for types of exercises. </a:t>
            </a:r>
          </a:p>
        </p:txBody>
      </p:sp>
      <p:sp>
        <p:nvSpPr>
          <p:cNvPr id="4" name="Slide Number Placeholder 3"/>
          <p:cNvSpPr>
            <a:spLocks noGrp="1"/>
          </p:cNvSpPr>
          <p:nvPr>
            <p:ph type="sldNum" sz="quarter" idx="10"/>
          </p:nvPr>
        </p:nvSpPr>
        <p:spPr/>
        <p:txBody>
          <a:bodyPr/>
          <a:lstStyle/>
          <a:p>
            <a:fld id="{538137FE-F796-2E41-88C3-6EBCF174D120}" type="slidenum">
              <a:rPr lang="en-US" smtClean="0"/>
              <a:t>13</a:t>
            </a:fld>
            <a:endParaRPr lang="en-US" dirty="0"/>
          </a:p>
        </p:txBody>
      </p:sp>
    </p:spTree>
    <p:extLst>
      <p:ext uri="{BB962C8B-B14F-4D97-AF65-F5344CB8AC3E}">
        <p14:creationId xmlns:p14="http://schemas.microsoft.com/office/powerpoint/2010/main" val="2790396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38137FE-F796-2E41-88C3-6EBCF174D120}" type="slidenum">
              <a:rPr lang="en-US" smtClean="0"/>
              <a:t>14</a:t>
            </a:fld>
            <a:endParaRPr lang="en-US" dirty="0"/>
          </a:p>
        </p:txBody>
      </p:sp>
    </p:spTree>
    <p:extLst>
      <p:ext uri="{BB962C8B-B14F-4D97-AF65-F5344CB8AC3E}">
        <p14:creationId xmlns:p14="http://schemas.microsoft.com/office/powerpoint/2010/main" val="338945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38137FE-F796-2E41-88C3-6EBCF174D120}" type="slidenum">
              <a:rPr lang="en-US" smtClean="0"/>
              <a:t>15</a:t>
            </a:fld>
            <a:endParaRPr lang="en-US" dirty="0"/>
          </a:p>
        </p:txBody>
      </p:sp>
    </p:spTree>
    <p:extLst>
      <p:ext uri="{BB962C8B-B14F-4D97-AF65-F5344CB8AC3E}">
        <p14:creationId xmlns:p14="http://schemas.microsoft.com/office/powerpoint/2010/main" val="44599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38137FE-F796-2E41-88C3-6EBCF174D120}" type="slidenum">
              <a:rPr lang="en-US" smtClean="0"/>
              <a:t>16</a:t>
            </a:fld>
            <a:endParaRPr lang="en-US" dirty="0"/>
          </a:p>
        </p:txBody>
      </p:sp>
    </p:spTree>
    <p:extLst>
      <p:ext uri="{BB962C8B-B14F-4D97-AF65-F5344CB8AC3E}">
        <p14:creationId xmlns:p14="http://schemas.microsoft.com/office/powerpoint/2010/main" val="187222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E" sz="1200" dirty="0"/>
              <a:t>As with all writing in academic contexts, it is better to try to understand whatever type of paper a student is being asked to write (case study, essay, report, review, reflection, etc.) by considering the specific assignment and the context from which it was issued. </a:t>
            </a:r>
          </a:p>
          <a:p>
            <a:pPr marL="171450" indent="-171450">
              <a:buFont typeface="Arial" panose="020B0604020202020204" pitchFamily="34" charset="0"/>
              <a:buChar char="•"/>
            </a:pPr>
            <a:r>
              <a:rPr lang="en-IE" sz="1200" dirty="0"/>
              <a:t>A reflective essay in Education and one in Nursing or Physio will always have some things in common, but at the end of the day, reflective writing is just another assignment designed to measure your achievement of the module’s learning goals.</a:t>
            </a:r>
          </a:p>
          <a:p>
            <a:pPr marL="171450" indent="-171450">
              <a:buFont typeface="Arial" panose="020B0604020202020204" pitchFamily="34" charset="0"/>
              <a:buChar char="•"/>
            </a:pPr>
            <a:r>
              <a:rPr lang="en-IE" sz="1200" dirty="0"/>
              <a:t>One goal might be that you demonstrate an appreciation for lifelong learning, where metacognition or reflection on your learning processes and strategies plays a significant role. </a:t>
            </a:r>
          </a:p>
          <a:p>
            <a:pPr marL="171450" indent="-171450">
              <a:buFont typeface="Arial" panose="020B0604020202020204" pitchFamily="34" charset="0"/>
              <a:buChar char="•"/>
            </a:pPr>
            <a:r>
              <a:rPr lang="en-IE" sz="1200" dirty="0"/>
              <a:t>Since deeper learning results from experiences, which are situated, you have to begin with the assignment itself, which is also context-specific, if you are going to know what it is you are reflecting on and why?</a:t>
            </a:r>
          </a:p>
          <a:p>
            <a:endParaRPr lang="en-IE" sz="1200" dirty="0"/>
          </a:p>
          <a:p>
            <a:endParaRPr lang="en-IE" sz="1200" dirty="0"/>
          </a:p>
        </p:txBody>
      </p:sp>
      <p:sp>
        <p:nvSpPr>
          <p:cNvPr id="4" name="Slide Number Placeholder 3"/>
          <p:cNvSpPr>
            <a:spLocks noGrp="1"/>
          </p:cNvSpPr>
          <p:nvPr>
            <p:ph type="sldNum" sz="quarter" idx="10"/>
          </p:nvPr>
        </p:nvSpPr>
        <p:spPr/>
        <p:txBody>
          <a:bodyPr/>
          <a:lstStyle/>
          <a:p>
            <a:fld id="{538137FE-F796-2E41-88C3-6EBCF174D120}" type="slidenum">
              <a:rPr lang="en-US" smtClean="0"/>
              <a:t>2</a:t>
            </a:fld>
            <a:endParaRPr lang="en-US" dirty="0"/>
          </a:p>
        </p:txBody>
      </p:sp>
    </p:spTree>
    <p:extLst>
      <p:ext uri="{BB962C8B-B14F-4D97-AF65-F5344CB8AC3E}">
        <p14:creationId xmlns:p14="http://schemas.microsoft.com/office/powerpoint/2010/main" val="2508326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IE" sz="1200" dirty="0"/>
              <a:t>If we trust a stranger, we may regret it, and we may think twice about doing so again. Those changed attitudes and behaviours are a result of reflecting on the outcome and deciding on who we should and should not trust.</a:t>
            </a:r>
          </a:p>
          <a:p>
            <a:pPr marL="171450" indent="-171450">
              <a:spcAft>
                <a:spcPts val="600"/>
              </a:spcAft>
              <a:buFont typeface="Arial" panose="020B0604020202020204" pitchFamily="34" charset="0"/>
              <a:buChar char="•"/>
            </a:pPr>
            <a:r>
              <a:rPr lang="en-IE" sz="1200" dirty="0"/>
              <a:t>Our first attempt at fixing a flat tire on our bike might be frustrated by inexperience, but afterward, we may reflect on what tools would have made the job easier and how we might have done it more efficiently.</a:t>
            </a:r>
          </a:p>
          <a:p>
            <a:pPr marL="171450" indent="-171450">
              <a:spcAft>
                <a:spcPts val="600"/>
              </a:spcAft>
              <a:buFont typeface="Arial" panose="020B0604020202020204" pitchFamily="34" charset="0"/>
              <a:buChar char="•"/>
            </a:pPr>
            <a:r>
              <a:rPr lang="en-IE" sz="1200" dirty="0"/>
              <a:t>We may be annoyed with something a friend or relative has said that we found offensive, and perhaps we address it by unleashing on them our displeasure and, before you know it, we are in a heated, full-fledged dog fight. Later, upon reflection, we may conclude that we should have walked around the block first, been less aggressive in our tone and focused on our own feelings of hurt rather than ascribing intentions to their words without first verifying that my interpretation had basis in fact.</a:t>
            </a:r>
          </a:p>
          <a:p>
            <a:pPr marL="171450" indent="-171450">
              <a:buFont typeface="Arial" panose="020B0604020202020204" pitchFamily="34" charset="0"/>
              <a:buChar char="•"/>
            </a:pPr>
            <a:r>
              <a:rPr lang="en-IE" sz="1200" dirty="0"/>
              <a:t>We may find ourselves arguing a particular position on a social issue, only later to reflect on how that position doesn’t fit in with our own values. </a:t>
            </a:r>
          </a:p>
          <a:p>
            <a:pPr marL="285750" indent="-285750">
              <a:buFont typeface="Arial" panose="020B0604020202020204" pitchFamily="34" charset="0"/>
              <a:buChar char="•"/>
            </a:pPr>
            <a:endParaRPr lang="en-IE" dirty="0"/>
          </a:p>
        </p:txBody>
      </p:sp>
      <p:sp>
        <p:nvSpPr>
          <p:cNvPr id="4" name="Slide Number Placeholder 3"/>
          <p:cNvSpPr>
            <a:spLocks noGrp="1"/>
          </p:cNvSpPr>
          <p:nvPr>
            <p:ph type="sldNum" sz="quarter" idx="10"/>
          </p:nvPr>
        </p:nvSpPr>
        <p:spPr/>
        <p:txBody>
          <a:bodyPr/>
          <a:lstStyle/>
          <a:p>
            <a:fld id="{538137FE-F796-2E41-88C3-6EBCF174D120}" type="slidenum">
              <a:rPr lang="en-US" smtClean="0"/>
              <a:t>3</a:t>
            </a:fld>
            <a:endParaRPr lang="en-US" dirty="0"/>
          </a:p>
        </p:txBody>
      </p:sp>
    </p:spTree>
    <p:extLst>
      <p:ext uri="{BB962C8B-B14F-4D97-AF65-F5344CB8AC3E}">
        <p14:creationId xmlns:p14="http://schemas.microsoft.com/office/powerpoint/2010/main" val="2293156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dirty="0"/>
              <a:t>One of the most important strategies that good writers develop is their metacognitive awareness. Aware of their processes, whether they are working or not, whether they are appropriate to the context and their strategies for dealing with thought and emotional responses to a particular writing situation and whether those thoughts and emotions are moving them toward or pulling them away from their research and writing goals. Finally, a good writer is aware of people that either help them or prevents them from moving toward their research and writing goals </a:t>
            </a:r>
          </a:p>
        </p:txBody>
      </p:sp>
      <p:sp>
        <p:nvSpPr>
          <p:cNvPr id="4" name="Slide Number Placeholder 3"/>
          <p:cNvSpPr>
            <a:spLocks noGrp="1"/>
          </p:cNvSpPr>
          <p:nvPr>
            <p:ph type="sldNum" sz="quarter" idx="10"/>
          </p:nvPr>
        </p:nvSpPr>
        <p:spPr/>
        <p:txBody>
          <a:bodyPr/>
          <a:lstStyle/>
          <a:p>
            <a:fld id="{538137FE-F796-2E41-88C3-6EBCF174D120}" type="slidenum">
              <a:rPr lang="en-US" smtClean="0"/>
              <a:t>4</a:t>
            </a:fld>
            <a:endParaRPr lang="en-US" dirty="0"/>
          </a:p>
        </p:txBody>
      </p:sp>
    </p:spTree>
    <p:extLst>
      <p:ext uri="{BB962C8B-B14F-4D97-AF65-F5344CB8AC3E}">
        <p14:creationId xmlns:p14="http://schemas.microsoft.com/office/powerpoint/2010/main" val="2863688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dirty="0"/>
              <a:t>As in life, learning in an academic context benefits from critical reflection too. </a:t>
            </a:r>
          </a:p>
          <a:p>
            <a:endParaRPr lang="en-IE" sz="1200" dirty="0"/>
          </a:p>
          <a:p>
            <a:pPr marL="171450" indent="-171450">
              <a:buFont typeface="Arial" panose="020B0604020202020204" pitchFamily="34" charset="0"/>
              <a:buChar char="•"/>
            </a:pPr>
            <a:r>
              <a:rPr lang="en-IE" sz="1200" dirty="0"/>
              <a:t>Reading something new might make something that you had already read clearer. </a:t>
            </a:r>
          </a:p>
          <a:p>
            <a:pPr marL="171450" indent="-171450">
              <a:buFont typeface="Arial" panose="020B0604020202020204" pitchFamily="34" charset="0"/>
              <a:buChar char="•"/>
            </a:pPr>
            <a:r>
              <a:rPr lang="en-IE" sz="1200" dirty="0"/>
              <a:t>Reflecting on past experiments might help to better avoid future troubles. </a:t>
            </a:r>
          </a:p>
          <a:p>
            <a:pPr marL="171450" indent="-171450">
              <a:buFont typeface="Arial" panose="020B0604020202020204" pitchFamily="34" charset="0"/>
              <a:buChar char="•"/>
            </a:pPr>
            <a:r>
              <a:rPr lang="en-IE" sz="1200" dirty="0"/>
              <a:t>Reflecting on how you were taught might inspire new methods of teaching. </a:t>
            </a:r>
          </a:p>
          <a:p>
            <a:pPr marL="171450" indent="-171450">
              <a:buFont typeface="Arial" panose="020B0604020202020204" pitchFamily="34" charset="0"/>
              <a:buChar char="•"/>
            </a:pPr>
            <a:r>
              <a:rPr lang="en-IE" sz="1200" dirty="0"/>
              <a:t>Reflecting on feedback on past papers might help to identify where things went well and where they went wrong. </a:t>
            </a:r>
          </a:p>
          <a:p>
            <a:pPr marL="171450" indent="-171450">
              <a:buFont typeface="Arial" panose="020B0604020202020204" pitchFamily="34" charset="0"/>
              <a:buChar char="•"/>
            </a:pPr>
            <a:r>
              <a:rPr lang="en-IE" sz="1200" dirty="0"/>
              <a:t>Reflecting on established frameworks might inform best practice in a healthcare situation. </a:t>
            </a:r>
          </a:p>
        </p:txBody>
      </p:sp>
      <p:sp>
        <p:nvSpPr>
          <p:cNvPr id="4" name="Slide Number Placeholder 3"/>
          <p:cNvSpPr>
            <a:spLocks noGrp="1"/>
          </p:cNvSpPr>
          <p:nvPr>
            <p:ph type="sldNum" sz="quarter" idx="10"/>
          </p:nvPr>
        </p:nvSpPr>
        <p:spPr/>
        <p:txBody>
          <a:bodyPr/>
          <a:lstStyle/>
          <a:p>
            <a:fld id="{538137FE-F796-2E41-88C3-6EBCF174D120}" type="slidenum">
              <a:rPr lang="en-US" smtClean="0"/>
              <a:t>5</a:t>
            </a:fld>
            <a:endParaRPr lang="en-US" dirty="0"/>
          </a:p>
        </p:txBody>
      </p:sp>
    </p:spTree>
    <p:extLst>
      <p:ext uri="{BB962C8B-B14F-4D97-AF65-F5344CB8AC3E}">
        <p14:creationId xmlns:p14="http://schemas.microsoft.com/office/powerpoint/2010/main" val="147852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r>
              <a:rPr lang="en-IE" sz="1200" dirty="0"/>
              <a:t>Connecting current knowledge acquisition with earlier knowledge acquisitions from both formal and informal learning experiences. For instance, reflecting on how an experience exemplifies an example of something that you are studying or reflecting on what others’ experiences might be given a set of obstacles that you know they will face.</a:t>
            </a:r>
          </a:p>
          <a:p>
            <a:pPr marL="285750" indent="-285750">
              <a:spcAft>
                <a:spcPts val="600"/>
              </a:spcAft>
              <a:buFont typeface="Arial" panose="020B0604020202020204" pitchFamily="34" charset="0"/>
              <a:buChar char="•"/>
            </a:pPr>
            <a:r>
              <a:rPr lang="en-IE" sz="1200" dirty="0"/>
              <a:t>Examining our learning processes helps us to determine best and most efficient ways to learn and to modify poor strategies for learning. </a:t>
            </a:r>
          </a:p>
          <a:p>
            <a:pPr marL="285750" indent="-285750">
              <a:spcAft>
                <a:spcPts val="600"/>
              </a:spcAft>
              <a:buFont typeface="Arial" panose="020B0604020202020204" pitchFamily="34" charset="0"/>
              <a:buChar char="•"/>
            </a:pPr>
            <a:r>
              <a:rPr lang="en-IE" sz="1200" dirty="0"/>
              <a:t>The act of reflection forces us to identify and focus on a learning objective and clarify how that learning fits into the context for learning.</a:t>
            </a:r>
          </a:p>
          <a:p>
            <a:pPr marL="285750" indent="-285750">
              <a:spcAft>
                <a:spcPts val="600"/>
              </a:spcAft>
              <a:buFont typeface="Arial" panose="020B0604020202020204" pitchFamily="34" charset="0"/>
              <a:buChar char="•"/>
            </a:pPr>
            <a:r>
              <a:rPr lang="en-IE" sz="1200" dirty="0"/>
              <a:t>Reflecting on what worked and what didn’t are important for identifying where the changes in the learning process need to be focused. </a:t>
            </a:r>
          </a:p>
          <a:p>
            <a:pPr marL="285750" indent="-285750">
              <a:spcAft>
                <a:spcPts val="600"/>
              </a:spcAft>
              <a:buFont typeface="Arial" panose="020B0604020202020204" pitchFamily="34" charset="0"/>
              <a:buChar char="•"/>
            </a:pPr>
            <a:r>
              <a:rPr lang="en-IE" sz="1200" dirty="0"/>
              <a:t>Learning is a skill. Sometimes, its not about your IQ; it’s about how you learn. Poor learning habits result in failure. Good learners like good writers have to develop strategies for reaching their learning goals. </a:t>
            </a:r>
          </a:p>
          <a:p>
            <a:pPr marL="285750" indent="-285750">
              <a:spcAft>
                <a:spcPts val="600"/>
              </a:spcAft>
              <a:buFont typeface="Arial" panose="020B0604020202020204" pitchFamily="34" charset="0"/>
              <a:buChar char="•"/>
            </a:pPr>
            <a:r>
              <a:rPr lang="en-IE" sz="1200" dirty="0"/>
              <a:t>Naturally, the workplace is a different context than the academic one, but learning the ropes and how to advance requires strategies, including learning strategies. </a:t>
            </a:r>
          </a:p>
        </p:txBody>
      </p:sp>
      <p:sp>
        <p:nvSpPr>
          <p:cNvPr id="4" name="Slide Number Placeholder 3"/>
          <p:cNvSpPr>
            <a:spLocks noGrp="1"/>
          </p:cNvSpPr>
          <p:nvPr>
            <p:ph type="sldNum" sz="quarter" idx="10"/>
          </p:nvPr>
        </p:nvSpPr>
        <p:spPr/>
        <p:txBody>
          <a:bodyPr/>
          <a:lstStyle/>
          <a:p>
            <a:fld id="{538137FE-F796-2E41-88C3-6EBCF174D120}" type="slidenum">
              <a:rPr lang="en-US" smtClean="0"/>
              <a:t>6</a:t>
            </a:fld>
            <a:endParaRPr lang="en-US" dirty="0"/>
          </a:p>
        </p:txBody>
      </p:sp>
    </p:spTree>
    <p:extLst>
      <p:ext uri="{BB962C8B-B14F-4D97-AF65-F5344CB8AC3E}">
        <p14:creationId xmlns:p14="http://schemas.microsoft.com/office/powerpoint/2010/main" val="3944333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dirty="0"/>
              <a:t>It is understandable why students new to this type of assignment might think it is highly personal, subjective and informal. But reflection in an academic context is always focused on evidencing learner development, especially involving learning in the field. </a:t>
            </a:r>
          </a:p>
        </p:txBody>
      </p:sp>
      <p:sp>
        <p:nvSpPr>
          <p:cNvPr id="4" name="Slide Number Placeholder 3"/>
          <p:cNvSpPr>
            <a:spLocks noGrp="1"/>
          </p:cNvSpPr>
          <p:nvPr>
            <p:ph type="sldNum" sz="quarter" idx="10"/>
          </p:nvPr>
        </p:nvSpPr>
        <p:spPr/>
        <p:txBody>
          <a:bodyPr/>
          <a:lstStyle/>
          <a:p>
            <a:fld id="{538137FE-F796-2E41-88C3-6EBCF174D120}" type="slidenum">
              <a:rPr lang="en-US" smtClean="0"/>
              <a:t>7</a:t>
            </a:fld>
            <a:endParaRPr lang="en-US" dirty="0"/>
          </a:p>
        </p:txBody>
      </p:sp>
    </p:spTree>
    <p:extLst>
      <p:ext uri="{BB962C8B-B14F-4D97-AF65-F5344CB8AC3E}">
        <p14:creationId xmlns:p14="http://schemas.microsoft.com/office/powerpoint/2010/main" val="358149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E" sz="1200" b="1" dirty="0"/>
              <a:t>What are the problems of social labelling and stigma </a:t>
            </a:r>
            <a:r>
              <a:rPr lang="en-IE" sz="1200" dirty="0"/>
              <a:t>on people with disabilities and/or older persons in a healthcare setting? </a:t>
            </a:r>
          </a:p>
          <a:p>
            <a:pPr marL="805326" lvl="1" indent="-171450">
              <a:buFont typeface="Arial" panose="020B0604020202020204" pitchFamily="34" charset="0"/>
              <a:buChar char="•"/>
            </a:pPr>
            <a:r>
              <a:rPr lang="en-IE" sz="1200" dirty="0"/>
              <a:t>How many problems are there? </a:t>
            </a:r>
          </a:p>
          <a:p>
            <a:pPr marL="1439202" lvl="2" indent="-171450">
              <a:buFont typeface="Arial" panose="020B0604020202020204" pitchFamily="34" charset="0"/>
              <a:buChar char="•"/>
            </a:pPr>
            <a:r>
              <a:rPr lang="en-IE" sz="1200" dirty="0"/>
              <a:t>knowing this might help me when trying to decide what I can meaningful say in this paper</a:t>
            </a:r>
          </a:p>
          <a:p>
            <a:pPr marL="805326" lvl="1" indent="-171450">
              <a:buFont typeface="Arial" panose="020B0604020202020204" pitchFamily="34" charset="0"/>
              <a:buChar char="•"/>
            </a:pPr>
            <a:r>
              <a:rPr lang="en-IE" sz="1200" dirty="0"/>
              <a:t>What are they? </a:t>
            </a:r>
          </a:p>
          <a:p>
            <a:pPr marL="1439202" lvl="2" indent="-171450">
              <a:buFont typeface="Arial" panose="020B0604020202020204" pitchFamily="34" charset="0"/>
              <a:buChar char="•"/>
            </a:pPr>
            <a:r>
              <a:rPr lang="en-IE" sz="1200" dirty="0"/>
              <a:t>knowing this helps me to organise my response</a:t>
            </a:r>
          </a:p>
          <a:p>
            <a:pPr marL="171450" indent="-171450">
              <a:buFont typeface="Arial" panose="020B0604020202020204" pitchFamily="34" charset="0"/>
              <a:buChar char="•"/>
            </a:pPr>
            <a:r>
              <a:rPr lang="en-IE" sz="1200" b="1" dirty="0"/>
              <a:t>What impact </a:t>
            </a:r>
            <a:r>
              <a:rPr lang="en-IE" sz="1200" dirty="0"/>
              <a:t>do these social labels and stigmas have on the quality or availability of healthcare for people with disabilities and/or for older people?</a:t>
            </a:r>
          </a:p>
          <a:p>
            <a:pPr marL="805326" lvl="1" indent="-171450">
              <a:buFont typeface="Arial" panose="020B0604020202020204" pitchFamily="34" charset="0"/>
              <a:buChar char="•"/>
            </a:pPr>
            <a:r>
              <a:rPr lang="en-IE" sz="1200" dirty="0"/>
              <a:t>In how many ways is quality impacted?</a:t>
            </a:r>
          </a:p>
          <a:p>
            <a:pPr marL="805326" lvl="1" indent="-171450">
              <a:buFont typeface="Arial" panose="020B0604020202020204" pitchFamily="34" charset="0"/>
              <a:buChar char="•"/>
            </a:pPr>
            <a:r>
              <a:rPr lang="en-IE" sz="1200" dirty="0"/>
              <a:t>In how many ways is availability of healthcare impacted?</a:t>
            </a:r>
          </a:p>
          <a:p>
            <a:pPr marL="171450" indent="-171450">
              <a:buFont typeface="Arial" panose="020B0604020202020204" pitchFamily="34" charset="0"/>
              <a:buChar char="•"/>
            </a:pPr>
            <a:r>
              <a:rPr lang="en-IE" sz="1200" b="1" dirty="0"/>
              <a:t>Do I have an experience </a:t>
            </a:r>
            <a:r>
              <a:rPr lang="en-IE" sz="1200" dirty="0"/>
              <a:t>in a healthcare situation where I observed social labels being applied to a disabled person or persons or the elderly?</a:t>
            </a:r>
          </a:p>
          <a:p>
            <a:pPr marL="805326" lvl="1" indent="-171450">
              <a:buFont typeface="Arial" panose="020B0604020202020204" pitchFamily="34" charset="0"/>
              <a:buChar char="•"/>
            </a:pPr>
            <a:r>
              <a:rPr lang="en-IE" sz="1200" dirty="0"/>
              <a:t>What was it? Recount the situation. </a:t>
            </a:r>
          </a:p>
          <a:p>
            <a:pPr marL="805326" lvl="1" indent="-171450">
              <a:buFont typeface="Arial" panose="020B0604020202020204" pitchFamily="34" charset="0"/>
              <a:buChar char="•"/>
            </a:pPr>
            <a:r>
              <a:rPr lang="en-IE" sz="1200" dirty="0"/>
              <a:t>Was the impact immediate? Did I witness the impact? Or did I infer the impact from a later encounter?</a:t>
            </a:r>
          </a:p>
          <a:p>
            <a:pPr marL="171450" indent="-171450">
              <a:buFont typeface="Arial" panose="020B0604020202020204" pitchFamily="34" charset="0"/>
              <a:buChar char="•"/>
            </a:pPr>
            <a:r>
              <a:rPr lang="en-IE" sz="1200" b="1" dirty="0"/>
              <a:t>If not</a:t>
            </a:r>
            <a:r>
              <a:rPr lang="en-IE" sz="1200" dirty="0"/>
              <a:t>, is there an example in a book or movie that illustrates the problem with stigmatising the disabled and/or the elderly in a healthcare setting?</a:t>
            </a:r>
          </a:p>
          <a:p>
            <a:pPr marL="805326" lvl="1" indent="-171450">
              <a:buFont typeface="Arial" panose="020B0604020202020204" pitchFamily="34" charset="0"/>
              <a:buChar char="•"/>
            </a:pPr>
            <a:r>
              <a:rPr lang="en-IE" sz="1200" dirty="0"/>
              <a:t>What was the movie or book? What happened? What could the impact have been?</a:t>
            </a:r>
          </a:p>
          <a:p>
            <a:endParaRPr lang="en-IE" dirty="0"/>
          </a:p>
        </p:txBody>
      </p:sp>
      <p:sp>
        <p:nvSpPr>
          <p:cNvPr id="4" name="Slide Number Placeholder 3"/>
          <p:cNvSpPr>
            <a:spLocks noGrp="1"/>
          </p:cNvSpPr>
          <p:nvPr>
            <p:ph type="sldNum" sz="quarter" idx="10"/>
          </p:nvPr>
        </p:nvSpPr>
        <p:spPr/>
        <p:txBody>
          <a:bodyPr/>
          <a:lstStyle/>
          <a:p>
            <a:fld id="{538137FE-F796-2E41-88C3-6EBCF174D120}" type="slidenum">
              <a:rPr lang="en-US" smtClean="0"/>
              <a:t>8</a:t>
            </a:fld>
            <a:endParaRPr lang="en-US" dirty="0"/>
          </a:p>
        </p:txBody>
      </p:sp>
    </p:spTree>
    <p:extLst>
      <p:ext uri="{BB962C8B-B14F-4D97-AF65-F5344CB8AC3E}">
        <p14:creationId xmlns:p14="http://schemas.microsoft.com/office/powerpoint/2010/main" val="944528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IE" sz="1200" dirty="0"/>
              <a:t>What organises the reflection? </a:t>
            </a:r>
          </a:p>
          <a:p>
            <a:pPr marL="919626" lvl="1" indent="-285750">
              <a:buFont typeface="Arial" panose="020B0604020202020204" pitchFamily="34" charset="0"/>
              <a:buChar char="•"/>
            </a:pPr>
            <a:r>
              <a:rPr lang="en-IE" sz="1200" dirty="0"/>
              <a:t>The consequences, maybe? </a:t>
            </a:r>
          </a:p>
          <a:p>
            <a:pPr marL="1553502" lvl="2" indent="-285750">
              <a:buFont typeface="Arial" panose="020B0604020202020204" pitchFamily="34" charset="0"/>
              <a:buChar char="•"/>
            </a:pPr>
            <a:r>
              <a:rPr lang="en-IE" sz="1200" dirty="0"/>
              <a:t>outright denial of care, </a:t>
            </a:r>
          </a:p>
          <a:p>
            <a:pPr marL="1553502" lvl="2" indent="-285750">
              <a:buFont typeface="Arial" panose="020B0604020202020204" pitchFamily="34" charset="0"/>
              <a:buChar char="•"/>
            </a:pPr>
            <a:r>
              <a:rPr lang="en-IE" sz="1200" dirty="0"/>
              <a:t>provision of sub-standard care, </a:t>
            </a:r>
          </a:p>
          <a:p>
            <a:pPr marL="1553502" lvl="2" indent="-285750">
              <a:buFont typeface="Arial" panose="020B0604020202020204" pitchFamily="34" charset="0"/>
              <a:buChar char="•"/>
            </a:pPr>
            <a:r>
              <a:rPr lang="en-IE" sz="1200" dirty="0"/>
              <a:t>physical and verbal abuse, </a:t>
            </a:r>
          </a:p>
          <a:p>
            <a:pPr marL="1553502" lvl="2" indent="-285750">
              <a:buFont typeface="Arial" panose="020B0604020202020204" pitchFamily="34" charset="0"/>
              <a:buChar char="•"/>
            </a:pPr>
            <a:r>
              <a:rPr lang="en-IE" sz="1200" dirty="0"/>
              <a:t>making certain people wait longer or passing their care off to junior colleagues undermining access to diagnosis, treatment, and successful health outcomes and </a:t>
            </a:r>
          </a:p>
          <a:p>
            <a:pPr marL="1553502" lvl="2" indent="-285750">
              <a:buFont typeface="Arial" panose="020B0604020202020204" pitchFamily="34" charset="0"/>
              <a:buChar char="•"/>
            </a:pPr>
            <a:r>
              <a:rPr lang="en-IE" sz="1200" dirty="0"/>
              <a:t>how it impacts the well-being of the health workforce because healthcare workers may also be living with stigmatized conditions</a:t>
            </a:r>
          </a:p>
          <a:p>
            <a:pPr marL="919626" lvl="1" indent="-285750">
              <a:buFont typeface="Arial" panose="020B0604020202020204" pitchFamily="34" charset="0"/>
              <a:buChar char="•"/>
            </a:pPr>
            <a:r>
              <a:rPr lang="en-IE" sz="1200" dirty="0"/>
              <a:t>And what you learned?</a:t>
            </a:r>
          </a:p>
          <a:p>
            <a:pPr marL="1553502" lvl="2" indent="-285750">
              <a:buFont typeface="Arial" panose="020B0604020202020204" pitchFamily="34" charset="0"/>
              <a:buChar char="•"/>
            </a:pPr>
            <a:r>
              <a:rPr lang="en-IE" sz="1200" dirty="0"/>
              <a:t>The powerlessness of those labelled or stigmatised</a:t>
            </a:r>
          </a:p>
          <a:p>
            <a:pPr marL="1553502" lvl="2" indent="-285750">
              <a:buFont typeface="Arial" panose="020B0604020202020204" pitchFamily="34" charset="0"/>
              <a:buChar char="•"/>
            </a:pPr>
            <a:r>
              <a:rPr lang="en-IE" sz="1200" dirty="0"/>
              <a:t>The insidiousness of social labelling and stigmatisation</a:t>
            </a:r>
          </a:p>
          <a:p>
            <a:pPr marL="1553502" lvl="2" indent="-285750">
              <a:buFont typeface="Arial" panose="020B0604020202020204" pitchFamily="34" charset="0"/>
              <a:buChar char="•"/>
            </a:pPr>
            <a:r>
              <a:rPr lang="en-IE" sz="1200" dirty="0"/>
              <a:t>The extent of the damage over time</a:t>
            </a:r>
          </a:p>
          <a:p>
            <a:pPr marL="919626" lvl="1" indent="-285750">
              <a:buFont typeface="Arial" panose="020B0604020202020204" pitchFamily="34" charset="0"/>
              <a:buChar char="•"/>
            </a:pPr>
            <a:r>
              <a:rPr lang="en-IE" sz="1200" dirty="0"/>
              <a:t>And what will change?</a:t>
            </a:r>
          </a:p>
          <a:p>
            <a:pPr marL="1553502" lvl="2" indent="-285750">
              <a:buFont typeface="Arial" panose="020B0604020202020204" pitchFamily="34" charset="0"/>
              <a:buChar char="•"/>
            </a:pPr>
            <a:r>
              <a:rPr lang="en-IE" sz="1200" dirty="0"/>
              <a:t>How the incident that you cite informs your own future practice?</a:t>
            </a:r>
          </a:p>
          <a:p>
            <a:pPr marL="1553502" lvl="2" indent="-285750">
              <a:buFont typeface="Arial" panose="020B0604020202020204" pitchFamily="34" charset="0"/>
              <a:buChar char="•"/>
            </a:pPr>
            <a:r>
              <a:rPr lang="en-IE" sz="1200" dirty="0"/>
              <a:t>Perhaps in the future you intervene when a person stigmatises or socially labels an elderly person or a person with a disability</a:t>
            </a:r>
          </a:p>
          <a:p>
            <a:pPr marL="1553502" lvl="2" indent="-285750">
              <a:buFont typeface="Arial" panose="020B0604020202020204" pitchFamily="34" charset="0"/>
              <a:buChar char="•"/>
            </a:pPr>
            <a:r>
              <a:rPr lang="en-IE" sz="1200" dirty="0"/>
              <a:t>Perhaps you would revise policy and make it more present in the workplace</a:t>
            </a:r>
          </a:p>
          <a:p>
            <a:endParaRPr lang="en-IE" dirty="0"/>
          </a:p>
        </p:txBody>
      </p:sp>
      <p:sp>
        <p:nvSpPr>
          <p:cNvPr id="4" name="Slide Number Placeholder 3"/>
          <p:cNvSpPr>
            <a:spLocks noGrp="1"/>
          </p:cNvSpPr>
          <p:nvPr>
            <p:ph type="sldNum" sz="quarter" idx="10"/>
          </p:nvPr>
        </p:nvSpPr>
        <p:spPr/>
        <p:txBody>
          <a:bodyPr/>
          <a:lstStyle/>
          <a:p>
            <a:fld id="{538137FE-F796-2E41-88C3-6EBCF174D120}" type="slidenum">
              <a:rPr lang="en-US" smtClean="0"/>
              <a:t>9</a:t>
            </a:fld>
            <a:endParaRPr lang="en-US" dirty="0"/>
          </a:p>
        </p:txBody>
      </p:sp>
    </p:spTree>
    <p:extLst>
      <p:ext uri="{BB962C8B-B14F-4D97-AF65-F5344CB8AC3E}">
        <p14:creationId xmlns:p14="http://schemas.microsoft.com/office/powerpoint/2010/main" val="1550649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864000" y="7776000"/>
            <a:ext cx="10080000" cy="796487"/>
          </a:xfrm>
        </p:spPr>
        <p:txBody>
          <a:bodyPr anchor="t">
            <a:normAutofit/>
          </a:bodyPr>
          <a:lstStyle>
            <a:lvl1pPr algn="l">
              <a:defRPr sz="45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E1192D-1B69-A648-85CB-F16FFBDED5C7}"/>
              </a:ext>
            </a:extLst>
          </p:cNvPr>
          <p:cNvSpPr>
            <a:spLocks noGrp="1"/>
          </p:cNvSpPr>
          <p:nvPr>
            <p:ph type="subTitle" idx="1"/>
          </p:nvPr>
        </p:nvSpPr>
        <p:spPr>
          <a:xfrm>
            <a:off x="864000" y="8572487"/>
            <a:ext cx="10080000" cy="796487"/>
          </a:xfrm>
        </p:spPr>
        <p:txBody>
          <a:bodyPr anchor="t">
            <a:normAutofit/>
          </a:bodyPr>
          <a:lstStyle>
            <a:lvl1pPr marL="0" indent="0" algn="l">
              <a:buNone/>
              <a:defRPr sz="3500">
                <a:solidFill>
                  <a:srgbClr val="00A956"/>
                </a:solidFill>
                <a:latin typeface="Georgia" panose="02040502050405020303" pitchFamily="18" charset="0"/>
              </a:defRPr>
            </a:lvl1pPr>
            <a:lvl2pPr marL="609671" indent="0" algn="ctr">
              <a:buNone/>
              <a:defRPr sz="2667"/>
            </a:lvl2pPr>
            <a:lvl3pPr marL="1219342" indent="0" algn="ctr">
              <a:buNone/>
              <a:defRPr sz="2400"/>
            </a:lvl3pPr>
            <a:lvl4pPr marL="1829014" indent="0" algn="ctr">
              <a:buNone/>
              <a:defRPr sz="2134"/>
            </a:lvl4pPr>
            <a:lvl5pPr marL="2438685" indent="0" algn="ctr">
              <a:buNone/>
              <a:defRPr sz="2134"/>
            </a:lvl5pPr>
            <a:lvl6pPr marL="3048356" indent="0" algn="ctr">
              <a:buNone/>
              <a:defRPr sz="2134"/>
            </a:lvl6pPr>
            <a:lvl7pPr marL="3658027" indent="0" algn="ctr">
              <a:buNone/>
              <a:defRPr sz="2134"/>
            </a:lvl7pPr>
            <a:lvl8pPr marL="4267697" indent="0" algn="ctr">
              <a:buNone/>
              <a:defRPr sz="2134"/>
            </a:lvl8pPr>
            <a:lvl9pPr marL="4877370" indent="0" algn="ctr">
              <a:buNone/>
              <a:defRPr sz="2134"/>
            </a:lvl9pPr>
          </a:lstStyle>
          <a:p>
            <a:r>
              <a:rPr lang="en-US"/>
              <a:t>Click to edit Master subtitle style</a:t>
            </a:r>
            <a:endParaRPr lang="en-US" dirty="0"/>
          </a:p>
        </p:txBody>
      </p:sp>
    </p:spTree>
    <p:extLst>
      <p:ext uri="{BB962C8B-B14F-4D97-AF65-F5344CB8AC3E}">
        <p14:creationId xmlns:p14="http://schemas.microsoft.com/office/powerpoint/2010/main" val="187172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19D5-0F85-CB4E-B0A9-93B988A6B105}"/>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EA9A43A-A3AB-9641-9E5A-9DA8B2CC07DB}"/>
              </a:ext>
            </a:extLst>
          </p:cNvPr>
          <p:cNvSpPr>
            <a:spLocks noGrp="1"/>
          </p:cNvSpPr>
          <p:nvPr>
            <p:ph type="dt" sz="half" idx="10"/>
          </p:nvPr>
        </p:nvSpPr>
        <p:spPr/>
        <p:txBody>
          <a:bodyPr/>
          <a:lstStyle/>
          <a:p>
            <a:r>
              <a:rPr lang="en-IE" dirty="0"/>
              <a:t>06.11.19</a:t>
            </a:r>
            <a:endParaRPr lang="en-US" dirty="0"/>
          </a:p>
        </p:txBody>
      </p:sp>
      <p:sp>
        <p:nvSpPr>
          <p:cNvPr id="4" name="Footer Placeholder 3">
            <a:extLst>
              <a:ext uri="{FF2B5EF4-FFF2-40B4-BE49-F238E27FC236}">
                <a16:creationId xmlns:a16="http://schemas.microsoft.com/office/drawing/2014/main" id="{692B5666-28FF-9F4F-8C5C-D506843989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A6F1F43-8673-9348-80A9-029FC361783D}"/>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246639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995B1-CE25-1148-9140-B20A1F189560}"/>
              </a:ext>
            </a:extLst>
          </p:cNvPr>
          <p:cNvSpPr>
            <a:spLocks noGrp="1"/>
          </p:cNvSpPr>
          <p:nvPr>
            <p:ph type="dt" sz="half" idx="10"/>
          </p:nvPr>
        </p:nvSpPr>
        <p:spPr/>
        <p:txBody>
          <a:bodyPr/>
          <a:lstStyle/>
          <a:p>
            <a:r>
              <a:rPr lang="en-IE" dirty="0"/>
              <a:t>06.11.19</a:t>
            </a:r>
            <a:endParaRPr lang="en-US" dirty="0"/>
          </a:p>
        </p:txBody>
      </p:sp>
      <p:sp>
        <p:nvSpPr>
          <p:cNvPr id="3" name="Footer Placeholder 2">
            <a:extLst>
              <a:ext uri="{FF2B5EF4-FFF2-40B4-BE49-F238E27FC236}">
                <a16:creationId xmlns:a16="http://schemas.microsoft.com/office/drawing/2014/main" id="{74C093B2-889C-3D45-91E5-6ABBE19F1D4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778FF8-B193-9B4D-A0D1-BDFE4CDC2F01}"/>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411269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864000" y="6480000"/>
            <a:ext cx="10080000" cy="1808233"/>
          </a:xfrm>
        </p:spPr>
        <p:txBody>
          <a:bodyPr anchor="t">
            <a:normAutofit/>
          </a:bodyPr>
          <a:lstStyle>
            <a:lvl1pPr algn="l">
              <a:defRPr sz="4700" b="1">
                <a:solidFill>
                  <a:srgbClr val="00A956"/>
                </a:solidFill>
                <a:latin typeface="Helvetica"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2032108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83AE-721B-8E45-86D0-EDEFBB6DA657}"/>
              </a:ext>
            </a:extLst>
          </p:cNvPr>
          <p:cNvSpPr>
            <a:spLocks noGrp="1"/>
          </p:cNvSpPr>
          <p:nvPr>
            <p:ph type="title"/>
          </p:nvPr>
        </p:nvSpPr>
        <p:spPr>
          <a:xfrm>
            <a:off x="864000" y="3744000"/>
            <a:ext cx="10800000" cy="672893"/>
          </a:xfrm>
        </p:spPr>
        <p:txBody>
          <a:bodyPr anchor="t"/>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1279186-9A63-804D-B992-7A2615733B23}"/>
              </a:ext>
            </a:extLst>
          </p:cNvPr>
          <p:cNvSpPr>
            <a:spLocks noGrp="1"/>
          </p:cNvSpPr>
          <p:nvPr>
            <p:ph type="body" idx="1"/>
          </p:nvPr>
        </p:nvSpPr>
        <p:spPr>
          <a:xfrm>
            <a:off x="864000" y="4416893"/>
            <a:ext cx="10800000" cy="662313"/>
          </a:xfrm>
        </p:spPr>
        <p:txBody>
          <a:bodyPr anchor="t"/>
          <a:lstStyle>
            <a:lvl1pPr marL="0" indent="0">
              <a:buNone/>
              <a:defRPr sz="3000">
                <a:solidFill>
                  <a:srgbClr val="005336"/>
                </a:solidFill>
              </a:defRPr>
            </a:lvl1pPr>
            <a:lvl2pPr marL="609671" indent="0">
              <a:buNone/>
              <a:defRPr sz="2667">
                <a:solidFill>
                  <a:schemeClr val="tx1">
                    <a:tint val="75000"/>
                  </a:schemeClr>
                </a:solidFill>
              </a:defRPr>
            </a:lvl2pPr>
            <a:lvl3pPr marL="1219342" indent="0">
              <a:buNone/>
              <a:defRPr sz="2400">
                <a:solidFill>
                  <a:schemeClr val="tx1">
                    <a:tint val="75000"/>
                  </a:schemeClr>
                </a:solidFill>
              </a:defRPr>
            </a:lvl3pPr>
            <a:lvl4pPr marL="1829014" indent="0">
              <a:buNone/>
              <a:defRPr sz="2134">
                <a:solidFill>
                  <a:schemeClr val="tx1">
                    <a:tint val="75000"/>
                  </a:schemeClr>
                </a:solidFill>
              </a:defRPr>
            </a:lvl4pPr>
            <a:lvl5pPr marL="2438685" indent="0">
              <a:buNone/>
              <a:defRPr sz="2134">
                <a:solidFill>
                  <a:schemeClr val="tx1">
                    <a:tint val="75000"/>
                  </a:schemeClr>
                </a:solidFill>
              </a:defRPr>
            </a:lvl5pPr>
            <a:lvl6pPr marL="3048356" indent="0">
              <a:buNone/>
              <a:defRPr sz="2134">
                <a:solidFill>
                  <a:schemeClr val="tx1">
                    <a:tint val="75000"/>
                  </a:schemeClr>
                </a:solidFill>
              </a:defRPr>
            </a:lvl6pPr>
            <a:lvl7pPr marL="3658027" indent="0">
              <a:buNone/>
              <a:defRPr sz="2134">
                <a:solidFill>
                  <a:schemeClr val="tx1">
                    <a:tint val="75000"/>
                  </a:schemeClr>
                </a:solidFill>
              </a:defRPr>
            </a:lvl7pPr>
            <a:lvl8pPr marL="4267697" indent="0">
              <a:buNone/>
              <a:defRPr sz="2134">
                <a:solidFill>
                  <a:schemeClr val="tx1">
                    <a:tint val="75000"/>
                  </a:schemeClr>
                </a:solidFill>
              </a:defRPr>
            </a:lvl8pPr>
            <a:lvl9pPr marL="4877370" indent="0">
              <a:buNone/>
              <a:defRPr sz="2134">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E03FE8-725B-C542-9752-0F0519FD700C}"/>
              </a:ext>
            </a:extLst>
          </p:cNvPr>
          <p:cNvSpPr>
            <a:spLocks noGrp="1"/>
          </p:cNvSpPr>
          <p:nvPr>
            <p:ph type="dt" sz="half" idx="10"/>
          </p:nvPr>
        </p:nvSpPr>
        <p:spPr/>
        <p:txBody>
          <a:bodyPr/>
          <a:lstStyle>
            <a:lvl1pPr>
              <a:defRPr>
                <a:solidFill>
                  <a:srgbClr val="00A956"/>
                </a:solidFill>
              </a:defRPr>
            </a:lvl1pPr>
          </a:lstStyle>
          <a:p>
            <a:r>
              <a:rPr lang="en-IE" dirty="0"/>
              <a:t>06.11.19</a:t>
            </a:r>
            <a:endParaRPr lang="en-US" dirty="0"/>
          </a:p>
        </p:txBody>
      </p:sp>
      <p:sp>
        <p:nvSpPr>
          <p:cNvPr id="8" name="Picture Placeholder 7">
            <a:extLst>
              <a:ext uri="{FF2B5EF4-FFF2-40B4-BE49-F238E27FC236}">
                <a16:creationId xmlns:a16="http://schemas.microsoft.com/office/drawing/2014/main" id="{A262716B-0319-2E48-8A4F-A486A8CCA025}"/>
              </a:ext>
            </a:extLst>
          </p:cNvPr>
          <p:cNvSpPr>
            <a:spLocks noGrp="1"/>
          </p:cNvSpPr>
          <p:nvPr>
            <p:ph type="pic" sz="quarter" idx="11"/>
          </p:nvPr>
        </p:nvSpPr>
        <p:spPr>
          <a:xfrm>
            <a:off x="3384000" y="5400000"/>
            <a:ext cx="2376000" cy="756000"/>
          </a:xfrm>
        </p:spPr>
        <p:txBody>
          <a:bodyPr/>
          <a:lstStyle>
            <a:lvl1pPr marL="0" indent="0">
              <a:buNone/>
              <a:defRPr/>
            </a:lvl1pPr>
          </a:lstStyle>
          <a:p>
            <a:r>
              <a:rPr lang="en-US" dirty="0"/>
              <a:t>Click icon to add picture</a:t>
            </a:r>
          </a:p>
        </p:txBody>
      </p:sp>
      <p:pic>
        <p:nvPicPr>
          <p:cNvPr id="10" name="Picture 9">
            <a:extLst>
              <a:ext uri="{FF2B5EF4-FFF2-40B4-BE49-F238E27FC236}">
                <a16:creationId xmlns:a16="http://schemas.microsoft.com/office/drawing/2014/main" id="{B704787F-D361-3E40-984A-D6B2F134C9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4000" y="5040000"/>
            <a:ext cx="2376000" cy="1485000"/>
          </a:xfrm>
          <a:prstGeom prst="rect">
            <a:avLst/>
          </a:prstGeom>
        </p:spPr>
      </p:pic>
    </p:spTree>
    <p:extLst>
      <p:ext uri="{BB962C8B-B14F-4D97-AF65-F5344CB8AC3E}">
        <p14:creationId xmlns:p14="http://schemas.microsoft.com/office/powerpoint/2010/main" val="6233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57A8-4F44-A743-9523-4F882D6B3E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F2297-C797-C746-BFFC-71DBB90706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BC500-FEB0-E34F-8384-75379BA5205D}"/>
              </a:ext>
            </a:extLst>
          </p:cNvPr>
          <p:cNvSpPr>
            <a:spLocks noGrp="1"/>
          </p:cNvSpPr>
          <p:nvPr>
            <p:ph type="dt" sz="half" idx="10"/>
          </p:nvPr>
        </p:nvSpPr>
        <p:spPr/>
        <p:txBody>
          <a:bodyPr/>
          <a:lstStyle/>
          <a:p>
            <a:r>
              <a:rPr lang="en-IE" dirty="0"/>
              <a:t>06.11.19</a:t>
            </a:r>
            <a:endParaRPr lang="en-US" dirty="0"/>
          </a:p>
        </p:txBody>
      </p:sp>
      <p:sp>
        <p:nvSpPr>
          <p:cNvPr id="5" name="Footer Placeholder 4">
            <a:extLst>
              <a:ext uri="{FF2B5EF4-FFF2-40B4-BE49-F238E27FC236}">
                <a16:creationId xmlns:a16="http://schemas.microsoft.com/office/drawing/2014/main" id="{29A23037-7A0A-9643-8F64-D23E831E56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3CD8BA-88AE-0D4A-A7D5-B98698AD4567}"/>
              </a:ext>
            </a:extLst>
          </p:cNvPr>
          <p:cNvSpPr>
            <a:spLocks noGrp="1"/>
          </p:cNvSpPr>
          <p:nvPr>
            <p:ph type="sldNum" sz="quarter" idx="12"/>
          </p:nvPr>
        </p:nvSpPr>
        <p:spPr/>
        <p:txBody>
          <a:bodyPr/>
          <a:lstStyle/>
          <a:p>
            <a:fld id="{78BCC47E-4B7D-1647-9F80-3037E352F95F}"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74762" y="8820149"/>
            <a:ext cx="2688344" cy="1028831"/>
          </a:xfrm>
          <a:prstGeom prst="rect">
            <a:avLst/>
          </a:prstGeom>
        </p:spPr>
      </p:pic>
    </p:spTree>
    <p:extLst>
      <p:ext uri="{BB962C8B-B14F-4D97-AF65-F5344CB8AC3E}">
        <p14:creationId xmlns:p14="http://schemas.microsoft.com/office/powerpoint/2010/main" val="343735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amp;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864000" y="2412000"/>
            <a:ext cx="6909475" cy="1784443"/>
          </a:xfrm>
        </p:spPr>
        <p:txBody>
          <a:bodyPr/>
          <a:lstStyle>
            <a:lvl1pPr marL="0" indent="0">
              <a:lnSpc>
                <a:spcPct val="100000"/>
              </a:lnSpc>
              <a:buNone/>
              <a:defRPr b="1"/>
            </a:lvl1pPr>
            <a:lvl2pPr marL="609671" indent="0">
              <a:buNone/>
              <a:defRPr/>
            </a:lvl2pPr>
            <a:lvl3pPr marL="1219343" indent="0">
              <a:buNone/>
              <a:defRPr/>
            </a:lvl3pPr>
            <a:lvl4pPr marL="1829014" indent="0">
              <a:buNone/>
              <a:defRPr/>
            </a:lvl4pPr>
            <a:lvl5pPr marL="2438685" indent="0">
              <a:buNone/>
              <a:defRPr/>
            </a:lvl5pPr>
          </a:lstStyle>
          <a:p>
            <a:pPr lvl="0"/>
            <a:r>
              <a:rPr lang="en-US"/>
              <a:t>Edit Master text styles</a:t>
            </a:r>
          </a:p>
        </p:txBody>
      </p:sp>
      <p:sp>
        <p:nvSpPr>
          <p:cNvPr id="4" name="Content Placeholder 3">
            <a:extLst>
              <a:ext uri="{FF2B5EF4-FFF2-40B4-BE49-F238E27FC236}">
                <a16:creationId xmlns:a16="http://schemas.microsoft.com/office/drawing/2014/main" id="{B238C761-09FD-F940-A379-C15FF3112D08}"/>
              </a:ext>
            </a:extLst>
          </p:cNvPr>
          <p:cNvSpPr>
            <a:spLocks noGrp="1"/>
          </p:cNvSpPr>
          <p:nvPr>
            <p:ph sz="half" idx="2"/>
          </p:nvPr>
        </p:nvSpPr>
        <p:spPr>
          <a:xfrm>
            <a:off x="8230405" y="2412000"/>
            <a:ext cx="6655766" cy="6445420"/>
          </a:xfrm>
        </p:spPr>
        <p:txBody>
          <a:bodyPr/>
          <a:lstStyle>
            <a:lvl1pPr>
              <a:lnSpc>
                <a:spcPts val="4300"/>
              </a:lnSpc>
              <a:defRPr sz="2500" b="1"/>
            </a:lvl1pPr>
            <a:lvl2pPr>
              <a:lnSpc>
                <a:spcPts val="4300"/>
              </a:lnSpc>
              <a:defRPr sz="2500" b="1"/>
            </a:lvl2pPr>
            <a:lvl3pPr>
              <a:lnSpc>
                <a:spcPts val="4300"/>
              </a:lnSpc>
              <a:defRPr sz="2500" b="1"/>
            </a:lvl3pPr>
            <a:lvl4pPr>
              <a:lnSpc>
                <a:spcPts val="4300"/>
              </a:lnSpc>
              <a:defRPr sz="2500" b="1"/>
            </a:lvl4pPr>
            <a:lvl5pPr>
              <a:lnSpc>
                <a:spcPts val="4300"/>
              </a:lnSpc>
              <a:defRPr sz="25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dirty="0"/>
              <a:t>06.11.19</a:t>
            </a:r>
            <a:endParaRPr lang="en-US" dirty="0"/>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dirty="0"/>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864000" y="4355100"/>
            <a:ext cx="6909475" cy="4502320"/>
          </a:xfrm>
        </p:spPr>
        <p:txBody>
          <a:bodyPr/>
          <a:lstStyle>
            <a:lvl1pPr marL="0" indent="0">
              <a:lnSpc>
                <a:spcPct val="100000"/>
              </a:lnSpc>
              <a:spcBef>
                <a:spcPts val="0"/>
              </a:spcBef>
              <a:buNone/>
              <a:defRPr b="0"/>
            </a:lvl1pPr>
            <a:lvl2pPr marL="609671" indent="0">
              <a:buNone/>
              <a:defRPr/>
            </a:lvl2pPr>
            <a:lvl3pPr marL="1219343" indent="0">
              <a:buNone/>
              <a:defRPr/>
            </a:lvl3pPr>
            <a:lvl4pPr marL="1829014" indent="0">
              <a:buNone/>
              <a:defRPr/>
            </a:lvl4pPr>
            <a:lvl5pPr marL="2438685" indent="0">
              <a:buNone/>
              <a:defRPr/>
            </a:lvl5pPr>
          </a:lstStyle>
          <a:p>
            <a:pPr lvl="0"/>
            <a:r>
              <a:rPr lang="en-US"/>
              <a:t>Edit Master text styles</a:t>
            </a:r>
          </a:p>
        </p:txBody>
      </p:sp>
    </p:spTree>
    <p:extLst>
      <p:ext uri="{BB962C8B-B14F-4D97-AF65-F5344CB8AC3E}">
        <p14:creationId xmlns:p14="http://schemas.microsoft.com/office/powerpoint/2010/main" val="209616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mp; Pictur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864003" y="2412000"/>
            <a:ext cx="6480000" cy="1784443"/>
          </a:xfrm>
        </p:spPr>
        <p:txBody>
          <a:bodyPr/>
          <a:lstStyle>
            <a:lvl1pPr marL="0" indent="0">
              <a:lnSpc>
                <a:spcPct val="100000"/>
              </a:lnSpc>
              <a:buNone/>
              <a:defRPr b="1"/>
            </a:lvl1pPr>
            <a:lvl2pPr marL="609671" indent="0">
              <a:buNone/>
              <a:defRPr/>
            </a:lvl2pPr>
            <a:lvl3pPr marL="1219343" indent="0">
              <a:buNone/>
              <a:defRPr/>
            </a:lvl3pPr>
            <a:lvl4pPr marL="1829014" indent="0">
              <a:buNone/>
              <a:defRPr/>
            </a:lvl4pPr>
            <a:lvl5pPr marL="2438685" indent="0">
              <a:buNone/>
              <a:defRPr/>
            </a:lvl5pPr>
          </a:lstStyle>
          <a:p>
            <a:pPr lvl="0"/>
            <a:r>
              <a:rPr lang="en-US"/>
              <a:t>Edit Master text styles</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dirty="0"/>
              <a:t>06.11.19</a:t>
            </a:r>
            <a:endParaRPr lang="en-US" dirty="0"/>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dirty="0"/>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864003" y="4355100"/>
            <a:ext cx="6480000" cy="4502320"/>
          </a:xfrm>
        </p:spPr>
        <p:txBody>
          <a:bodyPr/>
          <a:lstStyle>
            <a:lvl1pPr marL="0" indent="0">
              <a:lnSpc>
                <a:spcPct val="100000"/>
              </a:lnSpc>
              <a:spcBef>
                <a:spcPts val="0"/>
              </a:spcBef>
              <a:buNone/>
              <a:defRPr b="0"/>
            </a:lvl1pPr>
            <a:lvl2pPr marL="609671" indent="0">
              <a:buNone/>
              <a:defRPr/>
            </a:lvl2pPr>
            <a:lvl3pPr marL="1219343" indent="0">
              <a:buNone/>
              <a:defRPr/>
            </a:lvl3pPr>
            <a:lvl4pPr marL="1829014" indent="0">
              <a:buNone/>
              <a:defRPr/>
            </a:lvl4pPr>
            <a:lvl5pPr marL="2438685" indent="0">
              <a:buNone/>
              <a:defRPr/>
            </a:lvl5pPr>
          </a:lstStyle>
          <a:p>
            <a:pPr lvl="0"/>
            <a:r>
              <a:rPr lang="en-US"/>
              <a:t>Edit Master text styles</a:t>
            </a:r>
          </a:p>
        </p:txBody>
      </p:sp>
      <p:sp>
        <p:nvSpPr>
          <p:cNvPr id="10" name="Picture Placeholder 9">
            <a:extLst>
              <a:ext uri="{FF2B5EF4-FFF2-40B4-BE49-F238E27FC236}">
                <a16:creationId xmlns:a16="http://schemas.microsoft.com/office/drawing/2014/main" id="{100852C3-1AE9-6D47-B34A-4970BBFD8C34}"/>
              </a:ext>
            </a:extLst>
          </p:cNvPr>
          <p:cNvSpPr>
            <a:spLocks noGrp="1"/>
          </p:cNvSpPr>
          <p:nvPr>
            <p:ph type="pic" sz="quarter" idx="14"/>
          </p:nvPr>
        </p:nvSpPr>
        <p:spPr>
          <a:xfrm>
            <a:off x="7560000" y="2412000"/>
            <a:ext cx="7920000" cy="5400000"/>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2321185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US" dirty="0"/>
              <a:t>Click icon to add picture</a:t>
            </a:r>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0"/>
            <a:ext cx="7653700"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342900" indent="-342900">
              <a:lnSpc>
                <a:spcPts val="4000"/>
              </a:lnSpc>
              <a:spcBef>
                <a:spcPts val="0"/>
              </a:spcBef>
              <a:buFont typeface="Arial" panose="020B0604020202020204" pitchFamily="34" charset="0"/>
              <a:buChar char="•"/>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US"/>
              <a:t>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dirty="0"/>
              <a:t>06.11.19</a:t>
            </a:r>
            <a:endParaRPr lang="en-US" dirty="0"/>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267406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ransparent 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US" dirty="0"/>
              <a:t>Click icon to add picture</a:t>
            </a:r>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0"/>
            <a:ext cx="7653700"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342900" indent="-342900">
              <a:lnSpc>
                <a:spcPts val="4000"/>
              </a:lnSpc>
              <a:spcBef>
                <a:spcPts val="0"/>
              </a:spcBef>
              <a:buFont typeface="Arial" panose="020B0604020202020204" pitchFamily="34" charset="0"/>
              <a:buChar char="•"/>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US"/>
              <a:t>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dirty="0"/>
              <a:t>06.11.19</a:t>
            </a:r>
            <a:endParaRPr lang="en-US" dirty="0"/>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352551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US" dirty="0"/>
              <a:t>Click icon to add picture</a:t>
            </a:r>
          </a:p>
        </p:txBody>
      </p:sp>
      <p:pic>
        <p:nvPicPr>
          <p:cNvPr id="10" name="Picture 9">
            <a:extLst>
              <a:ext uri="{FF2B5EF4-FFF2-40B4-BE49-F238E27FC236}">
                <a16:creationId xmlns:a16="http://schemas.microsoft.com/office/drawing/2014/main" id="{C76267A8-E11A-BC4B-ABF0-35302C5B76E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1" y="-2300"/>
            <a:ext cx="7653701"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0" indent="0">
              <a:lnSpc>
                <a:spcPts val="4000"/>
              </a:lnSpc>
              <a:spcBef>
                <a:spcPts val="0"/>
              </a:spcBef>
              <a:buFont typeface="Arial" panose="020B0604020202020204" pitchFamily="34" charset="0"/>
              <a:buNone/>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US"/>
              <a:t>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dirty="0"/>
              <a:t>06.11.19</a:t>
            </a:r>
            <a:endParaRPr lang="en-US" dirty="0"/>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335682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ransparent 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US" dirty="0"/>
              <a:t>Click icon to add picture</a:t>
            </a:r>
          </a:p>
        </p:txBody>
      </p:sp>
      <p:pic>
        <p:nvPicPr>
          <p:cNvPr id="10" name="Picture 9">
            <a:extLst>
              <a:ext uri="{FF2B5EF4-FFF2-40B4-BE49-F238E27FC236}">
                <a16:creationId xmlns:a16="http://schemas.microsoft.com/office/drawing/2014/main" id="{5482D14D-EFB8-194E-9283-741A4DB5D39E}"/>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1" y="-2300"/>
            <a:ext cx="7653701"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0" indent="0">
              <a:lnSpc>
                <a:spcPts val="4000"/>
              </a:lnSpc>
              <a:spcBef>
                <a:spcPts val="0"/>
              </a:spcBef>
              <a:buFont typeface="Arial" panose="020B0604020202020204" pitchFamily="34" charset="0"/>
              <a:buNone/>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US"/>
              <a:t>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dirty="0"/>
              <a:t>06.11.19</a:t>
            </a:r>
            <a:endParaRPr lang="en-US" dirty="0"/>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74629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864000" y="1224000"/>
            <a:ext cx="14022170" cy="104295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864000" y="2412000"/>
            <a:ext cx="14022170" cy="477258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864000" y="9360000"/>
            <a:ext cx="3657957" cy="540841"/>
          </a:xfrm>
          <a:prstGeom prst="rect">
            <a:avLst/>
          </a:prstGeom>
        </p:spPr>
        <p:txBody>
          <a:bodyPr vert="horz" lIns="91440" tIns="45720" rIns="91440" bIns="45720" rtlCol="0" anchor="ctr">
            <a:noAutofit/>
          </a:bodyPr>
          <a:lstStyle>
            <a:lvl1pPr algn="l">
              <a:defRPr sz="1600">
                <a:solidFill>
                  <a:srgbClr val="005336"/>
                </a:solidFill>
                <a:latin typeface="Helvetica" pitchFamily="2" charset="0"/>
              </a:defRPr>
            </a:lvl1pPr>
          </a:lstStyle>
          <a:p>
            <a:r>
              <a:rPr lang="en-IE" dirty="0"/>
              <a:t>06.11.19</a:t>
            </a:r>
            <a:endParaRPr lang="en-US" dirty="0"/>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4521957" y="9360000"/>
            <a:ext cx="5486936" cy="540841"/>
          </a:xfrm>
          <a:prstGeom prst="rect">
            <a:avLst/>
          </a:prstGeom>
        </p:spPr>
        <p:txBody>
          <a:bodyPr vert="horz" lIns="91440" tIns="45720" rIns="91440" bIns="45720" rtlCol="0" anchor="ctr">
            <a:noAutofit/>
          </a:bodyPr>
          <a:lstStyle>
            <a:lvl1pPr algn="ctr">
              <a:defRPr sz="1600">
                <a:solidFill>
                  <a:srgbClr val="005336"/>
                </a:solidFill>
                <a:latin typeface="Helvetica" pitchFamily="2" charset="0"/>
              </a:defRPr>
            </a:lvl1pPr>
          </a:lstStyle>
          <a:p>
            <a:endParaRPr lang="en-US" dirty="0"/>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10008893" y="9360000"/>
            <a:ext cx="2983207" cy="540841"/>
          </a:xfrm>
          <a:prstGeom prst="rect">
            <a:avLst/>
          </a:prstGeom>
        </p:spPr>
        <p:txBody>
          <a:bodyPr vert="horz" lIns="91440" tIns="45720" rIns="91440" bIns="45720" rtlCol="0" anchor="ctr">
            <a:noAutofit/>
          </a:bodyPr>
          <a:lstStyle>
            <a:lvl1pPr algn="r">
              <a:defRPr sz="1600">
                <a:solidFill>
                  <a:srgbClr val="005336"/>
                </a:solidFill>
                <a:latin typeface="Helvetica" pitchFamily="2" charset="0"/>
              </a:defRPr>
            </a:lvl1pPr>
          </a:lstStyle>
          <a:p>
            <a:fld id="{78BCC47E-4B7D-1647-9F80-3037E352F95F}" type="slidenum">
              <a:rPr lang="en-US" smtClean="0"/>
              <a:pPr/>
              <a:t>‹#›</a:t>
            </a:fld>
            <a:endParaRPr lang="en-US" dirty="0"/>
          </a:p>
        </p:txBody>
      </p:sp>
    </p:spTree>
    <p:extLst>
      <p:ext uri="{BB962C8B-B14F-4D97-AF65-F5344CB8AC3E}">
        <p14:creationId xmlns:p14="http://schemas.microsoft.com/office/powerpoint/2010/main" val="237960479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63" r:id="rId5"/>
    <p:sldLayoutId id="2147483657" r:id="rId6"/>
    <p:sldLayoutId id="2147483659" r:id="rId7"/>
    <p:sldLayoutId id="2147483660" r:id="rId8"/>
    <p:sldLayoutId id="2147483661" r:id="rId9"/>
    <p:sldLayoutId id="2147483654" r:id="rId10"/>
    <p:sldLayoutId id="2147483655" r:id="rId11"/>
    <p:sldLayoutId id="2147483658" r:id="rId12"/>
  </p:sldLayoutIdLst>
  <p:hf sldNum="0" hdr="0" ftr="0"/>
  <p:txStyles>
    <p:titleStyle>
      <a:lvl1pPr algn="l" defTabSz="1219342" rtl="0" eaLnBrk="1" latinLnBrk="0" hangingPunct="1">
        <a:lnSpc>
          <a:spcPct val="90000"/>
        </a:lnSpc>
        <a:spcBef>
          <a:spcPct val="0"/>
        </a:spcBef>
        <a:buNone/>
        <a:defRPr sz="4500" b="0" kern="1200">
          <a:solidFill>
            <a:srgbClr val="005336"/>
          </a:solidFill>
          <a:latin typeface="Georgia" panose="02040502050405020303" pitchFamily="18" charset="0"/>
          <a:ea typeface="+mj-ea"/>
          <a:cs typeface="+mj-cs"/>
        </a:defRPr>
      </a:lvl1pPr>
    </p:titleStyle>
    <p:bodyStyle>
      <a:lvl1pPr marL="304835" indent="-304835" algn="l" defTabSz="1219342" rtl="0" eaLnBrk="1" latinLnBrk="0" hangingPunct="1">
        <a:lnSpc>
          <a:spcPct val="90000"/>
        </a:lnSpc>
        <a:spcBef>
          <a:spcPts val="1334"/>
        </a:spcBef>
        <a:buFont typeface="Arial" panose="020B0604020202020204" pitchFamily="34" charset="0"/>
        <a:buChar char="•"/>
        <a:defRPr sz="2300" kern="1200">
          <a:solidFill>
            <a:srgbClr val="005336"/>
          </a:solidFill>
          <a:latin typeface="Helvetica" pitchFamily="2" charset="0"/>
          <a:ea typeface="+mn-ea"/>
          <a:cs typeface="+mn-cs"/>
        </a:defRPr>
      </a:lvl1pPr>
      <a:lvl2pPr marL="914506"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2pPr>
      <a:lvl3pPr marL="1524178"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3pPr>
      <a:lvl4pPr marL="2133849"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4pPr>
      <a:lvl5pPr marL="2743520"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5pPr>
      <a:lvl6pPr marL="3353191"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862"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534"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2205"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342" rtl="0" eaLnBrk="1" latinLnBrk="0" hangingPunct="1">
        <a:defRPr sz="2400" kern="1200">
          <a:solidFill>
            <a:schemeClr val="tx1"/>
          </a:solidFill>
          <a:latin typeface="+mn-lt"/>
          <a:ea typeface="+mn-ea"/>
          <a:cs typeface="+mn-cs"/>
        </a:defRPr>
      </a:lvl1pPr>
      <a:lvl2pPr marL="609671" algn="l" defTabSz="1219342" rtl="0" eaLnBrk="1" latinLnBrk="0" hangingPunct="1">
        <a:defRPr sz="2400" kern="1200">
          <a:solidFill>
            <a:schemeClr val="tx1"/>
          </a:solidFill>
          <a:latin typeface="+mn-lt"/>
          <a:ea typeface="+mn-ea"/>
          <a:cs typeface="+mn-cs"/>
        </a:defRPr>
      </a:lvl2pPr>
      <a:lvl3pPr marL="1219342" algn="l" defTabSz="1219342" rtl="0" eaLnBrk="1" latinLnBrk="0" hangingPunct="1">
        <a:defRPr sz="2400" kern="1200">
          <a:solidFill>
            <a:schemeClr val="tx1"/>
          </a:solidFill>
          <a:latin typeface="+mn-lt"/>
          <a:ea typeface="+mn-ea"/>
          <a:cs typeface="+mn-cs"/>
        </a:defRPr>
      </a:lvl3pPr>
      <a:lvl4pPr marL="1829014" algn="l" defTabSz="1219342" rtl="0" eaLnBrk="1" latinLnBrk="0" hangingPunct="1">
        <a:defRPr sz="2400" kern="1200">
          <a:solidFill>
            <a:schemeClr val="tx1"/>
          </a:solidFill>
          <a:latin typeface="+mn-lt"/>
          <a:ea typeface="+mn-ea"/>
          <a:cs typeface="+mn-cs"/>
        </a:defRPr>
      </a:lvl4pPr>
      <a:lvl5pPr marL="2438685" algn="l" defTabSz="1219342" rtl="0" eaLnBrk="1" latinLnBrk="0" hangingPunct="1">
        <a:defRPr sz="2400" kern="1200">
          <a:solidFill>
            <a:schemeClr val="tx1"/>
          </a:solidFill>
          <a:latin typeface="+mn-lt"/>
          <a:ea typeface="+mn-ea"/>
          <a:cs typeface="+mn-cs"/>
        </a:defRPr>
      </a:lvl5pPr>
      <a:lvl6pPr marL="3048356" algn="l" defTabSz="1219342" rtl="0" eaLnBrk="1" latinLnBrk="0" hangingPunct="1">
        <a:defRPr sz="2400" kern="1200">
          <a:solidFill>
            <a:schemeClr val="tx1"/>
          </a:solidFill>
          <a:latin typeface="+mn-lt"/>
          <a:ea typeface="+mn-ea"/>
          <a:cs typeface="+mn-cs"/>
        </a:defRPr>
      </a:lvl6pPr>
      <a:lvl7pPr marL="3658027" algn="l" defTabSz="1219342" rtl="0" eaLnBrk="1" latinLnBrk="0" hangingPunct="1">
        <a:defRPr sz="2400" kern="1200">
          <a:solidFill>
            <a:schemeClr val="tx1"/>
          </a:solidFill>
          <a:latin typeface="+mn-lt"/>
          <a:ea typeface="+mn-ea"/>
          <a:cs typeface="+mn-cs"/>
        </a:defRPr>
      </a:lvl7pPr>
      <a:lvl8pPr marL="4267697" algn="l" defTabSz="1219342" rtl="0" eaLnBrk="1" latinLnBrk="0" hangingPunct="1">
        <a:defRPr sz="2400" kern="1200">
          <a:solidFill>
            <a:schemeClr val="tx1"/>
          </a:solidFill>
          <a:latin typeface="+mn-lt"/>
          <a:ea typeface="+mn-ea"/>
          <a:cs typeface="+mn-cs"/>
        </a:defRPr>
      </a:lvl8pPr>
      <a:lvl9pPr marL="4877370" algn="l" defTabSz="121934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itt.ufl.edu/resources/the-learning-process/types-of-learners/kolbs-four-stages-of-learnin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ww.nottingham.ac.uk/nmp/sonet/rlos/placs/critical_reflection/models/driscoll.html" TargetMode="External"/><Relationship Id="rId4" Type="http://schemas.openxmlformats.org/officeDocument/2006/relationships/hyperlink" Target="https://www.ed.ac.uk/reflection/reflectors-toolkit/reflecting-on-experience/gibbs-reflective-cycl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intranet.birmingham.ac.uk/as/libraryservices/library/asc/documents/public/Short-Guide-Reflective-Writing.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libguides.hull.ac.uk/reflectivewriting/reflection4a1#:~:text=Reflective%20writing%20encourages%20you%20to,also%20HOW%20you%20did%20it.&amp;text=Reflecting%20helps%20you%20to%20clarify,you%20have%20yet%20to%20lear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bguides.hull.ac.uk/reflectivewriting/reflection4a1#:~:text=Reflective%20writing%20encourages%20you%20to,also%20HOW%20you%20did%20it.&amp;text=Reflecting%20helps%20you%20to%20clarify,you%20have%20yet%20to%20learn." TargetMode="External"/><Relationship Id="rId7" Type="http://schemas.openxmlformats.org/officeDocument/2006/relationships/hyperlink" Target="https://libguides.westminster.ac.uk/writtenassignments/reflectivewritin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port.ac.uk/student-life/help-and-advice/study-skills/written-assignments/reflective-writing-introduction" TargetMode="External"/><Relationship Id="rId5" Type="http://schemas.openxmlformats.org/officeDocument/2006/relationships/hyperlink" Target="https://student.unsw.edu.au/examples-reflective-writing" TargetMode="External"/><Relationship Id="rId4" Type="http://schemas.openxmlformats.org/officeDocument/2006/relationships/hyperlink" Target="https://intranet.birmingham.ac.uk/as/libraryservices/library/asc/documents/public/Short-Guide-Reflective-Writing.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uefap.com/writing/writfram.ht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libguides.hull.ac.uk/reflectivewriting/reflection4a1#:~:text=Reflective%20writing%20encourages%20you%20to,also%20HOW%20you%20did%20it.&amp;text=Reflecting%20helps%20you%20to%20clarify,you%20have%20yet%20to%20learn" TargetMode="External"/><Relationship Id="rId4" Type="http://schemas.openxmlformats.org/officeDocument/2006/relationships/hyperlink" Target="https://intranet.birmingham.ac.uk/as/libraryservices/library/asc/documents/public/Short-Guide-Reflective-Writing.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ulsites.ul.ie/rwc/workshops-across-discipline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intranet.birmingham.ac.uk/as/libraryservices/library/asc/documents/public/Short-Guide-Reflective-Writing.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CB0A-7993-BA4C-8272-98FAE8DB7368}"/>
              </a:ext>
            </a:extLst>
          </p:cNvPr>
          <p:cNvSpPr>
            <a:spLocks noGrp="1"/>
          </p:cNvSpPr>
          <p:nvPr>
            <p:ph type="ctrTitle"/>
          </p:nvPr>
        </p:nvSpPr>
        <p:spPr>
          <a:xfrm>
            <a:off x="1702676" y="5880539"/>
            <a:ext cx="12565117" cy="993228"/>
          </a:xfrm>
        </p:spPr>
        <p:txBody>
          <a:bodyPr>
            <a:noAutofit/>
          </a:bodyPr>
          <a:lstStyle/>
          <a:p>
            <a:pPr algn="ctr"/>
            <a:r>
              <a:rPr lang="en-IE" sz="4400" cap="small" dirty="0">
                <a:solidFill>
                  <a:srgbClr val="92D050"/>
                </a:solidFill>
                <a:latin typeface="+mn-lt"/>
              </a:rPr>
              <a:t>Reflective writing for academic assessment</a:t>
            </a:r>
            <a:endParaRPr lang="en-US" sz="4400" cap="small" dirty="0">
              <a:solidFill>
                <a:srgbClr val="92D050"/>
              </a:solidFill>
              <a:latin typeface="+mn-lt"/>
            </a:endParaRPr>
          </a:p>
        </p:txBody>
      </p:sp>
      <p:sp>
        <p:nvSpPr>
          <p:cNvPr id="3" name="Subtitle 2">
            <a:extLst>
              <a:ext uri="{FF2B5EF4-FFF2-40B4-BE49-F238E27FC236}">
                <a16:creationId xmlns:a16="http://schemas.microsoft.com/office/drawing/2014/main" id="{6394F361-F4D6-E44D-BA05-8CE0226C3547}"/>
              </a:ext>
            </a:extLst>
          </p:cNvPr>
          <p:cNvSpPr>
            <a:spLocks noGrp="1"/>
          </p:cNvSpPr>
          <p:nvPr>
            <p:ph type="subTitle" idx="1"/>
          </p:nvPr>
        </p:nvSpPr>
        <p:spPr>
          <a:xfrm>
            <a:off x="3015047" y="8287833"/>
            <a:ext cx="8316099" cy="796487"/>
          </a:xfrm>
        </p:spPr>
        <p:txBody>
          <a:bodyPr>
            <a:noAutofit/>
          </a:bodyPr>
          <a:lstStyle/>
          <a:p>
            <a:r>
              <a:rPr lang="en-US" sz="2000" dirty="0">
                <a:latin typeface="Tahoma" panose="020B0604030504040204" pitchFamily="34" charset="0"/>
                <a:ea typeface="Tahoma" panose="020B0604030504040204" pitchFamily="34" charset="0"/>
                <a:cs typeface="Tahoma" panose="020B0604030504040204" pitchFamily="34" charset="0"/>
              </a:rPr>
              <a:t>Lawrence Cleary, Director Regional Writing Centre, University of Limerick, www.ul.ie/rwc</a:t>
            </a:r>
          </a:p>
        </p:txBody>
      </p:sp>
      <p:sp>
        <p:nvSpPr>
          <p:cNvPr id="4" name="TextBox 3"/>
          <p:cNvSpPr txBox="1"/>
          <p:nvPr/>
        </p:nvSpPr>
        <p:spPr>
          <a:xfrm>
            <a:off x="1124465" y="2965622"/>
            <a:ext cx="8355437" cy="2308324"/>
          </a:xfrm>
          <a:prstGeom prst="rect">
            <a:avLst/>
          </a:prstGeom>
          <a:noFill/>
        </p:spPr>
        <p:txBody>
          <a:bodyPr wrap="square" rtlCol="0">
            <a:spAutoFit/>
          </a:bodyPr>
          <a:lstStyle/>
          <a:p>
            <a:pPr marL="0" marR="0" lvl="0" indent="0" algn="l" defTabSz="1267752" rtl="0" eaLnBrk="1" fontAlgn="auto" latinLnBrk="0" hangingPunct="1">
              <a:lnSpc>
                <a:spcPct val="100000"/>
              </a:lnSpc>
              <a:spcBef>
                <a:spcPts val="0"/>
              </a:spcBef>
              <a:spcAft>
                <a:spcPts val="0"/>
              </a:spcAft>
              <a:buClrTx/>
              <a:buSzTx/>
              <a:buFontTx/>
              <a:buNone/>
              <a:tabLst/>
              <a:defRPr/>
            </a:pPr>
            <a:r>
              <a:rPr lang="en-IE" sz="7200" dirty="0">
                <a:solidFill>
                  <a:srgbClr val="00B050"/>
                </a:solidFill>
                <a:latin typeface="Calibri" panose="020F0502020204030204"/>
              </a:rPr>
              <a:t>Regional Writing Centre, UL</a:t>
            </a:r>
            <a:endParaRPr kumimoji="0" lang="en-IE" sz="6000" b="0" i="0" u="none" strike="noStrike" kern="1200" cap="none" spc="0" normalizeH="0" baseline="0" noProof="0" dirty="0">
              <a:ln>
                <a:noFill/>
              </a:ln>
              <a:solidFill>
                <a:srgbClr val="00B050"/>
              </a:solidFill>
              <a:effectLst/>
              <a:uLnTx/>
              <a:uFillTx/>
              <a:latin typeface="Calibri" panose="020F0502020204030204"/>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66" y="7538593"/>
            <a:ext cx="2128345" cy="1717978"/>
          </a:xfrm>
          <a:prstGeom prst="rect">
            <a:avLst/>
          </a:prstGeom>
        </p:spPr>
      </p:pic>
    </p:spTree>
    <p:extLst>
      <p:ext uri="{BB962C8B-B14F-4D97-AF65-F5344CB8AC3E}">
        <p14:creationId xmlns:p14="http://schemas.microsoft.com/office/powerpoint/2010/main" val="1214079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Some models of learning from reflection:</a:t>
            </a:r>
          </a:p>
        </p:txBody>
      </p:sp>
      <p:sp>
        <p:nvSpPr>
          <p:cNvPr id="3" name="Content Placeholder 2"/>
          <p:cNvSpPr>
            <a:spLocks noGrp="1"/>
          </p:cNvSpPr>
          <p:nvPr>
            <p:ph idx="1"/>
          </p:nvPr>
        </p:nvSpPr>
        <p:spPr/>
        <p:txBody>
          <a:bodyPr/>
          <a:lstStyle/>
          <a:p>
            <a:r>
              <a:rPr lang="en-IE" dirty="0">
                <a:hlinkClick r:id="rId3"/>
              </a:rPr>
              <a:t>Kolb’s Four Stages of Learning</a:t>
            </a:r>
            <a:endParaRPr lang="en-IE" dirty="0"/>
          </a:p>
          <a:p>
            <a:r>
              <a:rPr lang="en-IE" dirty="0">
                <a:hlinkClick r:id="rId4"/>
              </a:rPr>
              <a:t>Gibbs’ Reflective Cycle (1988)</a:t>
            </a:r>
            <a:endParaRPr lang="en-IE" dirty="0"/>
          </a:p>
          <a:p>
            <a:r>
              <a:rPr lang="en-IE" dirty="0">
                <a:hlinkClick r:id="rId5"/>
              </a:rPr>
              <a:t>Driscoll’s (2000) Model of structured reflection</a:t>
            </a:r>
            <a:endParaRPr lang="en-IE" dirty="0"/>
          </a:p>
        </p:txBody>
      </p:sp>
      <p:sp>
        <p:nvSpPr>
          <p:cNvPr id="4" name="Date Placeholder 3"/>
          <p:cNvSpPr>
            <a:spLocks noGrp="1"/>
          </p:cNvSpPr>
          <p:nvPr>
            <p:ph type="dt" sz="half" idx="10"/>
          </p:nvPr>
        </p:nvSpPr>
        <p:spPr/>
        <p:txBody>
          <a:bodyPr/>
          <a:lstStyle/>
          <a:p>
            <a:r>
              <a:rPr lang="en-IE"/>
              <a:t>06.11.19</a:t>
            </a:r>
            <a:endParaRPr lang="en-US" dirty="0"/>
          </a:p>
        </p:txBody>
      </p:sp>
    </p:spTree>
    <p:extLst>
      <p:ext uri="{BB962C8B-B14F-4D97-AF65-F5344CB8AC3E}">
        <p14:creationId xmlns:p14="http://schemas.microsoft.com/office/powerpoint/2010/main" val="1915794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Writing reflectively</a:t>
            </a:r>
          </a:p>
        </p:txBody>
      </p:sp>
      <p:sp>
        <p:nvSpPr>
          <p:cNvPr id="3" name="Content Placeholder 2"/>
          <p:cNvSpPr>
            <a:spLocks noGrp="1"/>
          </p:cNvSpPr>
          <p:nvPr>
            <p:ph idx="1"/>
          </p:nvPr>
        </p:nvSpPr>
        <p:spPr/>
        <p:txBody>
          <a:bodyPr/>
          <a:lstStyle/>
          <a:p>
            <a:r>
              <a:rPr lang="en-IE" dirty="0"/>
              <a:t>Reflection leads to learning, so there should be a learning outcome—what will change? If it is a practice, what would be done differently had you to do it again?</a:t>
            </a:r>
          </a:p>
          <a:p>
            <a:r>
              <a:rPr lang="en-IE" dirty="0"/>
              <a:t>Key elements to include:</a:t>
            </a:r>
          </a:p>
          <a:p>
            <a:pPr lvl="1"/>
            <a:r>
              <a:rPr lang="en-IE" dirty="0"/>
              <a:t>An analysis of what went well, why it worked and what you achieved.</a:t>
            </a:r>
          </a:p>
          <a:p>
            <a:pPr lvl="1"/>
            <a:r>
              <a:rPr lang="en-IE" dirty="0"/>
              <a:t>What could have been better and how you would achieve this. </a:t>
            </a:r>
          </a:p>
          <a:p>
            <a:pPr lvl="1"/>
            <a:r>
              <a:rPr lang="en-IE" dirty="0"/>
              <a:t>Links that you can make between the theory that you have learned and what happened in practice</a:t>
            </a:r>
          </a:p>
          <a:p>
            <a:pPr lvl="1"/>
            <a:r>
              <a:rPr lang="en-IE" dirty="0"/>
              <a:t>What you have learned and what you will do differently in the future –may be a formal action plan or an informal note about changes you would make and how you will know you have improved.</a:t>
            </a:r>
          </a:p>
          <a:p>
            <a:pPr marL="0" indent="0" algn="r">
              <a:buNone/>
            </a:pPr>
            <a:r>
              <a:rPr lang="en-IE" dirty="0"/>
              <a:t>(Wilson &amp; Bedford 2009, p. 19)</a:t>
            </a:r>
          </a:p>
        </p:txBody>
      </p:sp>
      <p:sp>
        <p:nvSpPr>
          <p:cNvPr id="4" name="Date Placeholder 3"/>
          <p:cNvSpPr>
            <a:spLocks noGrp="1"/>
          </p:cNvSpPr>
          <p:nvPr>
            <p:ph type="dt" sz="half" idx="10"/>
          </p:nvPr>
        </p:nvSpPr>
        <p:spPr/>
        <p:txBody>
          <a:bodyPr/>
          <a:lstStyle/>
          <a:p>
            <a:r>
              <a:rPr lang="en-IE"/>
              <a:t>06.11.19</a:t>
            </a:r>
            <a:endParaRPr lang="en-US" dirty="0"/>
          </a:p>
        </p:txBody>
      </p:sp>
    </p:spTree>
    <p:extLst>
      <p:ext uri="{BB962C8B-B14F-4D97-AF65-F5344CB8AC3E}">
        <p14:creationId xmlns:p14="http://schemas.microsoft.com/office/powerpoint/2010/main" val="938378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400" dirty="0"/>
              <a:t>What learning is the assignment asking you to evaluate?</a:t>
            </a:r>
          </a:p>
        </p:txBody>
      </p:sp>
      <p:sp>
        <p:nvSpPr>
          <p:cNvPr id="3" name="Content Placeholder 2"/>
          <p:cNvSpPr>
            <a:spLocks noGrp="1"/>
          </p:cNvSpPr>
          <p:nvPr>
            <p:ph idx="1"/>
          </p:nvPr>
        </p:nvSpPr>
        <p:spPr/>
        <p:txBody>
          <a:bodyPr/>
          <a:lstStyle/>
          <a:p>
            <a:r>
              <a:rPr lang="en-IE" dirty="0"/>
              <a:t>Is it a reflection on a process? </a:t>
            </a:r>
          </a:p>
          <a:p>
            <a:pPr lvl="1"/>
            <a:r>
              <a:rPr lang="en-IE" dirty="0"/>
              <a:t>A theoretical approach?</a:t>
            </a:r>
          </a:p>
          <a:p>
            <a:pPr lvl="1"/>
            <a:r>
              <a:rPr lang="en-IE" dirty="0"/>
              <a:t>An experimental design?</a:t>
            </a:r>
          </a:p>
          <a:p>
            <a:pPr lvl="1"/>
            <a:r>
              <a:rPr lang="en-IE" dirty="0"/>
              <a:t>A method for gathering data?</a:t>
            </a:r>
          </a:p>
          <a:p>
            <a:pPr lvl="1"/>
            <a:r>
              <a:rPr lang="en-IE" dirty="0"/>
              <a:t>A method for analysing data?</a:t>
            </a:r>
          </a:p>
          <a:p>
            <a:r>
              <a:rPr lang="en-IE" dirty="0"/>
              <a:t>Is it a reflection on a practice?</a:t>
            </a:r>
          </a:p>
          <a:p>
            <a:pPr lvl="1"/>
            <a:r>
              <a:rPr lang="en-IE" dirty="0"/>
              <a:t>The evaluation of a treatment or behaviour or course of action?</a:t>
            </a:r>
          </a:p>
          <a:p>
            <a:r>
              <a:rPr lang="en-IE" dirty="0"/>
              <a:t>Is it a reflection on the theory that informs the process or practice?</a:t>
            </a:r>
          </a:p>
          <a:p>
            <a:pPr lvl="1"/>
            <a:endParaRPr lang="en-IE" dirty="0"/>
          </a:p>
          <a:p>
            <a:pPr marL="0" indent="0">
              <a:buNone/>
            </a:pPr>
            <a:endParaRPr lang="en-IE" dirty="0"/>
          </a:p>
          <a:p>
            <a:endParaRPr lang="en-IE" dirty="0"/>
          </a:p>
        </p:txBody>
      </p:sp>
      <p:sp>
        <p:nvSpPr>
          <p:cNvPr id="4" name="Date Placeholder 3"/>
          <p:cNvSpPr>
            <a:spLocks noGrp="1"/>
          </p:cNvSpPr>
          <p:nvPr>
            <p:ph type="dt" sz="half" idx="10"/>
          </p:nvPr>
        </p:nvSpPr>
        <p:spPr/>
        <p:txBody>
          <a:bodyPr/>
          <a:lstStyle/>
          <a:p>
            <a:r>
              <a:rPr lang="en-IE"/>
              <a:t>06.11.19</a:t>
            </a:r>
            <a:endParaRPr lang="en-US" dirty="0"/>
          </a:p>
        </p:txBody>
      </p:sp>
    </p:spTree>
    <p:extLst>
      <p:ext uri="{BB962C8B-B14F-4D97-AF65-F5344CB8AC3E}">
        <p14:creationId xmlns:p14="http://schemas.microsoft.com/office/powerpoint/2010/main" val="2699840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What is a reflection assignment asking of me?</a:t>
            </a:r>
          </a:p>
        </p:txBody>
      </p:sp>
      <p:sp>
        <p:nvSpPr>
          <p:cNvPr id="3" name="Content Placeholder 2"/>
          <p:cNvSpPr>
            <a:spLocks noGrp="1"/>
          </p:cNvSpPr>
          <p:nvPr>
            <p:ph idx="1"/>
          </p:nvPr>
        </p:nvSpPr>
        <p:spPr/>
        <p:txBody>
          <a:bodyPr/>
          <a:lstStyle/>
          <a:p>
            <a:pPr lvl="0"/>
            <a:r>
              <a:rPr lang="en-IE" sz="2000" dirty="0"/>
              <a:t>In a reflection assignment, “You are aiming to strike a balance between your personal perspective, and the requirements of good academic practice and rigorous thinking. This means: </a:t>
            </a:r>
          </a:p>
          <a:p>
            <a:pPr lvl="1"/>
            <a:r>
              <a:rPr lang="en-IE" sz="2000" dirty="0"/>
              <a:t>developing a perspective, or line of reasoning </a:t>
            </a:r>
          </a:p>
          <a:p>
            <a:pPr lvl="1"/>
            <a:r>
              <a:rPr lang="en-IE" sz="2000" dirty="0"/>
              <a:t>demonstrating that you are well informed, have read relevant literature and reflected on its relevance to your own development </a:t>
            </a:r>
          </a:p>
          <a:p>
            <a:pPr lvl="1"/>
            <a:r>
              <a:rPr lang="en-IE" sz="2000" dirty="0"/>
              <a:t>showing that you recognise that situations are rarely simple and clear-cut </a:t>
            </a:r>
          </a:p>
          <a:p>
            <a:pPr lvl="1"/>
            <a:r>
              <a:rPr lang="en-IE" sz="2000" dirty="0"/>
              <a:t>writing about the link between your experiences/practice and your reading </a:t>
            </a:r>
          </a:p>
          <a:p>
            <a:pPr lvl="1"/>
            <a:r>
              <a:rPr lang="en-IE" sz="2000" dirty="0"/>
              <a:t>writing in an appropriate style.”</a:t>
            </a:r>
          </a:p>
          <a:p>
            <a:pPr marL="609671" lvl="1" indent="0" algn="r">
              <a:buNone/>
            </a:pPr>
            <a:r>
              <a:rPr lang="en-IE" sz="2000" dirty="0"/>
              <a:t>(</a:t>
            </a:r>
            <a:r>
              <a:rPr lang="en-IE" sz="2000" dirty="0">
                <a:hlinkClick r:id="rId3"/>
              </a:rPr>
              <a:t>University of Birmingham 2015, p.6</a:t>
            </a:r>
            <a:r>
              <a:rPr lang="en-IE" sz="2000" dirty="0"/>
              <a:t>)</a:t>
            </a:r>
          </a:p>
          <a:p>
            <a:r>
              <a:rPr lang="en-IE" sz="2000" dirty="0"/>
              <a:t>Don’t forget that an assertion that learning has happened through the process of reflection is</a:t>
            </a:r>
          </a:p>
          <a:p>
            <a:pPr lvl="1"/>
            <a:r>
              <a:rPr lang="en-IE" sz="2000" dirty="0"/>
              <a:t>An argument that has to be </a:t>
            </a:r>
          </a:p>
          <a:p>
            <a:pPr lvl="1"/>
            <a:r>
              <a:rPr lang="en-IE" sz="2000" dirty="0"/>
              <a:t>Evidenced and </a:t>
            </a:r>
          </a:p>
          <a:p>
            <a:pPr lvl="1"/>
            <a:r>
              <a:rPr lang="en-IE" sz="2000" dirty="0"/>
              <a:t>Organised</a:t>
            </a:r>
          </a:p>
          <a:p>
            <a:pPr lvl="1" algn="r"/>
            <a:r>
              <a:rPr lang="en-IE" sz="2000" dirty="0"/>
              <a:t>(</a:t>
            </a:r>
            <a:r>
              <a:rPr lang="en-IE" sz="2000" dirty="0">
                <a:hlinkClick r:id="rId4"/>
              </a:rPr>
              <a:t>University of Hull 2020</a:t>
            </a:r>
            <a:r>
              <a:rPr lang="en-IE" sz="2000" dirty="0"/>
              <a:t>)</a:t>
            </a:r>
          </a:p>
          <a:p>
            <a:pPr lvl="1"/>
            <a:endParaRPr lang="en-IE" dirty="0"/>
          </a:p>
          <a:p>
            <a:pPr marL="0" indent="0">
              <a:buNone/>
            </a:pPr>
            <a:endParaRPr lang="en-IE" dirty="0"/>
          </a:p>
          <a:p>
            <a:endParaRPr lang="en-IE" dirty="0"/>
          </a:p>
          <a:p>
            <a:endParaRPr lang="en-IE" dirty="0"/>
          </a:p>
        </p:txBody>
      </p:sp>
      <p:sp>
        <p:nvSpPr>
          <p:cNvPr id="4" name="Date Placeholder 3"/>
          <p:cNvSpPr>
            <a:spLocks noGrp="1"/>
          </p:cNvSpPr>
          <p:nvPr>
            <p:ph type="dt" sz="half" idx="10"/>
          </p:nvPr>
        </p:nvSpPr>
        <p:spPr/>
        <p:txBody>
          <a:bodyPr/>
          <a:lstStyle/>
          <a:p>
            <a:r>
              <a:rPr lang="en-IE"/>
              <a:t>06.11.19</a:t>
            </a:r>
            <a:endParaRPr lang="en-US" dirty="0"/>
          </a:p>
        </p:txBody>
      </p:sp>
    </p:spTree>
    <p:extLst>
      <p:ext uri="{BB962C8B-B14F-4D97-AF65-F5344CB8AC3E}">
        <p14:creationId xmlns:p14="http://schemas.microsoft.com/office/powerpoint/2010/main" val="1004196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Some useful sites</a:t>
            </a:r>
          </a:p>
        </p:txBody>
      </p:sp>
      <p:sp>
        <p:nvSpPr>
          <p:cNvPr id="3" name="Content Placeholder 2"/>
          <p:cNvSpPr>
            <a:spLocks noGrp="1"/>
          </p:cNvSpPr>
          <p:nvPr>
            <p:ph idx="1"/>
          </p:nvPr>
        </p:nvSpPr>
        <p:spPr/>
        <p:txBody>
          <a:bodyPr/>
          <a:lstStyle/>
          <a:p>
            <a:r>
              <a:rPr lang="en-IE" dirty="0">
                <a:hlinkClick r:id="rId3"/>
              </a:rPr>
              <a:t>University of Hull Skills Guide</a:t>
            </a:r>
            <a:endParaRPr lang="en-IE" dirty="0"/>
          </a:p>
          <a:p>
            <a:r>
              <a:rPr lang="en-IE" dirty="0">
                <a:hlinkClick r:id="rId4"/>
              </a:rPr>
              <a:t>University of Birmingham Academic Skills Centre</a:t>
            </a:r>
            <a:endParaRPr lang="en-IE" dirty="0"/>
          </a:p>
          <a:p>
            <a:r>
              <a:rPr lang="en-IE" dirty="0">
                <a:hlinkClick r:id="rId5"/>
              </a:rPr>
              <a:t>University of New South Wales, Sydney, Reflective Writing</a:t>
            </a:r>
            <a:endParaRPr lang="en-IE" dirty="0"/>
          </a:p>
          <a:p>
            <a:r>
              <a:rPr lang="en-IE" dirty="0">
                <a:hlinkClick r:id="rId6"/>
              </a:rPr>
              <a:t>University of Portsmouth Reflective Writing</a:t>
            </a:r>
            <a:endParaRPr lang="en-IE" dirty="0"/>
          </a:p>
          <a:p>
            <a:r>
              <a:rPr lang="en-IE" dirty="0">
                <a:hlinkClick r:id="rId7"/>
              </a:rPr>
              <a:t>University of Westminster Library Guide</a:t>
            </a:r>
            <a:endParaRPr lang="en-IE" dirty="0"/>
          </a:p>
          <a:p>
            <a:endParaRPr lang="en-IE" dirty="0"/>
          </a:p>
        </p:txBody>
      </p:sp>
      <p:sp>
        <p:nvSpPr>
          <p:cNvPr id="4" name="Date Placeholder 3"/>
          <p:cNvSpPr>
            <a:spLocks noGrp="1"/>
          </p:cNvSpPr>
          <p:nvPr>
            <p:ph type="dt" sz="half" idx="10"/>
          </p:nvPr>
        </p:nvSpPr>
        <p:spPr/>
        <p:txBody>
          <a:bodyPr/>
          <a:lstStyle/>
          <a:p>
            <a:r>
              <a:rPr lang="en-IE"/>
              <a:t>06.11.19</a:t>
            </a:r>
            <a:endParaRPr lang="en-US" dirty="0"/>
          </a:p>
        </p:txBody>
      </p:sp>
    </p:spTree>
    <p:extLst>
      <p:ext uri="{BB962C8B-B14F-4D97-AF65-F5344CB8AC3E}">
        <p14:creationId xmlns:p14="http://schemas.microsoft.com/office/powerpoint/2010/main" val="2311161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Sources</a:t>
            </a:r>
          </a:p>
        </p:txBody>
      </p:sp>
      <p:sp>
        <p:nvSpPr>
          <p:cNvPr id="3" name="Content Placeholder 2"/>
          <p:cNvSpPr>
            <a:spLocks noGrp="1"/>
          </p:cNvSpPr>
          <p:nvPr>
            <p:ph idx="1"/>
          </p:nvPr>
        </p:nvSpPr>
        <p:spPr/>
        <p:txBody>
          <a:bodyPr/>
          <a:lstStyle/>
          <a:p>
            <a:r>
              <a:rPr lang="en-IE" dirty="0"/>
              <a:t>Gibbs, G (1988). </a:t>
            </a:r>
            <a:r>
              <a:rPr lang="en-IE" i="1" dirty="0"/>
              <a:t>Learning by doing: a guide to teaching and learning methods</a:t>
            </a:r>
            <a:r>
              <a:rPr lang="en-IE" dirty="0"/>
              <a:t>. Oxford: Further Education Unit, Oxford Polytechnic.</a:t>
            </a:r>
          </a:p>
          <a:p>
            <a:r>
              <a:rPr lang="en-IE" dirty="0"/>
              <a:t>UEfAP.com (2020) ‘Reflect’ in Writing/Genres. Available at: http://</a:t>
            </a:r>
            <a:r>
              <a:rPr lang="en-IE" dirty="0">
                <a:hlinkClick r:id="rId3"/>
              </a:rPr>
              <a:t>www.uefap.com/writing/writfram.htm</a:t>
            </a:r>
            <a:r>
              <a:rPr lang="en-IE" dirty="0"/>
              <a:t> Accessed 06/11/2020. </a:t>
            </a:r>
          </a:p>
          <a:p>
            <a:r>
              <a:rPr lang="en-IE" dirty="0"/>
              <a:t>University of Birmingham (2015) ‘A short guide to reflective writing’. Library Services Academic Skills Centre, University of Birmingham. Available at: </a:t>
            </a:r>
            <a:r>
              <a:rPr lang="en-IE" dirty="0">
                <a:hlinkClick r:id="rId4"/>
              </a:rPr>
              <a:t>https://intranet.birmingham.ac.uk/as/libraryservices/library/asc/documents/public/Short-Guide-Reflective-Writing.pdf</a:t>
            </a:r>
            <a:r>
              <a:rPr lang="en-IE" dirty="0"/>
              <a:t>. Accessed 16/11/2020.</a:t>
            </a:r>
          </a:p>
          <a:p>
            <a:r>
              <a:rPr lang="en-IE" dirty="0"/>
              <a:t>University of Hull (2020) ‘Reflective writing: Reflective writing for academic assessment’. </a:t>
            </a:r>
            <a:r>
              <a:rPr lang="en-IE" i="1" dirty="0"/>
              <a:t>Skills Guides</a:t>
            </a:r>
            <a:r>
              <a:rPr lang="en-IE" dirty="0"/>
              <a:t>. Available at: </a:t>
            </a:r>
            <a:r>
              <a:rPr lang="en-IE" dirty="0">
                <a:hlinkClick r:id="rId5"/>
              </a:rPr>
              <a:t>https://libguides.hull.ac.uk/reflectivewriting/reflection4a1#:~:text=Reflective%20writing%20encourages%20you%20to,also%20HOW%20you%20did%20it.&amp;text=Reflecting%20helps%20you%20to%20clarify,you%20have%20yet%20to%20learn</a:t>
            </a:r>
            <a:r>
              <a:rPr lang="en-IE" dirty="0"/>
              <a:t>. Accessed 16/11/2020.</a:t>
            </a:r>
          </a:p>
          <a:p>
            <a:r>
              <a:rPr lang="en-IE" dirty="0"/>
              <a:t>Wilson, D. E., &amp; Bedford, D. (2009</a:t>
            </a:r>
            <a:r>
              <a:rPr lang="en-IE" i="1" dirty="0"/>
              <a:t>). Study Skills for Part-time Students</a:t>
            </a:r>
            <a:r>
              <a:rPr lang="en-IE" dirty="0"/>
              <a:t>. Pearson Education.</a:t>
            </a:r>
          </a:p>
        </p:txBody>
      </p:sp>
      <p:sp>
        <p:nvSpPr>
          <p:cNvPr id="4" name="Date Placeholder 3"/>
          <p:cNvSpPr>
            <a:spLocks noGrp="1"/>
          </p:cNvSpPr>
          <p:nvPr>
            <p:ph type="dt" sz="half" idx="10"/>
          </p:nvPr>
        </p:nvSpPr>
        <p:spPr/>
        <p:txBody>
          <a:bodyPr/>
          <a:lstStyle/>
          <a:p>
            <a:r>
              <a:rPr lang="en-IE"/>
              <a:t>06.11.19</a:t>
            </a:r>
            <a:endParaRPr lang="en-US" dirty="0"/>
          </a:p>
        </p:txBody>
      </p:sp>
    </p:spTree>
    <p:extLst>
      <p:ext uri="{BB962C8B-B14F-4D97-AF65-F5344CB8AC3E}">
        <p14:creationId xmlns:p14="http://schemas.microsoft.com/office/powerpoint/2010/main" val="663231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56FD-0D6B-4F6E-866E-AE61D505858C}"/>
              </a:ext>
            </a:extLst>
          </p:cNvPr>
          <p:cNvSpPr>
            <a:spLocks noGrp="1"/>
          </p:cNvSpPr>
          <p:nvPr>
            <p:ph type="title"/>
          </p:nvPr>
        </p:nvSpPr>
        <p:spPr/>
        <p:txBody>
          <a:bodyPr/>
          <a:lstStyle/>
          <a:p>
            <a:endParaRPr lang="en-IE"/>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8051" y="2411413"/>
            <a:ext cx="12473486" cy="4773612"/>
          </a:xfrm>
        </p:spPr>
      </p:pic>
    </p:spTree>
    <p:extLst>
      <p:ext uri="{BB962C8B-B14F-4D97-AF65-F5344CB8AC3E}">
        <p14:creationId xmlns:p14="http://schemas.microsoft.com/office/powerpoint/2010/main" val="3405806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E" dirty="0"/>
              <a:t>Writing, like meaning, is context-specific</a:t>
            </a:r>
          </a:p>
        </p:txBody>
      </p:sp>
      <p:sp>
        <p:nvSpPr>
          <p:cNvPr id="7" name="Content Placeholder 6"/>
          <p:cNvSpPr>
            <a:spLocks noGrp="1"/>
          </p:cNvSpPr>
          <p:nvPr>
            <p:ph idx="1"/>
          </p:nvPr>
        </p:nvSpPr>
        <p:spPr/>
        <p:txBody>
          <a:bodyPr/>
          <a:lstStyle/>
          <a:p>
            <a:r>
              <a:rPr lang="en-IE" sz="3200" dirty="0"/>
              <a:t>“The chicken is ready to eat.” Is the meaning that:</a:t>
            </a:r>
          </a:p>
          <a:p>
            <a:pPr lvl="1"/>
            <a:r>
              <a:rPr lang="en-IE" sz="3200" dirty="0"/>
              <a:t>The chicken is fully cooked? Or</a:t>
            </a:r>
          </a:p>
          <a:p>
            <a:pPr lvl="1"/>
            <a:r>
              <a:rPr lang="en-IE" sz="3200" dirty="0"/>
              <a:t>The chicken is hungry?</a:t>
            </a:r>
          </a:p>
          <a:p>
            <a:endParaRPr lang="en-IE" sz="3200" dirty="0"/>
          </a:p>
          <a:p>
            <a:r>
              <a:rPr lang="en-IE" sz="3200" dirty="0"/>
              <a:t>Though there are some elements that are common to particular kinds of assignments such as reflective essays, each assignment is unique and has to be studied to determine what it wants to know about you as a learner in your field.</a:t>
            </a:r>
          </a:p>
        </p:txBody>
      </p:sp>
      <p:sp>
        <p:nvSpPr>
          <p:cNvPr id="4" name="Date Placeholder 3"/>
          <p:cNvSpPr>
            <a:spLocks noGrp="1"/>
          </p:cNvSpPr>
          <p:nvPr>
            <p:ph type="dt" sz="half" idx="10"/>
          </p:nvPr>
        </p:nvSpPr>
        <p:spPr/>
        <p:txBody>
          <a:bodyPr/>
          <a:lstStyle/>
          <a:p>
            <a:r>
              <a:rPr lang="en-IE"/>
              <a:t>06.11.19</a:t>
            </a:r>
            <a:endParaRPr lang="en-US" dirty="0"/>
          </a:p>
        </p:txBody>
      </p:sp>
    </p:spTree>
    <p:extLst>
      <p:ext uri="{BB962C8B-B14F-4D97-AF65-F5344CB8AC3E}">
        <p14:creationId xmlns:p14="http://schemas.microsoft.com/office/powerpoint/2010/main" val="3121823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E" b="1" dirty="0">
                <a:solidFill>
                  <a:srgbClr val="FF0000"/>
                </a:solidFill>
              </a:rPr>
              <a:t>Reflection</a:t>
            </a:r>
            <a:r>
              <a:rPr lang="en-IE" dirty="0"/>
              <a:t> is something we do everyday</a:t>
            </a:r>
          </a:p>
        </p:txBody>
      </p:sp>
      <p:sp>
        <p:nvSpPr>
          <p:cNvPr id="7" name="Content Placeholder 6"/>
          <p:cNvSpPr>
            <a:spLocks noGrp="1"/>
          </p:cNvSpPr>
          <p:nvPr>
            <p:ph idx="1"/>
          </p:nvPr>
        </p:nvSpPr>
        <p:spPr/>
        <p:txBody>
          <a:bodyPr/>
          <a:lstStyle/>
          <a:p>
            <a:r>
              <a:rPr lang="en-IE" dirty="0"/>
              <a:t>Reflection is how we learn in everyday situations.</a:t>
            </a:r>
          </a:p>
          <a:p>
            <a:pPr lvl="1"/>
            <a:r>
              <a:rPr lang="en-IE" dirty="0"/>
              <a:t>Weighing up whether you should trust a stranger</a:t>
            </a:r>
          </a:p>
          <a:p>
            <a:pPr lvl="1"/>
            <a:r>
              <a:rPr lang="en-IE" dirty="0"/>
              <a:t>Fixing a flat tyre on your bike for the first time</a:t>
            </a:r>
          </a:p>
          <a:p>
            <a:pPr lvl="1"/>
            <a:r>
              <a:rPr lang="en-IE" dirty="0"/>
              <a:t>Fighting with a friend</a:t>
            </a:r>
          </a:p>
          <a:p>
            <a:pPr lvl="1"/>
            <a:r>
              <a:rPr lang="en-IE" dirty="0"/>
              <a:t>Struggling with inconsistencies in your personal belief system</a:t>
            </a:r>
          </a:p>
          <a:p>
            <a:r>
              <a:rPr lang="en-IE" dirty="0"/>
              <a:t>‘It is not sufficient to have an experience in order to learn. Without reflecting on this experience it may quickly be forgotten, or its learning potential lost.’ (Gibbs, 1988, p9)</a:t>
            </a:r>
          </a:p>
          <a:p>
            <a:pPr marL="0" indent="0">
              <a:buNone/>
            </a:pPr>
            <a:endParaRPr lang="en-IE" dirty="0"/>
          </a:p>
        </p:txBody>
      </p:sp>
      <p:sp>
        <p:nvSpPr>
          <p:cNvPr id="4" name="Date Placeholder 3"/>
          <p:cNvSpPr>
            <a:spLocks noGrp="1"/>
          </p:cNvSpPr>
          <p:nvPr>
            <p:ph type="dt" sz="half" idx="10"/>
          </p:nvPr>
        </p:nvSpPr>
        <p:spPr/>
        <p:txBody>
          <a:bodyPr/>
          <a:lstStyle/>
          <a:p>
            <a:r>
              <a:rPr lang="en-IE"/>
              <a:t>06.11.19</a:t>
            </a:r>
            <a:endParaRPr lang="en-US" dirty="0"/>
          </a:p>
        </p:txBody>
      </p:sp>
    </p:spTree>
    <p:extLst>
      <p:ext uri="{BB962C8B-B14F-4D97-AF65-F5344CB8AC3E}">
        <p14:creationId xmlns:p14="http://schemas.microsoft.com/office/powerpoint/2010/main" val="2919683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The role of reflection on writer performance</a:t>
            </a:r>
          </a:p>
        </p:txBody>
      </p:sp>
      <p:sp>
        <p:nvSpPr>
          <p:cNvPr id="3" name="Content Placeholder 2"/>
          <p:cNvSpPr>
            <a:spLocks noGrp="1"/>
          </p:cNvSpPr>
          <p:nvPr>
            <p:ph idx="1"/>
          </p:nvPr>
        </p:nvSpPr>
        <p:spPr/>
        <p:txBody>
          <a:bodyPr/>
          <a:lstStyle/>
          <a:p>
            <a:r>
              <a:rPr lang="en-IE" dirty="0"/>
              <a:t>The RWCUL sees metacognitive reflection as key to becoming a better writer (see our presentation on </a:t>
            </a:r>
            <a:r>
              <a:rPr lang="en-IE" i="1" dirty="0"/>
              <a:t>An Introduction To How The RWC Frames The Conversation On Writing on our website</a:t>
            </a:r>
            <a:r>
              <a:rPr lang="en-IE" dirty="0"/>
              <a:t> </a:t>
            </a:r>
            <a:r>
              <a:rPr lang="en-IE" dirty="0">
                <a:hlinkClick r:id="rId3"/>
              </a:rPr>
              <a:t>here</a:t>
            </a:r>
            <a:r>
              <a:rPr lang="en-IE" dirty="0"/>
              <a:t>). </a:t>
            </a:r>
          </a:p>
          <a:p>
            <a:pPr lvl="1"/>
            <a:r>
              <a:rPr lang="en-IE" dirty="0"/>
              <a:t>How can we become better if we don’t know what went wrong? —Of course, having a framework allows us to isolate what it was exactly that fell short and what went really well.</a:t>
            </a:r>
          </a:p>
          <a:p>
            <a:pPr lvl="2"/>
            <a:r>
              <a:rPr lang="en-IE" dirty="0"/>
              <a:t>Is there something in my research or writing process that is not working?</a:t>
            </a:r>
          </a:p>
          <a:p>
            <a:pPr lvl="3"/>
            <a:r>
              <a:rPr lang="en-IE" dirty="0"/>
              <a:t>Did I get comments praising the cogency of my argument?</a:t>
            </a:r>
          </a:p>
          <a:p>
            <a:pPr lvl="3"/>
            <a:r>
              <a:rPr lang="en-IE" dirty="0"/>
              <a:t>Did I get comments critical of the coherence of my argument?</a:t>
            </a:r>
          </a:p>
          <a:p>
            <a:pPr lvl="3"/>
            <a:r>
              <a:rPr lang="en-IE" dirty="0"/>
              <a:t>Did I submit a quality paper on time? Or were there planning or motivational issues?</a:t>
            </a:r>
          </a:p>
          <a:p>
            <a:pPr lvl="2"/>
            <a:r>
              <a:rPr lang="en-IE" dirty="0"/>
              <a:t>Is there a problem with a strategy that I am using?</a:t>
            </a:r>
          </a:p>
          <a:p>
            <a:pPr lvl="3"/>
            <a:r>
              <a:rPr lang="en-IE" dirty="0"/>
              <a:t>Do I procrastinate? Do I need motivational strategies?</a:t>
            </a:r>
          </a:p>
          <a:p>
            <a:pPr lvl="3"/>
            <a:r>
              <a:rPr lang="en-IE" dirty="0"/>
              <a:t>Am I having difficulty finding a quiet time and place for writing?</a:t>
            </a:r>
          </a:p>
          <a:p>
            <a:pPr lvl="2"/>
            <a:r>
              <a:rPr lang="en-IE" dirty="0"/>
              <a:t>Did I misunderstand the writing situation: </a:t>
            </a:r>
          </a:p>
          <a:p>
            <a:pPr lvl="3"/>
            <a:r>
              <a:rPr lang="en-IE" dirty="0"/>
              <a:t>Did I misconstrue what the assignment wanted of me?</a:t>
            </a:r>
          </a:p>
          <a:p>
            <a:pPr lvl="3"/>
            <a:r>
              <a:rPr lang="en-IE" dirty="0"/>
              <a:t>Did I miscalculate the degree of informality allowed in this assignment?</a:t>
            </a:r>
          </a:p>
          <a:p>
            <a:pPr lvl="1"/>
            <a:endParaRPr lang="en-IE" dirty="0"/>
          </a:p>
        </p:txBody>
      </p:sp>
      <p:sp>
        <p:nvSpPr>
          <p:cNvPr id="4" name="Date Placeholder 3"/>
          <p:cNvSpPr>
            <a:spLocks noGrp="1"/>
          </p:cNvSpPr>
          <p:nvPr>
            <p:ph type="dt" sz="half" idx="10"/>
          </p:nvPr>
        </p:nvSpPr>
        <p:spPr/>
        <p:txBody>
          <a:bodyPr/>
          <a:lstStyle/>
          <a:p>
            <a:r>
              <a:rPr lang="en-IE"/>
              <a:t>06.11.19</a:t>
            </a:r>
            <a:endParaRPr lang="en-US" dirty="0"/>
          </a:p>
        </p:txBody>
      </p:sp>
    </p:spTree>
    <p:extLst>
      <p:ext uri="{BB962C8B-B14F-4D97-AF65-F5344CB8AC3E}">
        <p14:creationId xmlns:p14="http://schemas.microsoft.com/office/powerpoint/2010/main" val="805773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What is reflection in </a:t>
            </a:r>
            <a:r>
              <a:rPr lang="en-IE" b="1" dirty="0">
                <a:solidFill>
                  <a:srgbClr val="FF0000"/>
                </a:solidFill>
              </a:rPr>
              <a:t>an academic context</a:t>
            </a:r>
            <a:r>
              <a:rPr lang="en-IE" dirty="0"/>
              <a:t>?</a:t>
            </a:r>
          </a:p>
        </p:txBody>
      </p:sp>
      <p:sp>
        <p:nvSpPr>
          <p:cNvPr id="3" name="Content Placeholder 2"/>
          <p:cNvSpPr>
            <a:spLocks noGrp="1"/>
          </p:cNvSpPr>
          <p:nvPr>
            <p:ph idx="1"/>
          </p:nvPr>
        </p:nvSpPr>
        <p:spPr/>
        <p:txBody>
          <a:bodyPr/>
          <a:lstStyle/>
          <a:p>
            <a:r>
              <a:rPr lang="en-IE" dirty="0"/>
              <a:t>In an academic context: </a:t>
            </a:r>
          </a:p>
          <a:p>
            <a:pPr lvl="1"/>
            <a:r>
              <a:rPr lang="en-IE" dirty="0"/>
              <a:t>while reading, you might think back on something you had read earlier to make sense of what you are currently reading </a:t>
            </a:r>
          </a:p>
          <a:p>
            <a:pPr lvl="1"/>
            <a:r>
              <a:rPr lang="en-IE" dirty="0"/>
              <a:t>while designing an experiment, you might reflect on the theories that determine the successful operation of your experimental design and on past experiences in order to anticipate potential problems</a:t>
            </a:r>
          </a:p>
          <a:p>
            <a:pPr lvl="1"/>
            <a:r>
              <a:rPr lang="en-IE" dirty="0"/>
              <a:t>when creating a lesson plan, you may reflect on and evaluate your childhood experiences of being taught in that way and possibly make adjustments based on those experiences</a:t>
            </a:r>
          </a:p>
          <a:p>
            <a:pPr lvl="1"/>
            <a:r>
              <a:rPr lang="en-IE" dirty="0"/>
              <a:t>while testing out a lesson plan, you may reflect on your own actions, your understanding of best practices and on student responses in order to inform the shape of future actions</a:t>
            </a:r>
          </a:p>
          <a:p>
            <a:pPr lvl="1"/>
            <a:r>
              <a:rPr lang="en-IE" dirty="0"/>
              <a:t>while working on a written assignment, you might reflect on the feedback you received on your last paper and question how you might do it better this time around.</a:t>
            </a:r>
          </a:p>
          <a:p>
            <a:pPr lvl="1"/>
            <a:r>
              <a:rPr lang="en-IE" dirty="0"/>
              <a:t>while considering clinical best practice for a particular patient’s case, you reflect on established ethical and legal frameworks in order to ensure the patient’s wellbeing and respect their confidentiality</a:t>
            </a:r>
          </a:p>
        </p:txBody>
      </p:sp>
      <p:sp>
        <p:nvSpPr>
          <p:cNvPr id="4" name="Date Placeholder 3"/>
          <p:cNvSpPr>
            <a:spLocks noGrp="1"/>
          </p:cNvSpPr>
          <p:nvPr>
            <p:ph type="dt" sz="half" idx="10"/>
          </p:nvPr>
        </p:nvSpPr>
        <p:spPr/>
        <p:txBody>
          <a:bodyPr/>
          <a:lstStyle/>
          <a:p>
            <a:r>
              <a:rPr lang="en-IE"/>
              <a:t>06.11.19</a:t>
            </a:r>
            <a:endParaRPr lang="en-US" dirty="0"/>
          </a:p>
        </p:txBody>
      </p:sp>
    </p:spTree>
    <p:extLst>
      <p:ext uri="{BB962C8B-B14F-4D97-AF65-F5344CB8AC3E}">
        <p14:creationId xmlns:p14="http://schemas.microsoft.com/office/powerpoint/2010/main" val="1530084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The purpose of academic reflection</a:t>
            </a:r>
          </a:p>
        </p:txBody>
      </p:sp>
      <p:sp>
        <p:nvSpPr>
          <p:cNvPr id="3" name="Content Placeholder 2"/>
          <p:cNvSpPr>
            <a:spLocks noGrp="1"/>
          </p:cNvSpPr>
          <p:nvPr>
            <p:ph idx="1"/>
          </p:nvPr>
        </p:nvSpPr>
        <p:spPr/>
        <p:txBody>
          <a:bodyPr/>
          <a:lstStyle/>
          <a:p>
            <a:r>
              <a:rPr lang="en-IE" dirty="0"/>
              <a:t>To make connections</a:t>
            </a:r>
          </a:p>
          <a:p>
            <a:r>
              <a:rPr lang="en-IE" dirty="0"/>
              <a:t>To examine your learning processes</a:t>
            </a:r>
          </a:p>
          <a:p>
            <a:r>
              <a:rPr lang="en-IE" dirty="0"/>
              <a:t>To clarify what you are learning</a:t>
            </a:r>
          </a:p>
          <a:p>
            <a:r>
              <a:rPr lang="en-IE" dirty="0"/>
              <a:t>To reflect on mistakes and successes</a:t>
            </a:r>
          </a:p>
          <a:p>
            <a:r>
              <a:rPr lang="en-IE" dirty="0"/>
              <a:t>To become an active and aware learner</a:t>
            </a:r>
          </a:p>
          <a:p>
            <a:r>
              <a:rPr lang="en-IE" dirty="0"/>
              <a:t>To link practice and theory</a:t>
            </a:r>
          </a:p>
          <a:p>
            <a:r>
              <a:rPr lang="en-IE" dirty="0"/>
              <a:t>To incorporate reflection into your life-long learning processes, preparing yourself to be a reflective practitioner in your professional life after graduation</a:t>
            </a:r>
          </a:p>
        </p:txBody>
      </p:sp>
      <p:sp>
        <p:nvSpPr>
          <p:cNvPr id="4" name="Date Placeholder 3"/>
          <p:cNvSpPr>
            <a:spLocks noGrp="1"/>
          </p:cNvSpPr>
          <p:nvPr>
            <p:ph type="dt" sz="half" idx="10"/>
          </p:nvPr>
        </p:nvSpPr>
        <p:spPr/>
        <p:txBody>
          <a:bodyPr/>
          <a:lstStyle/>
          <a:p>
            <a:r>
              <a:rPr lang="en-IE"/>
              <a:t>06.11.19</a:t>
            </a:r>
            <a:endParaRPr lang="en-US" dirty="0"/>
          </a:p>
        </p:txBody>
      </p:sp>
    </p:spTree>
    <p:extLst>
      <p:ext uri="{BB962C8B-B14F-4D97-AF65-F5344CB8AC3E}">
        <p14:creationId xmlns:p14="http://schemas.microsoft.com/office/powerpoint/2010/main" val="2709185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Reflective writing for </a:t>
            </a:r>
            <a:r>
              <a:rPr lang="en-IE" b="1" dirty="0">
                <a:solidFill>
                  <a:srgbClr val="FF0000"/>
                </a:solidFill>
              </a:rPr>
              <a:t>an assignment</a:t>
            </a:r>
            <a:br>
              <a:rPr lang="en-IE" dirty="0"/>
            </a:br>
            <a:endParaRPr lang="en-IE" dirty="0"/>
          </a:p>
        </p:txBody>
      </p:sp>
      <p:sp>
        <p:nvSpPr>
          <p:cNvPr id="3" name="Content Placeholder 2"/>
          <p:cNvSpPr>
            <a:spLocks noGrp="1"/>
          </p:cNvSpPr>
          <p:nvPr>
            <p:ph idx="1"/>
          </p:nvPr>
        </p:nvSpPr>
        <p:spPr/>
        <p:txBody>
          <a:bodyPr/>
          <a:lstStyle/>
          <a:p>
            <a:endParaRPr lang="en-IE" dirty="0"/>
          </a:p>
          <a:p>
            <a:r>
              <a:rPr lang="en-IE" sz="3200" dirty="0"/>
              <a:t>“Writing reflectively for the purposes of an assignment should not involve merely describing something that happened. Nor does it mean pouring out everything you think and feel in a totally unstructured way. Reflective writing requires a clear line of thought, use of evidence or examples to illustrate your reflections, and an analytical approach.”</a:t>
            </a:r>
          </a:p>
          <a:p>
            <a:endParaRPr lang="en-IE" sz="3200" dirty="0"/>
          </a:p>
          <a:p>
            <a:pPr marL="609671" lvl="1" indent="0" algn="r">
              <a:buNone/>
            </a:pPr>
            <a:r>
              <a:rPr lang="en-IE" sz="3200" dirty="0"/>
              <a:t>(</a:t>
            </a:r>
            <a:r>
              <a:rPr lang="en-IE" sz="3200" dirty="0">
                <a:hlinkClick r:id="rId3"/>
              </a:rPr>
              <a:t>University of Birmingham 2015, p.6</a:t>
            </a:r>
            <a:r>
              <a:rPr lang="en-IE" sz="3200" dirty="0"/>
              <a:t>)</a:t>
            </a:r>
          </a:p>
          <a:p>
            <a:pPr lvl="1"/>
            <a:endParaRPr lang="en-IE" sz="3200" dirty="0"/>
          </a:p>
          <a:p>
            <a:pPr marL="0" indent="0">
              <a:buNone/>
            </a:pPr>
            <a:endParaRPr lang="en-IE" sz="3200" dirty="0"/>
          </a:p>
        </p:txBody>
      </p:sp>
      <p:sp>
        <p:nvSpPr>
          <p:cNvPr id="4" name="Date Placeholder 3"/>
          <p:cNvSpPr>
            <a:spLocks noGrp="1"/>
          </p:cNvSpPr>
          <p:nvPr>
            <p:ph type="dt" sz="half" idx="10"/>
          </p:nvPr>
        </p:nvSpPr>
        <p:spPr/>
        <p:txBody>
          <a:bodyPr/>
          <a:lstStyle/>
          <a:p>
            <a:r>
              <a:rPr lang="en-IE"/>
              <a:t>06.11.19</a:t>
            </a:r>
            <a:endParaRPr lang="en-US" dirty="0"/>
          </a:p>
        </p:txBody>
      </p:sp>
    </p:spTree>
    <p:extLst>
      <p:ext uri="{BB962C8B-B14F-4D97-AF65-F5344CB8AC3E}">
        <p14:creationId xmlns:p14="http://schemas.microsoft.com/office/powerpoint/2010/main" val="4016126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Assignments that ask for reflection…</a:t>
            </a:r>
          </a:p>
        </p:txBody>
      </p:sp>
      <p:sp>
        <p:nvSpPr>
          <p:cNvPr id="3" name="Content Placeholder 2"/>
          <p:cNvSpPr>
            <a:spLocks noGrp="1"/>
          </p:cNvSpPr>
          <p:nvPr>
            <p:ph idx="1"/>
          </p:nvPr>
        </p:nvSpPr>
        <p:spPr/>
        <p:txBody>
          <a:bodyPr/>
          <a:lstStyle/>
          <a:p>
            <a:r>
              <a:rPr lang="en-IE" dirty="0"/>
              <a:t>In a writing assignment that asks you to reflect, what is it that organises your reflection?</a:t>
            </a:r>
          </a:p>
          <a:p>
            <a:r>
              <a:rPr lang="en-IE" dirty="0"/>
              <a:t>Sample assignment:</a:t>
            </a:r>
          </a:p>
          <a:p>
            <a:pPr lvl="1"/>
            <a:r>
              <a:rPr lang="en-IE" dirty="0"/>
              <a:t>“Reflect on an incident related to healthcare that illustrated to you the problems of social labelling and stigma on either a person with a disability or an older person. This incident can be drawn from your personal experiences or from a film/book.”</a:t>
            </a:r>
          </a:p>
          <a:p>
            <a:r>
              <a:rPr lang="en-IE" dirty="0"/>
              <a:t>What are the problems of social labelling and stigma on people with disabilities and/or older persons in a healthcare setting? </a:t>
            </a:r>
          </a:p>
          <a:p>
            <a:r>
              <a:rPr lang="en-IE" dirty="0"/>
              <a:t>What impact do these social labels and stigmas have on the quality or availability of healthcare for people with disabilities and/or for older people? </a:t>
            </a:r>
          </a:p>
          <a:p>
            <a:r>
              <a:rPr lang="en-IE" dirty="0"/>
              <a:t>Do I have an experience in a healthcare situation where I observed social labels being applied to a disabled person or persons or the elderly?</a:t>
            </a:r>
          </a:p>
          <a:p>
            <a:r>
              <a:rPr lang="en-IE" dirty="0"/>
              <a:t>If not, is there an example in a book or movie that illustrates the problem with stigmatising the disabled and/or the elderly in a healthcare setting?</a:t>
            </a:r>
          </a:p>
          <a:p>
            <a:endParaRPr lang="en-IE" dirty="0"/>
          </a:p>
          <a:p>
            <a:endParaRPr lang="en-IE" dirty="0"/>
          </a:p>
        </p:txBody>
      </p:sp>
      <p:sp>
        <p:nvSpPr>
          <p:cNvPr id="4" name="Date Placeholder 3"/>
          <p:cNvSpPr>
            <a:spLocks noGrp="1"/>
          </p:cNvSpPr>
          <p:nvPr>
            <p:ph type="dt" sz="half" idx="10"/>
          </p:nvPr>
        </p:nvSpPr>
        <p:spPr/>
        <p:txBody>
          <a:bodyPr/>
          <a:lstStyle/>
          <a:p>
            <a:r>
              <a:rPr lang="en-IE"/>
              <a:t>06.11.19</a:t>
            </a:r>
            <a:endParaRPr lang="en-US" dirty="0"/>
          </a:p>
        </p:txBody>
      </p:sp>
    </p:spTree>
    <p:extLst>
      <p:ext uri="{BB962C8B-B14F-4D97-AF65-F5344CB8AC3E}">
        <p14:creationId xmlns:p14="http://schemas.microsoft.com/office/powerpoint/2010/main" val="551952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What organises the reflection</a:t>
            </a:r>
          </a:p>
        </p:txBody>
      </p:sp>
      <p:sp>
        <p:nvSpPr>
          <p:cNvPr id="3" name="Content Placeholder 2"/>
          <p:cNvSpPr>
            <a:spLocks noGrp="1"/>
          </p:cNvSpPr>
          <p:nvPr>
            <p:ph idx="1"/>
          </p:nvPr>
        </p:nvSpPr>
        <p:spPr/>
        <p:txBody>
          <a:bodyPr/>
          <a:lstStyle/>
          <a:p>
            <a:r>
              <a:rPr lang="en-IE" dirty="0"/>
              <a:t>Using the assignment in the previous slide as an example: </a:t>
            </a:r>
          </a:p>
          <a:p>
            <a:r>
              <a:rPr lang="en-IE" dirty="0"/>
              <a:t>“Reflect on an incident related to healthcare that illustrated to you the problems of social labelling and stigma on either a person with a disability or an older person. This incident can be drawn from your personal experiences or from a film/book.”</a:t>
            </a:r>
          </a:p>
          <a:p>
            <a:endParaRPr lang="en-IE" dirty="0"/>
          </a:p>
          <a:p>
            <a:pPr lvl="1"/>
            <a:r>
              <a:rPr lang="en-IE" dirty="0"/>
              <a:t>What organises the reflection? </a:t>
            </a:r>
          </a:p>
          <a:p>
            <a:pPr lvl="2"/>
            <a:r>
              <a:rPr lang="en-IE" dirty="0"/>
              <a:t>The consequences, maybe? </a:t>
            </a:r>
          </a:p>
          <a:p>
            <a:pPr lvl="2"/>
            <a:r>
              <a:rPr lang="en-IE" dirty="0"/>
              <a:t>And what you learned?</a:t>
            </a:r>
          </a:p>
          <a:p>
            <a:pPr lvl="2"/>
            <a:r>
              <a:rPr lang="en-IE" dirty="0"/>
              <a:t>And what will change?</a:t>
            </a:r>
          </a:p>
        </p:txBody>
      </p:sp>
      <p:sp>
        <p:nvSpPr>
          <p:cNvPr id="4" name="Date Placeholder 3"/>
          <p:cNvSpPr>
            <a:spLocks noGrp="1"/>
          </p:cNvSpPr>
          <p:nvPr>
            <p:ph type="dt" sz="half" idx="10"/>
          </p:nvPr>
        </p:nvSpPr>
        <p:spPr/>
        <p:txBody>
          <a:bodyPr/>
          <a:lstStyle/>
          <a:p>
            <a:r>
              <a:rPr lang="en-IE"/>
              <a:t>06.11.19</a:t>
            </a:r>
            <a:endParaRPr lang="en-US" dirty="0"/>
          </a:p>
        </p:txBody>
      </p:sp>
    </p:spTree>
    <p:extLst>
      <p:ext uri="{BB962C8B-B14F-4D97-AF65-F5344CB8AC3E}">
        <p14:creationId xmlns:p14="http://schemas.microsoft.com/office/powerpoint/2010/main" val="3584332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961_RD_UL_PPT_V1" id="{B1DF1E9F-A915-334F-8576-F19A781521BD}" vid="{D2420B80-F699-684B-A18E-0344655F8F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igrationWizIdPermissionLevels xmlns="43023927-f72a-40d9-82ec-f3f2d80d180b" xsi:nil="true"/>
    <MigrationWizIdDocumentLibraryPermissions xmlns="43023927-f72a-40d9-82ec-f3f2d80d180b" xsi:nil="true"/>
    <MigrationWizIdSecurityGroups xmlns="43023927-f72a-40d9-82ec-f3f2d80d180b" xsi:nil="true"/>
    <MigrationWizIdPermissions xmlns="43023927-f72a-40d9-82ec-f3f2d80d180b" xsi:nil="true"/>
    <MigrationWizId xmlns="43023927-f72a-40d9-82ec-f3f2d80d180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F37A4E611AA24DB4FAF81430362EDA" ma:contentTypeVersion="18" ma:contentTypeDescription="Create a new document." ma:contentTypeScope="" ma:versionID="446d0b7c116aa2e61e2a85450a0ba988">
  <xsd:schema xmlns:xsd="http://www.w3.org/2001/XMLSchema" xmlns:xs="http://www.w3.org/2001/XMLSchema" xmlns:p="http://schemas.microsoft.com/office/2006/metadata/properties" xmlns:ns3="43023927-f72a-40d9-82ec-f3f2d80d180b" xmlns:ns4="bda90d89-8edc-45c0-9231-e7d028992c4b" targetNamespace="http://schemas.microsoft.com/office/2006/metadata/properties" ma:root="true" ma:fieldsID="845ab1c532e43f10f9d738a9878950e5" ns3:_="" ns4:_="">
    <xsd:import namespace="43023927-f72a-40d9-82ec-f3f2d80d180b"/>
    <xsd:import namespace="bda90d89-8edc-45c0-9231-e7d028992c4b"/>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23927-f72a-40d9-82ec-f3f2d80d180b"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a90d89-8edc-45c0-9231-e7d028992c4b"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SharingHintHash" ma:index="2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7F9092-BDA7-424C-B9CC-8BEFC49DF85B}">
  <ds:schemaRefs>
    <ds:schemaRef ds:uri="http://schemas.microsoft.com/sharepoint/v3/contenttype/forms"/>
  </ds:schemaRefs>
</ds:datastoreItem>
</file>

<file path=customXml/itemProps2.xml><?xml version="1.0" encoding="utf-8"?>
<ds:datastoreItem xmlns:ds="http://schemas.openxmlformats.org/officeDocument/2006/customXml" ds:itemID="{048EA609-1291-4473-BFBC-F21AC1F4FF60}">
  <ds:schemaRefs>
    <ds:schemaRef ds:uri="http://purl.org/dc/elements/1.1/"/>
    <ds:schemaRef ds:uri="bda90d89-8edc-45c0-9231-e7d028992c4b"/>
    <ds:schemaRef ds:uri="http://purl.org/dc/terms/"/>
    <ds:schemaRef ds:uri="43023927-f72a-40d9-82ec-f3f2d80d180b"/>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CFAEE7C-AE32-4753-828D-FFF02FC87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23927-f72a-40d9-82ec-f3f2d80d180b"/>
    <ds:schemaRef ds:uri="bda90d89-8edc-45c0-9231-e7d028992c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UL-PowerPoint-template</Template>
  <TotalTime>12227</TotalTime>
  <Words>3023</Words>
  <Application>Microsoft Office PowerPoint</Application>
  <PresentationFormat>Custom</PresentationFormat>
  <Paragraphs>221</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Georgia</vt:lpstr>
      <vt:lpstr>Helvetica</vt:lpstr>
      <vt:lpstr>Tahoma</vt:lpstr>
      <vt:lpstr>Office Theme</vt:lpstr>
      <vt:lpstr>Reflective writing for academic assessment</vt:lpstr>
      <vt:lpstr>Writing, like meaning, is context-specific</vt:lpstr>
      <vt:lpstr>Reflection is something we do everyday</vt:lpstr>
      <vt:lpstr>The role of reflection on writer performance</vt:lpstr>
      <vt:lpstr>What is reflection in an academic context?</vt:lpstr>
      <vt:lpstr>The purpose of academic reflection</vt:lpstr>
      <vt:lpstr>Reflective writing for an assignment </vt:lpstr>
      <vt:lpstr>Assignments that ask for reflection…</vt:lpstr>
      <vt:lpstr>What organises the reflection</vt:lpstr>
      <vt:lpstr>Some models of learning from reflection:</vt:lpstr>
      <vt:lpstr>Writing reflectively</vt:lpstr>
      <vt:lpstr>What learning is the assignment asking you to evaluate?</vt:lpstr>
      <vt:lpstr>What is a reflection assignment asking of me?</vt:lpstr>
      <vt:lpstr>Some useful sites</vt:lpstr>
      <vt:lpstr>Sources</vt:lpstr>
      <vt:lpstr>PowerPoint Presentation</vt:lpstr>
    </vt:vector>
  </TitlesOfParts>
  <Company>University of Limerick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a Strategy and Framework for a Digital Learner Support Hub</dc:title>
  <dc:creator>James Murphy</dc:creator>
  <cp:lastModifiedBy>Nicole.Kenihan</cp:lastModifiedBy>
  <cp:revision>129</cp:revision>
  <dcterms:created xsi:type="dcterms:W3CDTF">2020-01-27T15:53:12Z</dcterms:created>
  <dcterms:modified xsi:type="dcterms:W3CDTF">2024-10-17T13:36:31Z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0x010100A2F37A4E611AA24DB4FAF81430362EDA</vt:lpwstr>
  </property>
</Properties>
</file>