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5"/>
  </p:notesMasterIdLst>
  <p:sldIdLst>
    <p:sldId id="256" r:id="rId2"/>
    <p:sldId id="294" r:id="rId3"/>
    <p:sldId id="293" r:id="rId4"/>
    <p:sldId id="269" r:id="rId5"/>
    <p:sldId id="279" r:id="rId6"/>
    <p:sldId id="282" r:id="rId7"/>
    <p:sldId id="286" r:id="rId8"/>
    <p:sldId id="281" r:id="rId9"/>
    <p:sldId id="284" r:id="rId10"/>
    <p:sldId id="285" r:id="rId11"/>
    <p:sldId id="287" r:id="rId12"/>
    <p:sldId id="292" r:id="rId13"/>
    <p:sldId id="288" r:id="rId14"/>
  </p:sldIdLst>
  <p:sldSz cx="16257588" cy="10158413"/>
  <p:notesSz cx="6858000" cy="9144000"/>
  <p:defaultTextStyle>
    <a:defPPr>
      <a:defRPr lang="en-US"/>
    </a:defPPr>
    <a:lvl1pPr marL="0" algn="l" defTabSz="1267752" rtl="0" eaLnBrk="1" latinLnBrk="0" hangingPunct="1">
      <a:defRPr sz="2496" kern="1200">
        <a:solidFill>
          <a:schemeClr val="tx1"/>
        </a:solidFill>
        <a:latin typeface="+mn-lt"/>
        <a:ea typeface="+mn-ea"/>
        <a:cs typeface="+mn-cs"/>
      </a:defRPr>
    </a:lvl1pPr>
    <a:lvl2pPr marL="633876" algn="l" defTabSz="1267752" rtl="0" eaLnBrk="1" latinLnBrk="0" hangingPunct="1">
      <a:defRPr sz="2496" kern="1200">
        <a:solidFill>
          <a:schemeClr val="tx1"/>
        </a:solidFill>
        <a:latin typeface="+mn-lt"/>
        <a:ea typeface="+mn-ea"/>
        <a:cs typeface="+mn-cs"/>
      </a:defRPr>
    </a:lvl2pPr>
    <a:lvl3pPr marL="1267752" algn="l" defTabSz="1267752" rtl="0" eaLnBrk="1" latinLnBrk="0" hangingPunct="1">
      <a:defRPr sz="2496" kern="1200">
        <a:solidFill>
          <a:schemeClr val="tx1"/>
        </a:solidFill>
        <a:latin typeface="+mn-lt"/>
        <a:ea typeface="+mn-ea"/>
        <a:cs typeface="+mn-cs"/>
      </a:defRPr>
    </a:lvl3pPr>
    <a:lvl4pPr marL="1901628" algn="l" defTabSz="1267752" rtl="0" eaLnBrk="1" latinLnBrk="0" hangingPunct="1">
      <a:defRPr sz="2496" kern="1200">
        <a:solidFill>
          <a:schemeClr val="tx1"/>
        </a:solidFill>
        <a:latin typeface="+mn-lt"/>
        <a:ea typeface="+mn-ea"/>
        <a:cs typeface="+mn-cs"/>
      </a:defRPr>
    </a:lvl4pPr>
    <a:lvl5pPr marL="2535502" algn="l" defTabSz="1267752" rtl="0" eaLnBrk="1" latinLnBrk="0" hangingPunct="1">
      <a:defRPr sz="2496" kern="1200">
        <a:solidFill>
          <a:schemeClr val="tx1"/>
        </a:solidFill>
        <a:latin typeface="+mn-lt"/>
        <a:ea typeface="+mn-ea"/>
        <a:cs typeface="+mn-cs"/>
      </a:defRPr>
    </a:lvl5pPr>
    <a:lvl6pPr marL="3169379" algn="l" defTabSz="1267752" rtl="0" eaLnBrk="1" latinLnBrk="0" hangingPunct="1">
      <a:defRPr sz="2496" kern="1200">
        <a:solidFill>
          <a:schemeClr val="tx1"/>
        </a:solidFill>
        <a:latin typeface="+mn-lt"/>
        <a:ea typeface="+mn-ea"/>
        <a:cs typeface="+mn-cs"/>
      </a:defRPr>
    </a:lvl6pPr>
    <a:lvl7pPr marL="3803254" algn="l" defTabSz="1267752" rtl="0" eaLnBrk="1" latinLnBrk="0" hangingPunct="1">
      <a:defRPr sz="2496" kern="1200">
        <a:solidFill>
          <a:schemeClr val="tx1"/>
        </a:solidFill>
        <a:latin typeface="+mn-lt"/>
        <a:ea typeface="+mn-ea"/>
        <a:cs typeface="+mn-cs"/>
      </a:defRPr>
    </a:lvl7pPr>
    <a:lvl8pPr marL="4437130" algn="l" defTabSz="1267752" rtl="0" eaLnBrk="1" latinLnBrk="0" hangingPunct="1">
      <a:defRPr sz="2496" kern="1200">
        <a:solidFill>
          <a:schemeClr val="tx1"/>
        </a:solidFill>
        <a:latin typeface="+mn-lt"/>
        <a:ea typeface="+mn-ea"/>
        <a:cs typeface="+mn-cs"/>
      </a:defRPr>
    </a:lvl8pPr>
    <a:lvl9pPr marL="5071006" algn="l" defTabSz="1267752" rtl="0" eaLnBrk="1" latinLnBrk="0" hangingPunct="1">
      <a:defRPr sz="249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56"/>
    <a:srgbClr val="0053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4B808-84D0-44E8-8832-EC85C377FA49}" v="7" dt="2024-02-13T11:19:52.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453" autoAdjust="0"/>
  </p:normalViewPr>
  <p:slideViewPr>
    <p:cSldViewPr snapToGrid="0" snapToObjects="1">
      <p:cViewPr varScale="1">
        <p:scale>
          <a:sx n="39" d="100"/>
          <a:sy n="39" d="100"/>
        </p:scale>
        <p:origin x="14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https://ulcampus-my.sharepoint.com/personal/michael_obrien_ul_ie/Documents/EDI/HEA/UL%20EDI%20Progress%20Update%20HEA%20Track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lcampus-my.sharepoint.com/personal/michael_obrien_ul_ie/Documents/EDI/HEA/UL%20EDI%20Progress%20Update%20HEA%20Tracke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[UL EDI Progress Update HEA Barometer Tracker.xlsx]Charts!PivotTable5</c:name>
    <c:fmtId val="1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Inter Medium" panose="02000503000000020004" pitchFamily="2" charset="0"/>
                <a:ea typeface="Inter Medium" panose="02000503000000020004" pitchFamily="2" charset="0"/>
                <a:cs typeface="Inter Medium" panose="02000503000000020004" pitchFamily="2" charset="0"/>
              </a:defRPr>
            </a:pPr>
            <a:r>
              <a:rPr lang="en-IE" sz="1400" dirty="0">
                <a:latin typeface="Inter Medium" panose="02000503000000020004" pitchFamily="2" charset="0"/>
                <a:ea typeface="Inter Medium" panose="02000503000000020004" pitchFamily="2" charset="0"/>
                <a:cs typeface="Inter Medium" panose="02000503000000020004" pitchFamily="2" charset="0"/>
              </a:rPr>
              <a:t>HEA Progress Report Indicator Status By Section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Inter Medium" panose="02000503000000020004" pitchFamily="2" charset="0"/>
              <a:ea typeface="Inter Medium" panose="02000503000000020004" pitchFamily="2" charset="0"/>
              <a:cs typeface="Inter Medium" panose="02000503000000020004" pitchFamily="2" charset="0"/>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34"/>
        <c:spPr>
          <a:pattFill prst="dkVert">
            <a:fgClr>
              <a:schemeClr val="bg1">
                <a:lumMod val="65000"/>
              </a:schemeClr>
            </a:fgClr>
            <a:bgClr>
              <a:schemeClr val="bg1"/>
            </a:bgClr>
          </a:patt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5"/>
        <c:spPr>
          <a:pattFill prst="wdUpDiag">
            <a:fgClr>
              <a:schemeClr val="bg1">
                <a:lumMod val="85000"/>
              </a:schemeClr>
            </a:fgClr>
            <a:bgClr>
              <a:schemeClr val="bg1"/>
            </a:bgClr>
          </a:patt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50"/>
        <c:spPr>
          <a:solidFill>
            <a:srgbClr val="FF0000"/>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bg1">
              <a:lumMod val="5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4"/>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6"/>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8"/>
        <c:spPr>
          <a:pattFill prst="dkVert">
            <a:fgClr>
              <a:schemeClr val="bg1">
                <a:lumMod val="65000"/>
              </a:schemeClr>
            </a:fgClr>
            <a:bgClr>
              <a:schemeClr val="bg1"/>
            </a:bgClr>
          </a:patt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9"/>
        <c:spPr>
          <a:pattFill prst="wdUpDiag">
            <a:fgClr>
              <a:schemeClr val="bg1">
                <a:lumMod val="85000"/>
              </a:schemeClr>
            </a:fgClr>
            <a:bgClr>
              <a:schemeClr val="bg1"/>
            </a:bgClr>
          </a:patt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bg1">
              <a:lumMod val="5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4"/>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7"/>
        <c:spPr>
          <a:pattFill prst="dkVert">
            <a:fgClr>
              <a:schemeClr val="bg1">
                <a:lumMod val="65000"/>
              </a:schemeClr>
            </a:fgClr>
            <a:bgClr>
              <a:schemeClr val="bg1"/>
            </a:bgClr>
          </a:patt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8"/>
        <c:spPr>
          <a:pattFill prst="wdUpDiag">
            <a:fgClr>
              <a:schemeClr val="bg1">
                <a:lumMod val="85000"/>
              </a:schemeClr>
            </a:fgClr>
            <a:bgClr>
              <a:schemeClr val="bg1"/>
            </a:bgClr>
          </a:patt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bg1">
              <a:lumMod val="5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3"/>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4"/>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Charts!$B$3:$B$4</c:f>
              <c:strCache>
                <c:ptCount val="1"/>
                <c:pt idx="0">
                  <c:v>No update required (ESVH Reporting)</c:v>
                </c:pt>
              </c:strCache>
            </c:strRef>
          </c:tx>
          <c:spPr>
            <a:pattFill prst="dkVert">
              <a:fgClr>
                <a:schemeClr val="bg1">
                  <a:lumMod val="65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Charts!$A$5:$A$7</c:f>
              <c:strCache>
                <c:ptCount val="3"/>
                <c:pt idx="0">
                  <c:v>Race Equality</c:v>
                </c:pt>
                <c:pt idx="1">
                  <c:v>HEI-Leadership Commitments</c:v>
                </c:pt>
                <c:pt idx="2">
                  <c:v>Barometer</c:v>
                </c:pt>
              </c:strCache>
            </c:strRef>
          </c:cat>
          <c:val>
            <c:numRef>
              <c:f>Charts!$B$5:$B$7</c:f>
              <c:numCache>
                <c:formatCode>General</c:formatCode>
                <c:ptCount val="3"/>
                <c:pt idx="2">
                  <c:v>2</c:v>
                </c:pt>
              </c:numCache>
            </c:numRef>
          </c:val>
          <c:extLst>
            <c:ext xmlns:c16="http://schemas.microsoft.com/office/drawing/2014/chart" uri="{C3380CC4-5D6E-409C-BE32-E72D297353CC}">
              <c16:uniqueId val="{00000000-A78B-4672-BD5F-B1C445199DC2}"/>
            </c:ext>
          </c:extLst>
        </c:ser>
        <c:ser>
          <c:idx val="1"/>
          <c:order val="1"/>
          <c:tx>
            <c:strRef>
              <c:f>Charts!$C$3:$C$4</c:f>
              <c:strCache>
                <c:ptCount val="1"/>
                <c:pt idx="0">
                  <c:v>Requirement next year</c:v>
                </c:pt>
              </c:strCache>
            </c:strRef>
          </c:tx>
          <c:spPr>
            <a:pattFill prst="wdUpDiag">
              <a:fgClr>
                <a:srgbClr val="FF0000"/>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Charts!$A$5:$A$7</c:f>
              <c:strCache>
                <c:ptCount val="3"/>
                <c:pt idx="0">
                  <c:v>Race Equality</c:v>
                </c:pt>
                <c:pt idx="1">
                  <c:v>HEI-Leadership Commitments</c:v>
                </c:pt>
                <c:pt idx="2">
                  <c:v>Barometer</c:v>
                </c:pt>
              </c:strCache>
            </c:strRef>
          </c:cat>
          <c:val>
            <c:numRef>
              <c:f>Charts!$C$5:$C$7</c:f>
              <c:numCache>
                <c:formatCode>General</c:formatCode>
                <c:ptCount val="3"/>
                <c:pt idx="2">
                  <c:v>4</c:v>
                </c:pt>
              </c:numCache>
            </c:numRef>
          </c:val>
          <c:extLst>
            <c:ext xmlns:c16="http://schemas.microsoft.com/office/drawing/2014/chart" uri="{C3380CC4-5D6E-409C-BE32-E72D297353CC}">
              <c16:uniqueId val="{00000001-A78B-4672-BD5F-B1C445199DC2}"/>
            </c:ext>
          </c:extLst>
        </c:ser>
        <c:ser>
          <c:idx val="2"/>
          <c:order val="2"/>
          <c:tx>
            <c:strRef>
              <c:f>Charts!$D$3:$D$4</c:f>
              <c:strCache>
                <c:ptCount val="1"/>
                <c:pt idx="0">
                  <c:v>No update required (Working Act Provisions)</c:v>
                </c:pt>
              </c:strCache>
            </c:strRef>
          </c:tx>
          <c:spPr>
            <a:pattFill prst="dkHorz">
              <a:fgClr>
                <a:schemeClr val="bg1">
                  <a:lumMod val="5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Charts!$A$5:$A$7</c:f>
              <c:strCache>
                <c:ptCount val="3"/>
                <c:pt idx="0">
                  <c:v>Race Equality</c:v>
                </c:pt>
                <c:pt idx="1">
                  <c:v>HEI-Leadership Commitments</c:v>
                </c:pt>
                <c:pt idx="2">
                  <c:v>Barometer</c:v>
                </c:pt>
              </c:strCache>
            </c:strRef>
          </c:cat>
          <c:val>
            <c:numRef>
              <c:f>Charts!$D$5:$D$7</c:f>
              <c:numCache>
                <c:formatCode>General</c:formatCode>
                <c:ptCount val="3"/>
                <c:pt idx="2">
                  <c:v>1</c:v>
                </c:pt>
              </c:numCache>
            </c:numRef>
          </c:val>
          <c:extLst>
            <c:ext xmlns:c16="http://schemas.microsoft.com/office/drawing/2014/chart" uri="{C3380CC4-5D6E-409C-BE32-E72D297353CC}">
              <c16:uniqueId val="{00000002-A78B-4672-BD5F-B1C445199DC2}"/>
            </c:ext>
          </c:extLst>
        </c:ser>
        <c:ser>
          <c:idx val="3"/>
          <c:order val="3"/>
          <c:tx>
            <c:strRef>
              <c:f>Charts!$E$3:$E$4</c:f>
              <c:strCache>
                <c:ptCount val="1"/>
                <c:pt idx="0">
                  <c:v>No update required (Gender Pay Gap Reporting)</c:v>
                </c:pt>
              </c:strCache>
            </c:strRef>
          </c:tx>
          <c:spPr>
            <a:pattFill prst="wdDnDiag">
              <a:fgClr>
                <a:schemeClr val="bg1">
                  <a:lumMod val="5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Charts!$A$5:$A$7</c:f>
              <c:strCache>
                <c:ptCount val="3"/>
                <c:pt idx="0">
                  <c:v>Race Equality</c:v>
                </c:pt>
                <c:pt idx="1">
                  <c:v>HEI-Leadership Commitments</c:v>
                </c:pt>
                <c:pt idx="2">
                  <c:v>Barometer</c:v>
                </c:pt>
              </c:strCache>
            </c:strRef>
          </c:cat>
          <c:val>
            <c:numRef>
              <c:f>Charts!$E$5:$E$7</c:f>
              <c:numCache>
                <c:formatCode>General</c:formatCode>
                <c:ptCount val="3"/>
                <c:pt idx="2">
                  <c:v>1</c:v>
                </c:pt>
              </c:numCache>
            </c:numRef>
          </c:val>
          <c:extLst>
            <c:ext xmlns:c16="http://schemas.microsoft.com/office/drawing/2014/chart" uri="{C3380CC4-5D6E-409C-BE32-E72D297353CC}">
              <c16:uniqueId val="{00000003-A78B-4672-BD5F-B1C445199DC2}"/>
            </c:ext>
          </c:extLst>
        </c:ser>
        <c:ser>
          <c:idx val="4"/>
          <c:order val="4"/>
          <c:tx>
            <c:strRef>
              <c:f>Charts!$F$3:$F$4</c:f>
              <c:strCache>
                <c:ptCount val="1"/>
                <c:pt idx="0">
                  <c:v>Consulting with relevant area</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Charts!$A$5:$A$7</c:f>
              <c:strCache>
                <c:ptCount val="3"/>
                <c:pt idx="0">
                  <c:v>Race Equality</c:v>
                </c:pt>
                <c:pt idx="1">
                  <c:v>HEI-Leadership Commitments</c:v>
                </c:pt>
                <c:pt idx="2">
                  <c:v>Barometer</c:v>
                </c:pt>
              </c:strCache>
            </c:strRef>
          </c:cat>
          <c:val>
            <c:numRef>
              <c:f>Charts!$F$5:$F$7</c:f>
              <c:numCache>
                <c:formatCode>General</c:formatCode>
                <c:ptCount val="3"/>
                <c:pt idx="0">
                  <c:v>3</c:v>
                </c:pt>
                <c:pt idx="1">
                  <c:v>2</c:v>
                </c:pt>
                <c:pt idx="2">
                  <c:v>7</c:v>
                </c:pt>
              </c:numCache>
            </c:numRef>
          </c:val>
          <c:extLst>
            <c:ext xmlns:c16="http://schemas.microsoft.com/office/drawing/2014/chart" uri="{C3380CC4-5D6E-409C-BE32-E72D297353CC}">
              <c16:uniqueId val="{00000004-A78B-4672-BD5F-B1C445199DC2}"/>
            </c:ext>
          </c:extLst>
        </c:ser>
        <c:ser>
          <c:idx val="5"/>
          <c:order val="5"/>
          <c:tx>
            <c:strRef>
              <c:f>Charts!$G$3:$G$4</c:f>
              <c:strCache>
                <c:ptCount val="1"/>
                <c:pt idx="0">
                  <c:v>Orange some progress - In progress, Further work needed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Charts!$A$5:$A$7</c:f>
              <c:strCache>
                <c:ptCount val="3"/>
                <c:pt idx="0">
                  <c:v>Race Equality</c:v>
                </c:pt>
                <c:pt idx="1">
                  <c:v>HEI-Leadership Commitments</c:v>
                </c:pt>
                <c:pt idx="2">
                  <c:v>Barometer</c:v>
                </c:pt>
              </c:strCache>
            </c:strRef>
          </c:cat>
          <c:val>
            <c:numRef>
              <c:f>Charts!$G$5:$G$7</c:f>
              <c:numCache>
                <c:formatCode>General</c:formatCode>
                <c:ptCount val="3"/>
                <c:pt idx="0">
                  <c:v>4</c:v>
                </c:pt>
                <c:pt idx="1">
                  <c:v>7</c:v>
                </c:pt>
                <c:pt idx="2">
                  <c:v>12</c:v>
                </c:pt>
              </c:numCache>
            </c:numRef>
          </c:val>
          <c:extLst>
            <c:ext xmlns:c16="http://schemas.microsoft.com/office/drawing/2014/chart" uri="{C3380CC4-5D6E-409C-BE32-E72D297353CC}">
              <c16:uniqueId val="{00000005-A78B-4672-BD5F-B1C445199DC2}"/>
            </c:ext>
          </c:extLst>
        </c:ser>
        <c:ser>
          <c:idx val="6"/>
          <c:order val="6"/>
          <c:tx>
            <c:strRef>
              <c:f>Charts!$H$3:$H$4</c:f>
              <c:strCache>
                <c:ptCount val="1"/>
                <c:pt idx="0">
                  <c:v>Red little progress - Not started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Charts!$A$5:$A$7</c:f>
              <c:strCache>
                <c:ptCount val="3"/>
                <c:pt idx="0">
                  <c:v>Race Equality</c:v>
                </c:pt>
                <c:pt idx="1">
                  <c:v>HEI-Leadership Commitments</c:v>
                </c:pt>
                <c:pt idx="2">
                  <c:v>Barometer</c:v>
                </c:pt>
              </c:strCache>
            </c:strRef>
          </c:cat>
          <c:val>
            <c:numRef>
              <c:f>Charts!$H$5:$H$7</c:f>
              <c:numCache>
                <c:formatCode>General</c:formatCode>
                <c:ptCount val="3"/>
                <c:pt idx="0">
                  <c:v>4</c:v>
                </c:pt>
                <c:pt idx="2">
                  <c:v>11</c:v>
                </c:pt>
              </c:numCache>
            </c:numRef>
          </c:val>
          <c:extLst>
            <c:ext xmlns:c16="http://schemas.microsoft.com/office/drawing/2014/chart" uri="{C3380CC4-5D6E-409C-BE32-E72D297353CC}">
              <c16:uniqueId val="{00000006-A78B-4672-BD5F-B1C445199DC2}"/>
            </c:ext>
          </c:extLst>
        </c:ser>
        <c:ser>
          <c:idx val="7"/>
          <c:order val="7"/>
          <c:tx>
            <c:strRef>
              <c:f>Charts!$I$3:$I$4</c:f>
              <c:strCache>
                <c:ptCount val="1"/>
                <c:pt idx="0">
                  <c:v>Yellow good progress - In progress, Further work needed</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Charts!$A$5:$A$7</c:f>
              <c:strCache>
                <c:ptCount val="3"/>
                <c:pt idx="0">
                  <c:v>Race Equality</c:v>
                </c:pt>
                <c:pt idx="1">
                  <c:v>HEI-Leadership Commitments</c:v>
                </c:pt>
                <c:pt idx="2">
                  <c:v>Barometer</c:v>
                </c:pt>
              </c:strCache>
            </c:strRef>
          </c:cat>
          <c:val>
            <c:numRef>
              <c:f>Charts!$I$5:$I$7</c:f>
              <c:numCache>
                <c:formatCode>General</c:formatCode>
                <c:ptCount val="3"/>
                <c:pt idx="0">
                  <c:v>1</c:v>
                </c:pt>
                <c:pt idx="1">
                  <c:v>3</c:v>
                </c:pt>
                <c:pt idx="2">
                  <c:v>2</c:v>
                </c:pt>
              </c:numCache>
            </c:numRef>
          </c:val>
          <c:extLst>
            <c:ext xmlns:c16="http://schemas.microsoft.com/office/drawing/2014/chart" uri="{C3380CC4-5D6E-409C-BE32-E72D297353CC}">
              <c16:uniqueId val="{00000007-A78B-4672-BD5F-B1C445199DC2}"/>
            </c:ext>
          </c:extLst>
        </c:ser>
        <c:ser>
          <c:idx val="8"/>
          <c:order val="8"/>
          <c:tx>
            <c:strRef>
              <c:f>Charts!$J$3:$J$4</c:f>
              <c:strCache>
                <c:ptCount val="1"/>
                <c:pt idx="0">
                  <c:v>Green very good progress - Established practice, no further work needed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Charts!$A$5:$A$7</c:f>
              <c:strCache>
                <c:ptCount val="3"/>
                <c:pt idx="0">
                  <c:v>Race Equality</c:v>
                </c:pt>
                <c:pt idx="1">
                  <c:v>HEI-Leadership Commitments</c:v>
                </c:pt>
                <c:pt idx="2">
                  <c:v>Barometer</c:v>
                </c:pt>
              </c:strCache>
            </c:strRef>
          </c:cat>
          <c:val>
            <c:numRef>
              <c:f>Charts!$J$5:$J$7</c:f>
              <c:numCache>
                <c:formatCode>General</c:formatCode>
                <c:ptCount val="3"/>
                <c:pt idx="0">
                  <c:v>1</c:v>
                </c:pt>
              </c:numCache>
            </c:numRef>
          </c:val>
          <c:extLst>
            <c:ext xmlns:c16="http://schemas.microsoft.com/office/drawing/2014/chart" uri="{C3380CC4-5D6E-409C-BE32-E72D297353CC}">
              <c16:uniqueId val="{00000008-A78B-4672-BD5F-B1C445199DC2}"/>
            </c:ext>
          </c:extLst>
        </c:ser>
        <c:dLbls>
          <c:dLblPos val="outEnd"/>
          <c:showLegendKey val="0"/>
          <c:showVal val="1"/>
          <c:showCatName val="0"/>
          <c:showSerName val="0"/>
          <c:showPercent val="0"/>
          <c:showBubbleSize val="0"/>
        </c:dLbls>
        <c:gapWidth val="219"/>
        <c:overlap val="-27"/>
        <c:axId val="518477375"/>
        <c:axId val="602801679"/>
      </c:barChart>
      <c:catAx>
        <c:axId val="518477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Inter" panose="020B0502030000000004" pitchFamily="2" charset="0"/>
                <a:ea typeface="Inter" panose="020B0502030000000004" pitchFamily="2" charset="0"/>
                <a:cs typeface="Inter" panose="020B0502030000000004" pitchFamily="2" charset="0"/>
              </a:defRPr>
            </a:pPr>
            <a:endParaRPr lang="en-US"/>
          </a:p>
        </c:txPr>
        <c:crossAx val="602801679"/>
        <c:crosses val="autoZero"/>
        <c:auto val="1"/>
        <c:lblAlgn val="ctr"/>
        <c:lblOffset val="100"/>
        <c:noMultiLvlLbl val="0"/>
      </c:catAx>
      <c:valAx>
        <c:axId val="602801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8477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Inter" panose="020B0502030000000004" pitchFamily="2" charset="0"/>
              <a:ea typeface="Inter" panose="020B0502030000000004" pitchFamily="2" charset="0"/>
              <a:cs typeface="Inter" panose="020B0502030000000004" pitchFamily="2"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[UL EDI Progress Update HEA Barometer Tracker.xlsx]Charts!PivotTable6</c:name>
    <c:fmtId val="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sz="1400" dirty="0">
                <a:latin typeface="Inter Medium" panose="02000503000000020004" pitchFamily="2" charset="0"/>
                <a:ea typeface="Inter Medium" panose="02000503000000020004" pitchFamily="2" charset="0"/>
                <a:cs typeface="Inter Medium" panose="02000503000000020004" pitchFamily="2" charset="0"/>
              </a:rPr>
              <a:t>Barometer Theme By Indicator Status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Charts!$B$34:$B$35</c:f>
              <c:strCache>
                <c:ptCount val="1"/>
                <c:pt idx="0">
                  <c:v>Consulting with relevant area</c:v>
                </c:pt>
              </c:strCache>
            </c:strRef>
          </c:tx>
          <c:spPr>
            <a:solidFill>
              <a:schemeClr val="bg1">
                <a:lumMod val="50000"/>
              </a:schemeClr>
            </a:solidFill>
            <a:ln>
              <a:noFill/>
            </a:ln>
            <a:effectLst/>
          </c:spPr>
          <c:invertIfNegative val="0"/>
          <c:cat>
            <c:strRef>
              <c:f>Charts!$A$36:$A$43</c:f>
              <c:strCache>
                <c:ptCount val="7"/>
                <c:pt idx="0">
                  <c:v>Career Development</c:v>
                </c:pt>
                <c:pt idx="1">
                  <c:v>Data Capture, Analysis And Reporting</c:v>
                </c:pt>
                <c:pt idx="2">
                  <c:v>Intersectionality</c:v>
                </c:pt>
                <c:pt idx="3">
                  <c:v>Leadership</c:v>
                </c:pt>
                <c:pt idx="4">
                  <c:v>Org Culture</c:v>
                </c:pt>
                <c:pt idx="5">
                  <c:v>Precarity</c:v>
                </c:pt>
                <c:pt idx="6">
                  <c:v>Teaching &amp; Learning, Research &amp; Quality Assurance</c:v>
                </c:pt>
              </c:strCache>
            </c:strRef>
          </c:cat>
          <c:val>
            <c:numRef>
              <c:f>Charts!$B$36:$B$43</c:f>
              <c:numCache>
                <c:formatCode>General</c:formatCode>
                <c:ptCount val="7"/>
                <c:pt idx="0">
                  <c:v>1</c:v>
                </c:pt>
                <c:pt idx="3">
                  <c:v>1</c:v>
                </c:pt>
                <c:pt idx="5">
                  <c:v>5</c:v>
                </c:pt>
              </c:numCache>
            </c:numRef>
          </c:val>
          <c:extLst>
            <c:ext xmlns:c16="http://schemas.microsoft.com/office/drawing/2014/chart" uri="{C3380CC4-5D6E-409C-BE32-E72D297353CC}">
              <c16:uniqueId val="{00000000-A3A0-4E37-A68B-9DCBD43E32BD}"/>
            </c:ext>
          </c:extLst>
        </c:ser>
        <c:ser>
          <c:idx val="1"/>
          <c:order val="1"/>
          <c:tx>
            <c:strRef>
              <c:f>Charts!$C$34:$C$35</c:f>
              <c:strCache>
                <c:ptCount val="1"/>
                <c:pt idx="0">
                  <c:v>No update required (ESVH Reporting)</c:v>
                </c:pt>
              </c:strCache>
            </c:strRef>
          </c:tx>
          <c:spPr>
            <a:pattFill prst="dkVert">
              <a:fgClr>
                <a:schemeClr val="bg1">
                  <a:lumMod val="50000"/>
                </a:schemeClr>
              </a:fgClr>
              <a:bgClr>
                <a:schemeClr val="bg1"/>
              </a:bgClr>
            </a:pattFill>
            <a:ln>
              <a:noFill/>
            </a:ln>
            <a:effectLst/>
          </c:spPr>
          <c:invertIfNegative val="0"/>
          <c:cat>
            <c:strRef>
              <c:f>Charts!$A$36:$A$43</c:f>
              <c:strCache>
                <c:ptCount val="7"/>
                <c:pt idx="0">
                  <c:v>Career Development</c:v>
                </c:pt>
                <c:pt idx="1">
                  <c:v>Data Capture, Analysis And Reporting</c:v>
                </c:pt>
                <c:pt idx="2">
                  <c:v>Intersectionality</c:v>
                </c:pt>
                <c:pt idx="3">
                  <c:v>Leadership</c:v>
                </c:pt>
                <c:pt idx="4">
                  <c:v>Org Culture</c:v>
                </c:pt>
                <c:pt idx="5">
                  <c:v>Precarity</c:v>
                </c:pt>
                <c:pt idx="6">
                  <c:v>Teaching &amp; Learning, Research &amp; Quality Assurance</c:v>
                </c:pt>
              </c:strCache>
            </c:strRef>
          </c:cat>
          <c:val>
            <c:numRef>
              <c:f>Charts!$C$36:$C$43</c:f>
              <c:numCache>
                <c:formatCode>General</c:formatCode>
                <c:ptCount val="7"/>
                <c:pt idx="4">
                  <c:v>2</c:v>
                </c:pt>
              </c:numCache>
            </c:numRef>
          </c:val>
          <c:extLst>
            <c:ext xmlns:c16="http://schemas.microsoft.com/office/drawing/2014/chart" uri="{C3380CC4-5D6E-409C-BE32-E72D297353CC}">
              <c16:uniqueId val="{00000001-A3A0-4E37-A68B-9DCBD43E32BD}"/>
            </c:ext>
          </c:extLst>
        </c:ser>
        <c:ser>
          <c:idx val="2"/>
          <c:order val="2"/>
          <c:tx>
            <c:strRef>
              <c:f>Charts!$D$34:$D$35</c:f>
              <c:strCache>
                <c:ptCount val="1"/>
                <c:pt idx="0">
                  <c:v>No update required (Gender Pay Gap Reporting)</c:v>
                </c:pt>
              </c:strCache>
            </c:strRef>
          </c:tx>
          <c:spPr>
            <a:pattFill prst="wdDnDiag">
              <a:fgClr>
                <a:schemeClr val="bg1">
                  <a:lumMod val="50000"/>
                </a:schemeClr>
              </a:fgClr>
              <a:bgClr>
                <a:schemeClr val="bg1"/>
              </a:bgClr>
            </a:pattFill>
            <a:ln>
              <a:noFill/>
            </a:ln>
            <a:effectLst/>
          </c:spPr>
          <c:invertIfNegative val="0"/>
          <c:cat>
            <c:strRef>
              <c:f>Charts!$A$36:$A$43</c:f>
              <c:strCache>
                <c:ptCount val="7"/>
                <c:pt idx="0">
                  <c:v>Career Development</c:v>
                </c:pt>
                <c:pt idx="1">
                  <c:v>Data Capture, Analysis And Reporting</c:v>
                </c:pt>
                <c:pt idx="2">
                  <c:v>Intersectionality</c:v>
                </c:pt>
                <c:pt idx="3">
                  <c:v>Leadership</c:v>
                </c:pt>
                <c:pt idx="4">
                  <c:v>Org Culture</c:v>
                </c:pt>
                <c:pt idx="5">
                  <c:v>Precarity</c:v>
                </c:pt>
                <c:pt idx="6">
                  <c:v>Teaching &amp; Learning, Research &amp; Quality Assurance</c:v>
                </c:pt>
              </c:strCache>
            </c:strRef>
          </c:cat>
          <c:val>
            <c:numRef>
              <c:f>Charts!$D$36:$D$43</c:f>
              <c:numCache>
                <c:formatCode>General</c:formatCode>
                <c:ptCount val="7"/>
                <c:pt idx="1">
                  <c:v>1</c:v>
                </c:pt>
              </c:numCache>
            </c:numRef>
          </c:val>
          <c:extLst>
            <c:ext xmlns:c16="http://schemas.microsoft.com/office/drawing/2014/chart" uri="{C3380CC4-5D6E-409C-BE32-E72D297353CC}">
              <c16:uniqueId val="{00000002-A3A0-4E37-A68B-9DCBD43E32BD}"/>
            </c:ext>
          </c:extLst>
        </c:ser>
        <c:ser>
          <c:idx val="3"/>
          <c:order val="3"/>
          <c:tx>
            <c:strRef>
              <c:f>Charts!$E$34:$E$35</c:f>
              <c:strCache>
                <c:ptCount val="1"/>
                <c:pt idx="0">
                  <c:v>No update required (Working Act Provisions)</c:v>
                </c:pt>
              </c:strCache>
            </c:strRef>
          </c:tx>
          <c:spPr>
            <a:pattFill prst="dkHorz">
              <a:fgClr>
                <a:schemeClr val="bg1">
                  <a:lumMod val="50000"/>
                </a:schemeClr>
              </a:fgClr>
              <a:bgClr>
                <a:schemeClr val="bg1"/>
              </a:bgClr>
            </a:pattFill>
            <a:ln>
              <a:noFill/>
            </a:ln>
            <a:effectLst/>
          </c:spPr>
          <c:invertIfNegative val="0"/>
          <c:cat>
            <c:strRef>
              <c:f>Charts!$A$36:$A$43</c:f>
              <c:strCache>
                <c:ptCount val="7"/>
                <c:pt idx="0">
                  <c:v>Career Development</c:v>
                </c:pt>
                <c:pt idx="1">
                  <c:v>Data Capture, Analysis And Reporting</c:v>
                </c:pt>
                <c:pt idx="2">
                  <c:v>Intersectionality</c:v>
                </c:pt>
                <c:pt idx="3">
                  <c:v>Leadership</c:v>
                </c:pt>
                <c:pt idx="4">
                  <c:v>Org Culture</c:v>
                </c:pt>
                <c:pt idx="5">
                  <c:v>Precarity</c:v>
                </c:pt>
                <c:pt idx="6">
                  <c:v>Teaching &amp; Learning, Research &amp; Quality Assurance</c:v>
                </c:pt>
              </c:strCache>
            </c:strRef>
          </c:cat>
          <c:val>
            <c:numRef>
              <c:f>Charts!$E$36:$E$43</c:f>
              <c:numCache>
                <c:formatCode>General</c:formatCode>
                <c:ptCount val="7"/>
                <c:pt idx="5">
                  <c:v>1</c:v>
                </c:pt>
              </c:numCache>
            </c:numRef>
          </c:val>
          <c:extLst>
            <c:ext xmlns:c16="http://schemas.microsoft.com/office/drawing/2014/chart" uri="{C3380CC4-5D6E-409C-BE32-E72D297353CC}">
              <c16:uniqueId val="{00000003-A3A0-4E37-A68B-9DCBD43E32BD}"/>
            </c:ext>
          </c:extLst>
        </c:ser>
        <c:ser>
          <c:idx val="4"/>
          <c:order val="4"/>
          <c:tx>
            <c:strRef>
              <c:f>Charts!$F$34:$F$35</c:f>
              <c:strCache>
                <c:ptCount val="1"/>
                <c:pt idx="0">
                  <c:v>Orange some progress - In progress, Further work needed</c:v>
                </c:pt>
              </c:strCache>
            </c:strRef>
          </c:tx>
          <c:spPr>
            <a:solidFill>
              <a:schemeClr val="accent6"/>
            </a:solidFill>
            <a:ln>
              <a:noFill/>
            </a:ln>
            <a:effectLst/>
          </c:spPr>
          <c:invertIfNegative val="0"/>
          <c:cat>
            <c:strRef>
              <c:f>Charts!$A$36:$A$43</c:f>
              <c:strCache>
                <c:ptCount val="7"/>
                <c:pt idx="0">
                  <c:v>Career Development</c:v>
                </c:pt>
                <c:pt idx="1">
                  <c:v>Data Capture, Analysis And Reporting</c:v>
                </c:pt>
                <c:pt idx="2">
                  <c:v>Intersectionality</c:v>
                </c:pt>
                <c:pt idx="3">
                  <c:v>Leadership</c:v>
                </c:pt>
                <c:pt idx="4">
                  <c:v>Org Culture</c:v>
                </c:pt>
                <c:pt idx="5">
                  <c:v>Precarity</c:v>
                </c:pt>
                <c:pt idx="6">
                  <c:v>Teaching &amp; Learning, Research &amp; Quality Assurance</c:v>
                </c:pt>
              </c:strCache>
            </c:strRef>
          </c:cat>
          <c:val>
            <c:numRef>
              <c:f>Charts!$F$36:$F$43</c:f>
              <c:numCache>
                <c:formatCode>General</c:formatCode>
                <c:ptCount val="7"/>
                <c:pt idx="0">
                  <c:v>4</c:v>
                </c:pt>
                <c:pt idx="1">
                  <c:v>1</c:v>
                </c:pt>
                <c:pt idx="2">
                  <c:v>2</c:v>
                </c:pt>
                <c:pt idx="3">
                  <c:v>1</c:v>
                </c:pt>
                <c:pt idx="4">
                  <c:v>2</c:v>
                </c:pt>
                <c:pt idx="6">
                  <c:v>2</c:v>
                </c:pt>
              </c:numCache>
            </c:numRef>
          </c:val>
          <c:extLst>
            <c:ext xmlns:c16="http://schemas.microsoft.com/office/drawing/2014/chart" uri="{C3380CC4-5D6E-409C-BE32-E72D297353CC}">
              <c16:uniqueId val="{00000004-A3A0-4E37-A68B-9DCBD43E32BD}"/>
            </c:ext>
          </c:extLst>
        </c:ser>
        <c:ser>
          <c:idx val="5"/>
          <c:order val="5"/>
          <c:tx>
            <c:strRef>
              <c:f>Charts!$G$34:$G$35</c:f>
              <c:strCache>
                <c:ptCount val="1"/>
                <c:pt idx="0">
                  <c:v>Red little progress - Not started </c:v>
                </c:pt>
              </c:strCache>
            </c:strRef>
          </c:tx>
          <c:spPr>
            <a:solidFill>
              <a:srgbClr val="FF0000"/>
            </a:solidFill>
            <a:ln>
              <a:noFill/>
            </a:ln>
            <a:effectLst/>
          </c:spPr>
          <c:invertIfNegative val="0"/>
          <c:cat>
            <c:strRef>
              <c:f>Charts!$A$36:$A$43</c:f>
              <c:strCache>
                <c:ptCount val="7"/>
                <c:pt idx="0">
                  <c:v>Career Development</c:v>
                </c:pt>
                <c:pt idx="1">
                  <c:v>Data Capture, Analysis And Reporting</c:v>
                </c:pt>
                <c:pt idx="2">
                  <c:v>Intersectionality</c:v>
                </c:pt>
                <c:pt idx="3">
                  <c:v>Leadership</c:v>
                </c:pt>
                <c:pt idx="4">
                  <c:v>Org Culture</c:v>
                </c:pt>
                <c:pt idx="5">
                  <c:v>Precarity</c:v>
                </c:pt>
                <c:pt idx="6">
                  <c:v>Teaching &amp; Learning, Research &amp; Quality Assurance</c:v>
                </c:pt>
              </c:strCache>
            </c:strRef>
          </c:cat>
          <c:val>
            <c:numRef>
              <c:f>Charts!$G$36:$G$43</c:f>
              <c:numCache>
                <c:formatCode>General</c:formatCode>
                <c:ptCount val="7"/>
                <c:pt idx="0">
                  <c:v>3</c:v>
                </c:pt>
                <c:pt idx="1">
                  <c:v>2</c:v>
                </c:pt>
                <c:pt idx="2">
                  <c:v>1</c:v>
                </c:pt>
                <c:pt idx="3">
                  <c:v>2</c:v>
                </c:pt>
                <c:pt idx="4">
                  <c:v>1</c:v>
                </c:pt>
                <c:pt idx="6">
                  <c:v>2</c:v>
                </c:pt>
              </c:numCache>
            </c:numRef>
          </c:val>
          <c:extLst>
            <c:ext xmlns:c16="http://schemas.microsoft.com/office/drawing/2014/chart" uri="{C3380CC4-5D6E-409C-BE32-E72D297353CC}">
              <c16:uniqueId val="{00000005-A3A0-4E37-A68B-9DCBD43E32BD}"/>
            </c:ext>
          </c:extLst>
        </c:ser>
        <c:ser>
          <c:idx val="6"/>
          <c:order val="6"/>
          <c:tx>
            <c:strRef>
              <c:f>Charts!$H$34:$H$35</c:f>
              <c:strCache>
                <c:ptCount val="1"/>
                <c:pt idx="0">
                  <c:v>Requirement next year</c:v>
                </c:pt>
              </c:strCache>
            </c:strRef>
          </c:tx>
          <c:spPr>
            <a:pattFill prst="wdUpDiag">
              <a:fgClr>
                <a:srgbClr val="FF0000"/>
              </a:fgClr>
              <a:bgClr>
                <a:schemeClr val="bg1"/>
              </a:bgClr>
            </a:pattFill>
            <a:ln>
              <a:noFill/>
            </a:ln>
            <a:effectLst/>
          </c:spPr>
          <c:invertIfNegative val="0"/>
          <c:cat>
            <c:strRef>
              <c:f>Charts!$A$36:$A$43</c:f>
              <c:strCache>
                <c:ptCount val="7"/>
                <c:pt idx="0">
                  <c:v>Career Development</c:v>
                </c:pt>
                <c:pt idx="1">
                  <c:v>Data Capture, Analysis And Reporting</c:v>
                </c:pt>
                <c:pt idx="2">
                  <c:v>Intersectionality</c:v>
                </c:pt>
                <c:pt idx="3">
                  <c:v>Leadership</c:v>
                </c:pt>
                <c:pt idx="4">
                  <c:v>Org Culture</c:v>
                </c:pt>
                <c:pt idx="5">
                  <c:v>Precarity</c:v>
                </c:pt>
                <c:pt idx="6">
                  <c:v>Teaching &amp; Learning, Research &amp; Quality Assurance</c:v>
                </c:pt>
              </c:strCache>
            </c:strRef>
          </c:cat>
          <c:val>
            <c:numRef>
              <c:f>Charts!$H$36:$H$43</c:f>
              <c:numCache>
                <c:formatCode>General</c:formatCode>
                <c:ptCount val="7"/>
                <c:pt idx="4">
                  <c:v>4</c:v>
                </c:pt>
              </c:numCache>
            </c:numRef>
          </c:val>
          <c:extLst>
            <c:ext xmlns:c16="http://schemas.microsoft.com/office/drawing/2014/chart" uri="{C3380CC4-5D6E-409C-BE32-E72D297353CC}">
              <c16:uniqueId val="{00000006-A3A0-4E37-A68B-9DCBD43E32BD}"/>
            </c:ext>
          </c:extLst>
        </c:ser>
        <c:ser>
          <c:idx val="7"/>
          <c:order val="7"/>
          <c:tx>
            <c:strRef>
              <c:f>Charts!$I$34:$I$35</c:f>
              <c:strCache>
                <c:ptCount val="1"/>
                <c:pt idx="0">
                  <c:v>Yellow good progress - In progress, Further work needed</c:v>
                </c:pt>
              </c:strCache>
            </c:strRef>
          </c:tx>
          <c:spPr>
            <a:solidFill>
              <a:schemeClr val="accent4"/>
            </a:solidFill>
            <a:ln>
              <a:noFill/>
            </a:ln>
            <a:effectLst/>
          </c:spPr>
          <c:invertIfNegative val="0"/>
          <c:cat>
            <c:strRef>
              <c:f>Charts!$A$36:$A$43</c:f>
              <c:strCache>
                <c:ptCount val="7"/>
                <c:pt idx="0">
                  <c:v>Career Development</c:v>
                </c:pt>
                <c:pt idx="1">
                  <c:v>Data Capture, Analysis And Reporting</c:v>
                </c:pt>
                <c:pt idx="2">
                  <c:v>Intersectionality</c:v>
                </c:pt>
                <c:pt idx="3">
                  <c:v>Leadership</c:v>
                </c:pt>
                <c:pt idx="4">
                  <c:v>Org Culture</c:v>
                </c:pt>
                <c:pt idx="5">
                  <c:v>Precarity</c:v>
                </c:pt>
                <c:pt idx="6">
                  <c:v>Teaching &amp; Learning, Research &amp; Quality Assurance</c:v>
                </c:pt>
              </c:strCache>
            </c:strRef>
          </c:cat>
          <c:val>
            <c:numRef>
              <c:f>Charts!$I$36:$I$43</c:f>
              <c:numCache>
                <c:formatCode>General</c:formatCode>
                <c:ptCount val="7"/>
                <c:pt idx="0">
                  <c:v>1</c:v>
                </c:pt>
                <c:pt idx="4">
                  <c:v>1</c:v>
                </c:pt>
              </c:numCache>
            </c:numRef>
          </c:val>
          <c:extLst>
            <c:ext xmlns:c16="http://schemas.microsoft.com/office/drawing/2014/chart" uri="{C3380CC4-5D6E-409C-BE32-E72D297353CC}">
              <c16:uniqueId val="{00000007-A3A0-4E37-A68B-9DCBD43E32BD}"/>
            </c:ext>
          </c:extLst>
        </c:ser>
        <c:dLbls>
          <c:showLegendKey val="0"/>
          <c:showVal val="0"/>
          <c:showCatName val="0"/>
          <c:showSerName val="0"/>
          <c:showPercent val="0"/>
          <c:showBubbleSize val="0"/>
        </c:dLbls>
        <c:gapWidth val="219"/>
        <c:overlap val="-27"/>
        <c:axId val="341739919"/>
        <c:axId val="1168842655"/>
      </c:barChart>
      <c:catAx>
        <c:axId val="341739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Inter" panose="020B0502030000000004" pitchFamily="2" charset="0"/>
                <a:ea typeface="Inter" panose="020B0502030000000004" pitchFamily="2" charset="0"/>
                <a:cs typeface="Inter" panose="020B0502030000000004" pitchFamily="2" charset="0"/>
              </a:defRPr>
            </a:pPr>
            <a:endParaRPr lang="en-US"/>
          </a:p>
        </c:txPr>
        <c:crossAx val="1168842655"/>
        <c:crosses val="autoZero"/>
        <c:auto val="1"/>
        <c:lblAlgn val="ctr"/>
        <c:lblOffset val="100"/>
        <c:noMultiLvlLbl val="0"/>
      </c:catAx>
      <c:valAx>
        <c:axId val="1168842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1739919"/>
        <c:crosses val="autoZero"/>
        <c:crossBetween val="between"/>
      </c:valAx>
      <c:spPr>
        <a:noFill/>
        <a:ln>
          <a:noFill/>
        </a:ln>
        <a:effectLst/>
      </c:spPr>
    </c:plotArea>
    <c:legend>
      <c:legendPos val="b"/>
      <c:layout>
        <c:manualLayout>
          <c:xMode val="edge"/>
          <c:yMode val="edge"/>
          <c:x val="1.9059224827753313E-2"/>
          <c:y val="0.90276643614686924"/>
          <c:w val="0.77858720724173192"/>
          <c:h val="9.72335638531307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3394B-9320-49B2-B039-D3D8CCFDB76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E"/>
        </a:p>
      </dgm:t>
    </dgm:pt>
    <dgm:pt modelId="{3C564751-A45D-4894-9944-937621450B97}">
      <dgm:prSet phldrT="[Text]"/>
      <dgm:spPr/>
      <dgm:t>
        <a:bodyPr/>
        <a:lstStyle/>
        <a:p>
          <a:r>
            <a:rPr lang="en-IE" dirty="0"/>
            <a:t>HEA Barometer</a:t>
          </a:r>
        </a:p>
      </dgm:t>
    </dgm:pt>
    <dgm:pt modelId="{ED7D8BD0-9CDE-4B9E-BB34-4667DA07638B}" type="parTrans" cxnId="{83600B20-56ED-440E-97F2-C700F89D08D8}">
      <dgm:prSet/>
      <dgm:spPr/>
      <dgm:t>
        <a:bodyPr/>
        <a:lstStyle/>
        <a:p>
          <a:endParaRPr lang="en-IE"/>
        </a:p>
      </dgm:t>
    </dgm:pt>
    <dgm:pt modelId="{4476D842-868A-4FFA-980C-5BDFCCBCB9B1}" type="sibTrans" cxnId="{83600B20-56ED-440E-97F2-C700F89D08D8}">
      <dgm:prSet/>
      <dgm:spPr/>
      <dgm:t>
        <a:bodyPr/>
        <a:lstStyle/>
        <a:p>
          <a:endParaRPr lang="en-IE"/>
        </a:p>
      </dgm:t>
    </dgm:pt>
    <dgm:pt modelId="{2588DD15-F3EA-443D-959A-FB56F1858C67}">
      <dgm:prSet phldrT="[Text]"/>
      <dgm:spPr/>
      <dgm:t>
        <a:bodyPr/>
        <a:lstStyle/>
        <a:p>
          <a:r>
            <a:rPr lang="en-IE" dirty="0"/>
            <a:t>6 actions</a:t>
          </a:r>
        </a:p>
      </dgm:t>
    </dgm:pt>
    <dgm:pt modelId="{17D366B5-5FC4-447D-A204-ACE18AAB0A57}" type="parTrans" cxnId="{70270C16-8320-4885-BA86-1003C4115C55}">
      <dgm:prSet/>
      <dgm:spPr/>
      <dgm:t>
        <a:bodyPr/>
        <a:lstStyle/>
        <a:p>
          <a:endParaRPr lang="en-IE"/>
        </a:p>
      </dgm:t>
    </dgm:pt>
    <dgm:pt modelId="{9B384DA1-294A-43AE-B856-68D9F7BF90B8}" type="sibTrans" cxnId="{70270C16-8320-4885-BA86-1003C4115C55}">
      <dgm:prSet/>
      <dgm:spPr/>
      <dgm:t>
        <a:bodyPr/>
        <a:lstStyle/>
        <a:p>
          <a:endParaRPr lang="en-IE"/>
        </a:p>
      </dgm:t>
    </dgm:pt>
    <dgm:pt modelId="{E85A782E-8493-4009-9982-862E3B0EF346}">
      <dgm:prSet phldrT="[Text]"/>
      <dgm:spPr/>
      <dgm:t>
        <a:bodyPr/>
        <a:lstStyle/>
        <a:p>
          <a:r>
            <a:rPr lang="en-IE" dirty="0"/>
            <a:t>Leadership &amp; Governance</a:t>
          </a:r>
        </a:p>
      </dgm:t>
    </dgm:pt>
    <dgm:pt modelId="{0576817F-10FD-4308-ACCE-4192B681C7B7}" type="parTrans" cxnId="{DD39C772-89C7-4453-87B5-3978AAAF0201}">
      <dgm:prSet/>
      <dgm:spPr/>
      <dgm:t>
        <a:bodyPr/>
        <a:lstStyle/>
        <a:p>
          <a:endParaRPr lang="en-IE"/>
        </a:p>
      </dgm:t>
    </dgm:pt>
    <dgm:pt modelId="{005174CA-1AA7-48F2-A9EA-8631F91A881C}" type="sibTrans" cxnId="{DD39C772-89C7-4453-87B5-3978AAAF0201}">
      <dgm:prSet/>
      <dgm:spPr/>
      <dgm:t>
        <a:bodyPr/>
        <a:lstStyle/>
        <a:p>
          <a:endParaRPr lang="en-IE"/>
        </a:p>
      </dgm:t>
    </dgm:pt>
    <dgm:pt modelId="{5FD2A496-A7A9-4F59-BCE5-7CDF2D14284B}">
      <dgm:prSet phldrT="[Text]"/>
      <dgm:spPr/>
      <dgm:t>
        <a:bodyPr/>
        <a:lstStyle/>
        <a:p>
          <a:r>
            <a:rPr lang="en-IE" dirty="0"/>
            <a:t>Integrating</a:t>
          </a:r>
        </a:p>
      </dgm:t>
    </dgm:pt>
    <dgm:pt modelId="{79E96797-F724-4961-ACC1-2724FCCB8C4F}" type="parTrans" cxnId="{041A7CEF-4964-41E1-B618-6B7B116B7609}">
      <dgm:prSet/>
      <dgm:spPr/>
      <dgm:t>
        <a:bodyPr/>
        <a:lstStyle/>
        <a:p>
          <a:endParaRPr lang="en-IE"/>
        </a:p>
      </dgm:t>
    </dgm:pt>
    <dgm:pt modelId="{CE56F458-F667-49C3-BD84-C5EB74E650F4}" type="sibTrans" cxnId="{041A7CEF-4964-41E1-B618-6B7B116B7609}">
      <dgm:prSet/>
      <dgm:spPr/>
      <dgm:t>
        <a:bodyPr/>
        <a:lstStyle/>
        <a:p>
          <a:endParaRPr lang="en-IE"/>
        </a:p>
      </dgm:t>
    </dgm:pt>
    <dgm:pt modelId="{452ED1AE-12A7-487E-85F0-032A7D196ED9}">
      <dgm:prSet phldrT="[Text]"/>
      <dgm:spPr/>
      <dgm:t>
        <a:bodyPr/>
        <a:lstStyle/>
        <a:p>
          <a:r>
            <a:rPr lang="en-IE" dirty="0"/>
            <a:t>5 actions</a:t>
          </a:r>
        </a:p>
      </dgm:t>
    </dgm:pt>
    <dgm:pt modelId="{626FC3A3-0FA5-45D5-8871-BA6F5B277ADC}" type="parTrans" cxnId="{449D6730-A21C-4900-83A4-847666CC1305}">
      <dgm:prSet/>
      <dgm:spPr/>
      <dgm:t>
        <a:bodyPr/>
        <a:lstStyle/>
        <a:p>
          <a:endParaRPr lang="en-IE"/>
        </a:p>
      </dgm:t>
    </dgm:pt>
    <dgm:pt modelId="{77A81EBC-FD46-438C-9E98-57AC98FF0DBF}" type="sibTrans" cxnId="{449D6730-A21C-4900-83A4-847666CC1305}">
      <dgm:prSet/>
      <dgm:spPr/>
      <dgm:t>
        <a:bodyPr/>
        <a:lstStyle/>
        <a:p>
          <a:endParaRPr lang="en-IE"/>
        </a:p>
      </dgm:t>
    </dgm:pt>
    <dgm:pt modelId="{78AD7FE4-3F90-452B-B37B-A05DFEE3496B}">
      <dgm:prSet phldrT="[Text]"/>
      <dgm:spPr/>
      <dgm:t>
        <a:bodyPr/>
        <a:lstStyle/>
        <a:p>
          <a:r>
            <a:rPr lang="en-IE" dirty="0"/>
            <a:t>Monitoring</a:t>
          </a:r>
        </a:p>
      </dgm:t>
    </dgm:pt>
    <dgm:pt modelId="{CC3E9766-680E-4336-95DE-A52A6B08CB67}" type="parTrans" cxnId="{3A5B0E87-7135-437A-9540-FA4E581A29E6}">
      <dgm:prSet/>
      <dgm:spPr/>
      <dgm:t>
        <a:bodyPr/>
        <a:lstStyle/>
        <a:p>
          <a:endParaRPr lang="en-IE"/>
        </a:p>
      </dgm:t>
    </dgm:pt>
    <dgm:pt modelId="{1DEF840F-1BE1-4A0B-A056-F6FC13D8E3BB}" type="sibTrans" cxnId="{3A5B0E87-7135-437A-9540-FA4E581A29E6}">
      <dgm:prSet/>
      <dgm:spPr/>
      <dgm:t>
        <a:bodyPr/>
        <a:lstStyle/>
        <a:p>
          <a:endParaRPr lang="en-IE"/>
        </a:p>
      </dgm:t>
    </dgm:pt>
    <dgm:pt modelId="{8E862D33-3665-48A7-9710-CACD37C140AF}">
      <dgm:prSet phldrT="[Text]"/>
      <dgm:spPr/>
      <dgm:t>
        <a:bodyPr/>
        <a:lstStyle/>
        <a:p>
          <a:r>
            <a:rPr lang="en-IE" dirty="0"/>
            <a:t>2 actions</a:t>
          </a:r>
        </a:p>
      </dgm:t>
    </dgm:pt>
    <dgm:pt modelId="{79C3DB9F-29A8-4420-9496-70F3E46493CA}" type="parTrans" cxnId="{357FCED5-6882-499A-8E27-864EA4D41B70}">
      <dgm:prSet/>
      <dgm:spPr/>
      <dgm:t>
        <a:bodyPr/>
        <a:lstStyle/>
        <a:p>
          <a:endParaRPr lang="en-IE"/>
        </a:p>
      </dgm:t>
    </dgm:pt>
    <dgm:pt modelId="{72CB43F2-CED2-4748-AF28-517C6B3B7FDD}" type="sibTrans" cxnId="{357FCED5-6882-499A-8E27-864EA4D41B70}">
      <dgm:prSet/>
      <dgm:spPr/>
      <dgm:t>
        <a:bodyPr/>
        <a:lstStyle/>
        <a:p>
          <a:endParaRPr lang="en-IE"/>
        </a:p>
      </dgm:t>
    </dgm:pt>
    <dgm:pt modelId="{92A829E0-8CD9-4650-BD01-C9D55D1398C5}">
      <dgm:prSet phldrT="[Text]"/>
      <dgm:spPr/>
      <dgm:t>
        <a:bodyPr/>
        <a:lstStyle/>
        <a:p>
          <a:r>
            <a:rPr lang="en-IE" dirty="0"/>
            <a:t>6 actions</a:t>
          </a:r>
        </a:p>
      </dgm:t>
    </dgm:pt>
    <dgm:pt modelId="{DB2A315E-C56D-416A-9C85-58C4A169B6DF}" type="parTrans" cxnId="{87F9E595-95BF-40B0-B5F6-D815ED23DEDE}">
      <dgm:prSet/>
      <dgm:spPr/>
      <dgm:t>
        <a:bodyPr/>
        <a:lstStyle/>
        <a:p>
          <a:endParaRPr lang="en-IE"/>
        </a:p>
      </dgm:t>
    </dgm:pt>
    <dgm:pt modelId="{A218E2AF-44A9-47D2-85D4-112D04B41E44}" type="sibTrans" cxnId="{87F9E595-95BF-40B0-B5F6-D815ED23DEDE}">
      <dgm:prSet/>
      <dgm:spPr/>
      <dgm:t>
        <a:bodyPr/>
        <a:lstStyle/>
        <a:p>
          <a:endParaRPr lang="en-IE"/>
        </a:p>
      </dgm:t>
    </dgm:pt>
    <dgm:pt modelId="{1A05B74C-7735-437E-87B0-0A91A889776C}">
      <dgm:prSet phldrT="[Text]"/>
      <dgm:spPr/>
      <dgm:t>
        <a:bodyPr/>
        <a:lstStyle/>
        <a:p>
          <a:r>
            <a:rPr lang="en-IE" dirty="0"/>
            <a:t>Aligning</a:t>
          </a:r>
        </a:p>
      </dgm:t>
    </dgm:pt>
    <dgm:pt modelId="{0168C756-5599-437A-AC43-0BFDD80DB7F5}" type="parTrans" cxnId="{54CE4497-DDAD-4C36-BA19-C177C7D99EF0}">
      <dgm:prSet/>
      <dgm:spPr/>
      <dgm:t>
        <a:bodyPr/>
        <a:lstStyle/>
        <a:p>
          <a:endParaRPr lang="en-IE"/>
        </a:p>
      </dgm:t>
    </dgm:pt>
    <dgm:pt modelId="{4F8ABD63-6D4A-4DA2-A716-6903FF1CCA9F}" type="sibTrans" cxnId="{54CE4497-DDAD-4C36-BA19-C177C7D99EF0}">
      <dgm:prSet/>
      <dgm:spPr/>
      <dgm:t>
        <a:bodyPr/>
        <a:lstStyle/>
        <a:p>
          <a:endParaRPr lang="en-IE"/>
        </a:p>
      </dgm:t>
    </dgm:pt>
    <dgm:pt modelId="{A3FDB592-D04D-4789-BB4D-FE08B49E8C2C}">
      <dgm:prSet phldrT="[Text]"/>
      <dgm:spPr/>
      <dgm:t>
        <a:bodyPr/>
        <a:lstStyle/>
        <a:p>
          <a:r>
            <a:rPr lang="en-IE" dirty="0"/>
            <a:t>3 Actions</a:t>
          </a:r>
        </a:p>
      </dgm:t>
    </dgm:pt>
    <dgm:pt modelId="{C834B21C-C158-4843-9C68-9D1D9E4C7FCF}" type="parTrans" cxnId="{E0051459-60CA-4D32-AF47-0AED920C251B}">
      <dgm:prSet/>
      <dgm:spPr/>
      <dgm:t>
        <a:bodyPr/>
        <a:lstStyle/>
        <a:p>
          <a:endParaRPr lang="en-IE"/>
        </a:p>
      </dgm:t>
    </dgm:pt>
    <dgm:pt modelId="{D099978E-D7D7-4B77-B1BD-61BBE49F9B7A}" type="sibTrans" cxnId="{E0051459-60CA-4D32-AF47-0AED920C251B}">
      <dgm:prSet/>
      <dgm:spPr/>
      <dgm:t>
        <a:bodyPr/>
        <a:lstStyle/>
        <a:p>
          <a:endParaRPr lang="en-IE"/>
        </a:p>
      </dgm:t>
    </dgm:pt>
    <dgm:pt modelId="{1E87BC2A-DD67-4F08-B301-68E32BD75F81}">
      <dgm:prSet phldrT="[Text]"/>
      <dgm:spPr/>
      <dgm:t>
        <a:bodyPr/>
        <a:lstStyle/>
        <a:p>
          <a:r>
            <a:rPr lang="en-IE" dirty="0"/>
            <a:t>Training</a:t>
          </a:r>
        </a:p>
      </dgm:t>
    </dgm:pt>
    <dgm:pt modelId="{A57E54AA-5B69-499F-8BE9-3F3A6375BA5D}" type="parTrans" cxnId="{90F29793-0ACD-41BB-B955-5AB5EFDE19E2}">
      <dgm:prSet/>
      <dgm:spPr/>
    </dgm:pt>
    <dgm:pt modelId="{C1EDAB2B-5555-4962-9950-709583278452}" type="sibTrans" cxnId="{90F29793-0ACD-41BB-B955-5AB5EFDE19E2}">
      <dgm:prSet/>
      <dgm:spPr/>
    </dgm:pt>
    <dgm:pt modelId="{CC8DE3EC-8025-438A-AA60-2F4817F547E1}">
      <dgm:prSet phldrT="[Text]"/>
      <dgm:spPr/>
      <dgm:t>
        <a:bodyPr/>
        <a:lstStyle/>
        <a:p>
          <a:r>
            <a:rPr lang="en-IE" dirty="0"/>
            <a:t>1 + HEA Barometer</a:t>
          </a:r>
        </a:p>
      </dgm:t>
    </dgm:pt>
    <dgm:pt modelId="{E0E8A0DB-FF1C-4651-8780-7A9A4B9DCE2B}" type="parTrans" cxnId="{B21DAA94-8C7E-4783-A916-CF0D815C12B6}">
      <dgm:prSet/>
      <dgm:spPr/>
      <dgm:t>
        <a:bodyPr/>
        <a:lstStyle/>
        <a:p>
          <a:endParaRPr lang="en-IE"/>
        </a:p>
      </dgm:t>
    </dgm:pt>
    <dgm:pt modelId="{91A9543E-61A9-4268-8496-F7FD8976BBF6}" type="sibTrans" cxnId="{B21DAA94-8C7E-4783-A916-CF0D815C12B6}">
      <dgm:prSet/>
      <dgm:spPr/>
      <dgm:t>
        <a:bodyPr/>
        <a:lstStyle/>
        <a:p>
          <a:endParaRPr lang="en-IE"/>
        </a:p>
      </dgm:t>
    </dgm:pt>
    <dgm:pt modelId="{7B7AAC20-8859-4857-A3E1-EC541C169A56}">
      <dgm:prSet phldrT="[Text]"/>
      <dgm:spPr/>
      <dgm:t>
        <a:bodyPr/>
        <a:lstStyle/>
        <a:p>
          <a:r>
            <a:rPr lang="en-IE" dirty="0"/>
            <a:t>Advising</a:t>
          </a:r>
        </a:p>
      </dgm:t>
    </dgm:pt>
    <dgm:pt modelId="{879B1D6B-654F-4220-83F9-7AF73AE15CE4}" type="parTrans" cxnId="{9DACBE42-2FA9-4487-8296-FCBEE307FD63}">
      <dgm:prSet/>
      <dgm:spPr/>
    </dgm:pt>
    <dgm:pt modelId="{A7750AD7-0086-4653-9DE3-D91B79DCC4B1}" type="sibTrans" cxnId="{9DACBE42-2FA9-4487-8296-FCBEE307FD63}">
      <dgm:prSet/>
      <dgm:spPr/>
    </dgm:pt>
    <dgm:pt modelId="{C5AEFF08-85DF-419C-A340-7AE7946B6468}">
      <dgm:prSet phldrT="[Text]"/>
      <dgm:spPr/>
      <dgm:t>
        <a:bodyPr/>
        <a:lstStyle/>
        <a:p>
          <a:r>
            <a:rPr lang="en-IE" dirty="0"/>
            <a:t>1 action</a:t>
          </a:r>
        </a:p>
      </dgm:t>
    </dgm:pt>
    <dgm:pt modelId="{2AD180F6-E9BD-4859-A98A-CF1546CB6CC1}" type="parTrans" cxnId="{D47AE8AA-CC83-4338-B6AA-0D64A1DE508A}">
      <dgm:prSet/>
      <dgm:spPr/>
    </dgm:pt>
    <dgm:pt modelId="{C087B302-2E32-4DAC-BBF6-14C40D73FD85}" type="sibTrans" cxnId="{D47AE8AA-CC83-4338-B6AA-0D64A1DE508A}">
      <dgm:prSet/>
      <dgm:spPr/>
    </dgm:pt>
    <dgm:pt modelId="{78C2A068-959A-49CF-81BF-FA03EF57E5C6}" type="pres">
      <dgm:prSet presAssocID="{8B63394B-9320-49B2-B039-D3D8CCFDB766}" presName="theList" presStyleCnt="0">
        <dgm:presLayoutVars>
          <dgm:dir/>
          <dgm:animLvl val="lvl"/>
          <dgm:resizeHandles val="exact"/>
        </dgm:presLayoutVars>
      </dgm:prSet>
      <dgm:spPr/>
    </dgm:pt>
    <dgm:pt modelId="{102DA559-BBD6-4778-BBFD-917D7454B3B6}" type="pres">
      <dgm:prSet presAssocID="{1E87BC2A-DD67-4F08-B301-68E32BD75F81}" presName="compNode" presStyleCnt="0"/>
      <dgm:spPr/>
    </dgm:pt>
    <dgm:pt modelId="{69C29CF1-2608-4243-9A21-31A74144ED85}" type="pres">
      <dgm:prSet presAssocID="{1E87BC2A-DD67-4F08-B301-68E32BD75F81}" presName="aNode" presStyleLbl="bgShp" presStyleIdx="0" presStyleCnt="7"/>
      <dgm:spPr/>
    </dgm:pt>
    <dgm:pt modelId="{4482FEC6-E270-44BA-8501-947BA0624580}" type="pres">
      <dgm:prSet presAssocID="{1E87BC2A-DD67-4F08-B301-68E32BD75F81}" presName="textNode" presStyleLbl="bgShp" presStyleIdx="0" presStyleCnt="7"/>
      <dgm:spPr/>
    </dgm:pt>
    <dgm:pt modelId="{D0E440D4-D9DF-4D87-86B6-EF6EF70AAE1D}" type="pres">
      <dgm:prSet presAssocID="{1E87BC2A-DD67-4F08-B301-68E32BD75F81}" presName="compChildNode" presStyleCnt="0"/>
      <dgm:spPr/>
    </dgm:pt>
    <dgm:pt modelId="{77DDD027-DD7C-45C5-B352-D547322EF4A7}" type="pres">
      <dgm:prSet presAssocID="{1E87BC2A-DD67-4F08-B301-68E32BD75F81}" presName="theInnerList" presStyleCnt="0"/>
      <dgm:spPr/>
    </dgm:pt>
    <dgm:pt modelId="{DA0D4CCB-69EF-43BF-8D71-320C2E666695}" type="pres">
      <dgm:prSet presAssocID="{CC8DE3EC-8025-438A-AA60-2F4817F547E1}" presName="childNode" presStyleLbl="node1" presStyleIdx="0" presStyleCnt="7">
        <dgm:presLayoutVars>
          <dgm:bulletEnabled val="1"/>
        </dgm:presLayoutVars>
      </dgm:prSet>
      <dgm:spPr/>
    </dgm:pt>
    <dgm:pt modelId="{27E0FCBA-BECB-434F-81C5-F8FAE4BD25F5}" type="pres">
      <dgm:prSet presAssocID="{1E87BC2A-DD67-4F08-B301-68E32BD75F81}" presName="aSpace" presStyleCnt="0"/>
      <dgm:spPr/>
    </dgm:pt>
    <dgm:pt modelId="{3255AD96-A32E-4BA5-AF33-D272F8F666F9}" type="pres">
      <dgm:prSet presAssocID="{3C564751-A45D-4894-9944-937621450B97}" presName="compNode" presStyleCnt="0"/>
      <dgm:spPr/>
    </dgm:pt>
    <dgm:pt modelId="{B4508D1D-D9B8-4C90-9212-D358CB0D5E9C}" type="pres">
      <dgm:prSet presAssocID="{3C564751-A45D-4894-9944-937621450B97}" presName="aNode" presStyleLbl="bgShp" presStyleIdx="1" presStyleCnt="7"/>
      <dgm:spPr/>
    </dgm:pt>
    <dgm:pt modelId="{499CDF23-F4A3-4268-AFFF-8683E291959B}" type="pres">
      <dgm:prSet presAssocID="{3C564751-A45D-4894-9944-937621450B97}" presName="textNode" presStyleLbl="bgShp" presStyleIdx="1" presStyleCnt="7"/>
      <dgm:spPr/>
    </dgm:pt>
    <dgm:pt modelId="{39DB0E6F-40FF-4002-B7D5-86A44C5AAD54}" type="pres">
      <dgm:prSet presAssocID="{3C564751-A45D-4894-9944-937621450B97}" presName="compChildNode" presStyleCnt="0"/>
      <dgm:spPr/>
    </dgm:pt>
    <dgm:pt modelId="{B2E0D5EE-6452-40F5-98D4-D3C1B7CFB7A8}" type="pres">
      <dgm:prSet presAssocID="{3C564751-A45D-4894-9944-937621450B97}" presName="theInnerList" presStyleCnt="0"/>
      <dgm:spPr/>
    </dgm:pt>
    <dgm:pt modelId="{1D2301B5-73DA-49F1-A43F-26E4C4A1A4F5}" type="pres">
      <dgm:prSet presAssocID="{2588DD15-F3EA-443D-959A-FB56F1858C67}" presName="childNode" presStyleLbl="node1" presStyleIdx="1" presStyleCnt="7">
        <dgm:presLayoutVars>
          <dgm:bulletEnabled val="1"/>
        </dgm:presLayoutVars>
      </dgm:prSet>
      <dgm:spPr/>
    </dgm:pt>
    <dgm:pt modelId="{8BEFD181-F399-4278-9C8B-184D87C72AC7}" type="pres">
      <dgm:prSet presAssocID="{3C564751-A45D-4894-9944-937621450B97}" presName="aSpace" presStyleCnt="0"/>
      <dgm:spPr/>
    </dgm:pt>
    <dgm:pt modelId="{A7BEBA56-EAEB-41A8-BB1A-641FDE6EBFA7}" type="pres">
      <dgm:prSet presAssocID="{E85A782E-8493-4009-9982-862E3B0EF346}" presName="compNode" presStyleCnt="0"/>
      <dgm:spPr/>
    </dgm:pt>
    <dgm:pt modelId="{D139740C-6D36-4ACC-991C-99399888B785}" type="pres">
      <dgm:prSet presAssocID="{E85A782E-8493-4009-9982-862E3B0EF346}" presName="aNode" presStyleLbl="bgShp" presStyleIdx="2" presStyleCnt="7"/>
      <dgm:spPr/>
    </dgm:pt>
    <dgm:pt modelId="{D9148156-A86C-4A02-A21B-81FFBC46749E}" type="pres">
      <dgm:prSet presAssocID="{E85A782E-8493-4009-9982-862E3B0EF346}" presName="textNode" presStyleLbl="bgShp" presStyleIdx="2" presStyleCnt="7"/>
      <dgm:spPr/>
    </dgm:pt>
    <dgm:pt modelId="{E544BE8E-961C-4EC2-8F56-DB274EAF8F3D}" type="pres">
      <dgm:prSet presAssocID="{E85A782E-8493-4009-9982-862E3B0EF346}" presName="compChildNode" presStyleCnt="0"/>
      <dgm:spPr/>
    </dgm:pt>
    <dgm:pt modelId="{CCC187A6-4866-484D-B635-2EF9865FC1A3}" type="pres">
      <dgm:prSet presAssocID="{E85A782E-8493-4009-9982-862E3B0EF346}" presName="theInnerList" presStyleCnt="0"/>
      <dgm:spPr/>
    </dgm:pt>
    <dgm:pt modelId="{916D9E23-930A-4A08-8CB5-55D878C943F1}" type="pres">
      <dgm:prSet presAssocID="{92A829E0-8CD9-4650-BD01-C9D55D1398C5}" presName="childNode" presStyleLbl="node1" presStyleIdx="2" presStyleCnt="7">
        <dgm:presLayoutVars>
          <dgm:bulletEnabled val="1"/>
        </dgm:presLayoutVars>
      </dgm:prSet>
      <dgm:spPr/>
    </dgm:pt>
    <dgm:pt modelId="{D624713A-5036-4B2B-B6E3-7B1674B86B52}" type="pres">
      <dgm:prSet presAssocID="{E85A782E-8493-4009-9982-862E3B0EF346}" presName="aSpace" presStyleCnt="0"/>
      <dgm:spPr/>
    </dgm:pt>
    <dgm:pt modelId="{99FA0779-49DC-46F6-B6A3-5E450EB0980B}" type="pres">
      <dgm:prSet presAssocID="{1A05B74C-7735-437E-87B0-0A91A889776C}" presName="compNode" presStyleCnt="0"/>
      <dgm:spPr/>
    </dgm:pt>
    <dgm:pt modelId="{746147D8-E730-4833-8D55-EBE2842F1C30}" type="pres">
      <dgm:prSet presAssocID="{1A05B74C-7735-437E-87B0-0A91A889776C}" presName="aNode" presStyleLbl="bgShp" presStyleIdx="3" presStyleCnt="7"/>
      <dgm:spPr/>
    </dgm:pt>
    <dgm:pt modelId="{5C820379-142E-4352-A4A9-C86FD890755F}" type="pres">
      <dgm:prSet presAssocID="{1A05B74C-7735-437E-87B0-0A91A889776C}" presName="textNode" presStyleLbl="bgShp" presStyleIdx="3" presStyleCnt="7"/>
      <dgm:spPr/>
    </dgm:pt>
    <dgm:pt modelId="{DEFE1B90-A287-4811-9685-E7CDF88A67B3}" type="pres">
      <dgm:prSet presAssocID="{1A05B74C-7735-437E-87B0-0A91A889776C}" presName="compChildNode" presStyleCnt="0"/>
      <dgm:spPr/>
    </dgm:pt>
    <dgm:pt modelId="{B9B31BE5-8C21-4019-889E-3786DCDA0EDD}" type="pres">
      <dgm:prSet presAssocID="{1A05B74C-7735-437E-87B0-0A91A889776C}" presName="theInnerList" presStyleCnt="0"/>
      <dgm:spPr/>
    </dgm:pt>
    <dgm:pt modelId="{7E30AB27-31CA-4258-86D1-976BE59202BC}" type="pres">
      <dgm:prSet presAssocID="{A3FDB592-D04D-4789-BB4D-FE08B49E8C2C}" presName="childNode" presStyleLbl="node1" presStyleIdx="3" presStyleCnt="7">
        <dgm:presLayoutVars>
          <dgm:bulletEnabled val="1"/>
        </dgm:presLayoutVars>
      </dgm:prSet>
      <dgm:spPr/>
    </dgm:pt>
    <dgm:pt modelId="{3BCD97A5-1227-405A-8E1F-1AAA17180EAB}" type="pres">
      <dgm:prSet presAssocID="{1A05B74C-7735-437E-87B0-0A91A889776C}" presName="aSpace" presStyleCnt="0"/>
      <dgm:spPr/>
    </dgm:pt>
    <dgm:pt modelId="{13A7FB90-0008-4E7A-87D1-604CC737D1FF}" type="pres">
      <dgm:prSet presAssocID="{5FD2A496-A7A9-4F59-BCE5-7CDF2D14284B}" presName="compNode" presStyleCnt="0"/>
      <dgm:spPr/>
    </dgm:pt>
    <dgm:pt modelId="{9DC31AA6-9B16-4D8F-B3C5-5D40A97866B4}" type="pres">
      <dgm:prSet presAssocID="{5FD2A496-A7A9-4F59-BCE5-7CDF2D14284B}" presName="aNode" presStyleLbl="bgShp" presStyleIdx="4" presStyleCnt="7"/>
      <dgm:spPr/>
    </dgm:pt>
    <dgm:pt modelId="{080B54EA-E55D-41E3-A977-DD6C2069C742}" type="pres">
      <dgm:prSet presAssocID="{5FD2A496-A7A9-4F59-BCE5-7CDF2D14284B}" presName="textNode" presStyleLbl="bgShp" presStyleIdx="4" presStyleCnt="7"/>
      <dgm:spPr/>
    </dgm:pt>
    <dgm:pt modelId="{638C381D-950B-4B97-B0D5-2A778D126E8B}" type="pres">
      <dgm:prSet presAssocID="{5FD2A496-A7A9-4F59-BCE5-7CDF2D14284B}" presName="compChildNode" presStyleCnt="0"/>
      <dgm:spPr/>
    </dgm:pt>
    <dgm:pt modelId="{F72D8127-C845-463E-90DE-A44820942354}" type="pres">
      <dgm:prSet presAssocID="{5FD2A496-A7A9-4F59-BCE5-7CDF2D14284B}" presName="theInnerList" presStyleCnt="0"/>
      <dgm:spPr/>
    </dgm:pt>
    <dgm:pt modelId="{7B8F218B-6C4F-4C74-A1B6-6B4E4724DC7D}" type="pres">
      <dgm:prSet presAssocID="{452ED1AE-12A7-487E-85F0-032A7D196ED9}" presName="childNode" presStyleLbl="node1" presStyleIdx="4" presStyleCnt="7">
        <dgm:presLayoutVars>
          <dgm:bulletEnabled val="1"/>
        </dgm:presLayoutVars>
      </dgm:prSet>
      <dgm:spPr/>
    </dgm:pt>
    <dgm:pt modelId="{7855770F-89B3-4A42-AA61-82C9A5DECB12}" type="pres">
      <dgm:prSet presAssocID="{5FD2A496-A7A9-4F59-BCE5-7CDF2D14284B}" presName="aSpace" presStyleCnt="0"/>
      <dgm:spPr/>
    </dgm:pt>
    <dgm:pt modelId="{4F7E4976-8B27-4BC2-A2ED-1FD717C443EE}" type="pres">
      <dgm:prSet presAssocID="{78AD7FE4-3F90-452B-B37B-A05DFEE3496B}" presName="compNode" presStyleCnt="0"/>
      <dgm:spPr/>
    </dgm:pt>
    <dgm:pt modelId="{E5541DDE-7B78-4F26-91B7-D9DD937CD20F}" type="pres">
      <dgm:prSet presAssocID="{78AD7FE4-3F90-452B-B37B-A05DFEE3496B}" presName="aNode" presStyleLbl="bgShp" presStyleIdx="5" presStyleCnt="7"/>
      <dgm:spPr/>
    </dgm:pt>
    <dgm:pt modelId="{F1C4385B-15BC-4D5B-BE91-F9E652CA1143}" type="pres">
      <dgm:prSet presAssocID="{78AD7FE4-3F90-452B-B37B-A05DFEE3496B}" presName="textNode" presStyleLbl="bgShp" presStyleIdx="5" presStyleCnt="7"/>
      <dgm:spPr/>
    </dgm:pt>
    <dgm:pt modelId="{4B55C254-6E13-483C-8883-3F95E1442043}" type="pres">
      <dgm:prSet presAssocID="{78AD7FE4-3F90-452B-B37B-A05DFEE3496B}" presName="compChildNode" presStyleCnt="0"/>
      <dgm:spPr/>
    </dgm:pt>
    <dgm:pt modelId="{5CCDEF26-64E9-4550-91A3-CC9D9CDA96CA}" type="pres">
      <dgm:prSet presAssocID="{78AD7FE4-3F90-452B-B37B-A05DFEE3496B}" presName="theInnerList" presStyleCnt="0"/>
      <dgm:spPr/>
    </dgm:pt>
    <dgm:pt modelId="{5F6384C8-DEB0-4C74-B6DB-2631535505B1}" type="pres">
      <dgm:prSet presAssocID="{8E862D33-3665-48A7-9710-CACD37C140AF}" presName="childNode" presStyleLbl="node1" presStyleIdx="5" presStyleCnt="7">
        <dgm:presLayoutVars>
          <dgm:bulletEnabled val="1"/>
        </dgm:presLayoutVars>
      </dgm:prSet>
      <dgm:spPr/>
    </dgm:pt>
    <dgm:pt modelId="{2C64F62A-FCC2-4EEA-BF2B-3CDCE713AF7C}" type="pres">
      <dgm:prSet presAssocID="{78AD7FE4-3F90-452B-B37B-A05DFEE3496B}" presName="aSpace" presStyleCnt="0"/>
      <dgm:spPr/>
    </dgm:pt>
    <dgm:pt modelId="{5003983B-E234-4525-901D-CE1C0AA006ED}" type="pres">
      <dgm:prSet presAssocID="{7B7AAC20-8859-4857-A3E1-EC541C169A56}" presName="compNode" presStyleCnt="0"/>
      <dgm:spPr/>
    </dgm:pt>
    <dgm:pt modelId="{A16E1380-E1FB-40CA-8466-D53E399509EA}" type="pres">
      <dgm:prSet presAssocID="{7B7AAC20-8859-4857-A3E1-EC541C169A56}" presName="aNode" presStyleLbl="bgShp" presStyleIdx="6" presStyleCnt="7"/>
      <dgm:spPr/>
    </dgm:pt>
    <dgm:pt modelId="{80BB570E-5AE7-4A77-AF47-B79EDAB6B20B}" type="pres">
      <dgm:prSet presAssocID="{7B7AAC20-8859-4857-A3E1-EC541C169A56}" presName="textNode" presStyleLbl="bgShp" presStyleIdx="6" presStyleCnt="7"/>
      <dgm:spPr/>
    </dgm:pt>
    <dgm:pt modelId="{3A3F6530-F894-4DED-97A3-64632D44440B}" type="pres">
      <dgm:prSet presAssocID="{7B7AAC20-8859-4857-A3E1-EC541C169A56}" presName="compChildNode" presStyleCnt="0"/>
      <dgm:spPr/>
    </dgm:pt>
    <dgm:pt modelId="{75DE01C8-C86F-47E1-98E6-DE1C20C935EE}" type="pres">
      <dgm:prSet presAssocID="{7B7AAC20-8859-4857-A3E1-EC541C169A56}" presName="theInnerList" presStyleCnt="0"/>
      <dgm:spPr/>
    </dgm:pt>
    <dgm:pt modelId="{C64A81B2-8A23-41AC-8CE5-971618EFA399}" type="pres">
      <dgm:prSet presAssocID="{C5AEFF08-85DF-419C-A340-7AE7946B6468}" presName="childNode" presStyleLbl="node1" presStyleIdx="6" presStyleCnt="7">
        <dgm:presLayoutVars>
          <dgm:bulletEnabled val="1"/>
        </dgm:presLayoutVars>
      </dgm:prSet>
      <dgm:spPr/>
    </dgm:pt>
  </dgm:ptLst>
  <dgm:cxnLst>
    <dgm:cxn modelId="{71D8A601-410C-4C1F-97A1-8DD3AEE3B8B7}" type="presOf" srcId="{7B7AAC20-8859-4857-A3E1-EC541C169A56}" destId="{80BB570E-5AE7-4A77-AF47-B79EDAB6B20B}" srcOrd="1" destOrd="0" presId="urn:microsoft.com/office/officeart/2005/8/layout/lProcess2"/>
    <dgm:cxn modelId="{20BB690A-40F1-428B-AEE7-3947410FDBB9}" type="presOf" srcId="{5FD2A496-A7A9-4F59-BCE5-7CDF2D14284B}" destId="{080B54EA-E55D-41E3-A977-DD6C2069C742}" srcOrd="1" destOrd="0" presId="urn:microsoft.com/office/officeart/2005/8/layout/lProcess2"/>
    <dgm:cxn modelId="{70270C16-8320-4885-BA86-1003C4115C55}" srcId="{3C564751-A45D-4894-9944-937621450B97}" destId="{2588DD15-F3EA-443D-959A-FB56F1858C67}" srcOrd="0" destOrd="0" parTransId="{17D366B5-5FC4-447D-A204-ACE18AAB0A57}" sibTransId="{9B384DA1-294A-43AE-B856-68D9F7BF90B8}"/>
    <dgm:cxn modelId="{4329B31B-B06E-466B-9CCB-3A350E7C2D5F}" type="presOf" srcId="{7B7AAC20-8859-4857-A3E1-EC541C169A56}" destId="{A16E1380-E1FB-40CA-8466-D53E399509EA}" srcOrd="0" destOrd="0" presId="urn:microsoft.com/office/officeart/2005/8/layout/lProcess2"/>
    <dgm:cxn modelId="{83600B20-56ED-440E-97F2-C700F89D08D8}" srcId="{8B63394B-9320-49B2-B039-D3D8CCFDB766}" destId="{3C564751-A45D-4894-9944-937621450B97}" srcOrd="1" destOrd="0" parTransId="{ED7D8BD0-9CDE-4B9E-BB34-4667DA07638B}" sibTransId="{4476D842-868A-4FFA-980C-5BDFCCBCB9B1}"/>
    <dgm:cxn modelId="{449D6730-A21C-4900-83A4-847666CC1305}" srcId="{5FD2A496-A7A9-4F59-BCE5-7CDF2D14284B}" destId="{452ED1AE-12A7-487E-85F0-032A7D196ED9}" srcOrd="0" destOrd="0" parTransId="{626FC3A3-0FA5-45D5-8871-BA6F5B277ADC}" sibTransId="{77A81EBC-FD46-438C-9E98-57AC98FF0DBF}"/>
    <dgm:cxn modelId="{A8766E33-43E7-4781-B0A2-81311BFC8426}" type="presOf" srcId="{5FD2A496-A7A9-4F59-BCE5-7CDF2D14284B}" destId="{9DC31AA6-9B16-4D8F-B3C5-5D40A97866B4}" srcOrd="0" destOrd="0" presId="urn:microsoft.com/office/officeart/2005/8/layout/lProcess2"/>
    <dgm:cxn modelId="{3EAD013C-D52D-4701-82D4-840693D06989}" type="presOf" srcId="{78AD7FE4-3F90-452B-B37B-A05DFEE3496B}" destId="{E5541DDE-7B78-4F26-91B7-D9DD937CD20F}" srcOrd="0" destOrd="0" presId="urn:microsoft.com/office/officeart/2005/8/layout/lProcess2"/>
    <dgm:cxn modelId="{B7CFD760-A82C-4DB8-9D0E-C6A517D6907B}" type="presOf" srcId="{C5AEFF08-85DF-419C-A340-7AE7946B6468}" destId="{C64A81B2-8A23-41AC-8CE5-971618EFA399}" srcOrd="0" destOrd="0" presId="urn:microsoft.com/office/officeart/2005/8/layout/lProcess2"/>
    <dgm:cxn modelId="{75B51E42-5518-434B-A11C-E5F46C20060A}" type="presOf" srcId="{1E87BC2A-DD67-4F08-B301-68E32BD75F81}" destId="{4482FEC6-E270-44BA-8501-947BA0624580}" srcOrd="1" destOrd="0" presId="urn:microsoft.com/office/officeart/2005/8/layout/lProcess2"/>
    <dgm:cxn modelId="{9DACBE42-2FA9-4487-8296-FCBEE307FD63}" srcId="{8B63394B-9320-49B2-B039-D3D8CCFDB766}" destId="{7B7AAC20-8859-4857-A3E1-EC541C169A56}" srcOrd="6" destOrd="0" parTransId="{879B1D6B-654F-4220-83F9-7AF73AE15CE4}" sibTransId="{A7750AD7-0086-4653-9DE3-D91B79DCC4B1}"/>
    <dgm:cxn modelId="{DBA7486E-E5D9-4D63-8C1B-AA84E9314CE9}" type="presOf" srcId="{3C564751-A45D-4894-9944-937621450B97}" destId="{499CDF23-F4A3-4268-AFFF-8683E291959B}" srcOrd="1" destOrd="0" presId="urn:microsoft.com/office/officeart/2005/8/layout/lProcess2"/>
    <dgm:cxn modelId="{DD39C772-89C7-4453-87B5-3978AAAF0201}" srcId="{8B63394B-9320-49B2-B039-D3D8CCFDB766}" destId="{E85A782E-8493-4009-9982-862E3B0EF346}" srcOrd="2" destOrd="0" parTransId="{0576817F-10FD-4308-ACCE-4192B681C7B7}" sibTransId="{005174CA-1AA7-48F2-A9EA-8631F91A881C}"/>
    <dgm:cxn modelId="{121C5A74-C54C-4A01-8822-69DD3DCAB242}" type="presOf" srcId="{452ED1AE-12A7-487E-85F0-032A7D196ED9}" destId="{7B8F218B-6C4F-4C74-A1B6-6B4E4724DC7D}" srcOrd="0" destOrd="0" presId="urn:microsoft.com/office/officeart/2005/8/layout/lProcess2"/>
    <dgm:cxn modelId="{E0051459-60CA-4D32-AF47-0AED920C251B}" srcId="{1A05B74C-7735-437E-87B0-0A91A889776C}" destId="{A3FDB592-D04D-4789-BB4D-FE08B49E8C2C}" srcOrd="0" destOrd="0" parTransId="{C834B21C-C158-4843-9C68-9D1D9E4C7FCF}" sibTransId="{D099978E-D7D7-4B77-B1BD-61BBE49F9B7A}"/>
    <dgm:cxn modelId="{B391497B-0039-4206-AA75-13D2F5521C0F}" type="presOf" srcId="{E85A782E-8493-4009-9982-862E3B0EF346}" destId="{D9148156-A86C-4A02-A21B-81FFBC46749E}" srcOrd="1" destOrd="0" presId="urn:microsoft.com/office/officeart/2005/8/layout/lProcess2"/>
    <dgm:cxn modelId="{3A5B0E87-7135-437A-9540-FA4E581A29E6}" srcId="{8B63394B-9320-49B2-B039-D3D8CCFDB766}" destId="{78AD7FE4-3F90-452B-B37B-A05DFEE3496B}" srcOrd="5" destOrd="0" parTransId="{CC3E9766-680E-4336-95DE-A52A6B08CB67}" sibTransId="{1DEF840F-1BE1-4A0B-A056-F6FC13D8E3BB}"/>
    <dgm:cxn modelId="{1CFE6989-27A1-47A5-8D97-63CCCFE44DD3}" type="presOf" srcId="{3C564751-A45D-4894-9944-937621450B97}" destId="{B4508D1D-D9B8-4C90-9212-D358CB0D5E9C}" srcOrd="0" destOrd="0" presId="urn:microsoft.com/office/officeart/2005/8/layout/lProcess2"/>
    <dgm:cxn modelId="{9611FC8F-1597-4ADD-B0B6-5A1381292801}" type="presOf" srcId="{1A05B74C-7735-437E-87B0-0A91A889776C}" destId="{746147D8-E730-4833-8D55-EBE2842F1C30}" srcOrd="0" destOrd="0" presId="urn:microsoft.com/office/officeart/2005/8/layout/lProcess2"/>
    <dgm:cxn modelId="{90F29793-0ACD-41BB-B955-5AB5EFDE19E2}" srcId="{8B63394B-9320-49B2-B039-D3D8CCFDB766}" destId="{1E87BC2A-DD67-4F08-B301-68E32BD75F81}" srcOrd="0" destOrd="0" parTransId="{A57E54AA-5B69-499F-8BE9-3F3A6375BA5D}" sibTransId="{C1EDAB2B-5555-4962-9950-709583278452}"/>
    <dgm:cxn modelId="{B21DAA94-8C7E-4783-A916-CF0D815C12B6}" srcId="{1E87BC2A-DD67-4F08-B301-68E32BD75F81}" destId="{CC8DE3EC-8025-438A-AA60-2F4817F547E1}" srcOrd="0" destOrd="0" parTransId="{E0E8A0DB-FF1C-4651-8780-7A9A4B9DCE2B}" sibTransId="{91A9543E-61A9-4268-8496-F7FD8976BBF6}"/>
    <dgm:cxn modelId="{87F9E595-95BF-40B0-B5F6-D815ED23DEDE}" srcId="{E85A782E-8493-4009-9982-862E3B0EF346}" destId="{92A829E0-8CD9-4650-BD01-C9D55D1398C5}" srcOrd="0" destOrd="0" parTransId="{DB2A315E-C56D-416A-9C85-58C4A169B6DF}" sibTransId="{A218E2AF-44A9-47D2-85D4-112D04B41E44}"/>
    <dgm:cxn modelId="{54CE4497-DDAD-4C36-BA19-C177C7D99EF0}" srcId="{8B63394B-9320-49B2-B039-D3D8CCFDB766}" destId="{1A05B74C-7735-437E-87B0-0A91A889776C}" srcOrd="3" destOrd="0" parTransId="{0168C756-5599-437A-AC43-0BFDD80DB7F5}" sibTransId="{4F8ABD63-6D4A-4DA2-A716-6903FF1CCA9F}"/>
    <dgm:cxn modelId="{45D6D997-71C4-471B-837C-147C255A4ABE}" type="presOf" srcId="{78AD7FE4-3F90-452B-B37B-A05DFEE3496B}" destId="{F1C4385B-15BC-4D5B-BE91-F9E652CA1143}" srcOrd="1" destOrd="0" presId="urn:microsoft.com/office/officeart/2005/8/layout/lProcess2"/>
    <dgm:cxn modelId="{F53F849B-12EC-4643-8EBB-CFC5AB1807DA}" type="presOf" srcId="{2588DD15-F3EA-443D-959A-FB56F1858C67}" destId="{1D2301B5-73DA-49F1-A43F-26E4C4A1A4F5}" srcOrd="0" destOrd="0" presId="urn:microsoft.com/office/officeart/2005/8/layout/lProcess2"/>
    <dgm:cxn modelId="{BEDA8DA9-2138-4D9B-81D4-0083FB7D259C}" type="presOf" srcId="{8B63394B-9320-49B2-B039-D3D8CCFDB766}" destId="{78C2A068-959A-49CF-81BF-FA03EF57E5C6}" srcOrd="0" destOrd="0" presId="urn:microsoft.com/office/officeart/2005/8/layout/lProcess2"/>
    <dgm:cxn modelId="{D47AE8AA-CC83-4338-B6AA-0D64A1DE508A}" srcId="{7B7AAC20-8859-4857-A3E1-EC541C169A56}" destId="{C5AEFF08-85DF-419C-A340-7AE7946B6468}" srcOrd="0" destOrd="0" parTransId="{2AD180F6-E9BD-4859-A98A-CF1546CB6CC1}" sibTransId="{C087B302-2E32-4DAC-BBF6-14C40D73FD85}"/>
    <dgm:cxn modelId="{55F892B7-4B7E-4983-A11E-D4AE8E3D4087}" type="presOf" srcId="{E85A782E-8493-4009-9982-862E3B0EF346}" destId="{D139740C-6D36-4ACC-991C-99399888B785}" srcOrd="0" destOrd="0" presId="urn:microsoft.com/office/officeart/2005/8/layout/lProcess2"/>
    <dgm:cxn modelId="{E4E0CEC3-0B2B-41D2-9FF2-82385807DF6F}" type="presOf" srcId="{CC8DE3EC-8025-438A-AA60-2F4817F547E1}" destId="{DA0D4CCB-69EF-43BF-8D71-320C2E666695}" srcOrd="0" destOrd="0" presId="urn:microsoft.com/office/officeart/2005/8/layout/lProcess2"/>
    <dgm:cxn modelId="{EBF002C8-67BC-463E-BAA6-2EC468F9723A}" type="presOf" srcId="{1A05B74C-7735-437E-87B0-0A91A889776C}" destId="{5C820379-142E-4352-A4A9-C86FD890755F}" srcOrd="1" destOrd="0" presId="urn:microsoft.com/office/officeart/2005/8/layout/lProcess2"/>
    <dgm:cxn modelId="{300428D4-CDC7-44BE-BF77-AEBB00BDBD91}" type="presOf" srcId="{A3FDB592-D04D-4789-BB4D-FE08B49E8C2C}" destId="{7E30AB27-31CA-4258-86D1-976BE59202BC}" srcOrd="0" destOrd="0" presId="urn:microsoft.com/office/officeart/2005/8/layout/lProcess2"/>
    <dgm:cxn modelId="{357FCED5-6882-499A-8E27-864EA4D41B70}" srcId="{78AD7FE4-3F90-452B-B37B-A05DFEE3496B}" destId="{8E862D33-3665-48A7-9710-CACD37C140AF}" srcOrd="0" destOrd="0" parTransId="{79C3DB9F-29A8-4420-9496-70F3E46493CA}" sibTransId="{72CB43F2-CED2-4748-AF28-517C6B3B7FDD}"/>
    <dgm:cxn modelId="{1CD98DEC-81BA-45AC-84C2-337E8FD03E96}" type="presOf" srcId="{92A829E0-8CD9-4650-BD01-C9D55D1398C5}" destId="{916D9E23-930A-4A08-8CB5-55D878C943F1}" srcOrd="0" destOrd="0" presId="urn:microsoft.com/office/officeart/2005/8/layout/lProcess2"/>
    <dgm:cxn modelId="{2CD3DAEE-3D57-4D23-944B-2468A77A15B9}" type="presOf" srcId="{8E862D33-3665-48A7-9710-CACD37C140AF}" destId="{5F6384C8-DEB0-4C74-B6DB-2631535505B1}" srcOrd="0" destOrd="0" presId="urn:microsoft.com/office/officeart/2005/8/layout/lProcess2"/>
    <dgm:cxn modelId="{041A7CEF-4964-41E1-B618-6B7B116B7609}" srcId="{8B63394B-9320-49B2-B039-D3D8CCFDB766}" destId="{5FD2A496-A7A9-4F59-BCE5-7CDF2D14284B}" srcOrd="4" destOrd="0" parTransId="{79E96797-F724-4961-ACC1-2724FCCB8C4F}" sibTransId="{CE56F458-F667-49C3-BD84-C5EB74E650F4}"/>
    <dgm:cxn modelId="{6AA64DFA-1B97-4076-94DA-5003558168FE}" type="presOf" srcId="{1E87BC2A-DD67-4F08-B301-68E32BD75F81}" destId="{69C29CF1-2608-4243-9A21-31A74144ED85}" srcOrd="0" destOrd="0" presId="urn:microsoft.com/office/officeart/2005/8/layout/lProcess2"/>
    <dgm:cxn modelId="{217CBC5B-56C2-45F1-9D6E-5FB5D38515C0}" type="presParOf" srcId="{78C2A068-959A-49CF-81BF-FA03EF57E5C6}" destId="{102DA559-BBD6-4778-BBFD-917D7454B3B6}" srcOrd="0" destOrd="0" presId="urn:microsoft.com/office/officeart/2005/8/layout/lProcess2"/>
    <dgm:cxn modelId="{A7D0BD85-92F5-47FE-BAD0-D314CB895D10}" type="presParOf" srcId="{102DA559-BBD6-4778-BBFD-917D7454B3B6}" destId="{69C29CF1-2608-4243-9A21-31A74144ED85}" srcOrd="0" destOrd="0" presId="urn:microsoft.com/office/officeart/2005/8/layout/lProcess2"/>
    <dgm:cxn modelId="{A6760CF1-ED7E-440A-86DE-365AE5401586}" type="presParOf" srcId="{102DA559-BBD6-4778-BBFD-917D7454B3B6}" destId="{4482FEC6-E270-44BA-8501-947BA0624580}" srcOrd="1" destOrd="0" presId="urn:microsoft.com/office/officeart/2005/8/layout/lProcess2"/>
    <dgm:cxn modelId="{F40C7933-249A-4A12-8E7C-E69BF7B6872E}" type="presParOf" srcId="{102DA559-BBD6-4778-BBFD-917D7454B3B6}" destId="{D0E440D4-D9DF-4D87-86B6-EF6EF70AAE1D}" srcOrd="2" destOrd="0" presId="urn:microsoft.com/office/officeart/2005/8/layout/lProcess2"/>
    <dgm:cxn modelId="{155F0C0B-3AA1-4384-AEFC-75BCD25E3DA9}" type="presParOf" srcId="{D0E440D4-D9DF-4D87-86B6-EF6EF70AAE1D}" destId="{77DDD027-DD7C-45C5-B352-D547322EF4A7}" srcOrd="0" destOrd="0" presId="urn:microsoft.com/office/officeart/2005/8/layout/lProcess2"/>
    <dgm:cxn modelId="{B4F091AF-6065-455B-960A-6B242191C998}" type="presParOf" srcId="{77DDD027-DD7C-45C5-B352-D547322EF4A7}" destId="{DA0D4CCB-69EF-43BF-8D71-320C2E666695}" srcOrd="0" destOrd="0" presId="urn:microsoft.com/office/officeart/2005/8/layout/lProcess2"/>
    <dgm:cxn modelId="{FBE23E6F-B7D8-45A8-B505-26AAA690211B}" type="presParOf" srcId="{78C2A068-959A-49CF-81BF-FA03EF57E5C6}" destId="{27E0FCBA-BECB-434F-81C5-F8FAE4BD25F5}" srcOrd="1" destOrd="0" presId="urn:microsoft.com/office/officeart/2005/8/layout/lProcess2"/>
    <dgm:cxn modelId="{92E5976F-A7B1-4072-B483-55C0B051D6E6}" type="presParOf" srcId="{78C2A068-959A-49CF-81BF-FA03EF57E5C6}" destId="{3255AD96-A32E-4BA5-AF33-D272F8F666F9}" srcOrd="2" destOrd="0" presId="urn:microsoft.com/office/officeart/2005/8/layout/lProcess2"/>
    <dgm:cxn modelId="{696DF5DA-FC93-4EF2-AD02-2EAE621D3744}" type="presParOf" srcId="{3255AD96-A32E-4BA5-AF33-D272F8F666F9}" destId="{B4508D1D-D9B8-4C90-9212-D358CB0D5E9C}" srcOrd="0" destOrd="0" presId="urn:microsoft.com/office/officeart/2005/8/layout/lProcess2"/>
    <dgm:cxn modelId="{8FE38D99-6225-4216-B826-A0A956A5D0E6}" type="presParOf" srcId="{3255AD96-A32E-4BA5-AF33-D272F8F666F9}" destId="{499CDF23-F4A3-4268-AFFF-8683E291959B}" srcOrd="1" destOrd="0" presId="urn:microsoft.com/office/officeart/2005/8/layout/lProcess2"/>
    <dgm:cxn modelId="{8995DA97-B6D8-43F1-8CE8-9610F07C19F1}" type="presParOf" srcId="{3255AD96-A32E-4BA5-AF33-D272F8F666F9}" destId="{39DB0E6F-40FF-4002-B7D5-86A44C5AAD54}" srcOrd="2" destOrd="0" presId="urn:microsoft.com/office/officeart/2005/8/layout/lProcess2"/>
    <dgm:cxn modelId="{B5E7AF48-9E0A-4615-823A-7A9FEEF99556}" type="presParOf" srcId="{39DB0E6F-40FF-4002-B7D5-86A44C5AAD54}" destId="{B2E0D5EE-6452-40F5-98D4-D3C1B7CFB7A8}" srcOrd="0" destOrd="0" presId="urn:microsoft.com/office/officeart/2005/8/layout/lProcess2"/>
    <dgm:cxn modelId="{AC591F2F-FAA5-4F43-B57D-07F38998638D}" type="presParOf" srcId="{B2E0D5EE-6452-40F5-98D4-D3C1B7CFB7A8}" destId="{1D2301B5-73DA-49F1-A43F-26E4C4A1A4F5}" srcOrd="0" destOrd="0" presId="urn:microsoft.com/office/officeart/2005/8/layout/lProcess2"/>
    <dgm:cxn modelId="{30098261-430D-48BD-A551-F5EDEC2B5205}" type="presParOf" srcId="{78C2A068-959A-49CF-81BF-FA03EF57E5C6}" destId="{8BEFD181-F399-4278-9C8B-184D87C72AC7}" srcOrd="3" destOrd="0" presId="urn:microsoft.com/office/officeart/2005/8/layout/lProcess2"/>
    <dgm:cxn modelId="{2670BF38-9EDA-42E7-8507-732E2955E2BA}" type="presParOf" srcId="{78C2A068-959A-49CF-81BF-FA03EF57E5C6}" destId="{A7BEBA56-EAEB-41A8-BB1A-641FDE6EBFA7}" srcOrd="4" destOrd="0" presId="urn:microsoft.com/office/officeart/2005/8/layout/lProcess2"/>
    <dgm:cxn modelId="{CD91F8BA-C4C9-4BE4-8AA6-1E0ADEBCE19E}" type="presParOf" srcId="{A7BEBA56-EAEB-41A8-BB1A-641FDE6EBFA7}" destId="{D139740C-6D36-4ACC-991C-99399888B785}" srcOrd="0" destOrd="0" presId="urn:microsoft.com/office/officeart/2005/8/layout/lProcess2"/>
    <dgm:cxn modelId="{2466F54E-AE09-4CC2-8F5B-2214C8E8B7DB}" type="presParOf" srcId="{A7BEBA56-EAEB-41A8-BB1A-641FDE6EBFA7}" destId="{D9148156-A86C-4A02-A21B-81FFBC46749E}" srcOrd="1" destOrd="0" presId="urn:microsoft.com/office/officeart/2005/8/layout/lProcess2"/>
    <dgm:cxn modelId="{47C35353-0D48-45F1-8343-68B566832416}" type="presParOf" srcId="{A7BEBA56-EAEB-41A8-BB1A-641FDE6EBFA7}" destId="{E544BE8E-961C-4EC2-8F56-DB274EAF8F3D}" srcOrd="2" destOrd="0" presId="urn:microsoft.com/office/officeart/2005/8/layout/lProcess2"/>
    <dgm:cxn modelId="{BAFCEF32-90FD-48A3-B57D-1114DB7DB581}" type="presParOf" srcId="{E544BE8E-961C-4EC2-8F56-DB274EAF8F3D}" destId="{CCC187A6-4866-484D-B635-2EF9865FC1A3}" srcOrd="0" destOrd="0" presId="urn:microsoft.com/office/officeart/2005/8/layout/lProcess2"/>
    <dgm:cxn modelId="{1D9E2CB1-3E8D-403D-AE4D-1A5855AEC137}" type="presParOf" srcId="{CCC187A6-4866-484D-B635-2EF9865FC1A3}" destId="{916D9E23-930A-4A08-8CB5-55D878C943F1}" srcOrd="0" destOrd="0" presId="urn:microsoft.com/office/officeart/2005/8/layout/lProcess2"/>
    <dgm:cxn modelId="{6260D738-AB0D-4243-A6A1-1F063ECDF8EC}" type="presParOf" srcId="{78C2A068-959A-49CF-81BF-FA03EF57E5C6}" destId="{D624713A-5036-4B2B-B6E3-7B1674B86B52}" srcOrd="5" destOrd="0" presId="urn:microsoft.com/office/officeart/2005/8/layout/lProcess2"/>
    <dgm:cxn modelId="{7FADB421-B292-4BDC-A260-57C937FC702C}" type="presParOf" srcId="{78C2A068-959A-49CF-81BF-FA03EF57E5C6}" destId="{99FA0779-49DC-46F6-B6A3-5E450EB0980B}" srcOrd="6" destOrd="0" presId="urn:microsoft.com/office/officeart/2005/8/layout/lProcess2"/>
    <dgm:cxn modelId="{813C27B0-F2AB-4E3C-B3C0-2471F4371536}" type="presParOf" srcId="{99FA0779-49DC-46F6-B6A3-5E450EB0980B}" destId="{746147D8-E730-4833-8D55-EBE2842F1C30}" srcOrd="0" destOrd="0" presId="urn:microsoft.com/office/officeart/2005/8/layout/lProcess2"/>
    <dgm:cxn modelId="{38C9C586-C6D8-4892-920D-56F925C8EF89}" type="presParOf" srcId="{99FA0779-49DC-46F6-B6A3-5E450EB0980B}" destId="{5C820379-142E-4352-A4A9-C86FD890755F}" srcOrd="1" destOrd="0" presId="urn:microsoft.com/office/officeart/2005/8/layout/lProcess2"/>
    <dgm:cxn modelId="{44085644-14FF-482D-8DE8-D01CCBFB2A32}" type="presParOf" srcId="{99FA0779-49DC-46F6-B6A3-5E450EB0980B}" destId="{DEFE1B90-A287-4811-9685-E7CDF88A67B3}" srcOrd="2" destOrd="0" presId="urn:microsoft.com/office/officeart/2005/8/layout/lProcess2"/>
    <dgm:cxn modelId="{3BBE3F5B-2567-458B-8B70-033BF3FC235E}" type="presParOf" srcId="{DEFE1B90-A287-4811-9685-E7CDF88A67B3}" destId="{B9B31BE5-8C21-4019-889E-3786DCDA0EDD}" srcOrd="0" destOrd="0" presId="urn:microsoft.com/office/officeart/2005/8/layout/lProcess2"/>
    <dgm:cxn modelId="{9FB8ED03-978E-40FB-BACA-FF1514D65769}" type="presParOf" srcId="{B9B31BE5-8C21-4019-889E-3786DCDA0EDD}" destId="{7E30AB27-31CA-4258-86D1-976BE59202BC}" srcOrd="0" destOrd="0" presId="urn:microsoft.com/office/officeart/2005/8/layout/lProcess2"/>
    <dgm:cxn modelId="{50EBAA96-3F25-481E-AC69-71180B3ADD40}" type="presParOf" srcId="{78C2A068-959A-49CF-81BF-FA03EF57E5C6}" destId="{3BCD97A5-1227-405A-8E1F-1AAA17180EAB}" srcOrd="7" destOrd="0" presId="urn:microsoft.com/office/officeart/2005/8/layout/lProcess2"/>
    <dgm:cxn modelId="{9B1394FF-887B-476D-A689-3B6D084B1F4B}" type="presParOf" srcId="{78C2A068-959A-49CF-81BF-FA03EF57E5C6}" destId="{13A7FB90-0008-4E7A-87D1-604CC737D1FF}" srcOrd="8" destOrd="0" presId="urn:microsoft.com/office/officeart/2005/8/layout/lProcess2"/>
    <dgm:cxn modelId="{2239AEBF-1DFF-42A3-8AB6-0A340AB353F5}" type="presParOf" srcId="{13A7FB90-0008-4E7A-87D1-604CC737D1FF}" destId="{9DC31AA6-9B16-4D8F-B3C5-5D40A97866B4}" srcOrd="0" destOrd="0" presId="urn:microsoft.com/office/officeart/2005/8/layout/lProcess2"/>
    <dgm:cxn modelId="{124BF94A-2A0C-4B32-BEB2-A973F3193C75}" type="presParOf" srcId="{13A7FB90-0008-4E7A-87D1-604CC737D1FF}" destId="{080B54EA-E55D-41E3-A977-DD6C2069C742}" srcOrd="1" destOrd="0" presId="urn:microsoft.com/office/officeart/2005/8/layout/lProcess2"/>
    <dgm:cxn modelId="{8A2808D6-59C3-4A2F-B6ED-3B6729DA61C8}" type="presParOf" srcId="{13A7FB90-0008-4E7A-87D1-604CC737D1FF}" destId="{638C381D-950B-4B97-B0D5-2A778D126E8B}" srcOrd="2" destOrd="0" presId="urn:microsoft.com/office/officeart/2005/8/layout/lProcess2"/>
    <dgm:cxn modelId="{CEDAD698-C3AA-44B0-8CDB-13B60962342A}" type="presParOf" srcId="{638C381D-950B-4B97-B0D5-2A778D126E8B}" destId="{F72D8127-C845-463E-90DE-A44820942354}" srcOrd="0" destOrd="0" presId="urn:microsoft.com/office/officeart/2005/8/layout/lProcess2"/>
    <dgm:cxn modelId="{3F944CD4-F32D-4EF6-8D1C-7401655B4B02}" type="presParOf" srcId="{F72D8127-C845-463E-90DE-A44820942354}" destId="{7B8F218B-6C4F-4C74-A1B6-6B4E4724DC7D}" srcOrd="0" destOrd="0" presId="urn:microsoft.com/office/officeart/2005/8/layout/lProcess2"/>
    <dgm:cxn modelId="{040AE129-6AE6-4209-851A-D9FD425452C1}" type="presParOf" srcId="{78C2A068-959A-49CF-81BF-FA03EF57E5C6}" destId="{7855770F-89B3-4A42-AA61-82C9A5DECB12}" srcOrd="9" destOrd="0" presId="urn:microsoft.com/office/officeart/2005/8/layout/lProcess2"/>
    <dgm:cxn modelId="{E0B3DDF7-BE4F-428B-831C-45B7C477BE70}" type="presParOf" srcId="{78C2A068-959A-49CF-81BF-FA03EF57E5C6}" destId="{4F7E4976-8B27-4BC2-A2ED-1FD717C443EE}" srcOrd="10" destOrd="0" presId="urn:microsoft.com/office/officeart/2005/8/layout/lProcess2"/>
    <dgm:cxn modelId="{B30831EC-EF39-4DFD-BE8E-260CA98C27D6}" type="presParOf" srcId="{4F7E4976-8B27-4BC2-A2ED-1FD717C443EE}" destId="{E5541DDE-7B78-4F26-91B7-D9DD937CD20F}" srcOrd="0" destOrd="0" presId="urn:microsoft.com/office/officeart/2005/8/layout/lProcess2"/>
    <dgm:cxn modelId="{997654C4-1509-46CE-9959-CC06EB26314D}" type="presParOf" srcId="{4F7E4976-8B27-4BC2-A2ED-1FD717C443EE}" destId="{F1C4385B-15BC-4D5B-BE91-F9E652CA1143}" srcOrd="1" destOrd="0" presId="urn:microsoft.com/office/officeart/2005/8/layout/lProcess2"/>
    <dgm:cxn modelId="{BF3D3CA8-9ADA-40EB-98F1-BFD888DF78BB}" type="presParOf" srcId="{4F7E4976-8B27-4BC2-A2ED-1FD717C443EE}" destId="{4B55C254-6E13-483C-8883-3F95E1442043}" srcOrd="2" destOrd="0" presId="urn:microsoft.com/office/officeart/2005/8/layout/lProcess2"/>
    <dgm:cxn modelId="{967CBA18-9051-4647-B0A7-E5396181144C}" type="presParOf" srcId="{4B55C254-6E13-483C-8883-3F95E1442043}" destId="{5CCDEF26-64E9-4550-91A3-CC9D9CDA96CA}" srcOrd="0" destOrd="0" presId="urn:microsoft.com/office/officeart/2005/8/layout/lProcess2"/>
    <dgm:cxn modelId="{AF0784CA-1A56-4C45-8E1E-F9538AB2255A}" type="presParOf" srcId="{5CCDEF26-64E9-4550-91A3-CC9D9CDA96CA}" destId="{5F6384C8-DEB0-4C74-B6DB-2631535505B1}" srcOrd="0" destOrd="0" presId="urn:microsoft.com/office/officeart/2005/8/layout/lProcess2"/>
    <dgm:cxn modelId="{C9B08DBF-7199-4D40-8309-C0C6AE0A68F6}" type="presParOf" srcId="{78C2A068-959A-49CF-81BF-FA03EF57E5C6}" destId="{2C64F62A-FCC2-4EEA-BF2B-3CDCE713AF7C}" srcOrd="11" destOrd="0" presId="urn:microsoft.com/office/officeart/2005/8/layout/lProcess2"/>
    <dgm:cxn modelId="{5EFE484F-B811-436D-9F9A-2480E4DA707D}" type="presParOf" srcId="{78C2A068-959A-49CF-81BF-FA03EF57E5C6}" destId="{5003983B-E234-4525-901D-CE1C0AA006ED}" srcOrd="12" destOrd="0" presId="urn:microsoft.com/office/officeart/2005/8/layout/lProcess2"/>
    <dgm:cxn modelId="{D64415DA-02FF-49B6-8244-8B21E7B67AFE}" type="presParOf" srcId="{5003983B-E234-4525-901D-CE1C0AA006ED}" destId="{A16E1380-E1FB-40CA-8466-D53E399509EA}" srcOrd="0" destOrd="0" presId="urn:microsoft.com/office/officeart/2005/8/layout/lProcess2"/>
    <dgm:cxn modelId="{B3BCEB4D-59B4-4FDC-B772-F889B129A0DE}" type="presParOf" srcId="{5003983B-E234-4525-901D-CE1C0AA006ED}" destId="{80BB570E-5AE7-4A77-AF47-B79EDAB6B20B}" srcOrd="1" destOrd="0" presId="urn:microsoft.com/office/officeart/2005/8/layout/lProcess2"/>
    <dgm:cxn modelId="{40964D6E-8089-4BAE-AA30-F5574F56A252}" type="presParOf" srcId="{5003983B-E234-4525-901D-CE1C0AA006ED}" destId="{3A3F6530-F894-4DED-97A3-64632D44440B}" srcOrd="2" destOrd="0" presId="urn:microsoft.com/office/officeart/2005/8/layout/lProcess2"/>
    <dgm:cxn modelId="{EED4BAEF-D539-4160-BC04-4DCD5331B2E6}" type="presParOf" srcId="{3A3F6530-F894-4DED-97A3-64632D44440B}" destId="{75DE01C8-C86F-47E1-98E6-DE1C20C935EE}" srcOrd="0" destOrd="0" presId="urn:microsoft.com/office/officeart/2005/8/layout/lProcess2"/>
    <dgm:cxn modelId="{B6DE0B04-AA53-46A3-A44E-EDB455CCE24D}" type="presParOf" srcId="{75DE01C8-C86F-47E1-98E6-DE1C20C935EE}" destId="{C64A81B2-8A23-41AC-8CE5-971618EFA399}"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4DA346-A001-402B-98FC-E7B52860B26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IE"/>
        </a:p>
      </dgm:t>
    </dgm:pt>
    <dgm:pt modelId="{F012AD1E-A23B-40DC-9462-DDE3EB9C834D}">
      <dgm:prSet phldrT="[Text]"/>
      <dgm:spPr>
        <a:solidFill>
          <a:schemeClr val="tx2">
            <a:lumMod val="60000"/>
            <a:lumOff val="40000"/>
          </a:schemeClr>
        </a:solidFill>
        <a:ln>
          <a:solidFill>
            <a:schemeClr val="tx2"/>
          </a:solidFill>
        </a:ln>
      </dgm:spPr>
      <dgm:t>
        <a:bodyPr/>
        <a:lstStyle/>
        <a:p>
          <a:r>
            <a:rPr lang="en-IE" dirty="0"/>
            <a:t>Quick Wins</a:t>
          </a:r>
        </a:p>
      </dgm:t>
    </dgm:pt>
    <dgm:pt modelId="{D46ECBEF-F976-4115-A5F1-B5B975ED9CFF}" type="parTrans" cxnId="{FD1994DE-2AA4-4FA9-89B4-37C75E4750EA}">
      <dgm:prSet/>
      <dgm:spPr/>
      <dgm:t>
        <a:bodyPr/>
        <a:lstStyle/>
        <a:p>
          <a:endParaRPr lang="en-IE"/>
        </a:p>
      </dgm:t>
    </dgm:pt>
    <dgm:pt modelId="{AAAB2E65-615E-40F8-B543-5A83F846B523}" type="sibTrans" cxnId="{FD1994DE-2AA4-4FA9-89B4-37C75E4750EA}">
      <dgm:prSet/>
      <dgm:spPr/>
      <dgm:t>
        <a:bodyPr/>
        <a:lstStyle/>
        <a:p>
          <a:endParaRPr lang="en-IE"/>
        </a:p>
      </dgm:t>
    </dgm:pt>
    <dgm:pt modelId="{6625FF31-557A-4D55-8DDF-0402601A4F2B}">
      <dgm:prSet phldrT="[Text]"/>
      <dgm:spPr/>
      <dgm:t>
        <a:bodyPr/>
        <a:lstStyle/>
        <a:p>
          <a:r>
            <a:rPr lang="en-IE" dirty="0"/>
            <a:t>Added to Exec &amp; </a:t>
          </a:r>
          <a:r>
            <a:rPr lang="en-IE" dirty="0" err="1"/>
            <a:t>Mgmt</a:t>
          </a:r>
          <a:r>
            <a:rPr lang="en-IE" dirty="0"/>
            <a:t> Council As regular agenda Item</a:t>
          </a:r>
        </a:p>
      </dgm:t>
    </dgm:pt>
    <dgm:pt modelId="{D66E9158-80FF-45C4-A132-87B488405114}" type="parTrans" cxnId="{9CFC883A-9072-4D7A-AB29-A4160C414607}">
      <dgm:prSet/>
      <dgm:spPr/>
      <dgm:t>
        <a:bodyPr/>
        <a:lstStyle/>
        <a:p>
          <a:endParaRPr lang="en-IE"/>
        </a:p>
      </dgm:t>
    </dgm:pt>
    <dgm:pt modelId="{577CC4BF-F544-4715-89B1-0784CAEFF207}" type="sibTrans" cxnId="{9CFC883A-9072-4D7A-AB29-A4160C414607}">
      <dgm:prSet/>
      <dgm:spPr/>
      <dgm:t>
        <a:bodyPr/>
        <a:lstStyle/>
        <a:p>
          <a:endParaRPr lang="en-IE"/>
        </a:p>
      </dgm:t>
    </dgm:pt>
    <dgm:pt modelId="{01D6DC27-6077-4C83-975A-22A36F3E75BC}">
      <dgm:prSet phldrT="[Text]"/>
      <dgm:spPr/>
      <dgm:t>
        <a:bodyPr/>
        <a:lstStyle/>
        <a:p>
          <a:r>
            <a:rPr lang="en-IE" dirty="0"/>
            <a:t>University Strategy</a:t>
          </a:r>
        </a:p>
      </dgm:t>
    </dgm:pt>
    <dgm:pt modelId="{1C3CF0BB-DF33-4AB6-96F4-7C2B96110DE2}" type="parTrans" cxnId="{39B10D3B-B557-4931-AC4D-22965F6AF1D0}">
      <dgm:prSet/>
      <dgm:spPr/>
      <dgm:t>
        <a:bodyPr/>
        <a:lstStyle/>
        <a:p>
          <a:endParaRPr lang="en-IE"/>
        </a:p>
      </dgm:t>
    </dgm:pt>
    <dgm:pt modelId="{D0FE48DD-9540-4828-8194-92D01D843DEB}" type="sibTrans" cxnId="{39B10D3B-B557-4931-AC4D-22965F6AF1D0}">
      <dgm:prSet/>
      <dgm:spPr/>
      <dgm:t>
        <a:bodyPr/>
        <a:lstStyle/>
        <a:p>
          <a:endParaRPr lang="en-IE"/>
        </a:p>
      </dgm:t>
    </dgm:pt>
    <dgm:pt modelId="{0FB9AA41-9700-44AB-85FE-27257AECBF9D}">
      <dgm:prSet phldrT="[Text]"/>
      <dgm:spPr/>
      <dgm:t>
        <a:bodyPr/>
        <a:lstStyle/>
        <a:p>
          <a:r>
            <a:rPr lang="en-IE" dirty="0"/>
            <a:t>Development started</a:t>
          </a:r>
        </a:p>
      </dgm:t>
    </dgm:pt>
    <dgm:pt modelId="{F857234A-68B2-433B-80DA-048FD0727912}" type="parTrans" cxnId="{11DB2A93-F8C4-46FB-859C-510576EDA082}">
      <dgm:prSet/>
      <dgm:spPr/>
      <dgm:t>
        <a:bodyPr/>
        <a:lstStyle/>
        <a:p>
          <a:endParaRPr lang="en-IE"/>
        </a:p>
      </dgm:t>
    </dgm:pt>
    <dgm:pt modelId="{8F5CE582-3C93-42CC-8EDF-08EDDB51809F}" type="sibTrans" cxnId="{11DB2A93-F8C4-46FB-859C-510576EDA082}">
      <dgm:prSet/>
      <dgm:spPr/>
      <dgm:t>
        <a:bodyPr/>
        <a:lstStyle/>
        <a:p>
          <a:endParaRPr lang="en-IE"/>
        </a:p>
      </dgm:t>
    </dgm:pt>
    <dgm:pt modelId="{802A5C98-B5AB-4ED4-8393-1D3B7AA94029}">
      <dgm:prSet phldrT="[Text]"/>
      <dgm:spPr/>
      <dgm:t>
        <a:bodyPr/>
        <a:lstStyle/>
        <a:p>
          <a:r>
            <a:rPr lang="en-IE" dirty="0"/>
            <a:t>Define monitoring indicators</a:t>
          </a:r>
        </a:p>
      </dgm:t>
    </dgm:pt>
    <dgm:pt modelId="{AD6A0253-682F-4364-9E87-DD42662E8438}" type="parTrans" cxnId="{EF9702CC-E38E-4A9B-905E-5DF254010DE0}">
      <dgm:prSet/>
      <dgm:spPr/>
      <dgm:t>
        <a:bodyPr/>
        <a:lstStyle/>
        <a:p>
          <a:endParaRPr lang="en-IE"/>
        </a:p>
      </dgm:t>
    </dgm:pt>
    <dgm:pt modelId="{A8D45D4A-8AE2-4864-ABCD-3AE708B3A049}" type="sibTrans" cxnId="{EF9702CC-E38E-4A9B-905E-5DF254010DE0}">
      <dgm:prSet/>
      <dgm:spPr/>
      <dgm:t>
        <a:bodyPr/>
        <a:lstStyle/>
        <a:p>
          <a:endParaRPr lang="en-IE"/>
        </a:p>
      </dgm:t>
    </dgm:pt>
    <dgm:pt modelId="{EE820AF6-115F-4131-BD14-24364C2664DE}">
      <dgm:prSet phldrT="[Text]"/>
      <dgm:spPr/>
      <dgm:t>
        <a:bodyPr/>
        <a:lstStyle/>
        <a:p>
          <a:r>
            <a:rPr lang="en-IE" dirty="0"/>
            <a:t>Policy &amp; Quality Processes</a:t>
          </a:r>
        </a:p>
      </dgm:t>
    </dgm:pt>
    <dgm:pt modelId="{422967C9-FBD3-4870-A866-8FB6BA6A0ADE}" type="parTrans" cxnId="{6600BB65-E199-4E91-A643-04EC77DA475E}">
      <dgm:prSet/>
      <dgm:spPr/>
      <dgm:t>
        <a:bodyPr/>
        <a:lstStyle/>
        <a:p>
          <a:endParaRPr lang="en-IE"/>
        </a:p>
      </dgm:t>
    </dgm:pt>
    <dgm:pt modelId="{E43FC091-3E47-4C70-A1D4-952B191CCFAF}" type="sibTrans" cxnId="{6600BB65-E199-4E91-A643-04EC77DA475E}">
      <dgm:prSet/>
      <dgm:spPr/>
      <dgm:t>
        <a:bodyPr/>
        <a:lstStyle/>
        <a:p>
          <a:endParaRPr lang="en-IE"/>
        </a:p>
      </dgm:t>
    </dgm:pt>
    <dgm:pt modelId="{5139E580-471D-42C9-8547-DDF26CCB168E}">
      <dgm:prSet phldrT="[Text]"/>
      <dgm:spPr/>
      <dgm:t>
        <a:bodyPr/>
        <a:lstStyle/>
        <a:p>
          <a:r>
            <a:rPr lang="en-IE" dirty="0"/>
            <a:t>Training &amp; Promotion Material</a:t>
          </a:r>
        </a:p>
      </dgm:t>
    </dgm:pt>
    <dgm:pt modelId="{B0734DF5-2B7D-4B80-9610-D31113829F2A}" type="parTrans" cxnId="{EC48E77F-92B4-4971-B35F-FA8BA06093C2}">
      <dgm:prSet/>
      <dgm:spPr/>
      <dgm:t>
        <a:bodyPr/>
        <a:lstStyle/>
        <a:p>
          <a:endParaRPr lang="en-IE"/>
        </a:p>
      </dgm:t>
    </dgm:pt>
    <dgm:pt modelId="{C2368F0E-2FCC-4EE7-935C-961590A6D4AF}" type="sibTrans" cxnId="{EC48E77F-92B4-4971-B35F-FA8BA06093C2}">
      <dgm:prSet/>
      <dgm:spPr/>
      <dgm:t>
        <a:bodyPr/>
        <a:lstStyle/>
        <a:p>
          <a:endParaRPr lang="en-IE"/>
        </a:p>
      </dgm:t>
    </dgm:pt>
    <dgm:pt modelId="{5E822E85-103D-4D25-96CB-CBBCBFB34CFE}">
      <dgm:prSet phldrT="[Text]"/>
      <dgm:spPr/>
      <dgm:t>
        <a:bodyPr/>
        <a:lstStyle/>
        <a:p>
          <a:r>
            <a:rPr lang="en-IE" dirty="0"/>
            <a:t>Development needed</a:t>
          </a:r>
        </a:p>
      </dgm:t>
    </dgm:pt>
    <dgm:pt modelId="{2AAA66CC-C571-4D84-A7A2-12BC4BBD2781}" type="parTrans" cxnId="{731924DC-5759-4B88-AB26-7C6E3F285D65}">
      <dgm:prSet/>
      <dgm:spPr/>
      <dgm:t>
        <a:bodyPr/>
        <a:lstStyle/>
        <a:p>
          <a:endParaRPr lang="en-IE"/>
        </a:p>
      </dgm:t>
    </dgm:pt>
    <dgm:pt modelId="{4B871BA4-E338-41A0-9760-ADFCE054B9B4}" type="sibTrans" cxnId="{731924DC-5759-4B88-AB26-7C6E3F285D65}">
      <dgm:prSet/>
      <dgm:spPr/>
      <dgm:t>
        <a:bodyPr/>
        <a:lstStyle/>
        <a:p>
          <a:endParaRPr lang="en-IE"/>
        </a:p>
      </dgm:t>
    </dgm:pt>
    <dgm:pt modelId="{F07635B5-A9F7-44F5-B0F5-DDDBC68E6DD1}">
      <dgm:prSet phldrT="[Text]"/>
      <dgm:spPr/>
      <dgm:t>
        <a:bodyPr/>
        <a:lstStyle/>
        <a:p>
          <a:r>
            <a:rPr lang="en-IE" dirty="0"/>
            <a:t>Indicators</a:t>
          </a:r>
        </a:p>
      </dgm:t>
    </dgm:pt>
    <dgm:pt modelId="{B5FC1118-168F-423C-8D20-1E8E2FF7F8EB}" type="parTrans" cxnId="{91CDE3D4-3434-4307-86A2-B2D415A65D1E}">
      <dgm:prSet/>
      <dgm:spPr/>
      <dgm:t>
        <a:bodyPr/>
        <a:lstStyle/>
        <a:p>
          <a:endParaRPr lang="en-IE"/>
        </a:p>
      </dgm:t>
    </dgm:pt>
    <dgm:pt modelId="{1BA0710B-C82E-40E7-BB9C-3B0A946D5830}" type="sibTrans" cxnId="{91CDE3D4-3434-4307-86A2-B2D415A65D1E}">
      <dgm:prSet/>
      <dgm:spPr/>
      <dgm:t>
        <a:bodyPr/>
        <a:lstStyle/>
        <a:p>
          <a:endParaRPr lang="en-IE"/>
        </a:p>
      </dgm:t>
    </dgm:pt>
    <dgm:pt modelId="{3D429E30-2CDC-421D-8BF1-3893C72CCB44}">
      <dgm:prSet phldrT="[Text]"/>
      <dgm:spPr/>
      <dgm:t>
        <a:bodyPr/>
        <a:lstStyle/>
        <a:p>
          <a:r>
            <a:rPr lang="en-IE" dirty="0"/>
            <a:t>Collaborative Policy Review</a:t>
          </a:r>
        </a:p>
      </dgm:t>
    </dgm:pt>
    <dgm:pt modelId="{23C309C6-496C-4CAB-9963-6D7BA0EDA587}" type="parTrans" cxnId="{282025CB-4449-4B2C-925C-DF16B29291FA}">
      <dgm:prSet/>
      <dgm:spPr/>
      <dgm:t>
        <a:bodyPr/>
        <a:lstStyle/>
        <a:p>
          <a:endParaRPr lang="en-IE"/>
        </a:p>
      </dgm:t>
    </dgm:pt>
    <dgm:pt modelId="{F961044F-8E83-427C-8AC4-D164265A3720}" type="sibTrans" cxnId="{282025CB-4449-4B2C-925C-DF16B29291FA}">
      <dgm:prSet/>
      <dgm:spPr/>
      <dgm:t>
        <a:bodyPr/>
        <a:lstStyle/>
        <a:p>
          <a:endParaRPr lang="en-IE"/>
        </a:p>
      </dgm:t>
    </dgm:pt>
    <dgm:pt modelId="{D2E76DCD-FFDB-45B4-BBC2-2CFF5813F441}">
      <dgm:prSet phldrT="[Text]"/>
      <dgm:spPr/>
      <dgm:t>
        <a:bodyPr/>
        <a:lstStyle/>
        <a:p>
          <a:r>
            <a:rPr lang="en-IE"/>
            <a:t>HEA Barometer</a:t>
          </a:r>
          <a:endParaRPr lang="en-IE" dirty="0"/>
        </a:p>
      </dgm:t>
    </dgm:pt>
    <dgm:pt modelId="{B5FE991F-34B4-443E-AE34-7024083FBEC5}" type="parTrans" cxnId="{7FF04F4C-4999-4C19-A143-EE04849E7989}">
      <dgm:prSet/>
      <dgm:spPr/>
      <dgm:t>
        <a:bodyPr/>
        <a:lstStyle/>
        <a:p>
          <a:endParaRPr lang="en-IE"/>
        </a:p>
      </dgm:t>
    </dgm:pt>
    <dgm:pt modelId="{C513DE8A-AA7E-47F4-A67F-3BD7F9F20EA1}" type="sibTrans" cxnId="{7FF04F4C-4999-4C19-A143-EE04849E7989}">
      <dgm:prSet/>
      <dgm:spPr/>
      <dgm:t>
        <a:bodyPr/>
        <a:lstStyle/>
        <a:p>
          <a:endParaRPr lang="en-IE"/>
        </a:p>
      </dgm:t>
    </dgm:pt>
    <dgm:pt modelId="{5A48395F-47CD-46BE-B8E7-02B4E44A1667}">
      <dgm:prSet phldrT="[Text]"/>
      <dgm:spPr/>
      <dgm:t>
        <a:bodyPr/>
        <a:lstStyle/>
        <a:p>
          <a:r>
            <a:rPr lang="en-IE" dirty="0"/>
            <a:t>Added to Risk Register</a:t>
          </a:r>
        </a:p>
      </dgm:t>
    </dgm:pt>
    <dgm:pt modelId="{9188570D-5F80-49CD-BA7E-7C866BCC4F1C}" type="parTrans" cxnId="{55CFEDF7-008D-412A-AB5B-AC66A4A28AF3}">
      <dgm:prSet/>
      <dgm:spPr/>
      <dgm:t>
        <a:bodyPr/>
        <a:lstStyle/>
        <a:p>
          <a:endParaRPr lang="en-IE"/>
        </a:p>
      </dgm:t>
    </dgm:pt>
    <dgm:pt modelId="{C667BC84-2351-44F3-8C1C-7B25F5C31DDA}" type="sibTrans" cxnId="{55CFEDF7-008D-412A-AB5B-AC66A4A28AF3}">
      <dgm:prSet/>
      <dgm:spPr/>
      <dgm:t>
        <a:bodyPr/>
        <a:lstStyle/>
        <a:p>
          <a:endParaRPr lang="en-IE"/>
        </a:p>
      </dgm:t>
    </dgm:pt>
    <dgm:pt modelId="{E9304222-62B1-4148-86FB-7F2847E5B698}">
      <dgm:prSet phldrT="[Text]"/>
      <dgm:spPr/>
      <dgm:t>
        <a:bodyPr/>
        <a:lstStyle/>
        <a:p>
          <a:r>
            <a:rPr lang="en-IE" dirty="0"/>
            <a:t>Add HREDI Strategy to all dept agendas</a:t>
          </a:r>
        </a:p>
      </dgm:t>
    </dgm:pt>
    <dgm:pt modelId="{D1A75543-A3A6-4D7C-B0DE-AFAE89BD2957}" type="parTrans" cxnId="{9622B99D-4564-49E8-92E7-B652EF5573D7}">
      <dgm:prSet/>
      <dgm:spPr/>
      <dgm:t>
        <a:bodyPr/>
        <a:lstStyle/>
        <a:p>
          <a:endParaRPr lang="en-IE"/>
        </a:p>
      </dgm:t>
    </dgm:pt>
    <dgm:pt modelId="{2E7B3CDC-9AE8-4EB1-A8EC-7E478D78935D}" type="sibTrans" cxnId="{9622B99D-4564-49E8-92E7-B652EF5573D7}">
      <dgm:prSet/>
      <dgm:spPr/>
      <dgm:t>
        <a:bodyPr/>
        <a:lstStyle/>
        <a:p>
          <a:endParaRPr lang="en-IE"/>
        </a:p>
      </dgm:t>
    </dgm:pt>
    <dgm:pt modelId="{BAD44E08-828B-4682-89EC-B6EC7B69E7A9}">
      <dgm:prSet phldrT="[Text]"/>
      <dgm:spPr/>
      <dgm:t>
        <a:bodyPr/>
        <a:lstStyle/>
        <a:p>
          <a:r>
            <a:rPr lang="en-IE" dirty="0"/>
            <a:t>IHREC introduction module online</a:t>
          </a:r>
        </a:p>
      </dgm:t>
    </dgm:pt>
    <dgm:pt modelId="{6E551FFA-23CB-49F8-B783-6115E6B9F2E2}" type="parTrans" cxnId="{E58142FA-1F5A-4B2C-A017-54E800E9379F}">
      <dgm:prSet/>
      <dgm:spPr/>
    </dgm:pt>
    <dgm:pt modelId="{7FEA07B9-C4BB-4499-A2AA-D807D2FEFC4F}" type="sibTrans" cxnId="{E58142FA-1F5A-4B2C-A017-54E800E9379F}">
      <dgm:prSet/>
      <dgm:spPr/>
    </dgm:pt>
    <dgm:pt modelId="{1CD9C419-1B60-4B00-B817-21F05A0E7B10}" type="pres">
      <dgm:prSet presAssocID="{514DA346-A001-402B-98FC-E7B52860B269}" presName="diagram" presStyleCnt="0">
        <dgm:presLayoutVars>
          <dgm:chPref val="1"/>
          <dgm:dir/>
          <dgm:animOne val="branch"/>
          <dgm:animLvl val="lvl"/>
          <dgm:resizeHandles/>
        </dgm:presLayoutVars>
      </dgm:prSet>
      <dgm:spPr/>
    </dgm:pt>
    <dgm:pt modelId="{B8559DF5-FAAB-49EE-8CD0-5FB89C11902F}" type="pres">
      <dgm:prSet presAssocID="{F012AD1E-A23B-40DC-9462-DDE3EB9C834D}" presName="root" presStyleCnt="0"/>
      <dgm:spPr/>
    </dgm:pt>
    <dgm:pt modelId="{7EF1D10E-0A2A-4721-9BDC-27FAA190379A}" type="pres">
      <dgm:prSet presAssocID="{F012AD1E-A23B-40DC-9462-DDE3EB9C834D}" presName="rootComposite" presStyleCnt="0"/>
      <dgm:spPr/>
    </dgm:pt>
    <dgm:pt modelId="{00D3BA1B-C7A1-4A05-9B36-EC6B3C4FF272}" type="pres">
      <dgm:prSet presAssocID="{F012AD1E-A23B-40DC-9462-DDE3EB9C834D}" presName="rootText" presStyleLbl="node1" presStyleIdx="0" presStyleCnt="5"/>
      <dgm:spPr/>
    </dgm:pt>
    <dgm:pt modelId="{4E97FBB7-0117-447F-BF03-7362C939D836}" type="pres">
      <dgm:prSet presAssocID="{F012AD1E-A23B-40DC-9462-DDE3EB9C834D}" presName="rootConnector" presStyleLbl="node1" presStyleIdx="0" presStyleCnt="5"/>
      <dgm:spPr/>
    </dgm:pt>
    <dgm:pt modelId="{1C9FDC1E-ADFB-425C-8891-DA90792576E4}" type="pres">
      <dgm:prSet presAssocID="{F012AD1E-A23B-40DC-9462-DDE3EB9C834D}" presName="childShape" presStyleCnt="0"/>
      <dgm:spPr/>
    </dgm:pt>
    <dgm:pt modelId="{7FF83021-0002-469F-8931-C6BB5431832B}" type="pres">
      <dgm:prSet presAssocID="{D66E9158-80FF-45C4-A132-87B488405114}" presName="Name13" presStyleLbl="parChTrans1D2" presStyleIdx="0" presStyleCnt="7"/>
      <dgm:spPr/>
    </dgm:pt>
    <dgm:pt modelId="{A3891CC3-965F-4825-9257-A8D97D84096B}" type="pres">
      <dgm:prSet presAssocID="{6625FF31-557A-4D55-8DDF-0402601A4F2B}" presName="childText" presStyleLbl="bgAcc1" presStyleIdx="0" presStyleCnt="7">
        <dgm:presLayoutVars>
          <dgm:bulletEnabled val="1"/>
        </dgm:presLayoutVars>
      </dgm:prSet>
      <dgm:spPr/>
    </dgm:pt>
    <dgm:pt modelId="{E649F587-98F5-4670-B16B-C05040D02E83}" type="pres">
      <dgm:prSet presAssocID="{9188570D-5F80-49CD-BA7E-7C866BCC4F1C}" presName="Name13" presStyleLbl="parChTrans1D2" presStyleIdx="1" presStyleCnt="7"/>
      <dgm:spPr/>
    </dgm:pt>
    <dgm:pt modelId="{C69E4BA8-CE72-441E-89B5-760B718AD57E}" type="pres">
      <dgm:prSet presAssocID="{5A48395F-47CD-46BE-B8E7-02B4E44A1667}" presName="childText" presStyleLbl="bgAcc1" presStyleIdx="1" presStyleCnt="7">
        <dgm:presLayoutVars>
          <dgm:bulletEnabled val="1"/>
        </dgm:presLayoutVars>
      </dgm:prSet>
      <dgm:spPr/>
    </dgm:pt>
    <dgm:pt modelId="{959D7CBB-C40D-4D46-A9A5-77E1F3F6D25F}" type="pres">
      <dgm:prSet presAssocID="{01D6DC27-6077-4C83-975A-22A36F3E75BC}" presName="root" presStyleCnt="0"/>
      <dgm:spPr/>
    </dgm:pt>
    <dgm:pt modelId="{D4BE97B6-35A9-4224-92E5-CE65ABF50835}" type="pres">
      <dgm:prSet presAssocID="{01D6DC27-6077-4C83-975A-22A36F3E75BC}" presName="rootComposite" presStyleCnt="0"/>
      <dgm:spPr/>
    </dgm:pt>
    <dgm:pt modelId="{24748F1A-0632-4C49-AD73-6019AEC2FBE9}" type="pres">
      <dgm:prSet presAssocID="{01D6DC27-6077-4C83-975A-22A36F3E75BC}" presName="rootText" presStyleLbl="node1" presStyleIdx="1" presStyleCnt="5"/>
      <dgm:spPr/>
    </dgm:pt>
    <dgm:pt modelId="{0E49059E-CF6F-42D4-9467-07D6D250AAF2}" type="pres">
      <dgm:prSet presAssocID="{01D6DC27-6077-4C83-975A-22A36F3E75BC}" presName="rootConnector" presStyleLbl="node1" presStyleIdx="1" presStyleCnt="5"/>
      <dgm:spPr/>
    </dgm:pt>
    <dgm:pt modelId="{5528B799-A8AD-40B6-B97A-3C49470FB834}" type="pres">
      <dgm:prSet presAssocID="{01D6DC27-6077-4C83-975A-22A36F3E75BC}" presName="childShape" presStyleCnt="0"/>
      <dgm:spPr/>
    </dgm:pt>
    <dgm:pt modelId="{2B6BBA78-0DDC-4C1C-82BB-7217E6827577}" type="pres">
      <dgm:prSet presAssocID="{F857234A-68B2-433B-80DA-048FD0727912}" presName="Name13" presStyleLbl="parChTrans1D2" presStyleIdx="2" presStyleCnt="7"/>
      <dgm:spPr/>
    </dgm:pt>
    <dgm:pt modelId="{2D6CEA14-DB03-4CCD-8C46-B755072AB555}" type="pres">
      <dgm:prSet presAssocID="{0FB9AA41-9700-44AB-85FE-27257AECBF9D}" presName="childText" presStyleLbl="bgAcc1" presStyleIdx="2" presStyleCnt="7">
        <dgm:presLayoutVars>
          <dgm:bulletEnabled val="1"/>
        </dgm:presLayoutVars>
      </dgm:prSet>
      <dgm:spPr/>
    </dgm:pt>
    <dgm:pt modelId="{EA9D7998-4D6F-403A-A600-588202B210EE}" type="pres">
      <dgm:prSet presAssocID="{5139E580-471D-42C9-8547-DDF26CCB168E}" presName="root" presStyleCnt="0"/>
      <dgm:spPr/>
    </dgm:pt>
    <dgm:pt modelId="{3D2ACD40-78CC-4143-B118-5FD3F0945A23}" type="pres">
      <dgm:prSet presAssocID="{5139E580-471D-42C9-8547-DDF26CCB168E}" presName="rootComposite" presStyleCnt="0"/>
      <dgm:spPr/>
    </dgm:pt>
    <dgm:pt modelId="{B457B4BA-C44B-4A5A-9A5F-D69C44CC7FCF}" type="pres">
      <dgm:prSet presAssocID="{5139E580-471D-42C9-8547-DDF26CCB168E}" presName="rootText" presStyleLbl="node1" presStyleIdx="2" presStyleCnt="5"/>
      <dgm:spPr/>
    </dgm:pt>
    <dgm:pt modelId="{09652EA6-715D-468B-9309-3ACCBF0F1AA3}" type="pres">
      <dgm:prSet presAssocID="{5139E580-471D-42C9-8547-DDF26CCB168E}" presName="rootConnector" presStyleLbl="node1" presStyleIdx="2" presStyleCnt="5"/>
      <dgm:spPr/>
    </dgm:pt>
    <dgm:pt modelId="{8A4B536C-5669-42D2-984B-E4FE6315D985}" type="pres">
      <dgm:prSet presAssocID="{5139E580-471D-42C9-8547-DDF26CCB168E}" presName="childShape" presStyleCnt="0"/>
      <dgm:spPr/>
    </dgm:pt>
    <dgm:pt modelId="{188F6AD3-95A4-45DE-896B-C0C5D484A808}" type="pres">
      <dgm:prSet presAssocID="{2AAA66CC-C571-4D84-A7A2-12BC4BBD2781}" presName="Name13" presStyleLbl="parChTrans1D2" presStyleIdx="3" presStyleCnt="7"/>
      <dgm:spPr/>
    </dgm:pt>
    <dgm:pt modelId="{E4A4F2FD-CE89-4C2F-A30A-A8148A23CF02}" type="pres">
      <dgm:prSet presAssocID="{5E822E85-103D-4D25-96CB-CBBCBFB34CFE}" presName="childText" presStyleLbl="bgAcc1" presStyleIdx="3" presStyleCnt="7">
        <dgm:presLayoutVars>
          <dgm:bulletEnabled val="1"/>
        </dgm:presLayoutVars>
      </dgm:prSet>
      <dgm:spPr/>
    </dgm:pt>
    <dgm:pt modelId="{89F65D11-7F35-47C1-9B05-B906437226A2}" type="pres">
      <dgm:prSet presAssocID="{EE820AF6-115F-4131-BD14-24364C2664DE}" presName="root" presStyleCnt="0"/>
      <dgm:spPr/>
    </dgm:pt>
    <dgm:pt modelId="{3DE14B7D-CF6A-47F6-ADAC-61032551A625}" type="pres">
      <dgm:prSet presAssocID="{EE820AF6-115F-4131-BD14-24364C2664DE}" presName="rootComposite" presStyleCnt="0"/>
      <dgm:spPr/>
    </dgm:pt>
    <dgm:pt modelId="{9B897632-01BA-441F-8424-92E74E166AE4}" type="pres">
      <dgm:prSet presAssocID="{EE820AF6-115F-4131-BD14-24364C2664DE}" presName="rootText" presStyleLbl="node1" presStyleIdx="3" presStyleCnt="5"/>
      <dgm:spPr/>
    </dgm:pt>
    <dgm:pt modelId="{23CBD74B-D5AE-430F-942F-482E0A287936}" type="pres">
      <dgm:prSet presAssocID="{EE820AF6-115F-4131-BD14-24364C2664DE}" presName="rootConnector" presStyleLbl="node1" presStyleIdx="3" presStyleCnt="5"/>
      <dgm:spPr/>
    </dgm:pt>
    <dgm:pt modelId="{AF694F00-255D-4AAE-94A4-D5563E1A646A}" type="pres">
      <dgm:prSet presAssocID="{EE820AF6-115F-4131-BD14-24364C2664DE}" presName="childShape" presStyleCnt="0"/>
      <dgm:spPr/>
    </dgm:pt>
    <dgm:pt modelId="{3C9ABB0E-480F-4E19-A1DD-B078AC9BF247}" type="pres">
      <dgm:prSet presAssocID="{23C309C6-496C-4CAB-9963-6D7BA0EDA587}" presName="Name13" presStyleLbl="parChTrans1D2" presStyleIdx="4" presStyleCnt="7"/>
      <dgm:spPr/>
    </dgm:pt>
    <dgm:pt modelId="{54E0B489-E37B-4DF1-ABD4-200A95F1D40F}" type="pres">
      <dgm:prSet presAssocID="{3D429E30-2CDC-421D-8BF1-3893C72CCB44}" presName="childText" presStyleLbl="bgAcc1" presStyleIdx="4" presStyleCnt="7">
        <dgm:presLayoutVars>
          <dgm:bulletEnabled val="1"/>
        </dgm:presLayoutVars>
      </dgm:prSet>
      <dgm:spPr/>
    </dgm:pt>
    <dgm:pt modelId="{A8884992-B867-4FAE-84DC-138F259F57CD}" type="pres">
      <dgm:prSet presAssocID="{B5FE991F-34B4-443E-AE34-7024083FBEC5}" presName="Name13" presStyleLbl="parChTrans1D2" presStyleIdx="5" presStyleCnt="7"/>
      <dgm:spPr/>
    </dgm:pt>
    <dgm:pt modelId="{F0E57088-1E94-49A4-A284-6DDF1C40D7D7}" type="pres">
      <dgm:prSet presAssocID="{D2E76DCD-FFDB-45B4-BBC2-2CFF5813F441}" presName="childText" presStyleLbl="bgAcc1" presStyleIdx="5" presStyleCnt="7">
        <dgm:presLayoutVars>
          <dgm:bulletEnabled val="1"/>
        </dgm:presLayoutVars>
      </dgm:prSet>
      <dgm:spPr/>
    </dgm:pt>
    <dgm:pt modelId="{259AE1AE-1910-42AD-98ED-B3367CFD135E}" type="pres">
      <dgm:prSet presAssocID="{F07635B5-A9F7-44F5-B0F5-DDDBC68E6DD1}" presName="root" presStyleCnt="0"/>
      <dgm:spPr/>
    </dgm:pt>
    <dgm:pt modelId="{B48C6C56-9D10-4CA2-8E18-DA4AA21E6722}" type="pres">
      <dgm:prSet presAssocID="{F07635B5-A9F7-44F5-B0F5-DDDBC68E6DD1}" presName="rootComposite" presStyleCnt="0"/>
      <dgm:spPr/>
    </dgm:pt>
    <dgm:pt modelId="{39F34879-D049-45FF-8456-FE8E951EFA5F}" type="pres">
      <dgm:prSet presAssocID="{F07635B5-A9F7-44F5-B0F5-DDDBC68E6DD1}" presName="rootText" presStyleLbl="node1" presStyleIdx="4" presStyleCnt="5"/>
      <dgm:spPr/>
    </dgm:pt>
    <dgm:pt modelId="{6C8FC78C-217C-4CCB-8944-4343FB777D48}" type="pres">
      <dgm:prSet presAssocID="{F07635B5-A9F7-44F5-B0F5-DDDBC68E6DD1}" presName="rootConnector" presStyleLbl="node1" presStyleIdx="4" presStyleCnt="5"/>
      <dgm:spPr/>
    </dgm:pt>
    <dgm:pt modelId="{E62F08A8-38D4-4CDD-BB25-F88DFE8E0C1B}" type="pres">
      <dgm:prSet presAssocID="{F07635B5-A9F7-44F5-B0F5-DDDBC68E6DD1}" presName="childShape" presStyleCnt="0"/>
      <dgm:spPr/>
    </dgm:pt>
    <dgm:pt modelId="{CA63F02B-8810-45D6-9088-8AABEB028CC9}" type="pres">
      <dgm:prSet presAssocID="{AD6A0253-682F-4364-9E87-DD42662E8438}" presName="Name13" presStyleLbl="parChTrans1D2" presStyleIdx="6" presStyleCnt="7"/>
      <dgm:spPr/>
    </dgm:pt>
    <dgm:pt modelId="{A5AA99E4-BE64-432B-8230-EB6AD5D947E6}" type="pres">
      <dgm:prSet presAssocID="{802A5C98-B5AB-4ED4-8393-1D3B7AA94029}" presName="childText" presStyleLbl="bgAcc1" presStyleIdx="6" presStyleCnt="7">
        <dgm:presLayoutVars>
          <dgm:bulletEnabled val="1"/>
        </dgm:presLayoutVars>
      </dgm:prSet>
      <dgm:spPr/>
    </dgm:pt>
  </dgm:ptLst>
  <dgm:cxnLst>
    <dgm:cxn modelId="{F22CD30B-D6A0-4BC0-B8BF-CA108D702EB1}" type="presOf" srcId="{23C309C6-496C-4CAB-9963-6D7BA0EDA587}" destId="{3C9ABB0E-480F-4E19-A1DD-B078AC9BF247}" srcOrd="0" destOrd="0" presId="urn:microsoft.com/office/officeart/2005/8/layout/hierarchy3"/>
    <dgm:cxn modelId="{118A9B17-EA9D-4609-A79D-58767E88EF55}" type="presOf" srcId="{5A48395F-47CD-46BE-B8E7-02B4E44A1667}" destId="{C69E4BA8-CE72-441E-89B5-760B718AD57E}" srcOrd="0" destOrd="0" presId="urn:microsoft.com/office/officeart/2005/8/layout/hierarchy3"/>
    <dgm:cxn modelId="{EE44B11A-FA49-4FD4-80CC-42530C4B188F}" type="presOf" srcId="{D66E9158-80FF-45C4-A132-87B488405114}" destId="{7FF83021-0002-469F-8931-C6BB5431832B}" srcOrd="0" destOrd="0" presId="urn:microsoft.com/office/officeart/2005/8/layout/hierarchy3"/>
    <dgm:cxn modelId="{54B3DA22-3B75-46F4-9595-7D0B56C9241F}" type="presOf" srcId="{F857234A-68B2-433B-80DA-048FD0727912}" destId="{2B6BBA78-0DDC-4C1C-82BB-7217E6827577}" srcOrd="0" destOrd="0" presId="urn:microsoft.com/office/officeart/2005/8/layout/hierarchy3"/>
    <dgm:cxn modelId="{00ADCB2D-B8E6-47EB-82A8-20FE16B21FA9}" type="presOf" srcId="{F07635B5-A9F7-44F5-B0F5-DDDBC68E6DD1}" destId="{39F34879-D049-45FF-8456-FE8E951EFA5F}" srcOrd="0" destOrd="0" presId="urn:microsoft.com/office/officeart/2005/8/layout/hierarchy3"/>
    <dgm:cxn modelId="{9CFC883A-9072-4D7A-AB29-A4160C414607}" srcId="{F012AD1E-A23B-40DC-9462-DDE3EB9C834D}" destId="{6625FF31-557A-4D55-8DDF-0402601A4F2B}" srcOrd="0" destOrd="0" parTransId="{D66E9158-80FF-45C4-A132-87B488405114}" sibTransId="{577CC4BF-F544-4715-89B1-0784CAEFF207}"/>
    <dgm:cxn modelId="{39B10D3B-B557-4931-AC4D-22965F6AF1D0}" srcId="{514DA346-A001-402B-98FC-E7B52860B269}" destId="{01D6DC27-6077-4C83-975A-22A36F3E75BC}" srcOrd="1" destOrd="0" parTransId="{1C3CF0BB-DF33-4AB6-96F4-7C2B96110DE2}" sibTransId="{D0FE48DD-9540-4828-8194-92D01D843DEB}"/>
    <dgm:cxn modelId="{6A7D4B3B-2C72-4D18-982B-677D42F99966}" type="presOf" srcId="{BAD44E08-828B-4682-89EC-B6EC7B69E7A9}" destId="{E4A4F2FD-CE89-4C2F-A30A-A8148A23CF02}" srcOrd="0" destOrd="1" presId="urn:microsoft.com/office/officeart/2005/8/layout/hierarchy3"/>
    <dgm:cxn modelId="{78E58362-C4E6-4B49-BDF3-8EB037B78D81}" type="presOf" srcId="{3D429E30-2CDC-421D-8BF1-3893C72CCB44}" destId="{54E0B489-E37B-4DF1-ABD4-200A95F1D40F}" srcOrd="0" destOrd="0" presId="urn:microsoft.com/office/officeart/2005/8/layout/hierarchy3"/>
    <dgm:cxn modelId="{6600BB65-E199-4E91-A643-04EC77DA475E}" srcId="{514DA346-A001-402B-98FC-E7B52860B269}" destId="{EE820AF6-115F-4131-BD14-24364C2664DE}" srcOrd="3" destOrd="0" parTransId="{422967C9-FBD3-4870-A866-8FB6BA6A0ADE}" sibTransId="{E43FC091-3E47-4C70-A1D4-952B191CCFAF}"/>
    <dgm:cxn modelId="{0311F567-85A1-4A61-95D1-4F96ADE72E0E}" type="presOf" srcId="{B5FE991F-34B4-443E-AE34-7024083FBEC5}" destId="{A8884992-B867-4FAE-84DC-138F259F57CD}" srcOrd="0" destOrd="0" presId="urn:microsoft.com/office/officeart/2005/8/layout/hierarchy3"/>
    <dgm:cxn modelId="{7FF04F4C-4999-4C19-A143-EE04849E7989}" srcId="{EE820AF6-115F-4131-BD14-24364C2664DE}" destId="{D2E76DCD-FFDB-45B4-BBC2-2CFF5813F441}" srcOrd="1" destOrd="0" parTransId="{B5FE991F-34B4-443E-AE34-7024083FBEC5}" sibTransId="{C513DE8A-AA7E-47F4-A67F-3BD7F9F20EA1}"/>
    <dgm:cxn modelId="{E692594F-BFB7-4817-A899-78096D549588}" type="presOf" srcId="{5139E580-471D-42C9-8547-DDF26CCB168E}" destId="{09652EA6-715D-468B-9309-3ACCBF0F1AA3}" srcOrd="1" destOrd="0" presId="urn:microsoft.com/office/officeart/2005/8/layout/hierarchy3"/>
    <dgm:cxn modelId="{CA6E924F-1D9F-43BC-8EDC-29967704C4A7}" type="presOf" srcId="{F012AD1E-A23B-40DC-9462-DDE3EB9C834D}" destId="{4E97FBB7-0117-447F-BF03-7362C939D836}" srcOrd="1" destOrd="0" presId="urn:microsoft.com/office/officeart/2005/8/layout/hierarchy3"/>
    <dgm:cxn modelId="{21940951-31D6-4574-8C7C-B574E38E1EF9}" type="presOf" srcId="{514DA346-A001-402B-98FC-E7B52860B269}" destId="{1CD9C419-1B60-4B00-B817-21F05A0E7B10}" srcOrd="0" destOrd="0" presId="urn:microsoft.com/office/officeart/2005/8/layout/hierarchy3"/>
    <dgm:cxn modelId="{FE3E4753-3CE1-4ECC-9214-47BD6B9E6011}" type="presOf" srcId="{F012AD1E-A23B-40DC-9462-DDE3EB9C834D}" destId="{00D3BA1B-C7A1-4A05-9B36-EC6B3C4FF272}" srcOrd="0" destOrd="0" presId="urn:microsoft.com/office/officeart/2005/8/layout/hierarchy3"/>
    <dgm:cxn modelId="{20234877-1831-490E-80DA-15E9C83DF10C}" type="presOf" srcId="{01D6DC27-6077-4C83-975A-22A36F3E75BC}" destId="{24748F1A-0632-4C49-AD73-6019AEC2FBE9}" srcOrd="0" destOrd="0" presId="urn:microsoft.com/office/officeart/2005/8/layout/hierarchy3"/>
    <dgm:cxn modelId="{7E00517E-EFB6-4693-82AA-4A04FA94A738}" type="presOf" srcId="{9188570D-5F80-49CD-BA7E-7C866BCC4F1C}" destId="{E649F587-98F5-4670-B16B-C05040D02E83}" srcOrd="0" destOrd="0" presId="urn:microsoft.com/office/officeart/2005/8/layout/hierarchy3"/>
    <dgm:cxn modelId="{EC48E77F-92B4-4971-B35F-FA8BA06093C2}" srcId="{514DA346-A001-402B-98FC-E7B52860B269}" destId="{5139E580-471D-42C9-8547-DDF26CCB168E}" srcOrd="2" destOrd="0" parTransId="{B0734DF5-2B7D-4B80-9610-D31113829F2A}" sibTransId="{C2368F0E-2FCC-4EE7-935C-961590A6D4AF}"/>
    <dgm:cxn modelId="{C3453A83-18E9-411A-BEF1-DC994DD8B4C9}" type="presOf" srcId="{D2E76DCD-FFDB-45B4-BBC2-2CFF5813F441}" destId="{F0E57088-1E94-49A4-A284-6DDF1C40D7D7}" srcOrd="0" destOrd="0" presId="urn:microsoft.com/office/officeart/2005/8/layout/hierarchy3"/>
    <dgm:cxn modelId="{68CBC083-BAB9-43A1-B073-407D8B767D0B}" type="presOf" srcId="{AD6A0253-682F-4364-9E87-DD42662E8438}" destId="{CA63F02B-8810-45D6-9088-8AABEB028CC9}" srcOrd="0" destOrd="0" presId="urn:microsoft.com/office/officeart/2005/8/layout/hierarchy3"/>
    <dgm:cxn modelId="{16E02A8F-34E6-4D75-82DF-6FF9FF93270B}" type="presOf" srcId="{E9304222-62B1-4148-86FB-7F2847E5B698}" destId="{A3891CC3-965F-4825-9257-A8D97D84096B}" srcOrd="0" destOrd="1" presId="urn:microsoft.com/office/officeart/2005/8/layout/hierarchy3"/>
    <dgm:cxn modelId="{11DB2A93-F8C4-46FB-859C-510576EDA082}" srcId="{01D6DC27-6077-4C83-975A-22A36F3E75BC}" destId="{0FB9AA41-9700-44AB-85FE-27257AECBF9D}" srcOrd="0" destOrd="0" parTransId="{F857234A-68B2-433B-80DA-048FD0727912}" sibTransId="{8F5CE582-3C93-42CC-8EDF-08EDDB51809F}"/>
    <dgm:cxn modelId="{23284C93-5001-4623-AEC5-85C0E6D92277}" type="presOf" srcId="{6625FF31-557A-4D55-8DDF-0402601A4F2B}" destId="{A3891CC3-965F-4825-9257-A8D97D84096B}" srcOrd="0" destOrd="0" presId="urn:microsoft.com/office/officeart/2005/8/layout/hierarchy3"/>
    <dgm:cxn modelId="{9622B99D-4564-49E8-92E7-B652EF5573D7}" srcId="{6625FF31-557A-4D55-8DDF-0402601A4F2B}" destId="{E9304222-62B1-4148-86FB-7F2847E5B698}" srcOrd="0" destOrd="0" parTransId="{D1A75543-A3A6-4D7C-B0DE-AFAE89BD2957}" sibTransId="{2E7B3CDC-9AE8-4EB1-A8EC-7E478D78935D}"/>
    <dgm:cxn modelId="{9030E1A7-6AD8-42EB-91AD-68AE4E56D507}" type="presOf" srcId="{802A5C98-B5AB-4ED4-8393-1D3B7AA94029}" destId="{A5AA99E4-BE64-432B-8230-EB6AD5D947E6}" srcOrd="0" destOrd="0" presId="urn:microsoft.com/office/officeart/2005/8/layout/hierarchy3"/>
    <dgm:cxn modelId="{C9B19AB4-346C-45D5-BBE6-B1CBF35FD9B1}" type="presOf" srcId="{F07635B5-A9F7-44F5-B0F5-DDDBC68E6DD1}" destId="{6C8FC78C-217C-4CCB-8944-4343FB777D48}" srcOrd="1" destOrd="0" presId="urn:microsoft.com/office/officeart/2005/8/layout/hierarchy3"/>
    <dgm:cxn modelId="{828D9DCA-1FB8-418D-AC80-6A1E58C410DF}" type="presOf" srcId="{0FB9AA41-9700-44AB-85FE-27257AECBF9D}" destId="{2D6CEA14-DB03-4CCD-8C46-B755072AB555}" srcOrd="0" destOrd="0" presId="urn:microsoft.com/office/officeart/2005/8/layout/hierarchy3"/>
    <dgm:cxn modelId="{282025CB-4449-4B2C-925C-DF16B29291FA}" srcId="{EE820AF6-115F-4131-BD14-24364C2664DE}" destId="{3D429E30-2CDC-421D-8BF1-3893C72CCB44}" srcOrd="0" destOrd="0" parTransId="{23C309C6-496C-4CAB-9963-6D7BA0EDA587}" sibTransId="{F961044F-8E83-427C-8AC4-D164265A3720}"/>
    <dgm:cxn modelId="{EF9702CC-E38E-4A9B-905E-5DF254010DE0}" srcId="{F07635B5-A9F7-44F5-B0F5-DDDBC68E6DD1}" destId="{802A5C98-B5AB-4ED4-8393-1D3B7AA94029}" srcOrd="0" destOrd="0" parTransId="{AD6A0253-682F-4364-9E87-DD42662E8438}" sibTransId="{A8D45D4A-8AE2-4864-ABCD-3AE708B3A049}"/>
    <dgm:cxn modelId="{799AD9CE-4A58-4BB1-BC0D-83A3B1413BD1}" type="presOf" srcId="{5E822E85-103D-4D25-96CB-CBBCBFB34CFE}" destId="{E4A4F2FD-CE89-4C2F-A30A-A8148A23CF02}" srcOrd="0" destOrd="0" presId="urn:microsoft.com/office/officeart/2005/8/layout/hierarchy3"/>
    <dgm:cxn modelId="{04D2E2CF-5658-43EF-A016-C1AC93EA508D}" type="presOf" srcId="{2AAA66CC-C571-4D84-A7A2-12BC4BBD2781}" destId="{188F6AD3-95A4-45DE-896B-C0C5D484A808}" srcOrd="0" destOrd="0" presId="urn:microsoft.com/office/officeart/2005/8/layout/hierarchy3"/>
    <dgm:cxn modelId="{A0E0ADD3-E317-4BD7-A28E-A67A379D102F}" type="presOf" srcId="{EE820AF6-115F-4131-BD14-24364C2664DE}" destId="{9B897632-01BA-441F-8424-92E74E166AE4}" srcOrd="0" destOrd="0" presId="urn:microsoft.com/office/officeart/2005/8/layout/hierarchy3"/>
    <dgm:cxn modelId="{91CDE3D4-3434-4307-86A2-B2D415A65D1E}" srcId="{514DA346-A001-402B-98FC-E7B52860B269}" destId="{F07635B5-A9F7-44F5-B0F5-DDDBC68E6DD1}" srcOrd="4" destOrd="0" parTransId="{B5FC1118-168F-423C-8D20-1E8E2FF7F8EB}" sibTransId="{1BA0710B-C82E-40E7-BB9C-3B0A946D5830}"/>
    <dgm:cxn modelId="{731924DC-5759-4B88-AB26-7C6E3F285D65}" srcId="{5139E580-471D-42C9-8547-DDF26CCB168E}" destId="{5E822E85-103D-4D25-96CB-CBBCBFB34CFE}" srcOrd="0" destOrd="0" parTransId="{2AAA66CC-C571-4D84-A7A2-12BC4BBD2781}" sibTransId="{4B871BA4-E338-41A0-9760-ADFCE054B9B4}"/>
    <dgm:cxn modelId="{FD1994DE-2AA4-4FA9-89B4-37C75E4750EA}" srcId="{514DA346-A001-402B-98FC-E7B52860B269}" destId="{F012AD1E-A23B-40DC-9462-DDE3EB9C834D}" srcOrd="0" destOrd="0" parTransId="{D46ECBEF-F976-4115-A5F1-B5B975ED9CFF}" sibTransId="{AAAB2E65-615E-40F8-B543-5A83F846B523}"/>
    <dgm:cxn modelId="{957D00E0-9B7F-4CD2-BF6E-7AD3AA8AD89E}" type="presOf" srcId="{5139E580-471D-42C9-8547-DDF26CCB168E}" destId="{B457B4BA-C44B-4A5A-9A5F-D69C44CC7FCF}" srcOrd="0" destOrd="0" presId="urn:microsoft.com/office/officeart/2005/8/layout/hierarchy3"/>
    <dgm:cxn modelId="{A8C5C9E8-F083-468A-9E1A-42C4D3A7E11C}" type="presOf" srcId="{01D6DC27-6077-4C83-975A-22A36F3E75BC}" destId="{0E49059E-CF6F-42D4-9467-07D6D250AAF2}" srcOrd="1" destOrd="0" presId="urn:microsoft.com/office/officeart/2005/8/layout/hierarchy3"/>
    <dgm:cxn modelId="{55CFEDF7-008D-412A-AB5B-AC66A4A28AF3}" srcId="{F012AD1E-A23B-40DC-9462-DDE3EB9C834D}" destId="{5A48395F-47CD-46BE-B8E7-02B4E44A1667}" srcOrd="1" destOrd="0" parTransId="{9188570D-5F80-49CD-BA7E-7C866BCC4F1C}" sibTransId="{C667BC84-2351-44F3-8C1C-7B25F5C31DDA}"/>
    <dgm:cxn modelId="{E58142FA-1F5A-4B2C-A017-54E800E9379F}" srcId="{5E822E85-103D-4D25-96CB-CBBCBFB34CFE}" destId="{BAD44E08-828B-4682-89EC-B6EC7B69E7A9}" srcOrd="0" destOrd="0" parTransId="{6E551FFA-23CB-49F8-B783-6115E6B9F2E2}" sibTransId="{7FEA07B9-C4BB-4499-A2AA-D807D2FEFC4F}"/>
    <dgm:cxn modelId="{46B8B6FB-4530-4ADC-9CBC-764CD5CF3DF0}" type="presOf" srcId="{EE820AF6-115F-4131-BD14-24364C2664DE}" destId="{23CBD74B-D5AE-430F-942F-482E0A287936}" srcOrd="1" destOrd="0" presId="urn:microsoft.com/office/officeart/2005/8/layout/hierarchy3"/>
    <dgm:cxn modelId="{771ED93C-CF09-485A-807D-ABC977E0C00D}" type="presParOf" srcId="{1CD9C419-1B60-4B00-B817-21F05A0E7B10}" destId="{B8559DF5-FAAB-49EE-8CD0-5FB89C11902F}" srcOrd="0" destOrd="0" presId="urn:microsoft.com/office/officeart/2005/8/layout/hierarchy3"/>
    <dgm:cxn modelId="{FF1C7A8F-57DB-42CA-A560-9ACA3ACC7E82}" type="presParOf" srcId="{B8559DF5-FAAB-49EE-8CD0-5FB89C11902F}" destId="{7EF1D10E-0A2A-4721-9BDC-27FAA190379A}" srcOrd="0" destOrd="0" presId="urn:microsoft.com/office/officeart/2005/8/layout/hierarchy3"/>
    <dgm:cxn modelId="{614DDA12-5AC5-4509-B327-555DD9FE0637}" type="presParOf" srcId="{7EF1D10E-0A2A-4721-9BDC-27FAA190379A}" destId="{00D3BA1B-C7A1-4A05-9B36-EC6B3C4FF272}" srcOrd="0" destOrd="0" presId="urn:microsoft.com/office/officeart/2005/8/layout/hierarchy3"/>
    <dgm:cxn modelId="{1167A6C8-B348-4D84-AF15-D39C7DEFF788}" type="presParOf" srcId="{7EF1D10E-0A2A-4721-9BDC-27FAA190379A}" destId="{4E97FBB7-0117-447F-BF03-7362C939D836}" srcOrd="1" destOrd="0" presId="urn:microsoft.com/office/officeart/2005/8/layout/hierarchy3"/>
    <dgm:cxn modelId="{2C138C9C-0D1D-40A7-B9DD-146F6611E96A}" type="presParOf" srcId="{B8559DF5-FAAB-49EE-8CD0-5FB89C11902F}" destId="{1C9FDC1E-ADFB-425C-8891-DA90792576E4}" srcOrd="1" destOrd="0" presId="urn:microsoft.com/office/officeart/2005/8/layout/hierarchy3"/>
    <dgm:cxn modelId="{323C3E61-6A84-43BD-9112-7C5D7F5F26B5}" type="presParOf" srcId="{1C9FDC1E-ADFB-425C-8891-DA90792576E4}" destId="{7FF83021-0002-469F-8931-C6BB5431832B}" srcOrd="0" destOrd="0" presId="urn:microsoft.com/office/officeart/2005/8/layout/hierarchy3"/>
    <dgm:cxn modelId="{FEB9E8EC-227A-4935-A432-4A10012B85D8}" type="presParOf" srcId="{1C9FDC1E-ADFB-425C-8891-DA90792576E4}" destId="{A3891CC3-965F-4825-9257-A8D97D84096B}" srcOrd="1" destOrd="0" presId="urn:microsoft.com/office/officeart/2005/8/layout/hierarchy3"/>
    <dgm:cxn modelId="{16B4F56D-A2F1-4F12-9424-63EC5E8942D6}" type="presParOf" srcId="{1C9FDC1E-ADFB-425C-8891-DA90792576E4}" destId="{E649F587-98F5-4670-B16B-C05040D02E83}" srcOrd="2" destOrd="0" presId="urn:microsoft.com/office/officeart/2005/8/layout/hierarchy3"/>
    <dgm:cxn modelId="{8C14075F-3943-4BFE-B4FB-8C4A209AE3AA}" type="presParOf" srcId="{1C9FDC1E-ADFB-425C-8891-DA90792576E4}" destId="{C69E4BA8-CE72-441E-89B5-760B718AD57E}" srcOrd="3" destOrd="0" presId="urn:microsoft.com/office/officeart/2005/8/layout/hierarchy3"/>
    <dgm:cxn modelId="{92C46C98-F641-43D9-8B6C-547A2931A0A9}" type="presParOf" srcId="{1CD9C419-1B60-4B00-B817-21F05A0E7B10}" destId="{959D7CBB-C40D-4D46-A9A5-77E1F3F6D25F}" srcOrd="1" destOrd="0" presId="urn:microsoft.com/office/officeart/2005/8/layout/hierarchy3"/>
    <dgm:cxn modelId="{718CB42D-4403-40FA-851F-2F6F1F51257E}" type="presParOf" srcId="{959D7CBB-C40D-4D46-A9A5-77E1F3F6D25F}" destId="{D4BE97B6-35A9-4224-92E5-CE65ABF50835}" srcOrd="0" destOrd="0" presId="urn:microsoft.com/office/officeart/2005/8/layout/hierarchy3"/>
    <dgm:cxn modelId="{04468061-0B60-45D3-BD01-47BAC0D10376}" type="presParOf" srcId="{D4BE97B6-35A9-4224-92E5-CE65ABF50835}" destId="{24748F1A-0632-4C49-AD73-6019AEC2FBE9}" srcOrd="0" destOrd="0" presId="urn:microsoft.com/office/officeart/2005/8/layout/hierarchy3"/>
    <dgm:cxn modelId="{A665607F-09A7-41A4-83EF-CB0AD5083FBA}" type="presParOf" srcId="{D4BE97B6-35A9-4224-92E5-CE65ABF50835}" destId="{0E49059E-CF6F-42D4-9467-07D6D250AAF2}" srcOrd="1" destOrd="0" presId="urn:microsoft.com/office/officeart/2005/8/layout/hierarchy3"/>
    <dgm:cxn modelId="{1F5B5ADF-457D-4B7F-AA5F-768CB9D83B49}" type="presParOf" srcId="{959D7CBB-C40D-4D46-A9A5-77E1F3F6D25F}" destId="{5528B799-A8AD-40B6-B97A-3C49470FB834}" srcOrd="1" destOrd="0" presId="urn:microsoft.com/office/officeart/2005/8/layout/hierarchy3"/>
    <dgm:cxn modelId="{FD7A0882-224E-49AF-B3B8-136C5E9C2D84}" type="presParOf" srcId="{5528B799-A8AD-40B6-B97A-3C49470FB834}" destId="{2B6BBA78-0DDC-4C1C-82BB-7217E6827577}" srcOrd="0" destOrd="0" presId="urn:microsoft.com/office/officeart/2005/8/layout/hierarchy3"/>
    <dgm:cxn modelId="{FE13CB77-74D9-4E70-850C-2D589649BCCB}" type="presParOf" srcId="{5528B799-A8AD-40B6-B97A-3C49470FB834}" destId="{2D6CEA14-DB03-4CCD-8C46-B755072AB555}" srcOrd="1" destOrd="0" presId="urn:microsoft.com/office/officeart/2005/8/layout/hierarchy3"/>
    <dgm:cxn modelId="{0A165993-9898-4D51-B192-3C78351EF964}" type="presParOf" srcId="{1CD9C419-1B60-4B00-B817-21F05A0E7B10}" destId="{EA9D7998-4D6F-403A-A600-588202B210EE}" srcOrd="2" destOrd="0" presId="urn:microsoft.com/office/officeart/2005/8/layout/hierarchy3"/>
    <dgm:cxn modelId="{57704A4B-AD42-420D-9C56-354F0C250F66}" type="presParOf" srcId="{EA9D7998-4D6F-403A-A600-588202B210EE}" destId="{3D2ACD40-78CC-4143-B118-5FD3F0945A23}" srcOrd="0" destOrd="0" presId="urn:microsoft.com/office/officeart/2005/8/layout/hierarchy3"/>
    <dgm:cxn modelId="{3C95A524-183E-4FE7-86E2-1ED8295E2384}" type="presParOf" srcId="{3D2ACD40-78CC-4143-B118-5FD3F0945A23}" destId="{B457B4BA-C44B-4A5A-9A5F-D69C44CC7FCF}" srcOrd="0" destOrd="0" presId="urn:microsoft.com/office/officeart/2005/8/layout/hierarchy3"/>
    <dgm:cxn modelId="{6A027F74-5EEB-4396-9B3D-22771A0CFBEA}" type="presParOf" srcId="{3D2ACD40-78CC-4143-B118-5FD3F0945A23}" destId="{09652EA6-715D-468B-9309-3ACCBF0F1AA3}" srcOrd="1" destOrd="0" presId="urn:microsoft.com/office/officeart/2005/8/layout/hierarchy3"/>
    <dgm:cxn modelId="{661A30AD-0CBF-4CF9-86BC-BE6251AE5BE6}" type="presParOf" srcId="{EA9D7998-4D6F-403A-A600-588202B210EE}" destId="{8A4B536C-5669-42D2-984B-E4FE6315D985}" srcOrd="1" destOrd="0" presId="urn:microsoft.com/office/officeart/2005/8/layout/hierarchy3"/>
    <dgm:cxn modelId="{6957BCCF-CE50-44F7-AA3D-60848AC183CD}" type="presParOf" srcId="{8A4B536C-5669-42D2-984B-E4FE6315D985}" destId="{188F6AD3-95A4-45DE-896B-C0C5D484A808}" srcOrd="0" destOrd="0" presId="urn:microsoft.com/office/officeart/2005/8/layout/hierarchy3"/>
    <dgm:cxn modelId="{10E49DE9-AC7A-48B2-887F-3146D8324CBB}" type="presParOf" srcId="{8A4B536C-5669-42D2-984B-E4FE6315D985}" destId="{E4A4F2FD-CE89-4C2F-A30A-A8148A23CF02}" srcOrd="1" destOrd="0" presId="urn:microsoft.com/office/officeart/2005/8/layout/hierarchy3"/>
    <dgm:cxn modelId="{D839ABA4-A262-4EC0-A930-7DE142F62CE7}" type="presParOf" srcId="{1CD9C419-1B60-4B00-B817-21F05A0E7B10}" destId="{89F65D11-7F35-47C1-9B05-B906437226A2}" srcOrd="3" destOrd="0" presId="urn:microsoft.com/office/officeart/2005/8/layout/hierarchy3"/>
    <dgm:cxn modelId="{FA195235-27AE-4E6F-81CA-2974A5E14F05}" type="presParOf" srcId="{89F65D11-7F35-47C1-9B05-B906437226A2}" destId="{3DE14B7D-CF6A-47F6-ADAC-61032551A625}" srcOrd="0" destOrd="0" presId="urn:microsoft.com/office/officeart/2005/8/layout/hierarchy3"/>
    <dgm:cxn modelId="{4C0EED94-9682-4A5C-AFAD-47D213FB127D}" type="presParOf" srcId="{3DE14B7D-CF6A-47F6-ADAC-61032551A625}" destId="{9B897632-01BA-441F-8424-92E74E166AE4}" srcOrd="0" destOrd="0" presId="urn:microsoft.com/office/officeart/2005/8/layout/hierarchy3"/>
    <dgm:cxn modelId="{B78FBD45-97EF-4B2E-B6BA-6BB1B1103ABB}" type="presParOf" srcId="{3DE14B7D-CF6A-47F6-ADAC-61032551A625}" destId="{23CBD74B-D5AE-430F-942F-482E0A287936}" srcOrd="1" destOrd="0" presId="urn:microsoft.com/office/officeart/2005/8/layout/hierarchy3"/>
    <dgm:cxn modelId="{2186A3B0-0B0B-4D6B-AF7B-4D326042700B}" type="presParOf" srcId="{89F65D11-7F35-47C1-9B05-B906437226A2}" destId="{AF694F00-255D-4AAE-94A4-D5563E1A646A}" srcOrd="1" destOrd="0" presId="urn:microsoft.com/office/officeart/2005/8/layout/hierarchy3"/>
    <dgm:cxn modelId="{DEC4455A-2B0A-44EE-9060-37C68CE4ACDF}" type="presParOf" srcId="{AF694F00-255D-4AAE-94A4-D5563E1A646A}" destId="{3C9ABB0E-480F-4E19-A1DD-B078AC9BF247}" srcOrd="0" destOrd="0" presId="urn:microsoft.com/office/officeart/2005/8/layout/hierarchy3"/>
    <dgm:cxn modelId="{A015B04D-831E-4620-A731-AACA02536A8A}" type="presParOf" srcId="{AF694F00-255D-4AAE-94A4-D5563E1A646A}" destId="{54E0B489-E37B-4DF1-ABD4-200A95F1D40F}" srcOrd="1" destOrd="0" presId="urn:microsoft.com/office/officeart/2005/8/layout/hierarchy3"/>
    <dgm:cxn modelId="{9E72DB62-C4C3-410F-8CF9-DB8CF35A6BCE}" type="presParOf" srcId="{AF694F00-255D-4AAE-94A4-D5563E1A646A}" destId="{A8884992-B867-4FAE-84DC-138F259F57CD}" srcOrd="2" destOrd="0" presId="urn:microsoft.com/office/officeart/2005/8/layout/hierarchy3"/>
    <dgm:cxn modelId="{1FA9EF17-DB38-4C0D-834D-4205272EAA8E}" type="presParOf" srcId="{AF694F00-255D-4AAE-94A4-D5563E1A646A}" destId="{F0E57088-1E94-49A4-A284-6DDF1C40D7D7}" srcOrd="3" destOrd="0" presId="urn:microsoft.com/office/officeart/2005/8/layout/hierarchy3"/>
    <dgm:cxn modelId="{9ADFCDF3-5E94-4628-8FE3-D7D2EEF86258}" type="presParOf" srcId="{1CD9C419-1B60-4B00-B817-21F05A0E7B10}" destId="{259AE1AE-1910-42AD-98ED-B3367CFD135E}" srcOrd="4" destOrd="0" presId="urn:microsoft.com/office/officeart/2005/8/layout/hierarchy3"/>
    <dgm:cxn modelId="{FE0F0F6D-531D-428E-B612-B8701328BAD5}" type="presParOf" srcId="{259AE1AE-1910-42AD-98ED-B3367CFD135E}" destId="{B48C6C56-9D10-4CA2-8E18-DA4AA21E6722}" srcOrd="0" destOrd="0" presId="urn:microsoft.com/office/officeart/2005/8/layout/hierarchy3"/>
    <dgm:cxn modelId="{6A4725CB-2D6A-43E6-9586-036D7FE8BDEF}" type="presParOf" srcId="{B48C6C56-9D10-4CA2-8E18-DA4AA21E6722}" destId="{39F34879-D049-45FF-8456-FE8E951EFA5F}" srcOrd="0" destOrd="0" presId="urn:microsoft.com/office/officeart/2005/8/layout/hierarchy3"/>
    <dgm:cxn modelId="{4BC277D5-1A34-454B-BD10-BA9A35106E95}" type="presParOf" srcId="{B48C6C56-9D10-4CA2-8E18-DA4AA21E6722}" destId="{6C8FC78C-217C-4CCB-8944-4343FB777D48}" srcOrd="1" destOrd="0" presId="urn:microsoft.com/office/officeart/2005/8/layout/hierarchy3"/>
    <dgm:cxn modelId="{D163B4C7-F991-43F2-BEA7-5C37B2431D59}" type="presParOf" srcId="{259AE1AE-1910-42AD-98ED-B3367CFD135E}" destId="{E62F08A8-38D4-4CDD-BB25-F88DFE8E0C1B}" srcOrd="1" destOrd="0" presId="urn:microsoft.com/office/officeart/2005/8/layout/hierarchy3"/>
    <dgm:cxn modelId="{6A9C15E8-CB1B-4DB5-86C5-4914C5100CA7}" type="presParOf" srcId="{E62F08A8-38D4-4CDD-BB25-F88DFE8E0C1B}" destId="{CA63F02B-8810-45D6-9088-8AABEB028CC9}" srcOrd="0" destOrd="0" presId="urn:microsoft.com/office/officeart/2005/8/layout/hierarchy3"/>
    <dgm:cxn modelId="{FB9977BF-D56E-4171-9497-E80DBCC5ECC9}" type="presParOf" srcId="{E62F08A8-38D4-4CDD-BB25-F88DFE8E0C1B}" destId="{A5AA99E4-BE64-432B-8230-EB6AD5D947E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29CF1-2608-4243-9A21-31A74144ED85}">
      <dsp:nvSpPr>
        <dsp:cNvPr id="0" name=""/>
        <dsp:cNvSpPr/>
      </dsp:nvSpPr>
      <dsp:spPr>
        <a:xfrm>
          <a:off x="10729" y="0"/>
          <a:ext cx="1980024" cy="6523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Training</a:t>
          </a:r>
        </a:p>
      </dsp:txBody>
      <dsp:txXfrm>
        <a:off x="10729" y="0"/>
        <a:ext cx="1980024" cy="1956900"/>
      </dsp:txXfrm>
    </dsp:sp>
    <dsp:sp modelId="{DA0D4CCB-69EF-43BF-8D71-320C2E666695}">
      <dsp:nvSpPr>
        <dsp:cNvPr id="0" name=""/>
        <dsp:cNvSpPr/>
      </dsp:nvSpPr>
      <dsp:spPr>
        <a:xfrm>
          <a:off x="208732" y="1956900"/>
          <a:ext cx="1584019" cy="423995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IE" sz="2300" kern="1200" dirty="0"/>
            <a:t>1 + HEA Barometer</a:t>
          </a:r>
        </a:p>
      </dsp:txBody>
      <dsp:txXfrm>
        <a:off x="255126" y="2003294"/>
        <a:ext cx="1491231" cy="4147162"/>
      </dsp:txXfrm>
    </dsp:sp>
    <dsp:sp modelId="{B4508D1D-D9B8-4C90-9212-D358CB0D5E9C}">
      <dsp:nvSpPr>
        <dsp:cNvPr id="0" name=""/>
        <dsp:cNvSpPr/>
      </dsp:nvSpPr>
      <dsp:spPr>
        <a:xfrm>
          <a:off x="2139255" y="0"/>
          <a:ext cx="1980024" cy="6523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HEA Barometer</a:t>
          </a:r>
        </a:p>
      </dsp:txBody>
      <dsp:txXfrm>
        <a:off x="2139255" y="0"/>
        <a:ext cx="1980024" cy="1956900"/>
      </dsp:txXfrm>
    </dsp:sp>
    <dsp:sp modelId="{1D2301B5-73DA-49F1-A43F-26E4C4A1A4F5}">
      <dsp:nvSpPr>
        <dsp:cNvPr id="0" name=""/>
        <dsp:cNvSpPr/>
      </dsp:nvSpPr>
      <dsp:spPr>
        <a:xfrm>
          <a:off x="2337258" y="1956900"/>
          <a:ext cx="1584019" cy="423995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IE" sz="2300" kern="1200" dirty="0"/>
            <a:t>6 actions</a:t>
          </a:r>
        </a:p>
      </dsp:txBody>
      <dsp:txXfrm>
        <a:off x="2383652" y="2003294"/>
        <a:ext cx="1491231" cy="4147162"/>
      </dsp:txXfrm>
    </dsp:sp>
    <dsp:sp modelId="{D139740C-6D36-4ACC-991C-99399888B785}">
      <dsp:nvSpPr>
        <dsp:cNvPr id="0" name=""/>
        <dsp:cNvSpPr/>
      </dsp:nvSpPr>
      <dsp:spPr>
        <a:xfrm>
          <a:off x="4267781" y="0"/>
          <a:ext cx="1980024" cy="6523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Leadership &amp; Governance</a:t>
          </a:r>
        </a:p>
      </dsp:txBody>
      <dsp:txXfrm>
        <a:off x="4267781" y="0"/>
        <a:ext cx="1980024" cy="1956900"/>
      </dsp:txXfrm>
    </dsp:sp>
    <dsp:sp modelId="{916D9E23-930A-4A08-8CB5-55D878C943F1}">
      <dsp:nvSpPr>
        <dsp:cNvPr id="0" name=""/>
        <dsp:cNvSpPr/>
      </dsp:nvSpPr>
      <dsp:spPr>
        <a:xfrm>
          <a:off x="4465784" y="1956900"/>
          <a:ext cx="1584019" cy="423995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IE" sz="2300" kern="1200" dirty="0"/>
            <a:t>6 actions</a:t>
          </a:r>
        </a:p>
      </dsp:txBody>
      <dsp:txXfrm>
        <a:off x="4512178" y="2003294"/>
        <a:ext cx="1491231" cy="4147162"/>
      </dsp:txXfrm>
    </dsp:sp>
    <dsp:sp modelId="{746147D8-E730-4833-8D55-EBE2842F1C30}">
      <dsp:nvSpPr>
        <dsp:cNvPr id="0" name=""/>
        <dsp:cNvSpPr/>
      </dsp:nvSpPr>
      <dsp:spPr>
        <a:xfrm>
          <a:off x="6396307" y="0"/>
          <a:ext cx="1980024" cy="6523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Aligning</a:t>
          </a:r>
        </a:p>
      </dsp:txBody>
      <dsp:txXfrm>
        <a:off x="6396307" y="0"/>
        <a:ext cx="1980024" cy="1956900"/>
      </dsp:txXfrm>
    </dsp:sp>
    <dsp:sp modelId="{7E30AB27-31CA-4258-86D1-976BE59202BC}">
      <dsp:nvSpPr>
        <dsp:cNvPr id="0" name=""/>
        <dsp:cNvSpPr/>
      </dsp:nvSpPr>
      <dsp:spPr>
        <a:xfrm>
          <a:off x="6594310" y="1956900"/>
          <a:ext cx="1584019" cy="423995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IE" sz="2300" kern="1200" dirty="0"/>
            <a:t>3 Actions</a:t>
          </a:r>
        </a:p>
      </dsp:txBody>
      <dsp:txXfrm>
        <a:off x="6640704" y="2003294"/>
        <a:ext cx="1491231" cy="4147162"/>
      </dsp:txXfrm>
    </dsp:sp>
    <dsp:sp modelId="{9DC31AA6-9B16-4D8F-B3C5-5D40A97866B4}">
      <dsp:nvSpPr>
        <dsp:cNvPr id="0" name=""/>
        <dsp:cNvSpPr/>
      </dsp:nvSpPr>
      <dsp:spPr>
        <a:xfrm>
          <a:off x="8524833" y="0"/>
          <a:ext cx="1980024" cy="6523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Integrating</a:t>
          </a:r>
        </a:p>
      </dsp:txBody>
      <dsp:txXfrm>
        <a:off x="8524833" y="0"/>
        <a:ext cx="1980024" cy="1956900"/>
      </dsp:txXfrm>
    </dsp:sp>
    <dsp:sp modelId="{7B8F218B-6C4F-4C74-A1B6-6B4E4724DC7D}">
      <dsp:nvSpPr>
        <dsp:cNvPr id="0" name=""/>
        <dsp:cNvSpPr/>
      </dsp:nvSpPr>
      <dsp:spPr>
        <a:xfrm>
          <a:off x="8722836" y="1956900"/>
          <a:ext cx="1584019" cy="423995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IE" sz="2300" kern="1200" dirty="0"/>
            <a:t>5 actions</a:t>
          </a:r>
        </a:p>
      </dsp:txBody>
      <dsp:txXfrm>
        <a:off x="8769230" y="2003294"/>
        <a:ext cx="1491231" cy="4147162"/>
      </dsp:txXfrm>
    </dsp:sp>
    <dsp:sp modelId="{E5541DDE-7B78-4F26-91B7-D9DD937CD20F}">
      <dsp:nvSpPr>
        <dsp:cNvPr id="0" name=""/>
        <dsp:cNvSpPr/>
      </dsp:nvSpPr>
      <dsp:spPr>
        <a:xfrm>
          <a:off x="10653360" y="0"/>
          <a:ext cx="1980024" cy="6523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Monitoring</a:t>
          </a:r>
        </a:p>
      </dsp:txBody>
      <dsp:txXfrm>
        <a:off x="10653360" y="0"/>
        <a:ext cx="1980024" cy="1956900"/>
      </dsp:txXfrm>
    </dsp:sp>
    <dsp:sp modelId="{5F6384C8-DEB0-4C74-B6DB-2631535505B1}">
      <dsp:nvSpPr>
        <dsp:cNvPr id="0" name=""/>
        <dsp:cNvSpPr/>
      </dsp:nvSpPr>
      <dsp:spPr>
        <a:xfrm>
          <a:off x="10851362" y="1956900"/>
          <a:ext cx="1584019" cy="423995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IE" sz="2300" kern="1200" dirty="0"/>
            <a:t>2 actions</a:t>
          </a:r>
        </a:p>
      </dsp:txBody>
      <dsp:txXfrm>
        <a:off x="10897756" y="2003294"/>
        <a:ext cx="1491231" cy="4147162"/>
      </dsp:txXfrm>
    </dsp:sp>
    <dsp:sp modelId="{A16E1380-E1FB-40CA-8466-D53E399509EA}">
      <dsp:nvSpPr>
        <dsp:cNvPr id="0" name=""/>
        <dsp:cNvSpPr/>
      </dsp:nvSpPr>
      <dsp:spPr>
        <a:xfrm>
          <a:off x="12781886" y="0"/>
          <a:ext cx="1980024" cy="6523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Advising</a:t>
          </a:r>
        </a:p>
      </dsp:txBody>
      <dsp:txXfrm>
        <a:off x="12781886" y="0"/>
        <a:ext cx="1980024" cy="1956900"/>
      </dsp:txXfrm>
    </dsp:sp>
    <dsp:sp modelId="{C64A81B2-8A23-41AC-8CE5-971618EFA399}">
      <dsp:nvSpPr>
        <dsp:cNvPr id="0" name=""/>
        <dsp:cNvSpPr/>
      </dsp:nvSpPr>
      <dsp:spPr>
        <a:xfrm>
          <a:off x="12979888" y="1956900"/>
          <a:ext cx="1584019" cy="423995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marL="0" lvl="0" indent="0" algn="ctr" defTabSz="1022350">
            <a:lnSpc>
              <a:spcPct val="90000"/>
            </a:lnSpc>
            <a:spcBef>
              <a:spcPct val="0"/>
            </a:spcBef>
            <a:spcAft>
              <a:spcPct val="35000"/>
            </a:spcAft>
            <a:buNone/>
          </a:pPr>
          <a:r>
            <a:rPr lang="en-IE" sz="2300" kern="1200" dirty="0"/>
            <a:t>1 action</a:t>
          </a:r>
        </a:p>
      </dsp:txBody>
      <dsp:txXfrm>
        <a:off x="13026282" y="2003294"/>
        <a:ext cx="1491231" cy="4147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3BA1B-C7A1-4A05-9B36-EC6B3C4FF272}">
      <dsp:nvSpPr>
        <dsp:cNvPr id="0" name=""/>
        <dsp:cNvSpPr/>
      </dsp:nvSpPr>
      <dsp:spPr>
        <a:xfrm>
          <a:off x="7332" y="957548"/>
          <a:ext cx="2500302" cy="1250151"/>
        </a:xfrm>
        <a:prstGeom prst="roundRect">
          <a:avLst>
            <a:gd name="adj" fmla="val 10000"/>
          </a:avLst>
        </a:prstGeom>
        <a:solidFill>
          <a:schemeClr val="tx2">
            <a:lumMod val="60000"/>
            <a:lumOff val="40000"/>
          </a:schemeClr>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IE" sz="2800" kern="1200" dirty="0"/>
            <a:t>Quick Wins</a:t>
          </a:r>
        </a:p>
      </dsp:txBody>
      <dsp:txXfrm>
        <a:off x="43948" y="994164"/>
        <a:ext cx="2427070" cy="1176919"/>
      </dsp:txXfrm>
    </dsp:sp>
    <dsp:sp modelId="{7FF83021-0002-469F-8931-C6BB5431832B}">
      <dsp:nvSpPr>
        <dsp:cNvPr id="0" name=""/>
        <dsp:cNvSpPr/>
      </dsp:nvSpPr>
      <dsp:spPr>
        <a:xfrm>
          <a:off x="257362" y="2207700"/>
          <a:ext cx="250030" cy="937613"/>
        </a:xfrm>
        <a:custGeom>
          <a:avLst/>
          <a:gdLst/>
          <a:ahLst/>
          <a:cxnLst/>
          <a:rect l="0" t="0" r="0" b="0"/>
          <a:pathLst>
            <a:path>
              <a:moveTo>
                <a:pt x="0" y="0"/>
              </a:moveTo>
              <a:lnTo>
                <a:pt x="0" y="937613"/>
              </a:lnTo>
              <a:lnTo>
                <a:pt x="250030" y="93761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91CC3-965F-4825-9257-A8D97D84096B}">
      <dsp:nvSpPr>
        <dsp:cNvPr id="0" name=""/>
        <dsp:cNvSpPr/>
      </dsp:nvSpPr>
      <dsp:spPr>
        <a:xfrm>
          <a:off x="507392" y="2520237"/>
          <a:ext cx="2000242" cy="125015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11200">
            <a:lnSpc>
              <a:spcPct val="90000"/>
            </a:lnSpc>
            <a:spcBef>
              <a:spcPct val="0"/>
            </a:spcBef>
            <a:spcAft>
              <a:spcPct val="35000"/>
            </a:spcAft>
            <a:buNone/>
          </a:pPr>
          <a:r>
            <a:rPr lang="en-IE" sz="1600" kern="1200" dirty="0"/>
            <a:t>Added to Exec &amp; </a:t>
          </a:r>
          <a:r>
            <a:rPr lang="en-IE" sz="1600" kern="1200" dirty="0" err="1"/>
            <a:t>Mgmt</a:t>
          </a:r>
          <a:r>
            <a:rPr lang="en-IE" sz="1600" kern="1200" dirty="0"/>
            <a:t> Council As regular agenda Item</a:t>
          </a:r>
        </a:p>
        <a:p>
          <a:pPr marL="114300" lvl="1" indent="-114300" algn="l" defTabSz="533400">
            <a:lnSpc>
              <a:spcPct val="90000"/>
            </a:lnSpc>
            <a:spcBef>
              <a:spcPct val="0"/>
            </a:spcBef>
            <a:spcAft>
              <a:spcPct val="15000"/>
            </a:spcAft>
            <a:buChar char="•"/>
          </a:pPr>
          <a:r>
            <a:rPr lang="en-IE" sz="1200" kern="1200" dirty="0"/>
            <a:t>Add HREDI Strategy to all dept agendas</a:t>
          </a:r>
        </a:p>
      </dsp:txBody>
      <dsp:txXfrm>
        <a:off x="544008" y="2556853"/>
        <a:ext cx="1927010" cy="1176919"/>
      </dsp:txXfrm>
    </dsp:sp>
    <dsp:sp modelId="{E649F587-98F5-4670-B16B-C05040D02E83}">
      <dsp:nvSpPr>
        <dsp:cNvPr id="0" name=""/>
        <dsp:cNvSpPr/>
      </dsp:nvSpPr>
      <dsp:spPr>
        <a:xfrm>
          <a:off x="257362" y="2207700"/>
          <a:ext cx="250030" cy="2500302"/>
        </a:xfrm>
        <a:custGeom>
          <a:avLst/>
          <a:gdLst/>
          <a:ahLst/>
          <a:cxnLst/>
          <a:rect l="0" t="0" r="0" b="0"/>
          <a:pathLst>
            <a:path>
              <a:moveTo>
                <a:pt x="0" y="0"/>
              </a:moveTo>
              <a:lnTo>
                <a:pt x="0" y="2500302"/>
              </a:lnTo>
              <a:lnTo>
                <a:pt x="250030" y="250030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9E4BA8-CE72-441E-89B5-760B718AD57E}">
      <dsp:nvSpPr>
        <dsp:cNvPr id="0" name=""/>
        <dsp:cNvSpPr/>
      </dsp:nvSpPr>
      <dsp:spPr>
        <a:xfrm>
          <a:off x="507392" y="4082926"/>
          <a:ext cx="2000242" cy="125015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E" sz="1600" kern="1200" dirty="0"/>
            <a:t>Added to Risk Register</a:t>
          </a:r>
        </a:p>
      </dsp:txBody>
      <dsp:txXfrm>
        <a:off x="544008" y="4119542"/>
        <a:ext cx="1927010" cy="1176919"/>
      </dsp:txXfrm>
    </dsp:sp>
    <dsp:sp modelId="{24748F1A-0632-4C49-AD73-6019AEC2FBE9}">
      <dsp:nvSpPr>
        <dsp:cNvPr id="0" name=""/>
        <dsp:cNvSpPr/>
      </dsp:nvSpPr>
      <dsp:spPr>
        <a:xfrm>
          <a:off x="3132710" y="957548"/>
          <a:ext cx="2500302" cy="125015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IE" sz="2800" kern="1200" dirty="0"/>
            <a:t>University Strategy</a:t>
          </a:r>
        </a:p>
      </dsp:txBody>
      <dsp:txXfrm>
        <a:off x="3169326" y="994164"/>
        <a:ext cx="2427070" cy="1176919"/>
      </dsp:txXfrm>
    </dsp:sp>
    <dsp:sp modelId="{2B6BBA78-0DDC-4C1C-82BB-7217E6827577}">
      <dsp:nvSpPr>
        <dsp:cNvPr id="0" name=""/>
        <dsp:cNvSpPr/>
      </dsp:nvSpPr>
      <dsp:spPr>
        <a:xfrm>
          <a:off x="3382740" y="2207700"/>
          <a:ext cx="250030" cy="937613"/>
        </a:xfrm>
        <a:custGeom>
          <a:avLst/>
          <a:gdLst/>
          <a:ahLst/>
          <a:cxnLst/>
          <a:rect l="0" t="0" r="0" b="0"/>
          <a:pathLst>
            <a:path>
              <a:moveTo>
                <a:pt x="0" y="0"/>
              </a:moveTo>
              <a:lnTo>
                <a:pt x="0" y="937613"/>
              </a:lnTo>
              <a:lnTo>
                <a:pt x="250030" y="93761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CEA14-DB03-4CCD-8C46-B755072AB555}">
      <dsp:nvSpPr>
        <dsp:cNvPr id="0" name=""/>
        <dsp:cNvSpPr/>
      </dsp:nvSpPr>
      <dsp:spPr>
        <a:xfrm>
          <a:off x="3632771" y="2520237"/>
          <a:ext cx="2000242" cy="125015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E" sz="1600" kern="1200" dirty="0"/>
            <a:t>Development started</a:t>
          </a:r>
        </a:p>
      </dsp:txBody>
      <dsp:txXfrm>
        <a:off x="3669387" y="2556853"/>
        <a:ext cx="1927010" cy="1176919"/>
      </dsp:txXfrm>
    </dsp:sp>
    <dsp:sp modelId="{B457B4BA-C44B-4A5A-9A5F-D69C44CC7FCF}">
      <dsp:nvSpPr>
        <dsp:cNvPr id="0" name=""/>
        <dsp:cNvSpPr/>
      </dsp:nvSpPr>
      <dsp:spPr>
        <a:xfrm>
          <a:off x="6258088" y="957548"/>
          <a:ext cx="2500302" cy="125015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IE" sz="2800" kern="1200" dirty="0"/>
            <a:t>Training &amp; Promotion Material</a:t>
          </a:r>
        </a:p>
      </dsp:txBody>
      <dsp:txXfrm>
        <a:off x="6294704" y="994164"/>
        <a:ext cx="2427070" cy="1176919"/>
      </dsp:txXfrm>
    </dsp:sp>
    <dsp:sp modelId="{188F6AD3-95A4-45DE-896B-C0C5D484A808}">
      <dsp:nvSpPr>
        <dsp:cNvPr id="0" name=""/>
        <dsp:cNvSpPr/>
      </dsp:nvSpPr>
      <dsp:spPr>
        <a:xfrm>
          <a:off x="6508118" y="2207700"/>
          <a:ext cx="250030" cy="937613"/>
        </a:xfrm>
        <a:custGeom>
          <a:avLst/>
          <a:gdLst/>
          <a:ahLst/>
          <a:cxnLst/>
          <a:rect l="0" t="0" r="0" b="0"/>
          <a:pathLst>
            <a:path>
              <a:moveTo>
                <a:pt x="0" y="0"/>
              </a:moveTo>
              <a:lnTo>
                <a:pt x="0" y="937613"/>
              </a:lnTo>
              <a:lnTo>
                <a:pt x="250030" y="93761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4F2FD-CE89-4C2F-A30A-A8148A23CF02}">
      <dsp:nvSpPr>
        <dsp:cNvPr id="0" name=""/>
        <dsp:cNvSpPr/>
      </dsp:nvSpPr>
      <dsp:spPr>
        <a:xfrm>
          <a:off x="6758149" y="2520237"/>
          <a:ext cx="2000242" cy="125015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11200">
            <a:lnSpc>
              <a:spcPct val="90000"/>
            </a:lnSpc>
            <a:spcBef>
              <a:spcPct val="0"/>
            </a:spcBef>
            <a:spcAft>
              <a:spcPct val="35000"/>
            </a:spcAft>
            <a:buNone/>
          </a:pPr>
          <a:r>
            <a:rPr lang="en-IE" sz="1600" kern="1200" dirty="0"/>
            <a:t>Development needed</a:t>
          </a:r>
        </a:p>
        <a:p>
          <a:pPr marL="114300" lvl="1" indent="-114300" algn="l" defTabSz="533400">
            <a:lnSpc>
              <a:spcPct val="90000"/>
            </a:lnSpc>
            <a:spcBef>
              <a:spcPct val="0"/>
            </a:spcBef>
            <a:spcAft>
              <a:spcPct val="15000"/>
            </a:spcAft>
            <a:buChar char="•"/>
          </a:pPr>
          <a:r>
            <a:rPr lang="en-IE" sz="1200" kern="1200" dirty="0"/>
            <a:t>IHREC introduction module online</a:t>
          </a:r>
        </a:p>
      </dsp:txBody>
      <dsp:txXfrm>
        <a:off x="6794765" y="2556853"/>
        <a:ext cx="1927010" cy="1176919"/>
      </dsp:txXfrm>
    </dsp:sp>
    <dsp:sp modelId="{9B897632-01BA-441F-8424-92E74E166AE4}">
      <dsp:nvSpPr>
        <dsp:cNvPr id="0" name=""/>
        <dsp:cNvSpPr/>
      </dsp:nvSpPr>
      <dsp:spPr>
        <a:xfrm>
          <a:off x="9383466" y="957548"/>
          <a:ext cx="2500302" cy="125015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IE" sz="2800" kern="1200" dirty="0"/>
            <a:t>Policy &amp; Quality Processes</a:t>
          </a:r>
        </a:p>
      </dsp:txBody>
      <dsp:txXfrm>
        <a:off x="9420082" y="994164"/>
        <a:ext cx="2427070" cy="1176919"/>
      </dsp:txXfrm>
    </dsp:sp>
    <dsp:sp modelId="{3C9ABB0E-480F-4E19-A1DD-B078AC9BF247}">
      <dsp:nvSpPr>
        <dsp:cNvPr id="0" name=""/>
        <dsp:cNvSpPr/>
      </dsp:nvSpPr>
      <dsp:spPr>
        <a:xfrm>
          <a:off x="9633497" y="2207700"/>
          <a:ext cx="250030" cy="937613"/>
        </a:xfrm>
        <a:custGeom>
          <a:avLst/>
          <a:gdLst/>
          <a:ahLst/>
          <a:cxnLst/>
          <a:rect l="0" t="0" r="0" b="0"/>
          <a:pathLst>
            <a:path>
              <a:moveTo>
                <a:pt x="0" y="0"/>
              </a:moveTo>
              <a:lnTo>
                <a:pt x="0" y="937613"/>
              </a:lnTo>
              <a:lnTo>
                <a:pt x="250030" y="93761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E0B489-E37B-4DF1-ABD4-200A95F1D40F}">
      <dsp:nvSpPr>
        <dsp:cNvPr id="0" name=""/>
        <dsp:cNvSpPr/>
      </dsp:nvSpPr>
      <dsp:spPr>
        <a:xfrm>
          <a:off x="9883527" y="2520237"/>
          <a:ext cx="2000242" cy="125015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E" sz="1600" kern="1200" dirty="0"/>
            <a:t>Collaborative Policy Review</a:t>
          </a:r>
        </a:p>
      </dsp:txBody>
      <dsp:txXfrm>
        <a:off x="9920143" y="2556853"/>
        <a:ext cx="1927010" cy="1176919"/>
      </dsp:txXfrm>
    </dsp:sp>
    <dsp:sp modelId="{A8884992-B867-4FAE-84DC-138F259F57CD}">
      <dsp:nvSpPr>
        <dsp:cNvPr id="0" name=""/>
        <dsp:cNvSpPr/>
      </dsp:nvSpPr>
      <dsp:spPr>
        <a:xfrm>
          <a:off x="9633497" y="2207700"/>
          <a:ext cx="250030" cy="2500302"/>
        </a:xfrm>
        <a:custGeom>
          <a:avLst/>
          <a:gdLst/>
          <a:ahLst/>
          <a:cxnLst/>
          <a:rect l="0" t="0" r="0" b="0"/>
          <a:pathLst>
            <a:path>
              <a:moveTo>
                <a:pt x="0" y="0"/>
              </a:moveTo>
              <a:lnTo>
                <a:pt x="0" y="2500302"/>
              </a:lnTo>
              <a:lnTo>
                <a:pt x="250030" y="250030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E57088-1E94-49A4-A284-6DDF1C40D7D7}">
      <dsp:nvSpPr>
        <dsp:cNvPr id="0" name=""/>
        <dsp:cNvSpPr/>
      </dsp:nvSpPr>
      <dsp:spPr>
        <a:xfrm>
          <a:off x="9883527" y="4082926"/>
          <a:ext cx="2000242" cy="125015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E" sz="1600" kern="1200"/>
            <a:t>HEA Barometer</a:t>
          </a:r>
          <a:endParaRPr lang="en-IE" sz="1600" kern="1200" dirty="0"/>
        </a:p>
      </dsp:txBody>
      <dsp:txXfrm>
        <a:off x="9920143" y="4119542"/>
        <a:ext cx="1927010" cy="1176919"/>
      </dsp:txXfrm>
    </dsp:sp>
    <dsp:sp modelId="{39F34879-D049-45FF-8456-FE8E951EFA5F}">
      <dsp:nvSpPr>
        <dsp:cNvPr id="0" name=""/>
        <dsp:cNvSpPr/>
      </dsp:nvSpPr>
      <dsp:spPr>
        <a:xfrm>
          <a:off x="12508845" y="957548"/>
          <a:ext cx="2500302" cy="1250151"/>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IE" sz="2800" kern="1200" dirty="0"/>
            <a:t>Indicators</a:t>
          </a:r>
        </a:p>
      </dsp:txBody>
      <dsp:txXfrm>
        <a:off x="12545461" y="994164"/>
        <a:ext cx="2427070" cy="1176919"/>
      </dsp:txXfrm>
    </dsp:sp>
    <dsp:sp modelId="{CA63F02B-8810-45D6-9088-8AABEB028CC9}">
      <dsp:nvSpPr>
        <dsp:cNvPr id="0" name=""/>
        <dsp:cNvSpPr/>
      </dsp:nvSpPr>
      <dsp:spPr>
        <a:xfrm>
          <a:off x="12758875" y="2207700"/>
          <a:ext cx="250030" cy="937613"/>
        </a:xfrm>
        <a:custGeom>
          <a:avLst/>
          <a:gdLst/>
          <a:ahLst/>
          <a:cxnLst/>
          <a:rect l="0" t="0" r="0" b="0"/>
          <a:pathLst>
            <a:path>
              <a:moveTo>
                <a:pt x="0" y="0"/>
              </a:moveTo>
              <a:lnTo>
                <a:pt x="0" y="937613"/>
              </a:lnTo>
              <a:lnTo>
                <a:pt x="250030" y="93761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AA99E4-BE64-432B-8230-EB6AD5D947E6}">
      <dsp:nvSpPr>
        <dsp:cNvPr id="0" name=""/>
        <dsp:cNvSpPr/>
      </dsp:nvSpPr>
      <dsp:spPr>
        <a:xfrm>
          <a:off x="13008905" y="2520237"/>
          <a:ext cx="2000242" cy="1250151"/>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IE" sz="1600" kern="1200" dirty="0"/>
            <a:t>Define monitoring indicators</a:t>
          </a:r>
        </a:p>
      </dsp:txBody>
      <dsp:txXfrm>
        <a:off x="13045521" y="2556853"/>
        <a:ext cx="1927010" cy="117691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8D53C-149F-6740-BCDE-ADDE24609432}" type="datetimeFigureOut">
              <a:rPr lang="en-US" smtClean="0"/>
              <a:t>2/13/2024</a:t>
            </a:fld>
            <a:endParaRPr lang="en-US" dirty="0"/>
          </a:p>
        </p:txBody>
      </p:sp>
      <p:sp>
        <p:nvSpPr>
          <p:cNvPr id="4" name="Slide Image Placeholder 3"/>
          <p:cNvSpPr>
            <a:spLocks noGrp="1" noRot="1" noChangeAspect="1"/>
          </p:cNvSpPr>
          <p:nvPr>
            <p:ph type="sldImg" idx="2"/>
          </p:nvPr>
        </p:nvSpPr>
        <p:spPr>
          <a:xfrm>
            <a:off x="958850" y="1143000"/>
            <a:ext cx="49403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137FE-F796-2E41-88C3-6EBCF174D120}" type="slidenum">
              <a:rPr lang="en-US" smtClean="0"/>
              <a:t>‹#›</a:t>
            </a:fld>
            <a:endParaRPr lang="en-US" dirty="0"/>
          </a:p>
        </p:txBody>
      </p:sp>
    </p:spTree>
    <p:extLst>
      <p:ext uri="{BB962C8B-B14F-4D97-AF65-F5344CB8AC3E}">
        <p14:creationId xmlns:p14="http://schemas.microsoft.com/office/powerpoint/2010/main" val="2786217908"/>
      </p:ext>
    </p:extLst>
  </p:cSld>
  <p:clrMap bg1="lt1" tx1="dk1" bg2="lt2" tx2="dk2" accent1="accent1" accent2="accent2" accent3="accent3" accent4="accent4" accent5="accent5" accent6="accent6" hlink="hlink" folHlink="folHlink"/>
  <p:notesStyle>
    <a:lvl1pPr marL="0" algn="l" defTabSz="1267752" rtl="0" eaLnBrk="1" latinLnBrk="0" hangingPunct="1">
      <a:defRPr sz="1664" kern="1200">
        <a:solidFill>
          <a:schemeClr val="tx1"/>
        </a:solidFill>
        <a:latin typeface="+mn-lt"/>
        <a:ea typeface="+mn-ea"/>
        <a:cs typeface="+mn-cs"/>
      </a:defRPr>
    </a:lvl1pPr>
    <a:lvl2pPr marL="633876" algn="l" defTabSz="1267752" rtl="0" eaLnBrk="1" latinLnBrk="0" hangingPunct="1">
      <a:defRPr sz="1664" kern="1200">
        <a:solidFill>
          <a:schemeClr val="tx1"/>
        </a:solidFill>
        <a:latin typeface="+mn-lt"/>
        <a:ea typeface="+mn-ea"/>
        <a:cs typeface="+mn-cs"/>
      </a:defRPr>
    </a:lvl2pPr>
    <a:lvl3pPr marL="1267752" algn="l" defTabSz="1267752" rtl="0" eaLnBrk="1" latinLnBrk="0" hangingPunct="1">
      <a:defRPr sz="1664" kern="1200">
        <a:solidFill>
          <a:schemeClr val="tx1"/>
        </a:solidFill>
        <a:latin typeface="+mn-lt"/>
        <a:ea typeface="+mn-ea"/>
        <a:cs typeface="+mn-cs"/>
      </a:defRPr>
    </a:lvl3pPr>
    <a:lvl4pPr marL="1901628" algn="l" defTabSz="1267752" rtl="0" eaLnBrk="1" latinLnBrk="0" hangingPunct="1">
      <a:defRPr sz="1664" kern="1200">
        <a:solidFill>
          <a:schemeClr val="tx1"/>
        </a:solidFill>
        <a:latin typeface="+mn-lt"/>
        <a:ea typeface="+mn-ea"/>
        <a:cs typeface="+mn-cs"/>
      </a:defRPr>
    </a:lvl4pPr>
    <a:lvl5pPr marL="2535502" algn="l" defTabSz="1267752" rtl="0" eaLnBrk="1" latinLnBrk="0" hangingPunct="1">
      <a:defRPr sz="1664" kern="1200">
        <a:solidFill>
          <a:schemeClr val="tx1"/>
        </a:solidFill>
        <a:latin typeface="+mn-lt"/>
        <a:ea typeface="+mn-ea"/>
        <a:cs typeface="+mn-cs"/>
      </a:defRPr>
    </a:lvl5pPr>
    <a:lvl6pPr marL="3169379" algn="l" defTabSz="1267752" rtl="0" eaLnBrk="1" latinLnBrk="0" hangingPunct="1">
      <a:defRPr sz="1664" kern="1200">
        <a:solidFill>
          <a:schemeClr val="tx1"/>
        </a:solidFill>
        <a:latin typeface="+mn-lt"/>
        <a:ea typeface="+mn-ea"/>
        <a:cs typeface="+mn-cs"/>
      </a:defRPr>
    </a:lvl6pPr>
    <a:lvl7pPr marL="3803254" algn="l" defTabSz="1267752" rtl="0" eaLnBrk="1" latinLnBrk="0" hangingPunct="1">
      <a:defRPr sz="1664" kern="1200">
        <a:solidFill>
          <a:schemeClr val="tx1"/>
        </a:solidFill>
        <a:latin typeface="+mn-lt"/>
        <a:ea typeface="+mn-ea"/>
        <a:cs typeface="+mn-cs"/>
      </a:defRPr>
    </a:lvl7pPr>
    <a:lvl8pPr marL="4437130" algn="l" defTabSz="1267752" rtl="0" eaLnBrk="1" latinLnBrk="0" hangingPunct="1">
      <a:defRPr sz="1664" kern="1200">
        <a:solidFill>
          <a:schemeClr val="tx1"/>
        </a:solidFill>
        <a:latin typeface="+mn-lt"/>
        <a:ea typeface="+mn-ea"/>
        <a:cs typeface="+mn-cs"/>
      </a:defRPr>
    </a:lvl8pPr>
    <a:lvl9pPr marL="5071006" algn="l" defTabSz="1267752" rtl="0" eaLnBrk="1" latinLnBrk="0" hangingPunct="1">
      <a:defRPr sz="16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38137FE-F796-2E41-88C3-6EBCF174D120}" type="slidenum">
              <a:rPr lang="en-US" smtClean="0"/>
              <a:t>2</a:t>
            </a:fld>
            <a:endParaRPr lang="en-US" dirty="0"/>
          </a:p>
        </p:txBody>
      </p:sp>
    </p:spTree>
    <p:extLst>
      <p:ext uri="{BB962C8B-B14F-4D97-AF65-F5344CB8AC3E}">
        <p14:creationId xmlns:p14="http://schemas.microsoft.com/office/powerpoint/2010/main" val="120426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38137FE-F796-2E41-88C3-6EBCF174D120}" type="slidenum">
              <a:rPr lang="en-US" smtClean="0"/>
              <a:t>4</a:t>
            </a:fld>
            <a:endParaRPr lang="en-US" dirty="0"/>
          </a:p>
        </p:txBody>
      </p:sp>
    </p:spTree>
    <p:extLst>
      <p:ext uri="{BB962C8B-B14F-4D97-AF65-F5344CB8AC3E}">
        <p14:creationId xmlns:p14="http://schemas.microsoft.com/office/powerpoint/2010/main" val="4114460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7776000"/>
            <a:ext cx="10080000" cy="796487"/>
          </a:xfrm>
        </p:spPr>
        <p:txBody>
          <a:bodyPr anchor="t">
            <a:normAutofit/>
          </a:bodyPr>
          <a:lstStyle>
            <a:lvl1pPr algn="l">
              <a:defRPr sz="45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864000" y="8572487"/>
            <a:ext cx="10080000" cy="796487"/>
          </a:xfrm>
        </p:spPr>
        <p:txBody>
          <a:bodyPr anchor="t">
            <a:normAutofit/>
          </a:bodyPr>
          <a:lstStyle>
            <a:lvl1pPr marL="0" indent="0" algn="l">
              <a:buNone/>
              <a:defRPr sz="3500">
                <a:solidFill>
                  <a:srgbClr val="00A956"/>
                </a:solidFill>
                <a:latin typeface="Georgia" panose="02040502050405020303" pitchFamily="18" charset="0"/>
              </a:defRPr>
            </a:lvl1pPr>
            <a:lvl2pPr marL="609671" indent="0" algn="ctr">
              <a:buNone/>
              <a:defRPr sz="2667"/>
            </a:lvl2pPr>
            <a:lvl3pPr marL="1219342" indent="0" algn="ctr">
              <a:buNone/>
              <a:defRPr sz="2400"/>
            </a:lvl3pPr>
            <a:lvl4pPr marL="1829014" indent="0" algn="ctr">
              <a:buNone/>
              <a:defRPr sz="2134"/>
            </a:lvl4pPr>
            <a:lvl5pPr marL="2438685" indent="0" algn="ctr">
              <a:buNone/>
              <a:defRPr sz="2134"/>
            </a:lvl5pPr>
            <a:lvl6pPr marL="3048356" indent="0" algn="ctr">
              <a:buNone/>
              <a:defRPr sz="2134"/>
            </a:lvl6pPr>
            <a:lvl7pPr marL="3658027" indent="0" algn="ctr">
              <a:buNone/>
              <a:defRPr sz="2134"/>
            </a:lvl7pPr>
            <a:lvl8pPr marL="4267697" indent="0" algn="ctr">
              <a:buNone/>
              <a:defRPr sz="2134"/>
            </a:lvl8pPr>
            <a:lvl9pPr marL="4877370" indent="0" algn="ctr">
              <a:buNone/>
              <a:defRPr sz="2134"/>
            </a:lvl9pPr>
          </a:lstStyle>
          <a:p>
            <a:r>
              <a:rPr lang="en-US"/>
              <a:t>Click to edit Master subtitle style</a:t>
            </a:r>
            <a:endParaRPr lang="en-US" dirty="0"/>
          </a:p>
        </p:txBody>
      </p:sp>
    </p:spTree>
    <p:extLst>
      <p:ext uri="{BB962C8B-B14F-4D97-AF65-F5344CB8AC3E}">
        <p14:creationId xmlns:p14="http://schemas.microsoft.com/office/powerpoint/2010/main" val="187172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4663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411269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6480000"/>
            <a:ext cx="10080000" cy="1808233"/>
          </a:xfrm>
        </p:spPr>
        <p:txBody>
          <a:bodyPr anchor="t">
            <a:normAutofit/>
          </a:bodyPr>
          <a:lstStyle>
            <a:lvl1pPr algn="l">
              <a:defRPr sz="4700" b="1">
                <a:solidFill>
                  <a:srgbClr val="00A956"/>
                </a:solidFill>
                <a:latin typeface="Helvetica"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03210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864000" y="3744000"/>
            <a:ext cx="10800000" cy="672893"/>
          </a:xfrm>
        </p:spPr>
        <p:txBody>
          <a:bodyPr anchor="t"/>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864000" y="4416893"/>
            <a:ext cx="10800000" cy="662313"/>
          </a:xfrm>
        </p:spPr>
        <p:txBody>
          <a:bodyPr anchor="t"/>
          <a:lstStyle>
            <a:lvl1pPr marL="0" indent="0">
              <a:buNone/>
              <a:defRPr sz="3000">
                <a:solidFill>
                  <a:srgbClr val="005336"/>
                </a:solidFill>
              </a:defRPr>
            </a:lvl1pPr>
            <a:lvl2pPr marL="609671" indent="0">
              <a:buNone/>
              <a:defRPr sz="2667">
                <a:solidFill>
                  <a:schemeClr val="tx1">
                    <a:tint val="75000"/>
                  </a:schemeClr>
                </a:solidFill>
              </a:defRPr>
            </a:lvl2pPr>
            <a:lvl3pPr marL="1219342" indent="0">
              <a:buNone/>
              <a:defRPr sz="2400">
                <a:solidFill>
                  <a:schemeClr val="tx1">
                    <a:tint val="75000"/>
                  </a:schemeClr>
                </a:solidFill>
              </a:defRPr>
            </a:lvl3pPr>
            <a:lvl4pPr marL="1829014" indent="0">
              <a:buNone/>
              <a:defRPr sz="2134">
                <a:solidFill>
                  <a:schemeClr val="tx1">
                    <a:tint val="75000"/>
                  </a:schemeClr>
                </a:solidFill>
              </a:defRPr>
            </a:lvl4pPr>
            <a:lvl5pPr marL="2438685" indent="0">
              <a:buNone/>
              <a:defRPr sz="2134">
                <a:solidFill>
                  <a:schemeClr val="tx1">
                    <a:tint val="75000"/>
                  </a:schemeClr>
                </a:solidFill>
              </a:defRPr>
            </a:lvl5pPr>
            <a:lvl6pPr marL="3048356" indent="0">
              <a:buNone/>
              <a:defRPr sz="2134">
                <a:solidFill>
                  <a:schemeClr val="tx1">
                    <a:tint val="75000"/>
                  </a:schemeClr>
                </a:solidFill>
              </a:defRPr>
            </a:lvl6pPr>
            <a:lvl7pPr marL="3658027" indent="0">
              <a:buNone/>
              <a:defRPr sz="2134">
                <a:solidFill>
                  <a:schemeClr val="tx1">
                    <a:tint val="75000"/>
                  </a:schemeClr>
                </a:solidFill>
              </a:defRPr>
            </a:lvl7pPr>
            <a:lvl8pPr marL="4267697" indent="0">
              <a:buNone/>
              <a:defRPr sz="2134">
                <a:solidFill>
                  <a:schemeClr val="tx1">
                    <a:tint val="75000"/>
                  </a:schemeClr>
                </a:solidFill>
              </a:defRPr>
            </a:lvl8pPr>
            <a:lvl9pPr marL="4877370" indent="0">
              <a:buNone/>
              <a:defRPr sz="2134">
                <a:solidFill>
                  <a:schemeClr val="tx1">
                    <a:tint val="75000"/>
                  </a:schemeClr>
                </a:solidFill>
              </a:defRPr>
            </a:lvl9pPr>
          </a:lstStyle>
          <a:p>
            <a:pPr lvl="0"/>
            <a:r>
              <a:rPr lang="en-US"/>
              <a:t>Click to edit Master text styles</a:t>
            </a:r>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3384000" y="5400000"/>
            <a:ext cx="2376000" cy="756000"/>
          </a:xfrm>
        </p:spPr>
        <p:txBody>
          <a:bodyPr/>
          <a:lstStyle>
            <a:lvl1pPr marL="0" indent="0">
              <a:buNone/>
              <a:defRPr/>
            </a:lvl1pPr>
          </a:lstStyle>
          <a:p>
            <a:r>
              <a:rPr lang="en-US" dirty="0"/>
              <a:t>Click icon to add picture</a:t>
            </a:r>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4000" y="5040000"/>
            <a:ext cx="2376000" cy="1485000"/>
          </a:xfrm>
          <a:prstGeom prst="rect">
            <a:avLst/>
          </a:prstGeom>
        </p:spPr>
      </p:pic>
    </p:spTree>
    <p:extLst>
      <p:ext uri="{BB962C8B-B14F-4D97-AF65-F5344CB8AC3E}">
        <p14:creationId xmlns:p14="http://schemas.microsoft.com/office/powerpoint/2010/main" val="6233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43735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0" y="2412000"/>
            <a:ext cx="6909475"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8230405" y="2412000"/>
            <a:ext cx="6655766" cy="6445420"/>
          </a:xfrm>
        </p:spPr>
        <p:txBody>
          <a:bodyPr/>
          <a:lstStyle>
            <a:lvl1pPr>
              <a:lnSpc>
                <a:spcPts val="4300"/>
              </a:lnSpc>
              <a:defRPr sz="2500" b="1"/>
            </a:lvl1pPr>
            <a:lvl2pPr>
              <a:lnSpc>
                <a:spcPts val="4300"/>
              </a:lnSpc>
              <a:defRPr sz="2500" b="1"/>
            </a:lvl2pPr>
            <a:lvl3pPr>
              <a:lnSpc>
                <a:spcPts val="4300"/>
              </a:lnSpc>
              <a:defRPr sz="2500" b="1"/>
            </a:lvl3pPr>
            <a:lvl4pPr>
              <a:lnSpc>
                <a:spcPts val="4300"/>
              </a:lnSpc>
              <a:defRPr sz="2500" b="1"/>
            </a:lvl4pPr>
            <a:lvl5pPr>
              <a:lnSpc>
                <a:spcPts val="4300"/>
              </a:lnSpc>
              <a:defRPr sz="25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dirty="0"/>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0" y="4355100"/>
            <a:ext cx="6909475"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US"/>
              <a:t>Click to edit Master text styles</a:t>
            </a:r>
          </a:p>
        </p:txBody>
      </p:sp>
    </p:spTree>
    <p:extLst>
      <p:ext uri="{BB962C8B-B14F-4D97-AF65-F5344CB8AC3E}">
        <p14:creationId xmlns:p14="http://schemas.microsoft.com/office/powerpoint/2010/main" val="209616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3" y="2412000"/>
            <a:ext cx="6480000"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US"/>
              <a:t>Click to edit Master text styles</a:t>
            </a:r>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dirty="0"/>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3" y="4355100"/>
            <a:ext cx="6480000"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7560000" y="2412000"/>
            <a:ext cx="7920000" cy="540000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232118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Click to edit Master text styles</a:t>
            </a:r>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67406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Click to edit Master text styles</a:t>
            </a:r>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5255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Click to edit Master text styles</a:t>
            </a:r>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3568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dirty="0"/>
              <a:t>Click icon to add picture</a:t>
            </a:r>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a:t>Click to edit Master text styles</a:t>
            </a:r>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7462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864000" y="1224000"/>
            <a:ext cx="14022170" cy="104295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864000" y="2412000"/>
            <a:ext cx="14022170" cy="477258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864000" y="9360000"/>
            <a:ext cx="3657957" cy="540841"/>
          </a:xfrm>
          <a:prstGeom prst="rect">
            <a:avLst/>
          </a:prstGeom>
        </p:spPr>
        <p:txBody>
          <a:bodyPr vert="horz" lIns="91440" tIns="45720" rIns="91440" bIns="45720" rtlCol="0" anchor="ctr">
            <a:noAutofit/>
          </a:bodyPr>
          <a:lstStyle>
            <a:lvl1pPr algn="l">
              <a:defRPr sz="1600">
                <a:solidFill>
                  <a:srgbClr val="005336"/>
                </a:solidFill>
                <a:latin typeface="Helvetica" pitchFamily="2" charset="0"/>
              </a:defRPr>
            </a:lvl1pPr>
          </a:lstStyle>
          <a:p>
            <a:r>
              <a:rPr lang="en-IE" dirty="0"/>
              <a:t>06.11.19</a:t>
            </a:r>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4521957" y="9360000"/>
            <a:ext cx="5486936" cy="540841"/>
          </a:xfrm>
          <a:prstGeom prst="rect">
            <a:avLst/>
          </a:prstGeom>
        </p:spPr>
        <p:txBody>
          <a:bodyPr vert="horz" lIns="91440" tIns="45720" rIns="91440" bIns="45720" rtlCol="0" anchor="ctr">
            <a:noAutofit/>
          </a:bodyPr>
          <a:lstStyle>
            <a:lvl1pPr algn="ctr">
              <a:defRPr sz="1600">
                <a:solidFill>
                  <a:srgbClr val="005336"/>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10008893" y="9360000"/>
            <a:ext cx="2983207" cy="540841"/>
          </a:xfrm>
          <a:prstGeom prst="rect">
            <a:avLst/>
          </a:prstGeom>
        </p:spPr>
        <p:txBody>
          <a:bodyPr vert="horz" lIns="91440" tIns="45720" rIns="91440" bIns="45720" rtlCol="0" anchor="ctr">
            <a:noAutofit/>
          </a:bodyPr>
          <a:lstStyle>
            <a:lvl1pPr algn="r">
              <a:defRPr sz="1600">
                <a:solidFill>
                  <a:srgbClr val="005336"/>
                </a:solidFill>
                <a:latin typeface="Helvetica" pitchFamily="2" charset="0"/>
              </a:defRPr>
            </a:lvl1pPr>
          </a:lstStyle>
          <a:p>
            <a:fld id="{78BCC47E-4B7D-1647-9F80-3037E352F95F}" type="slidenum">
              <a:rPr lang="en-US" smtClean="0"/>
              <a:pPr/>
              <a:t>‹#›</a:t>
            </a:fld>
            <a:endParaRPr lang="en-US" dirty="0"/>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3" r:id="rId5"/>
    <p:sldLayoutId id="2147483657" r:id="rId6"/>
    <p:sldLayoutId id="2147483659" r:id="rId7"/>
    <p:sldLayoutId id="2147483660" r:id="rId8"/>
    <p:sldLayoutId id="2147483661" r:id="rId9"/>
    <p:sldLayoutId id="2147483654" r:id="rId10"/>
    <p:sldLayoutId id="2147483655" r:id="rId11"/>
    <p:sldLayoutId id="2147483658" r:id="rId12"/>
  </p:sldLayoutIdLst>
  <p:hf sldNum="0" hdr="0" ftr="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ihrec.ie/our-work/public-sector-equality-and-human-rights-duty-faq/implementing-the-duty-pilot-case-studies/" TargetMode="External"/><Relationship Id="rId3" Type="http://schemas.openxmlformats.org/officeDocument/2006/relationships/diagramLayout" Target="../diagrams/layout2.xml"/><Relationship Id="rId7" Type="http://schemas.openxmlformats.org/officeDocument/2006/relationships/hyperlink" Target="https://www.ihrec.ie/our-work/public-sector-duty/training-tools-and-resources/" TargetMode="Externa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ww.ul.ie/equality-diversity-inclusion/strateg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CB0A-7993-BA4C-8272-98FAE8DB7368}"/>
              </a:ext>
            </a:extLst>
          </p:cNvPr>
          <p:cNvSpPr>
            <a:spLocks noGrp="1"/>
          </p:cNvSpPr>
          <p:nvPr>
            <p:ph type="ctrTitle"/>
          </p:nvPr>
        </p:nvSpPr>
        <p:spPr/>
        <p:txBody>
          <a:bodyPr/>
          <a:lstStyle/>
          <a:p>
            <a:r>
              <a:rPr lang="en-US" dirty="0"/>
              <a:t>HREDI Annual Progress Report 2023</a:t>
            </a:r>
          </a:p>
        </p:txBody>
      </p:sp>
      <p:sp>
        <p:nvSpPr>
          <p:cNvPr id="3" name="Subtitle 2">
            <a:extLst>
              <a:ext uri="{FF2B5EF4-FFF2-40B4-BE49-F238E27FC236}">
                <a16:creationId xmlns:a16="http://schemas.microsoft.com/office/drawing/2014/main" id="{6394F361-F4D6-E44D-BA05-8CE0226C3547}"/>
              </a:ext>
            </a:extLst>
          </p:cNvPr>
          <p:cNvSpPr>
            <a:spLocks noGrp="1"/>
          </p:cNvSpPr>
          <p:nvPr>
            <p:ph type="subTitle" idx="1"/>
          </p:nvPr>
        </p:nvSpPr>
        <p:spPr/>
        <p:txBody>
          <a:bodyPr/>
          <a:lstStyle/>
          <a:p>
            <a:r>
              <a:rPr lang="en-US" dirty="0"/>
              <a:t>Feb 2024</a:t>
            </a:r>
          </a:p>
        </p:txBody>
      </p:sp>
    </p:spTree>
    <p:extLst>
      <p:ext uri="{BB962C8B-B14F-4D97-AF65-F5344CB8AC3E}">
        <p14:creationId xmlns:p14="http://schemas.microsoft.com/office/powerpoint/2010/main" val="125921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98C1A-AC94-9BCC-9A28-1118E6C45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C0EBC5-ECFE-C4C4-3840-F3F2D198BA8D}"/>
              </a:ext>
            </a:extLst>
          </p:cNvPr>
          <p:cNvSpPr>
            <a:spLocks noGrp="1"/>
          </p:cNvSpPr>
          <p:nvPr>
            <p:ph type="title"/>
          </p:nvPr>
        </p:nvSpPr>
        <p:spPr/>
        <p:txBody>
          <a:bodyPr/>
          <a:lstStyle/>
          <a:p>
            <a:r>
              <a:rPr lang="en-IE" dirty="0"/>
              <a:t>Actions to align existing action plans:</a:t>
            </a:r>
          </a:p>
        </p:txBody>
      </p:sp>
      <p:graphicFrame>
        <p:nvGraphicFramePr>
          <p:cNvPr id="5" name="Content Placeholder 4">
            <a:extLst>
              <a:ext uri="{FF2B5EF4-FFF2-40B4-BE49-F238E27FC236}">
                <a16:creationId xmlns:a16="http://schemas.microsoft.com/office/drawing/2014/main" id="{B8D6E293-C1E6-6170-DF77-1F1E9CDC4742}"/>
              </a:ext>
            </a:extLst>
          </p:cNvPr>
          <p:cNvGraphicFramePr>
            <a:graphicFrameLocks noGrp="1"/>
          </p:cNvGraphicFramePr>
          <p:nvPr>
            <p:ph idx="1"/>
            <p:extLst>
              <p:ext uri="{D42A27DB-BD31-4B8C-83A1-F6EECF244321}">
                <p14:modId xmlns:p14="http://schemas.microsoft.com/office/powerpoint/2010/main" val="200768651"/>
              </p:ext>
            </p:extLst>
          </p:nvPr>
        </p:nvGraphicFramePr>
        <p:xfrm>
          <a:off x="863600" y="2091373"/>
          <a:ext cx="14022388" cy="4348668"/>
        </p:xfrm>
        <a:graphic>
          <a:graphicData uri="http://schemas.openxmlformats.org/drawingml/2006/table">
            <a:tbl>
              <a:tblPr firstRow="1" bandRow="1">
                <a:tableStyleId>{5C22544A-7EE6-4342-B048-85BDC9FD1C3A}</a:tableStyleId>
              </a:tblPr>
              <a:tblGrid>
                <a:gridCol w="9438564">
                  <a:extLst>
                    <a:ext uri="{9D8B030D-6E8A-4147-A177-3AD203B41FA5}">
                      <a16:colId xmlns:a16="http://schemas.microsoft.com/office/drawing/2014/main" val="3335657074"/>
                    </a:ext>
                  </a:extLst>
                </a:gridCol>
                <a:gridCol w="2291912">
                  <a:extLst>
                    <a:ext uri="{9D8B030D-6E8A-4147-A177-3AD203B41FA5}">
                      <a16:colId xmlns:a16="http://schemas.microsoft.com/office/drawing/2014/main" val="619426766"/>
                    </a:ext>
                  </a:extLst>
                </a:gridCol>
                <a:gridCol w="2291912">
                  <a:extLst>
                    <a:ext uri="{9D8B030D-6E8A-4147-A177-3AD203B41FA5}">
                      <a16:colId xmlns:a16="http://schemas.microsoft.com/office/drawing/2014/main" val="2382525870"/>
                    </a:ext>
                  </a:extLst>
                </a:gridCol>
              </a:tblGrid>
              <a:tr h="1087167">
                <a:tc>
                  <a:txBody>
                    <a:bodyPr/>
                    <a:lstStyle/>
                    <a:p>
                      <a:r>
                        <a:rPr lang="en-IE" dirty="0"/>
                        <a:t>Action</a:t>
                      </a:r>
                    </a:p>
                  </a:txBody>
                  <a:tcPr/>
                </a:tc>
                <a:tc>
                  <a:txBody>
                    <a:bodyPr/>
                    <a:lstStyle/>
                    <a:p>
                      <a:pPr algn="ctr"/>
                      <a:r>
                        <a:rPr lang="en-IE" dirty="0"/>
                        <a:t>Priority</a:t>
                      </a:r>
                    </a:p>
                  </a:txBody>
                  <a:tcPr/>
                </a:tc>
                <a:tc>
                  <a:txBody>
                    <a:bodyPr/>
                    <a:lstStyle/>
                    <a:p>
                      <a:pPr algn="ctr"/>
                      <a:r>
                        <a:rPr lang="en-IE" dirty="0"/>
                        <a:t>Update</a:t>
                      </a:r>
                    </a:p>
                  </a:txBody>
                  <a:tcPr/>
                </a:tc>
                <a:extLst>
                  <a:ext uri="{0D108BD9-81ED-4DB2-BD59-A6C34878D82A}">
                    <a16:rowId xmlns:a16="http://schemas.microsoft.com/office/drawing/2014/main" val="2548023342"/>
                  </a:ext>
                </a:extLst>
              </a:tr>
              <a:tr h="1087167">
                <a:tc>
                  <a:txBody>
                    <a:bodyPr/>
                    <a:lstStyle/>
                    <a:p>
                      <a:pPr algn="l" fontAlgn="b"/>
                      <a:r>
                        <a:rPr lang="en-IE" sz="2400" kern="1200" dirty="0">
                          <a:solidFill>
                            <a:schemeClr val="dk1"/>
                          </a:solidFill>
                          <a:latin typeface="+mn-lt"/>
                          <a:ea typeface="+mn-ea"/>
                          <a:cs typeface="+mn-cs"/>
                        </a:rPr>
                        <a:t>Integrate HREDI into Athena Swan Action Plan</a:t>
                      </a:r>
                    </a:p>
                  </a:txBody>
                  <a:tcPr marL="9525" marR="9525" marT="9525" marB="0" anchor="b"/>
                </a:tc>
                <a:tc>
                  <a:txBody>
                    <a:bodyPr/>
                    <a:lstStyle/>
                    <a:p>
                      <a:pPr algn="ctr"/>
                      <a:r>
                        <a:rPr lang="en-IE" dirty="0"/>
                        <a:t>Medium</a:t>
                      </a:r>
                    </a:p>
                  </a:txBody>
                  <a:tcPr anchor="ctr"/>
                </a:tc>
                <a:tc>
                  <a:txBody>
                    <a:bodyPr/>
                    <a:lstStyle/>
                    <a:p>
                      <a:pPr algn="ctr"/>
                      <a:r>
                        <a:rPr lang="en-IE" dirty="0"/>
                        <a:t>Initial Steps</a:t>
                      </a:r>
                    </a:p>
                  </a:txBody>
                  <a:tcPr anchor="ctr"/>
                </a:tc>
                <a:extLst>
                  <a:ext uri="{0D108BD9-81ED-4DB2-BD59-A6C34878D82A}">
                    <a16:rowId xmlns:a16="http://schemas.microsoft.com/office/drawing/2014/main" val="3540948932"/>
                  </a:ext>
                </a:extLst>
              </a:tr>
              <a:tr h="1087167">
                <a:tc>
                  <a:txBody>
                    <a:bodyPr/>
                    <a:lstStyle/>
                    <a:p>
                      <a:pPr algn="l" fontAlgn="b"/>
                      <a:r>
                        <a:rPr lang="en-IE" sz="2400" kern="1200">
                          <a:solidFill>
                            <a:schemeClr val="dk1"/>
                          </a:solidFill>
                          <a:latin typeface="+mn-lt"/>
                          <a:ea typeface="+mn-ea"/>
                          <a:cs typeface="+mn-cs"/>
                        </a:rPr>
                        <a:t>Integrate HREDI into Race Equality Action Plan</a:t>
                      </a:r>
                    </a:p>
                  </a:txBody>
                  <a:tcPr marL="9525" marR="9525" marT="9525" marB="0" anchor="b"/>
                </a:tc>
                <a:tc>
                  <a:txBody>
                    <a:bodyPr/>
                    <a:lstStyle/>
                    <a:p>
                      <a:pPr algn="ctr"/>
                      <a:r>
                        <a:rPr lang="en-IE" dirty="0"/>
                        <a:t>Medium</a:t>
                      </a:r>
                    </a:p>
                  </a:txBody>
                  <a:tcPr anchor="ctr"/>
                </a:tc>
                <a:tc>
                  <a:txBody>
                    <a:bodyPr/>
                    <a:lstStyle/>
                    <a:p>
                      <a:pPr marL="0" marR="0" lvl="0" indent="0" algn="ctr" defTabSz="1219342" rtl="0" eaLnBrk="1" fontAlgn="auto" latinLnBrk="0" hangingPunct="1">
                        <a:lnSpc>
                          <a:spcPct val="100000"/>
                        </a:lnSpc>
                        <a:spcBef>
                          <a:spcPts val="0"/>
                        </a:spcBef>
                        <a:spcAft>
                          <a:spcPts val="0"/>
                        </a:spcAft>
                        <a:buClrTx/>
                        <a:buSzTx/>
                        <a:buFontTx/>
                        <a:buNone/>
                        <a:tabLst/>
                        <a:defRPr/>
                      </a:pPr>
                      <a:r>
                        <a:rPr lang="en-IE" dirty="0"/>
                        <a:t>-</a:t>
                      </a:r>
                    </a:p>
                  </a:txBody>
                  <a:tcPr anchor="ctr"/>
                </a:tc>
                <a:extLst>
                  <a:ext uri="{0D108BD9-81ED-4DB2-BD59-A6C34878D82A}">
                    <a16:rowId xmlns:a16="http://schemas.microsoft.com/office/drawing/2014/main" val="1543110064"/>
                  </a:ext>
                </a:extLst>
              </a:tr>
              <a:tr h="1087167">
                <a:tc>
                  <a:txBody>
                    <a:bodyPr/>
                    <a:lstStyle/>
                    <a:p>
                      <a:pPr algn="l" fontAlgn="b"/>
                      <a:r>
                        <a:rPr lang="en-IE" sz="2400" kern="1200" dirty="0">
                          <a:solidFill>
                            <a:schemeClr val="dk1"/>
                          </a:solidFill>
                          <a:latin typeface="+mn-lt"/>
                          <a:ea typeface="+mn-ea"/>
                          <a:cs typeface="+mn-cs"/>
                        </a:rPr>
                        <a:t>Integrate HREDI into Consent framework Action Plan</a:t>
                      </a:r>
                    </a:p>
                  </a:txBody>
                  <a:tcPr marL="9525" marR="9525" marT="9525" marB="0" anchor="b"/>
                </a:tc>
                <a:tc>
                  <a:txBody>
                    <a:bodyPr/>
                    <a:lstStyle/>
                    <a:p>
                      <a:pPr algn="ctr"/>
                      <a:r>
                        <a:rPr lang="en-IE" dirty="0"/>
                        <a:t>Medium</a:t>
                      </a:r>
                    </a:p>
                  </a:txBody>
                  <a:tcPr anchor="ctr"/>
                </a:tc>
                <a:tc>
                  <a:txBody>
                    <a:bodyPr/>
                    <a:lstStyle/>
                    <a:p>
                      <a:pPr algn="ctr"/>
                      <a:r>
                        <a:rPr lang="en-IE" dirty="0"/>
                        <a:t>-</a:t>
                      </a:r>
                    </a:p>
                  </a:txBody>
                  <a:tcPr anchor="ctr"/>
                </a:tc>
                <a:extLst>
                  <a:ext uri="{0D108BD9-81ED-4DB2-BD59-A6C34878D82A}">
                    <a16:rowId xmlns:a16="http://schemas.microsoft.com/office/drawing/2014/main" val="3867738509"/>
                  </a:ext>
                </a:extLst>
              </a:tr>
            </a:tbl>
          </a:graphicData>
        </a:graphic>
      </p:graphicFrame>
    </p:spTree>
    <p:extLst>
      <p:ext uri="{BB962C8B-B14F-4D97-AF65-F5344CB8AC3E}">
        <p14:creationId xmlns:p14="http://schemas.microsoft.com/office/powerpoint/2010/main" val="2609587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D73A2-FF43-CBA0-0312-05E807D12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453B9-313A-7B5F-B530-4719C52DF42E}"/>
              </a:ext>
            </a:extLst>
          </p:cNvPr>
          <p:cNvSpPr>
            <a:spLocks noGrp="1"/>
          </p:cNvSpPr>
          <p:nvPr>
            <p:ph type="title"/>
          </p:nvPr>
        </p:nvSpPr>
        <p:spPr/>
        <p:txBody>
          <a:bodyPr/>
          <a:lstStyle/>
          <a:p>
            <a:r>
              <a:rPr lang="en-IE" dirty="0"/>
              <a:t>Actions to Monitor Progress:</a:t>
            </a:r>
          </a:p>
        </p:txBody>
      </p:sp>
      <p:graphicFrame>
        <p:nvGraphicFramePr>
          <p:cNvPr id="5" name="Content Placeholder 4">
            <a:extLst>
              <a:ext uri="{FF2B5EF4-FFF2-40B4-BE49-F238E27FC236}">
                <a16:creationId xmlns:a16="http://schemas.microsoft.com/office/drawing/2014/main" id="{6E148A3F-401A-516C-7B95-806175CCDC89}"/>
              </a:ext>
            </a:extLst>
          </p:cNvPr>
          <p:cNvGraphicFramePr>
            <a:graphicFrameLocks noGrp="1"/>
          </p:cNvGraphicFramePr>
          <p:nvPr>
            <p:ph idx="1"/>
            <p:extLst>
              <p:ext uri="{D42A27DB-BD31-4B8C-83A1-F6EECF244321}">
                <p14:modId xmlns:p14="http://schemas.microsoft.com/office/powerpoint/2010/main" val="6124840"/>
              </p:ext>
            </p:extLst>
          </p:nvPr>
        </p:nvGraphicFramePr>
        <p:xfrm>
          <a:off x="863600" y="2091373"/>
          <a:ext cx="14022388" cy="3261501"/>
        </p:xfrm>
        <a:graphic>
          <a:graphicData uri="http://schemas.openxmlformats.org/drawingml/2006/table">
            <a:tbl>
              <a:tblPr firstRow="1" bandRow="1">
                <a:tableStyleId>{5C22544A-7EE6-4342-B048-85BDC9FD1C3A}</a:tableStyleId>
              </a:tblPr>
              <a:tblGrid>
                <a:gridCol w="9438564">
                  <a:extLst>
                    <a:ext uri="{9D8B030D-6E8A-4147-A177-3AD203B41FA5}">
                      <a16:colId xmlns:a16="http://schemas.microsoft.com/office/drawing/2014/main" val="3335657074"/>
                    </a:ext>
                  </a:extLst>
                </a:gridCol>
                <a:gridCol w="2291912">
                  <a:extLst>
                    <a:ext uri="{9D8B030D-6E8A-4147-A177-3AD203B41FA5}">
                      <a16:colId xmlns:a16="http://schemas.microsoft.com/office/drawing/2014/main" val="619426766"/>
                    </a:ext>
                  </a:extLst>
                </a:gridCol>
                <a:gridCol w="2291912">
                  <a:extLst>
                    <a:ext uri="{9D8B030D-6E8A-4147-A177-3AD203B41FA5}">
                      <a16:colId xmlns:a16="http://schemas.microsoft.com/office/drawing/2014/main" val="2382525870"/>
                    </a:ext>
                  </a:extLst>
                </a:gridCol>
              </a:tblGrid>
              <a:tr h="1087167">
                <a:tc>
                  <a:txBody>
                    <a:bodyPr/>
                    <a:lstStyle/>
                    <a:p>
                      <a:r>
                        <a:rPr lang="en-IE" dirty="0"/>
                        <a:t>Action</a:t>
                      </a:r>
                    </a:p>
                  </a:txBody>
                  <a:tcPr/>
                </a:tc>
                <a:tc>
                  <a:txBody>
                    <a:bodyPr/>
                    <a:lstStyle/>
                    <a:p>
                      <a:pPr algn="ctr"/>
                      <a:r>
                        <a:rPr lang="en-IE" dirty="0"/>
                        <a:t>Priority</a:t>
                      </a:r>
                    </a:p>
                  </a:txBody>
                  <a:tcPr/>
                </a:tc>
                <a:tc>
                  <a:txBody>
                    <a:bodyPr/>
                    <a:lstStyle/>
                    <a:p>
                      <a:pPr algn="ctr"/>
                      <a:r>
                        <a:rPr lang="en-IE" dirty="0"/>
                        <a:t>Update</a:t>
                      </a:r>
                    </a:p>
                  </a:txBody>
                  <a:tcPr/>
                </a:tc>
                <a:extLst>
                  <a:ext uri="{0D108BD9-81ED-4DB2-BD59-A6C34878D82A}">
                    <a16:rowId xmlns:a16="http://schemas.microsoft.com/office/drawing/2014/main" val="2548023342"/>
                  </a:ext>
                </a:extLst>
              </a:tr>
              <a:tr h="1087167">
                <a:tc>
                  <a:txBody>
                    <a:bodyPr/>
                    <a:lstStyle/>
                    <a:p>
                      <a:pPr algn="l" fontAlgn="b"/>
                      <a:r>
                        <a:rPr lang="en-IE" sz="2400" kern="1200" dirty="0">
                          <a:solidFill>
                            <a:schemeClr val="dk1"/>
                          </a:solidFill>
                          <a:latin typeface="+mn-lt"/>
                          <a:ea typeface="+mn-ea"/>
                          <a:cs typeface="+mn-cs"/>
                        </a:rPr>
                        <a:t>Output and outcome indicators to be developed to monitor progress to implement the Duty</a:t>
                      </a:r>
                    </a:p>
                  </a:txBody>
                  <a:tcPr marL="9525" marR="9525" marT="9525" marB="0" anchor="b"/>
                </a:tc>
                <a:tc>
                  <a:txBody>
                    <a:bodyPr/>
                    <a:lstStyle/>
                    <a:p>
                      <a:pPr algn="ctr"/>
                      <a:r>
                        <a:rPr lang="en-IE" dirty="0"/>
                        <a:t>High</a:t>
                      </a:r>
                    </a:p>
                  </a:txBody>
                  <a:tcPr anchor="ctr"/>
                </a:tc>
                <a:tc>
                  <a:txBody>
                    <a:bodyPr/>
                    <a:lstStyle/>
                    <a:p>
                      <a:pPr algn="ctr"/>
                      <a:r>
                        <a:rPr lang="en-IE" dirty="0"/>
                        <a:t>-</a:t>
                      </a:r>
                    </a:p>
                  </a:txBody>
                  <a:tcPr anchor="ctr"/>
                </a:tc>
                <a:extLst>
                  <a:ext uri="{0D108BD9-81ED-4DB2-BD59-A6C34878D82A}">
                    <a16:rowId xmlns:a16="http://schemas.microsoft.com/office/drawing/2014/main" val="3540948932"/>
                  </a:ext>
                </a:extLst>
              </a:tr>
              <a:tr h="1087167">
                <a:tc>
                  <a:txBody>
                    <a:bodyPr/>
                    <a:lstStyle/>
                    <a:p>
                      <a:pPr algn="l" fontAlgn="b"/>
                      <a:r>
                        <a:rPr lang="en-IE" sz="2400" kern="1200" dirty="0">
                          <a:solidFill>
                            <a:schemeClr val="dk1"/>
                          </a:solidFill>
                          <a:latin typeface="+mn-lt"/>
                          <a:ea typeface="+mn-ea"/>
                          <a:cs typeface="+mn-cs"/>
                        </a:rPr>
                        <a:t>Performance indicators to be developed and monitored for address step of Public sector duty</a:t>
                      </a:r>
                    </a:p>
                  </a:txBody>
                  <a:tcPr marL="9525" marR="9525" marT="9525" marB="0" anchor="b"/>
                </a:tc>
                <a:tc>
                  <a:txBody>
                    <a:bodyPr/>
                    <a:lstStyle/>
                    <a:p>
                      <a:pPr algn="ctr"/>
                      <a:r>
                        <a:rPr lang="en-IE" dirty="0"/>
                        <a:t>High</a:t>
                      </a:r>
                    </a:p>
                  </a:txBody>
                  <a:tcPr anchor="ctr"/>
                </a:tc>
                <a:tc>
                  <a:txBody>
                    <a:bodyPr/>
                    <a:lstStyle/>
                    <a:p>
                      <a:pPr marL="0" marR="0" lvl="0" indent="0" algn="ctr" defTabSz="1219342" rtl="0" eaLnBrk="1" fontAlgn="auto" latinLnBrk="0" hangingPunct="1">
                        <a:lnSpc>
                          <a:spcPct val="100000"/>
                        </a:lnSpc>
                        <a:spcBef>
                          <a:spcPts val="0"/>
                        </a:spcBef>
                        <a:spcAft>
                          <a:spcPts val="0"/>
                        </a:spcAft>
                        <a:buClrTx/>
                        <a:buSzTx/>
                        <a:buFontTx/>
                        <a:buNone/>
                        <a:tabLst/>
                        <a:defRPr/>
                      </a:pPr>
                      <a:r>
                        <a:rPr lang="en-IE" dirty="0"/>
                        <a:t>-</a:t>
                      </a:r>
                    </a:p>
                  </a:txBody>
                  <a:tcPr anchor="ctr"/>
                </a:tc>
                <a:extLst>
                  <a:ext uri="{0D108BD9-81ED-4DB2-BD59-A6C34878D82A}">
                    <a16:rowId xmlns:a16="http://schemas.microsoft.com/office/drawing/2014/main" val="1543110064"/>
                  </a:ext>
                </a:extLst>
              </a:tr>
            </a:tbl>
          </a:graphicData>
        </a:graphic>
      </p:graphicFrame>
    </p:spTree>
    <p:extLst>
      <p:ext uri="{BB962C8B-B14F-4D97-AF65-F5344CB8AC3E}">
        <p14:creationId xmlns:p14="http://schemas.microsoft.com/office/powerpoint/2010/main" val="18833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935B1-219D-0C9D-CE2A-1EBC16334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D7694-8127-0B20-697D-97A90F82C74C}"/>
              </a:ext>
            </a:extLst>
          </p:cNvPr>
          <p:cNvSpPr>
            <a:spLocks noGrp="1"/>
          </p:cNvSpPr>
          <p:nvPr>
            <p:ph type="title"/>
          </p:nvPr>
        </p:nvSpPr>
        <p:spPr/>
        <p:txBody>
          <a:bodyPr/>
          <a:lstStyle/>
          <a:p>
            <a:r>
              <a:rPr lang="en-IE" dirty="0"/>
              <a:t>Action to Advise:</a:t>
            </a:r>
          </a:p>
        </p:txBody>
      </p:sp>
      <p:graphicFrame>
        <p:nvGraphicFramePr>
          <p:cNvPr id="5" name="Content Placeholder 4">
            <a:extLst>
              <a:ext uri="{FF2B5EF4-FFF2-40B4-BE49-F238E27FC236}">
                <a16:creationId xmlns:a16="http://schemas.microsoft.com/office/drawing/2014/main" id="{01BCFB61-06BA-7DDF-461A-6F991C8AD243}"/>
              </a:ext>
            </a:extLst>
          </p:cNvPr>
          <p:cNvGraphicFramePr>
            <a:graphicFrameLocks noGrp="1"/>
          </p:cNvGraphicFramePr>
          <p:nvPr>
            <p:ph idx="1"/>
            <p:extLst>
              <p:ext uri="{D42A27DB-BD31-4B8C-83A1-F6EECF244321}">
                <p14:modId xmlns:p14="http://schemas.microsoft.com/office/powerpoint/2010/main" val="1504329719"/>
              </p:ext>
            </p:extLst>
          </p:nvPr>
        </p:nvGraphicFramePr>
        <p:xfrm>
          <a:off x="863600" y="2091373"/>
          <a:ext cx="14022388" cy="2174334"/>
        </p:xfrm>
        <a:graphic>
          <a:graphicData uri="http://schemas.openxmlformats.org/drawingml/2006/table">
            <a:tbl>
              <a:tblPr firstRow="1" bandRow="1">
                <a:tableStyleId>{5C22544A-7EE6-4342-B048-85BDC9FD1C3A}</a:tableStyleId>
              </a:tblPr>
              <a:tblGrid>
                <a:gridCol w="9438564">
                  <a:extLst>
                    <a:ext uri="{9D8B030D-6E8A-4147-A177-3AD203B41FA5}">
                      <a16:colId xmlns:a16="http://schemas.microsoft.com/office/drawing/2014/main" val="3335657074"/>
                    </a:ext>
                  </a:extLst>
                </a:gridCol>
                <a:gridCol w="2291912">
                  <a:extLst>
                    <a:ext uri="{9D8B030D-6E8A-4147-A177-3AD203B41FA5}">
                      <a16:colId xmlns:a16="http://schemas.microsoft.com/office/drawing/2014/main" val="619426766"/>
                    </a:ext>
                  </a:extLst>
                </a:gridCol>
                <a:gridCol w="2291912">
                  <a:extLst>
                    <a:ext uri="{9D8B030D-6E8A-4147-A177-3AD203B41FA5}">
                      <a16:colId xmlns:a16="http://schemas.microsoft.com/office/drawing/2014/main" val="2382525870"/>
                    </a:ext>
                  </a:extLst>
                </a:gridCol>
              </a:tblGrid>
              <a:tr h="1087167">
                <a:tc>
                  <a:txBody>
                    <a:bodyPr/>
                    <a:lstStyle/>
                    <a:p>
                      <a:r>
                        <a:rPr lang="en-IE" dirty="0"/>
                        <a:t>Action</a:t>
                      </a:r>
                    </a:p>
                  </a:txBody>
                  <a:tcPr/>
                </a:tc>
                <a:tc>
                  <a:txBody>
                    <a:bodyPr/>
                    <a:lstStyle/>
                    <a:p>
                      <a:pPr algn="ctr"/>
                      <a:r>
                        <a:rPr lang="en-IE" dirty="0"/>
                        <a:t>Priority</a:t>
                      </a:r>
                    </a:p>
                  </a:txBody>
                  <a:tcPr/>
                </a:tc>
                <a:tc>
                  <a:txBody>
                    <a:bodyPr/>
                    <a:lstStyle/>
                    <a:p>
                      <a:pPr algn="ctr"/>
                      <a:r>
                        <a:rPr lang="en-IE" dirty="0"/>
                        <a:t>Update</a:t>
                      </a:r>
                    </a:p>
                  </a:txBody>
                  <a:tcPr/>
                </a:tc>
                <a:extLst>
                  <a:ext uri="{0D108BD9-81ED-4DB2-BD59-A6C34878D82A}">
                    <a16:rowId xmlns:a16="http://schemas.microsoft.com/office/drawing/2014/main" val="2548023342"/>
                  </a:ext>
                </a:extLst>
              </a:tr>
              <a:tr h="1087167">
                <a:tc>
                  <a:txBody>
                    <a:bodyPr/>
                    <a:lstStyle/>
                    <a:p>
                      <a:pPr algn="l" fontAlgn="b"/>
                      <a:r>
                        <a:rPr lang="en-IE" sz="2400" kern="1200" dirty="0">
                          <a:solidFill>
                            <a:schemeClr val="dk1"/>
                          </a:solidFill>
                          <a:latin typeface="+mn-lt"/>
                          <a:ea typeface="+mn-ea"/>
                          <a:cs typeface="+mn-cs"/>
                        </a:rPr>
                        <a:t>Review and Feedback on collaborative agreements draft policy</a:t>
                      </a:r>
                    </a:p>
                  </a:txBody>
                  <a:tcPr marL="9525" marR="9525" marT="9525" marB="0" anchor="ctr"/>
                </a:tc>
                <a:tc>
                  <a:txBody>
                    <a:bodyPr/>
                    <a:lstStyle/>
                    <a:p>
                      <a:pPr algn="ctr"/>
                      <a:r>
                        <a:rPr lang="en-IE" dirty="0"/>
                        <a:t>High</a:t>
                      </a:r>
                    </a:p>
                  </a:txBody>
                  <a:tcPr anchor="ctr"/>
                </a:tc>
                <a:tc>
                  <a:txBody>
                    <a:bodyPr/>
                    <a:lstStyle/>
                    <a:p>
                      <a:pPr algn="ctr"/>
                      <a:r>
                        <a:rPr lang="en-IE" dirty="0"/>
                        <a:t>-</a:t>
                      </a:r>
                    </a:p>
                  </a:txBody>
                  <a:tcPr anchor="ctr"/>
                </a:tc>
                <a:extLst>
                  <a:ext uri="{0D108BD9-81ED-4DB2-BD59-A6C34878D82A}">
                    <a16:rowId xmlns:a16="http://schemas.microsoft.com/office/drawing/2014/main" val="3540948932"/>
                  </a:ext>
                </a:extLst>
              </a:tr>
            </a:tbl>
          </a:graphicData>
        </a:graphic>
      </p:graphicFrame>
      <p:sp>
        <p:nvSpPr>
          <p:cNvPr id="3" name="TextBox 2">
            <a:extLst>
              <a:ext uri="{FF2B5EF4-FFF2-40B4-BE49-F238E27FC236}">
                <a16:creationId xmlns:a16="http://schemas.microsoft.com/office/drawing/2014/main" id="{FE90B1D2-F1D2-A915-7FFB-12A1F21B41B9}"/>
              </a:ext>
            </a:extLst>
          </p:cNvPr>
          <p:cNvSpPr txBox="1"/>
          <p:nvPr/>
        </p:nvSpPr>
        <p:spPr>
          <a:xfrm>
            <a:off x="1173480" y="5669280"/>
            <a:ext cx="12527280" cy="2012730"/>
          </a:xfrm>
          <a:prstGeom prst="rect">
            <a:avLst/>
          </a:prstGeom>
          <a:noFill/>
        </p:spPr>
        <p:txBody>
          <a:bodyPr wrap="square" rtlCol="0">
            <a:spAutoFit/>
          </a:bodyPr>
          <a:lstStyle/>
          <a:p>
            <a:r>
              <a:rPr lang="en-IE" dirty="0"/>
              <a:t>Other actions include integrating HREDI into </a:t>
            </a:r>
          </a:p>
          <a:p>
            <a:pPr marL="342900" indent="-342900">
              <a:buFont typeface="Arial" panose="020B0604020202020204" pitchFamily="34" charset="0"/>
              <a:buChar char="•"/>
            </a:pPr>
            <a:r>
              <a:rPr lang="en-IE" dirty="0"/>
              <a:t>PDRS</a:t>
            </a:r>
          </a:p>
          <a:p>
            <a:pPr marL="342900" indent="-342900">
              <a:buFont typeface="Arial" panose="020B0604020202020204" pitchFamily="34" charset="0"/>
              <a:buChar char="•"/>
            </a:pPr>
            <a:r>
              <a:rPr lang="en-IE" dirty="0"/>
              <a:t>Staff Induction</a:t>
            </a:r>
          </a:p>
          <a:p>
            <a:pPr marL="342900" indent="-342900">
              <a:buFont typeface="Arial" panose="020B0604020202020204" pitchFamily="34" charset="0"/>
              <a:buChar char="•"/>
            </a:pPr>
            <a:r>
              <a:rPr lang="en-IE" dirty="0"/>
              <a:t>1</a:t>
            </a:r>
            <a:r>
              <a:rPr lang="en-IE" baseline="30000" dirty="0"/>
              <a:t>st</a:t>
            </a:r>
            <a:r>
              <a:rPr lang="en-IE" dirty="0"/>
              <a:t> Seven Weeks</a:t>
            </a:r>
          </a:p>
          <a:p>
            <a:pPr marL="342900" indent="-342900">
              <a:buFont typeface="Arial" panose="020B0604020202020204" pitchFamily="34" charset="0"/>
              <a:buChar char="•"/>
            </a:pPr>
            <a:r>
              <a:rPr lang="en-IE" dirty="0"/>
              <a:t>Marketing &amp; Communications</a:t>
            </a:r>
          </a:p>
        </p:txBody>
      </p:sp>
    </p:spTree>
    <p:extLst>
      <p:ext uri="{BB962C8B-B14F-4D97-AF65-F5344CB8AC3E}">
        <p14:creationId xmlns:p14="http://schemas.microsoft.com/office/powerpoint/2010/main" val="182847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C7D6-1134-0B73-1842-2D2ED890D529}"/>
              </a:ext>
            </a:extLst>
          </p:cNvPr>
          <p:cNvSpPr>
            <a:spLocks noGrp="1"/>
          </p:cNvSpPr>
          <p:nvPr>
            <p:ph type="title"/>
          </p:nvPr>
        </p:nvSpPr>
        <p:spPr/>
        <p:txBody>
          <a:bodyPr/>
          <a:lstStyle/>
          <a:p>
            <a:r>
              <a:rPr lang="en-IE" dirty="0"/>
              <a:t>Quick Wins &amp; High Priority Actions</a:t>
            </a:r>
          </a:p>
        </p:txBody>
      </p:sp>
      <p:graphicFrame>
        <p:nvGraphicFramePr>
          <p:cNvPr id="4" name="Content Placeholder 3">
            <a:extLst>
              <a:ext uri="{FF2B5EF4-FFF2-40B4-BE49-F238E27FC236}">
                <a16:creationId xmlns:a16="http://schemas.microsoft.com/office/drawing/2014/main" id="{4739AE1B-BF23-98A3-4F1B-21EF677536BB}"/>
              </a:ext>
            </a:extLst>
          </p:cNvPr>
          <p:cNvGraphicFramePr>
            <a:graphicFrameLocks noGrp="1"/>
          </p:cNvGraphicFramePr>
          <p:nvPr>
            <p:ph idx="1"/>
            <p:extLst>
              <p:ext uri="{D42A27DB-BD31-4B8C-83A1-F6EECF244321}">
                <p14:modId xmlns:p14="http://schemas.microsoft.com/office/powerpoint/2010/main" val="1053547952"/>
              </p:ext>
            </p:extLst>
          </p:nvPr>
        </p:nvGraphicFramePr>
        <p:xfrm>
          <a:off x="863600" y="2411412"/>
          <a:ext cx="15016480" cy="6290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4A6589-213E-29AC-E09F-87B38A2ACD1A}"/>
              </a:ext>
            </a:extLst>
          </p:cNvPr>
          <p:cNvSpPr txBox="1"/>
          <p:nvPr/>
        </p:nvSpPr>
        <p:spPr>
          <a:xfrm>
            <a:off x="990600" y="8846501"/>
            <a:ext cx="12192000" cy="1244571"/>
          </a:xfrm>
          <a:prstGeom prst="rect">
            <a:avLst/>
          </a:prstGeom>
          <a:noFill/>
        </p:spPr>
        <p:txBody>
          <a:bodyPr wrap="square" rtlCol="0">
            <a:spAutoFit/>
          </a:bodyPr>
          <a:lstStyle/>
          <a:p>
            <a:r>
              <a:rPr lang="en-IE" dirty="0">
                <a:hlinkClick r:id="rId7"/>
              </a:rPr>
              <a:t>https://www.ihrec.ie/our-work/public-sector-duty/training-tools-and-resources/</a:t>
            </a:r>
            <a:r>
              <a:rPr lang="en-IE" dirty="0"/>
              <a:t> </a:t>
            </a:r>
          </a:p>
          <a:p>
            <a:r>
              <a:rPr lang="en-IE" dirty="0">
                <a:hlinkClick r:id="rId8"/>
              </a:rPr>
              <a:t>https://www.ihrec.ie/our-work/public-sector-equality-and-human-rights-duty-faq/implementing-the-duty-pilot-case-studies/</a:t>
            </a:r>
            <a:r>
              <a:rPr lang="en-IE" dirty="0"/>
              <a:t> </a:t>
            </a:r>
          </a:p>
        </p:txBody>
      </p:sp>
    </p:spTree>
    <p:extLst>
      <p:ext uri="{BB962C8B-B14F-4D97-AF65-F5344CB8AC3E}">
        <p14:creationId xmlns:p14="http://schemas.microsoft.com/office/powerpoint/2010/main" val="352916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56860A-326E-E204-77A7-AEBA14BD489E}"/>
              </a:ext>
            </a:extLst>
          </p:cNvPr>
          <p:cNvSpPr>
            <a:spLocks noGrp="1"/>
          </p:cNvSpPr>
          <p:nvPr>
            <p:ph type="title"/>
          </p:nvPr>
        </p:nvSpPr>
        <p:spPr/>
        <p:txBody>
          <a:bodyPr/>
          <a:lstStyle/>
          <a:p>
            <a:r>
              <a:rPr lang="en-IE" dirty="0"/>
              <a:t>HREDI Strategy 2023 – 2027 </a:t>
            </a:r>
          </a:p>
        </p:txBody>
      </p:sp>
      <p:sp>
        <p:nvSpPr>
          <p:cNvPr id="6" name="Content Placeholder 5">
            <a:extLst>
              <a:ext uri="{FF2B5EF4-FFF2-40B4-BE49-F238E27FC236}">
                <a16:creationId xmlns:a16="http://schemas.microsoft.com/office/drawing/2014/main" id="{29E74366-C12A-0D5F-6CCE-CC04815EAEC3}"/>
              </a:ext>
            </a:extLst>
          </p:cNvPr>
          <p:cNvSpPr>
            <a:spLocks noGrp="1"/>
          </p:cNvSpPr>
          <p:nvPr>
            <p:ph sz="half" idx="1"/>
          </p:nvPr>
        </p:nvSpPr>
        <p:spPr>
          <a:xfrm>
            <a:off x="864000" y="2412000"/>
            <a:ext cx="7792320" cy="1784443"/>
          </a:xfrm>
        </p:spPr>
        <p:txBody>
          <a:bodyPr>
            <a:normAutofit fontScale="85000" lnSpcReduction="20000"/>
          </a:bodyPr>
          <a:lstStyle/>
          <a:p>
            <a:r>
              <a:rPr lang="en-IE" dirty="0"/>
              <a:t>Developed and approved by the University of Limerick's Human Rights Equality Diversity and Inclusion Committee using templates developed by the Irish Universities Association. </a:t>
            </a:r>
          </a:p>
          <a:p>
            <a:r>
              <a:rPr lang="en-IE" b="0" dirty="0"/>
              <a:t>The development &amp; stakeholder consultation was facilitated by Niall Crowley of Value Labs.</a:t>
            </a:r>
          </a:p>
        </p:txBody>
      </p:sp>
      <p:pic>
        <p:nvPicPr>
          <p:cNvPr id="10" name="Content Placeholder 9" descr="At the launch of the HREDI Strategy Sinéad Gibney, Chief Commissioner of the Irish Human Rights &amp; Equality&#10;Commission, who launched the strategy; Dr Marie Connolly, Director of Human Rights,&#10;Equality, Diversity &amp; Inclusion; Professor Kerstin Mey, President of University of Limerick.">
            <a:extLst>
              <a:ext uri="{FF2B5EF4-FFF2-40B4-BE49-F238E27FC236}">
                <a16:creationId xmlns:a16="http://schemas.microsoft.com/office/drawing/2014/main" id="{D1EDDF68-E604-66A9-43B5-124D754940CE}"/>
              </a:ext>
            </a:extLst>
          </p:cNvPr>
          <p:cNvPicPr>
            <a:picLocks noGrp="1" noChangeAspect="1"/>
          </p:cNvPicPr>
          <p:nvPr>
            <p:ph sz="half" idx="2"/>
          </p:nvPr>
        </p:nvPicPr>
        <p:blipFill>
          <a:blip r:embed="rId3"/>
          <a:stretch>
            <a:fillRect/>
          </a:stretch>
        </p:blipFill>
        <p:spPr>
          <a:xfrm>
            <a:off x="8846076" y="1077829"/>
            <a:ext cx="6547511" cy="7778834"/>
          </a:xfrm>
        </p:spPr>
      </p:pic>
      <p:sp>
        <p:nvSpPr>
          <p:cNvPr id="8" name="Content Placeholder 7">
            <a:extLst>
              <a:ext uri="{FF2B5EF4-FFF2-40B4-BE49-F238E27FC236}">
                <a16:creationId xmlns:a16="http://schemas.microsoft.com/office/drawing/2014/main" id="{1763BD95-931A-319F-6FF5-43F4F5CDB2AB}"/>
              </a:ext>
            </a:extLst>
          </p:cNvPr>
          <p:cNvSpPr>
            <a:spLocks noGrp="1"/>
          </p:cNvSpPr>
          <p:nvPr>
            <p:ph sz="half" idx="13"/>
          </p:nvPr>
        </p:nvSpPr>
        <p:spPr>
          <a:xfrm>
            <a:off x="864000" y="4355100"/>
            <a:ext cx="7792320" cy="5093700"/>
          </a:xfrm>
        </p:spPr>
        <p:txBody>
          <a:bodyPr/>
          <a:lstStyle/>
          <a:p>
            <a:pPr marL="342900" indent="-342900">
              <a:buFont typeface="Arial" panose="020B0604020202020204" pitchFamily="34" charset="0"/>
              <a:buChar char="•"/>
            </a:pPr>
            <a:r>
              <a:rPr lang="en-IE" dirty="0">
                <a:hlinkClick r:id="rId4"/>
              </a:rPr>
              <a:t>Human Rights Equality Diversity &amp; Inclusion Strategy | University of Limerick (ul.ie)</a:t>
            </a:r>
            <a:r>
              <a:rPr lang="en-IE" dirty="0"/>
              <a:t> Launched on Dec 12</a:t>
            </a:r>
            <a:r>
              <a:rPr lang="en-IE" baseline="30000" dirty="0"/>
              <a:t>th</a:t>
            </a:r>
            <a:r>
              <a:rPr lang="en-IE" dirty="0"/>
              <a:t> following broad consultation and development by dedicated working group throughout the year. </a:t>
            </a:r>
          </a:p>
          <a:p>
            <a:pPr marL="342900" indent="-342900">
              <a:buFont typeface="Arial" panose="020B0604020202020204" pitchFamily="34" charset="0"/>
              <a:buChar char="•"/>
            </a:pPr>
            <a:r>
              <a:rPr lang="en-IE" dirty="0"/>
              <a:t>5 core values </a:t>
            </a:r>
          </a:p>
          <a:p>
            <a:pPr marL="952571" lvl="1" indent="-342900">
              <a:buFont typeface="Arial" panose="020B0604020202020204" pitchFamily="34" charset="0"/>
              <a:buChar char="•"/>
            </a:pPr>
            <a:r>
              <a:rPr lang="en-IE" dirty="0"/>
              <a:t>Social Justice, Empowerment, Inclusivity, Agency &amp; Respect. </a:t>
            </a:r>
          </a:p>
          <a:p>
            <a:pPr marL="342900" indent="-342900">
              <a:buFont typeface="Arial" panose="020B0604020202020204" pitchFamily="34" charset="0"/>
              <a:buChar char="•"/>
            </a:pPr>
            <a:r>
              <a:rPr lang="en-IE" dirty="0"/>
              <a:t>Aims to embed Assess, Address, Report across University function.</a:t>
            </a:r>
          </a:p>
          <a:p>
            <a:pPr marL="342900" indent="-342900">
              <a:buFont typeface="Arial" panose="020B0604020202020204" pitchFamily="34" charset="0"/>
              <a:buChar char="•"/>
            </a:pPr>
            <a:r>
              <a:rPr lang="en-IE" dirty="0"/>
              <a:t>Integrates existing targeted action plans to create a portfolio of actions</a:t>
            </a:r>
          </a:p>
          <a:p>
            <a:pPr marL="342900" indent="-342900">
              <a:buFont typeface="Arial" panose="020B0604020202020204" pitchFamily="34" charset="0"/>
              <a:buChar char="•"/>
            </a:pPr>
            <a:r>
              <a:rPr lang="en-IE" dirty="0"/>
              <a:t>Supported by evidence base &amp; implementation process.</a:t>
            </a:r>
          </a:p>
          <a:p>
            <a:pPr marL="342900" indent="-342900">
              <a:buFont typeface="Arial" panose="020B0604020202020204" pitchFamily="34" charset="0"/>
              <a:buChar char="•"/>
            </a:pPr>
            <a:endParaRPr lang="en-IE" dirty="0"/>
          </a:p>
          <a:p>
            <a:endParaRPr lang="en-IE" dirty="0"/>
          </a:p>
        </p:txBody>
      </p:sp>
      <p:sp>
        <p:nvSpPr>
          <p:cNvPr id="3" name="TextBox 2">
            <a:extLst>
              <a:ext uri="{FF2B5EF4-FFF2-40B4-BE49-F238E27FC236}">
                <a16:creationId xmlns:a16="http://schemas.microsoft.com/office/drawing/2014/main" id="{960DAEA1-196B-88BC-D64E-68C7924B6688}"/>
              </a:ext>
            </a:extLst>
          </p:cNvPr>
          <p:cNvSpPr txBox="1"/>
          <p:nvPr/>
        </p:nvSpPr>
        <p:spPr>
          <a:xfrm>
            <a:off x="864000" y="8856663"/>
            <a:ext cx="8130540" cy="476412"/>
          </a:xfrm>
          <a:prstGeom prst="rect">
            <a:avLst/>
          </a:prstGeom>
          <a:noFill/>
        </p:spPr>
        <p:txBody>
          <a:bodyPr wrap="square">
            <a:spAutoFit/>
          </a:bodyPr>
          <a:lstStyle/>
          <a:p>
            <a:r>
              <a:rPr lang="en-IE" dirty="0"/>
              <a:t>Next Steps: Enabling Implementation</a:t>
            </a:r>
          </a:p>
        </p:txBody>
      </p:sp>
    </p:spTree>
    <p:extLst>
      <p:ext uri="{BB962C8B-B14F-4D97-AF65-F5344CB8AC3E}">
        <p14:creationId xmlns:p14="http://schemas.microsoft.com/office/powerpoint/2010/main" val="1483975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C173-89A3-A241-730E-6943C72345C0}"/>
              </a:ext>
            </a:extLst>
          </p:cNvPr>
          <p:cNvSpPr>
            <a:spLocks noGrp="1"/>
          </p:cNvSpPr>
          <p:nvPr>
            <p:ph type="title"/>
          </p:nvPr>
        </p:nvSpPr>
        <p:spPr/>
        <p:txBody>
          <a:bodyPr/>
          <a:lstStyle/>
          <a:p>
            <a:r>
              <a:rPr lang="en-IE" dirty="0"/>
              <a:t>Irish Human Rights &amp; Equality Commission: System </a:t>
            </a:r>
          </a:p>
        </p:txBody>
      </p:sp>
      <p:sp>
        <p:nvSpPr>
          <p:cNvPr id="3" name="Content Placeholder 2">
            <a:extLst>
              <a:ext uri="{FF2B5EF4-FFF2-40B4-BE49-F238E27FC236}">
                <a16:creationId xmlns:a16="http://schemas.microsoft.com/office/drawing/2014/main" id="{6C1977AD-FCC3-08F6-0B13-0C9D3C66639E}"/>
              </a:ext>
            </a:extLst>
          </p:cNvPr>
          <p:cNvSpPr>
            <a:spLocks noGrp="1"/>
          </p:cNvSpPr>
          <p:nvPr>
            <p:ph idx="1"/>
          </p:nvPr>
        </p:nvSpPr>
        <p:spPr>
          <a:xfrm>
            <a:off x="864000" y="2412000"/>
            <a:ext cx="14022170" cy="6107160"/>
          </a:xfrm>
        </p:spPr>
        <p:txBody>
          <a:bodyPr/>
          <a:lstStyle/>
          <a:p>
            <a:pPr algn="just"/>
            <a:r>
              <a:rPr lang="en-IE" sz="2800" dirty="0">
                <a:effectLst/>
                <a:latin typeface="Calibri" panose="020F0502020204030204" pitchFamily="34" charset="0"/>
                <a:ea typeface="Yu Gothic" panose="020B0400000000000000" pitchFamily="34" charset="-128"/>
              </a:rPr>
              <a:t>Irish Human Rights and Equality Commission has developed a system to monitor the performance of public bodies in relation to the requirements under Section 42 of the Irish Human Rights and Equality Commission (IHREC) Act 2014 (the Public Sector Equality and Human Rights Duty). This project has been carried out in line with our monitoring and assistance role under Section 42.</a:t>
            </a:r>
          </a:p>
          <a:p>
            <a:pPr algn="just"/>
            <a:r>
              <a:rPr lang="en-IE" sz="2800" dirty="0">
                <a:effectLst/>
                <a:latin typeface="Calibri" panose="020F0502020204030204" pitchFamily="34" charset="0"/>
                <a:ea typeface="Yu Gothic" panose="020B0400000000000000" pitchFamily="34" charset="-128"/>
              </a:rPr>
              <a:t>Section 42(2) of this Act requires public bodies to undertake a three-step process of self-assessment and reporting. A public body must set out an </a:t>
            </a:r>
            <a:r>
              <a:rPr lang="en-IE" sz="2800" b="1" dirty="0">
                <a:effectLst/>
                <a:latin typeface="Aptos" panose="020B0004020202020204" pitchFamily="34" charset="0"/>
                <a:ea typeface="Yu Gothic" panose="020B0400000000000000" pitchFamily="34" charset="-128"/>
                <a:cs typeface="Calibri" panose="020F0502020204030204" pitchFamily="34" charset="0"/>
              </a:rPr>
              <a:t>assessment</a:t>
            </a:r>
            <a:r>
              <a:rPr lang="en-IE" sz="2800" dirty="0">
                <a:effectLst/>
                <a:latin typeface="Calibri" panose="020F0502020204030204" pitchFamily="34" charset="0"/>
                <a:ea typeface="Yu Gothic" panose="020B0400000000000000" pitchFamily="34" charset="-128"/>
              </a:rPr>
              <a:t> in its strategic plan of the human rights and equality issues it believes to be relevant to its functions and purpose, and the policies, plans and actions proposed, or in place, to </a:t>
            </a:r>
            <a:r>
              <a:rPr lang="en-IE" sz="2800" b="1" dirty="0">
                <a:effectLst/>
                <a:latin typeface="Aptos" panose="020B0004020202020204" pitchFamily="34" charset="0"/>
                <a:ea typeface="Yu Gothic" panose="020B0400000000000000" pitchFamily="34" charset="-128"/>
                <a:cs typeface="Calibri" panose="020F0502020204030204" pitchFamily="34" charset="0"/>
              </a:rPr>
              <a:t>address</a:t>
            </a:r>
            <a:r>
              <a:rPr lang="en-IE" sz="2800" dirty="0">
                <a:effectLst/>
                <a:latin typeface="Calibri" panose="020F0502020204030204" pitchFamily="34" charset="0"/>
                <a:ea typeface="Yu Gothic" panose="020B0400000000000000" pitchFamily="34" charset="-128"/>
              </a:rPr>
              <a:t> these issues.  This must be done while having regard to its size and the resources available to it. A public body must then </a:t>
            </a:r>
            <a:r>
              <a:rPr lang="en-IE" sz="2800" b="1" dirty="0">
                <a:effectLst/>
                <a:latin typeface="Aptos" panose="020B0004020202020204" pitchFamily="34" charset="0"/>
                <a:ea typeface="Yu Gothic" panose="020B0400000000000000" pitchFamily="34" charset="-128"/>
                <a:cs typeface="Calibri" panose="020F0502020204030204" pitchFamily="34" charset="0"/>
              </a:rPr>
              <a:t>report</a:t>
            </a:r>
            <a:r>
              <a:rPr lang="en-IE" sz="2800" dirty="0">
                <a:effectLst/>
                <a:latin typeface="Calibri" panose="020F0502020204030204" pitchFamily="34" charset="0"/>
                <a:ea typeface="Yu Gothic" panose="020B0400000000000000" pitchFamily="34" charset="-128"/>
              </a:rPr>
              <a:t> on progress against these actions in its annual report (or equivalent).  Both the assessment of the issues, the related actions, and the report on progress against these actions, must be publicly accessible.</a:t>
            </a:r>
          </a:p>
        </p:txBody>
      </p:sp>
    </p:spTree>
    <p:extLst>
      <p:ext uri="{BB962C8B-B14F-4D97-AF65-F5344CB8AC3E}">
        <p14:creationId xmlns:p14="http://schemas.microsoft.com/office/powerpoint/2010/main" val="245732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1E4BB04-0A71-3166-6830-72C4C839F1C7}"/>
              </a:ext>
            </a:extLst>
          </p:cNvPr>
          <p:cNvGraphicFramePr>
            <a:graphicFrameLocks/>
          </p:cNvGraphicFramePr>
          <p:nvPr/>
        </p:nvGraphicFramePr>
        <p:xfrm>
          <a:off x="281147" y="624840"/>
          <a:ext cx="15268574" cy="8503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247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54ACDB3-DA2C-875F-8A21-00F9BA0072E0}"/>
              </a:ext>
            </a:extLst>
          </p:cNvPr>
          <p:cNvGraphicFramePr>
            <a:graphicFrameLocks/>
          </p:cNvGraphicFramePr>
          <p:nvPr/>
        </p:nvGraphicFramePr>
        <p:xfrm>
          <a:off x="460041" y="621999"/>
          <a:ext cx="15797547" cy="90644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033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3A61-2821-62E1-959C-697D22AAFC49}"/>
              </a:ext>
            </a:extLst>
          </p:cNvPr>
          <p:cNvSpPr>
            <a:spLocks noGrp="1"/>
          </p:cNvSpPr>
          <p:nvPr>
            <p:ph type="title"/>
          </p:nvPr>
        </p:nvSpPr>
        <p:spPr/>
        <p:txBody>
          <a:bodyPr/>
          <a:lstStyle/>
          <a:p>
            <a:r>
              <a:rPr lang="en-IE" dirty="0"/>
              <a:t>HREDI Implementing Actions</a:t>
            </a:r>
          </a:p>
        </p:txBody>
      </p:sp>
      <p:graphicFrame>
        <p:nvGraphicFramePr>
          <p:cNvPr id="4" name="Content Placeholder 3">
            <a:extLst>
              <a:ext uri="{FF2B5EF4-FFF2-40B4-BE49-F238E27FC236}">
                <a16:creationId xmlns:a16="http://schemas.microsoft.com/office/drawing/2014/main" id="{CBDD0CA4-2A1D-F158-40B8-B0133A13E05F}"/>
              </a:ext>
            </a:extLst>
          </p:cNvPr>
          <p:cNvGraphicFramePr>
            <a:graphicFrameLocks noGrp="1"/>
          </p:cNvGraphicFramePr>
          <p:nvPr>
            <p:ph idx="1"/>
            <p:extLst>
              <p:ext uri="{D42A27DB-BD31-4B8C-83A1-F6EECF244321}">
                <p14:modId xmlns:p14="http://schemas.microsoft.com/office/powerpoint/2010/main" val="256794080"/>
              </p:ext>
            </p:extLst>
          </p:nvPr>
        </p:nvGraphicFramePr>
        <p:xfrm>
          <a:off x="863600" y="2411413"/>
          <a:ext cx="14772640" cy="652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4536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B67FA-A045-62AC-0B2F-6EB0CC0F2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CCA64-9536-C83D-A1C3-270B59F36FED}"/>
              </a:ext>
            </a:extLst>
          </p:cNvPr>
          <p:cNvSpPr>
            <a:spLocks noGrp="1"/>
          </p:cNvSpPr>
          <p:nvPr>
            <p:ph type="title"/>
          </p:nvPr>
        </p:nvSpPr>
        <p:spPr/>
        <p:txBody>
          <a:bodyPr/>
          <a:lstStyle/>
          <a:p>
            <a:r>
              <a:rPr lang="en-IE" dirty="0"/>
              <a:t>Actions on Training:</a:t>
            </a:r>
          </a:p>
        </p:txBody>
      </p:sp>
      <p:graphicFrame>
        <p:nvGraphicFramePr>
          <p:cNvPr id="5" name="Content Placeholder 4">
            <a:extLst>
              <a:ext uri="{FF2B5EF4-FFF2-40B4-BE49-F238E27FC236}">
                <a16:creationId xmlns:a16="http://schemas.microsoft.com/office/drawing/2014/main" id="{262CD172-4A51-22EA-B849-21A5F34DEEBE}"/>
              </a:ext>
            </a:extLst>
          </p:cNvPr>
          <p:cNvGraphicFramePr>
            <a:graphicFrameLocks noGrp="1"/>
          </p:cNvGraphicFramePr>
          <p:nvPr>
            <p:ph idx="1"/>
            <p:extLst>
              <p:ext uri="{D42A27DB-BD31-4B8C-83A1-F6EECF244321}">
                <p14:modId xmlns:p14="http://schemas.microsoft.com/office/powerpoint/2010/main" val="2625996166"/>
              </p:ext>
            </p:extLst>
          </p:nvPr>
        </p:nvGraphicFramePr>
        <p:xfrm>
          <a:off x="863600" y="2091373"/>
          <a:ext cx="14022388" cy="2174334"/>
        </p:xfrm>
        <a:graphic>
          <a:graphicData uri="http://schemas.openxmlformats.org/drawingml/2006/table">
            <a:tbl>
              <a:tblPr firstRow="1" bandRow="1">
                <a:tableStyleId>{5C22544A-7EE6-4342-B048-85BDC9FD1C3A}</a:tableStyleId>
              </a:tblPr>
              <a:tblGrid>
                <a:gridCol w="9438564">
                  <a:extLst>
                    <a:ext uri="{9D8B030D-6E8A-4147-A177-3AD203B41FA5}">
                      <a16:colId xmlns:a16="http://schemas.microsoft.com/office/drawing/2014/main" val="3335657074"/>
                    </a:ext>
                  </a:extLst>
                </a:gridCol>
                <a:gridCol w="2291912">
                  <a:extLst>
                    <a:ext uri="{9D8B030D-6E8A-4147-A177-3AD203B41FA5}">
                      <a16:colId xmlns:a16="http://schemas.microsoft.com/office/drawing/2014/main" val="619426766"/>
                    </a:ext>
                  </a:extLst>
                </a:gridCol>
                <a:gridCol w="2291912">
                  <a:extLst>
                    <a:ext uri="{9D8B030D-6E8A-4147-A177-3AD203B41FA5}">
                      <a16:colId xmlns:a16="http://schemas.microsoft.com/office/drawing/2014/main" val="2382525870"/>
                    </a:ext>
                  </a:extLst>
                </a:gridCol>
              </a:tblGrid>
              <a:tr h="1087167">
                <a:tc>
                  <a:txBody>
                    <a:bodyPr/>
                    <a:lstStyle/>
                    <a:p>
                      <a:r>
                        <a:rPr lang="en-IE" dirty="0"/>
                        <a:t>Action</a:t>
                      </a:r>
                    </a:p>
                  </a:txBody>
                  <a:tcPr/>
                </a:tc>
                <a:tc>
                  <a:txBody>
                    <a:bodyPr/>
                    <a:lstStyle/>
                    <a:p>
                      <a:pPr algn="ctr"/>
                      <a:r>
                        <a:rPr lang="en-IE" dirty="0"/>
                        <a:t>Priority</a:t>
                      </a:r>
                    </a:p>
                  </a:txBody>
                  <a:tcPr/>
                </a:tc>
                <a:tc>
                  <a:txBody>
                    <a:bodyPr/>
                    <a:lstStyle/>
                    <a:p>
                      <a:pPr algn="ctr"/>
                      <a:r>
                        <a:rPr lang="en-IE" dirty="0"/>
                        <a:t>Update</a:t>
                      </a:r>
                    </a:p>
                  </a:txBody>
                  <a:tcPr/>
                </a:tc>
                <a:extLst>
                  <a:ext uri="{0D108BD9-81ED-4DB2-BD59-A6C34878D82A}">
                    <a16:rowId xmlns:a16="http://schemas.microsoft.com/office/drawing/2014/main" val="2548023342"/>
                  </a:ext>
                </a:extLst>
              </a:tr>
              <a:tr h="1087167">
                <a:tc>
                  <a:txBody>
                    <a:bodyPr/>
                    <a:lstStyle/>
                    <a:p>
                      <a:pPr algn="l" fontAlgn="b"/>
                      <a:r>
                        <a:rPr lang="en-IE" sz="2400" kern="1200" dirty="0">
                          <a:solidFill>
                            <a:schemeClr val="dk1"/>
                          </a:solidFill>
                          <a:latin typeface="+mn-lt"/>
                          <a:ea typeface="+mn-ea"/>
                          <a:cs typeface="+mn-cs"/>
                        </a:rPr>
                        <a:t>Briefing video and training sessions to be developed *</a:t>
                      </a:r>
                    </a:p>
                  </a:txBody>
                  <a:tcPr marL="9525" marR="9525" marT="9525" marB="0" anchor="ctr"/>
                </a:tc>
                <a:tc>
                  <a:txBody>
                    <a:bodyPr/>
                    <a:lstStyle/>
                    <a:p>
                      <a:pPr algn="ctr"/>
                      <a:r>
                        <a:rPr lang="en-IE" dirty="0"/>
                        <a:t>High</a:t>
                      </a:r>
                    </a:p>
                  </a:txBody>
                  <a:tcPr anchor="ctr"/>
                </a:tc>
                <a:tc>
                  <a:txBody>
                    <a:bodyPr/>
                    <a:lstStyle/>
                    <a:p>
                      <a:pPr algn="ctr"/>
                      <a:endParaRPr lang="en-IE" dirty="0"/>
                    </a:p>
                  </a:txBody>
                  <a:tcPr anchor="ctr"/>
                </a:tc>
                <a:extLst>
                  <a:ext uri="{0D108BD9-81ED-4DB2-BD59-A6C34878D82A}">
                    <a16:rowId xmlns:a16="http://schemas.microsoft.com/office/drawing/2014/main" val="3540948932"/>
                  </a:ext>
                </a:extLst>
              </a:tr>
            </a:tbl>
          </a:graphicData>
        </a:graphic>
      </p:graphicFrame>
      <p:sp>
        <p:nvSpPr>
          <p:cNvPr id="4" name="TextBox 3">
            <a:extLst>
              <a:ext uri="{FF2B5EF4-FFF2-40B4-BE49-F238E27FC236}">
                <a16:creationId xmlns:a16="http://schemas.microsoft.com/office/drawing/2014/main" id="{78C715BD-237E-88E7-A749-A906D2EC609F}"/>
              </a:ext>
            </a:extLst>
          </p:cNvPr>
          <p:cNvSpPr txBox="1"/>
          <p:nvPr/>
        </p:nvSpPr>
        <p:spPr>
          <a:xfrm>
            <a:off x="864000" y="8319054"/>
            <a:ext cx="12090000" cy="476412"/>
          </a:xfrm>
          <a:prstGeom prst="rect">
            <a:avLst/>
          </a:prstGeom>
          <a:noFill/>
        </p:spPr>
        <p:txBody>
          <a:bodyPr wrap="square">
            <a:spAutoFit/>
          </a:bodyPr>
          <a:lstStyle/>
          <a:p>
            <a:r>
              <a:rPr lang="en-IE" dirty="0"/>
              <a:t>* Training on Implementing the address step needed for Barometer Stage actions</a:t>
            </a:r>
          </a:p>
        </p:txBody>
      </p:sp>
    </p:spTree>
    <p:extLst>
      <p:ext uri="{BB962C8B-B14F-4D97-AF65-F5344CB8AC3E}">
        <p14:creationId xmlns:p14="http://schemas.microsoft.com/office/powerpoint/2010/main" val="252313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00EA-6549-DEED-2F71-93CA8ADDDFA4}"/>
              </a:ext>
            </a:extLst>
          </p:cNvPr>
          <p:cNvSpPr>
            <a:spLocks noGrp="1"/>
          </p:cNvSpPr>
          <p:nvPr>
            <p:ph type="title"/>
          </p:nvPr>
        </p:nvSpPr>
        <p:spPr/>
        <p:txBody>
          <a:bodyPr/>
          <a:lstStyle/>
          <a:p>
            <a:r>
              <a:rPr lang="en-IE" dirty="0"/>
              <a:t>Actions that impact HEA Barometer:</a:t>
            </a:r>
          </a:p>
        </p:txBody>
      </p:sp>
      <p:graphicFrame>
        <p:nvGraphicFramePr>
          <p:cNvPr id="5" name="Content Placeholder 4">
            <a:extLst>
              <a:ext uri="{FF2B5EF4-FFF2-40B4-BE49-F238E27FC236}">
                <a16:creationId xmlns:a16="http://schemas.microsoft.com/office/drawing/2014/main" id="{2574344B-5590-4FA1-FF5E-A79168223156}"/>
              </a:ext>
            </a:extLst>
          </p:cNvPr>
          <p:cNvGraphicFramePr>
            <a:graphicFrameLocks noGrp="1"/>
          </p:cNvGraphicFramePr>
          <p:nvPr>
            <p:ph idx="1"/>
            <p:extLst>
              <p:ext uri="{D42A27DB-BD31-4B8C-83A1-F6EECF244321}">
                <p14:modId xmlns:p14="http://schemas.microsoft.com/office/powerpoint/2010/main" val="203536984"/>
              </p:ext>
            </p:extLst>
          </p:nvPr>
        </p:nvGraphicFramePr>
        <p:xfrm>
          <a:off x="863600" y="2091373"/>
          <a:ext cx="14022388" cy="7813275"/>
        </p:xfrm>
        <a:graphic>
          <a:graphicData uri="http://schemas.openxmlformats.org/drawingml/2006/table">
            <a:tbl>
              <a:tblPr firstRow="1" bandRow="1">
                <a:tableStyleId>{5C22544A-7EE6-4342-B048-85BDC9FD1C3A}</a:tableStyleId>
              </a:tblPr>
              <a:tblGrid>
                <a:gridCol w="9438564">
                  <a:extLst>
                    <a:ext uri="{9D8B030D-6E8A-4147-A177-3AD203B41FA5}">
                      <a16:colId xmlns:a16="http://schemas.microsoft.com/office/drawing/2014/main" val="3335657074"/>
                    </a:ext>
                  </a:extLst>
                </a:gridCol>
                <a:gridCol w="2291912">
                  <a:extLst>
                    <a:ext uri="{9D8B030D-6E8A-4147-A177-3AD203B41FA5}">
                      <a16:colId xmlns:a16="http://schemas.microsoft.com/office/drawing/2014/main" val="619426766"/>
                    </a:ext>
                  </a:extLst>
                </a:gridCol>
                <a:gridCol w="2291912">
                  <a:extLst>
                    <a:ext uri="{9D8B030D-6E8A-4147-A177-3AD203B41FA5}">
                      <a16:colId xmlns:a16="http://schemas.microsoft.com/office/drawing/2014/main" val="3567027976"/>
                    </a:ext>
                  </a:extLst>
                </a:gridCol>
              </a:tblGrid>
              <a:tr h="1087167">
                <a:tc>
                  <a:txBody>
                    <a:bodyPr/>
                    <a:lstStyle/>
                    <a:p>
                      <a:r>
                        <a:rPr lang="en-IE" dirty="0"/>
                        <a:t>Action</a:t>
                      </a:r>
                    </a:p>
                  </a:txBody>
                  <a:tcPr/>
                </a:tc>
                <a:tc>
                  <a:txBody>
                    <a:bodyPr/>
                    <a:lstStyle/>
                    <a:p>
                      <a:pPr algn="ctr"/>
                      <a:r>
                        <a:rPr lang="en-IE" dirty="0"/>
                        <a:t>Priority</a:t>
                      </a:r>
                    </a:p>
                  </a:txBody>
                  <a:tcPr/>
                </a:tc>
                <a:tc>
                  <a:txBody>
                    <a:bodyPr/>
                    <a:lstStyle/>
                    <a:p>
                      <a:pPr algn="ctr"/>
                      <a:r>
                        <a:rPr lang="en-IE" dirty="0"/>
                        <a:t>Update</a:t>
                      </a:r>
                    </a:p>
                  </a:txBody>
                  <a:tcPr/>
                </a:tc>
                <a:extLst>
                  <a:ext uri="{0D108BD9-81ED-4DB2-BD59-A6C34878D82A}">
                    <a16:rowId xmlns:a16="http://schemas.microsoft.com/office/drawing/2014/main" val="2548023342"/>
                  </a:ext>
                </a:extLst>
              </a:tr>
              <a:tr h="1087167">
                <a:tc>
                  <a:txBody>
                    <a:bodyPr/>
                    <a:lstStyle/>
                    <a:p>
                      <a:pPr algn="l" fontAlgn="b"/>
                      <a:r>
                        <a:rPr lang="en-IE" sz="2400" kern="1200" dirty="0">
                          <a:solidFill>
                            <a:schemeClr val="dk1"/>
                          </a:solidFill>
                          <a:latin typeface="+mn-lt"/>
                          <a:ea typeface="+mn-ea"/>
                          <a:cs typeface="+mn-cs"/>
                        </a:rPr>
                        <a:t>Integrate HREDI into University Strategy Development</a:t>
                      </a:r>
                    </a:p>
                  </a:txBody>
                  <a:tcPr marL="9525" marR="9525" marT="9525" marB="0" anchor="ctr"/>
                </a:tc>
                <a:tc>
                  <a:txBody>
                    <a:bodyPr/>
                    <a:lstStyle/>
                    <a:p>
                      <a:pPr algn="ctr"/>
                      <a:r>
                        <a:rPr lang="en-IE" dirty="0"/>
                        <a:t>High</a:t>
                      </a:r>
                    </a:p>
                  </a:txBody>
                  <a:tcPr anchor="ctr"/>
                </a:tc>
                <a:tc>
                  <a:txBody>
                    <a:bodyPr/>
                    <a:lstStyle/>
                    <a:p>
                      <a:pPr algn="ctr"/>
                      <a:r>
                        <a:rPr lang="en-IE" dirty="0"/>
                        <a:t>Contact made</a:t>
                      </a:r>
                    </a:p>
                  </a:txBody>
                  <a:tcPr anchor="ctr"/>
                </a:tc>
                <a:extLst>
                  <a:ext uri="{0D108BD9-81ED-4DB2-BD59-A6C34878D82A}">
                    <a16:rowId xmlns:a16="http://schemas.microsoft.com/office/drawing/2014/main" val="3540948932"/>
                  </a:ext>
                </a:extLst>
              </a:tr>
              <a:tr h="1087167">
                <a:tc>
                  <a:txBody>
                    <a:bodyPr/>
                    <a:lstStyle/>
                    <a:p>
                      <a:pPr algn="l" fontAlgn="b"/>
                      <a:r>
                        <a:rPr lang="en-IE" sz="2400" kern="1200" dirty="0">
                          <a:solidFill>
                            <a:schemeClr val="dk1"/>
                          </a:solidFill>
                          <a:latin typeface="+mn-lt"/>
                          <a:ea typeface="+mn-ea"/>
                          <a:cs typeface="+mn-cs"/>
                        </a:rPr>
                        <a:t>Policy Development framework: Training on the Duty, in particular the address step</a:t>
                      </a:r>
                    </a:p>
                  </a:txBody>
                  <a:tcPr marL="9525" marR="9525" marT="9525" marB="0" anchor="ctr"/>
                </a:tc>
                <a:tc>
                  <a:txBody>
                    <a:bodyPr/>
                    <a:lstStyle/>
                    <a:p>
                      <a:pPr algn="ctr"/>
                      <a:r>
                        <a:rPr lang="en-IE"/>
                        <a:t>High</a:t>
                      </a:r>
                      <a:endParaRPr lang="en-IE" dirty="0"/>
                    </a:p>
                  </a:txBody>
                  <a:tcPr anchor="ctr"/>
                </a:tc>
                <a:tc>
                  <a:txBody>
                    <a:bodyPr/>
                    <a:lstStyle/>
                    <a:p>
                      <a:pPr algn="ctr"/>
                      <a:r>
                        <a:rPr lang="en-IE" dirty="0"/>
                        <a:t>Training in need of development</a:t>
                      </a:r>
                    </a:p>
                  </a:txBody>
                  <a:tcPr anchor="ctr"/>
                </a:tc>
                <a:extLst>
                  <a:ext uri="{0D108BD9-81ED-4DB2-BD59-A6C34878D82A}">
                    <a16:rowId xmlns:a16="http://schemas.microsoft.com/office/drawing/2014/main" val="1543110064"/>
                  </a:ext>
                </a:extLst>
              </a:tr>
              <a:tr h="1087167">
                <a:tc>
                  <a:txBody>
                    <a:bodyPr/>
                    <a:lstStyle/>
                    <a:p>
                      <a:pPr algn="l" fontAlgn="b"/>
                      <a:r>
                        <a:rPr lang="en-IE" sz="2400" kern="1200" dirty="0">
                          <a:solidFill>
                            <a:schemeClr val="dk1"/>
                          </a:solidFill>
                          <a:latin typeface="+mn-lt"/>
                          <a:ea typeface="+mn-ea"/>
                          <a:cs typeface="+mn-cs"/>
                        </a:rPr>
                        <a:t>Quality Review Process: Training on the Duty, in particular the address step</a:t>
                      </a:r>
                    </a:p>
                  </a:txBody>
                  <a:tcPr marL="9525" marR="9525" marT="9525" marB="0" anchor="ctr"/>
                </a:tc>
                <a:tc>
                  <a:txBody>
                    <a:bodyPr/>
                    <a:lstStyle/>
                    <a:p>
                      <a:pPr algn="ctr"/>
                      <a:r>
                        <a:rPr lang="en-IE" dirty="0"/>
                        <a:t>High</a:t>
                      </a:r>
                    </a:p>
                  </a:txBody>
                  <a:tcPr anchor="ctr"/>
                </a:tc>
                <a:tc>
                  <a:txBody>
                    <a:bodyPr/>
                    <a:lstStyle/>
                    <a:p>
                      <a:pPr algn="ctr"/>
                      <a:r>
                        <a:rPr lang="en-IE" dirty="0"/>
                        <a:t>Training in need of development</a:t>
                      </a:r>
                    </a:p>
                  </a:txBody>
                  <a:tcPr anchor="ctr"/>
                </a:tc>
                <a:extLst>
                  <a:ext uri="{0D108BD9-81ED-4DB2-BD59-A6C34878D82A}">
                    <a16:rowId xmlns:a16="http://schemas.microsoft.com/office/drawing/2014/main" val="3867738509"/>
                  </a:ext>
                </a:extLst>
              </a:tr>
              <a:tr h="1087167">
                <a:tc>
                  <a:txBody>
                    <a:bodyPr/>
                    <a:lstStyle/>
                    <a:p>
                      <a:pPr algn="l" fontAlgn="b"/>
                      <a:r>
                        <a:rPr lang="en-IE" sz="2400" kern="1200" dirty="0">
                          <a:solidFill>
                            <a:schemeClr val="dk1"/>
                          </a:solidFill>
                          <a:latin typeface="+mn-lt"/>
                          <a:ea typeface="+mn-ea"/>
                          <a:cs typeface="+mn-cs"/>
                        </a:rPr>
                        <a:t>Policy Development Framework updated to include HREDI requirements in particular the address step</a:t>
                      </a:r>
                    </a:p>
                  </a:txBody>
                  <a:tcPr marL="9525" marR="9525" marT="9525" marB="0" anchor="ctr"/>
                </a:tc>
                <a:tc>
                  <a:txBody>
                    <a:bodyPr/>
                    <a:lstStyle/>
                    <a:p>
                      <a:pPr algn="ctr"/>
                      <a:r>
                        <a:rPr lang="en-IE"/>
                        <a:t>High</a:t>
                      </a:r>
                      <a:endParaRPr lang="en-IE" dirty="0"/>
                    </a:p>
                  </a:txBody>
                  <a:tcPr anchor="ctr"/>
                </a:tc>
                <a:tc>
                  <a:txBody>
                    <a:bodyPr/>
                    <a:lstStyle/>
                    <a:p>
                      <a:pPr algn="ctr"/>
                      <a:endParaRPr lang="en-IE" dirty="0"/>
                    </a:p>
                  </a:txBody>
                  <a:tcPr anchor="ctr"/>
                </a:tc>
                <a:extLst>
                  <a:ext uri="{0D108BD9-81ED-4DB2-BD59-A6C34878D82A}">
                    <a16:rowId xmlns:a16="http://schemas.microsoft.com/office/drawing/2014/main" val="53746871"/>
                  </a:ext>
                </a:extLst>
              </a:tr>
              <a:tr h="1087167">
                <a:tc>
                  <a:txBody>
                    <a:bodyPr/>
                    <a:lstStyle/>
                    <a:p>
                      <a:pPr algn="l" fontAlgn="b"/>
                      <a:r>
                        <a:rPr lang="en-IE" sz="2400" kern="1200" dirty="0">
                          <a:solidFill>
                            <a:schemeClr val="dk1"/>
                          </a:solidFill>
                          <a:latin typeface="+mn-lt"/>
                          <a:ea typeface="+mn-ea"/>
                          <a:cs typeface="+mn-cs"/>
                        </a:rPr>
                        <a:t>Integrate HREDI into Quality Review Process</a:t>
                      </a:r>
                    </a:p>
                  </a:txBody>
                  <a:tcPr marL="9525" marR="9525" marT="9525" marB="0" anchor="b"/>
                </a:tc>
                <a:tc>
                  <a:txBody>
                    <a:bodyPr/>
                    <a:lstStyle/>
                    <a:p>
                      <a:pPr algn="ctr"/>
                      <a:r>
                        <a:rPr lang="en-IE" dirty="0"/>
                        <a:t>Medium</a:t>
                      </a:r>
                    </a:p>
                  </a:txBody>
                  <a:tcPr anchor="ctr"/>
                </a:tc>
                <a:tc>
                  <a:txBody>
                    <a:bodyPr/>
                    <a:lstStyle/>
                    <a:p>
                      <a:pPr algn="ctr"/>
                      <a:endParaRPr lang="en-IE" dirty="0"/>
                    </a:p>
                  </a:txBody>
                  <a:tcPr anchor="ctr"/>
                </a:tc>
                <a:extLst>
                  <a:ext uri="{0D108BD9-81ED-4DB2-BD59-A6C34878D82A}">
                    <a16:rowId xmlns:a16="http://schemas.microsoft.com/office/drawing/2014/main" val="3777920952"/>
                  </a:ext>
                </a:extLst>
              </a:tr>
              <a:tr h="1087167">
                <a:tc>
                  <a:txBody>
                    <a:bodyPr/>
                    <a:lstStyle/>
                    <a:p>
                      <a:pPr algn="l" fontAlgn="b"/>
                      <a:r>
                        <a:rPr lang="en-IE" sz="2400" kern="1200" dirty="0">
                          <a:solidFill>
                            <a:schemeClr val="dk1"/>
                          </a:solidFill>
                          <a:latin typeface="+mn-lt"/>
                          <a:ea typeface="+mn-ea"/>
                          <a:cs typeface="+mn-cs"/>
                        </a:rPr>
                        <a:t>Develop system to record assess address tracking system</a:t>
                      </a:r>
                    </a:p>
                  </a:txBody>
                  <a:tcPr marL="9525" marR="9525" marT="9525" marB="0" anchor="ctr"/>
                </a:tc>
                <a:tc>
                  <a:txBody>
                    <a:bodyPr/>
                    <a:lstStyle/>
                    <a:p>
                      <a:pPr algn="ctr"/>
                      <a:r>
                        <a:rPr lang="en-IE" dirty="0"/>
                        <a:t>Medium</a:t>
                      </a:r>
                    </a:p>
                  </a:txBody>
                  <a:tcPr anchor="ctr"/>
                </a:tc>
                <a:tc>
                  <a:txBody>
                    <a:bodyPr/>
                    <a:lstStyle/>
                    <a:p>
                      <a:pPr algn="ctr"/>
                      <a:r>
                        <a:rPr lang="en-IE" dirty="0"/>
                        <a:t>Initial steps</a:t>
                      </a:r>
                    </a:p>
                  </a:txBody>
                  <a:tcPr anchor="ctr"/>
                </a:tc>
                <a:extLst>
                  <a:ext uri="{0D108BD9-81ED-4DB2-BD59-A6C34878D82A}">
                    <a16:rowId xmlns:a16="http://schemas.microsoft.com/office/drawing/2014/main" val="2014471755"/>
                  </a:ext>
                </a:extLst>
              </a:tr>
            </a:tbl>
          </a:graphicData>
        </a:graphic>
      </p:graphicFrame>
    </p:spTree>
    <p:extLst>
      <p:ext uri="{BB962C8B-B14F-4D97-AF65-F5344CB8AC3E}">
        <p14:creationId xmlns:p14="http://schemas.microsoft.com/office/powerpoint/2010/main" val="106231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E9C95-6AD9-B59F-A422-2F823C4074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E9FB8-3DC7-2396-10A4-0B0AB38C2174}"/>
              </a:ext>
            </a:extLst>
          </p:cNvPr>
          <p:cNvSpPr>
            <a:spLocks noGrp="1"/>
          </p:cNvSpPr>
          <p:nvPr>
            <p:ph type="title"/>
          </p:nvPr>
        </p:nvSpPr>
        <p:spPr/>
        <p:txBody>
          <a:bodyPr/>
          <a:lstStyle/>
          <a:p>
            <a:r>
              <a:rPr lang="en-IE" dirty="0"/>
              <a:t>Actions to strengthen Leadership &amp; Governance:</a:t>
            </a:r>
          </a:p>
        </p:txBody>
      </p:sp>
      <p:graphicFrame>
        <p:nvGraphicFramePr>
          <p:cNvPr id="5" name="Content Placeholder 4">
            <a:extLst>
              <a:ext uri="{FF2B5EF4-FFF2-40B4-BE49-F238E27FC236}">
                <a16:creationId xmlns:a16="http://schemas.microsoft.com/office/drawing/2014/main" id="{DDAA397D-0FD3-1BB5-226E-96A254206D7F}"/>
              </a:ext>
            </a:extLst>
          </p:cNvPr>
          <p:cNvGraphicFramePr>
            <a:graphicFrameLocks noGrp="1"/>
          </p:cNvGraphicFramePr>
          <p:nvPr>
            <p:ph idx="1"/>
            <p:extLst>
              <p:ext uri="{D42A27DB-BD31-4B8C-83A1-F6EECF244321}">
                <p14:modId xmlns:p14="http://schemas.microsoft.com/office/powerpoint/2010/main" val="2529410911"/>
              </p:ext>
            </p:extLst>
          </p:nvPr>
        </p:nvGraphicFramePr>
        <p:xfrm>
          <a:off x="863600" y="2091373"/>
          <a:ext cx="14022388" cy="7264047"/>
        </p:xfrm>
        <a:graphic>
          <a:graphicData uri="http://schemas.openxmlformats.org/drawingml/2006/table">
            <a:tbl>
              <a:tblPr firstRow="1" bandRow="1">
                <a:tableStyleId>{5C22544A-7EE6-4342-B048-85BDC9FD1C3A}</a:tableStyleId>
              </a:tblPr>
              <a:tblGrid>
                <a:gridCol w="9438564">
                  <a:extLst>
                    <a:ext uri="{9D8B030D-6E8A-4147-A177-3AD203B41FA5}">
                      <a16:colId xmlns:a16="http://schemas.microsoft.com/office/drawing/2014/main" val="3335657074"/>
                    </a:ext>
                  </a:extLst>
                </a:gridCol>
                <a:gridCol w="2291912">
                  <a:extLst>
                    <a:ext uri="{9D8B030D-6E8A-4147-A177-3AD203B41FA5}">
                      <a16:colId xmlns:a16="http://schemas.microsoft.com/office/drawing/2014/main" val="619426766"/>
                    </a:ext>
                  </a:extLst>
                </a:gridCol>
                <a:gridCol w="2291912">
                  <a:extLst>
                    <a:ext uri="{9D8B030D-6E8A-4147-A177-3AD203B41FA5}">
                      <a16:colId xmlns:a16="http://schemas.microsoft.com/office/drawing/2014/main" val="2382525870"/>
                    </a:ext>
                  </a:extLst>
                </a:gridCol>
              </a:tblGrid>
              <a:tr h="1087167">
                <a:tc>
                  <a:txBody>
                    <a:bodyPr/>
                    <a:lstStyle/>
                    <a:p>
                      <a:r>
                        <a:rPr lang="en-IE" dirty="0"/>
                        <a:t>Action</a:t>
                      </a:r>
                    </a:p>
                  </a:txBody>
                  <a:tcPr/>
                </a:tc>
                <a:tc>
                  <a:txBody>
                    <a:bodyPr/>
                    <a:lstStyle/>
                    <a:p>
                      <a:pPr algn="ctr"/>
                      <a:r>
                        <a:rPr lang="en-IE" dirty="0"/>
                        <a:t>Priority</a:t>
                      </a:r>
                    </a:p>
                  </a:txBody>
                  <a:tcPr/>
                </a:tc>
                <a:tc>
                  <a:txBody>
                    <a:bodyPr/>
                    <a:lstStyle/>
                    <a:p>
                      <a:pPr algn="ctr"/>
                      <a:r>
                        <a:rPr lang="en-IE" dirty="0"/>
                        <a:t>Update</a:t>
                      </a:r>
                    </a:p>
                  </a:txBody>
                  <a:tcPr/>
                </a:tc>
                <a:extLst>
                  <a:ext uri="{0D108BD9-81ED-4DB2-BD59-A6C34878D82A}">
                    <a16:rowId xmlns:a16="http://schemas.microsoft.com/office/drawing/2014/main" val="2548023342"/>
                  </a:ext>
                </a:extLst>
              </a:tr>
              <a:tr h="1087167">
                <a:tc>
                  <a:txBody>
                    <a:bodyPr/>
                    <a:lstStyle/>
                    <a:p>
                      <a:pPr algn="l" fontAlgn="b"/>
                      <a:r>
                        <a:rPr lang="en-IE" sz="2400" kern="1200" dirty="0">
                          <a:solidFill>
                            <a:schemeClr val="dk1"/>
                          </a:solidFill>
                          <a:latin typeface="+mn-lt"/>
                          <a:ea typeface="+mn-ea"/>
                          <a:cs typeface="+mn-cs"/>
                        </a:rPr>
                        <a:t>Familiarisation sessions on the Duty for GA, Exec &amp; </a:t>
                      </a:r>
                      <a:r>
                        <a:rPr lang="en-IE" sz="2400" kern="1200" dirty="0" err="1">
                          <a:solidFill>
                            <a:schemeClr val="dk1"/>
                          </a:solidFill>
                          <a:latin typeface="+mn-lt"/>
                          <a:ea typeface="+mn-ea"/>
                          <a:cs typeface="+mn-cs"/>
                        </a:rPr>
                        <a:t>Mgmt</a:t>
                      </a:r>
                      <a:r>
                        <a:rPr lang="en-IE" sz="2400" kern="1200" dirty="0">
                          <a:solidFill>
                            <a:schemeClr val="dk1"/>
                          </a:solidFill>
                          <a:latin typeface="+mn-lt"/>
                          <a:ea typeface="+mn-ea"/>
                          <a:cs typeface="+mn-cs"/>
                        </a:rPr>
                        <a:t> Council. </a:t>
                      </a:r>
                    </a:p>
                    <a:p>
                      <a:pPr algn="l" fontAlgn="b"/>
                      <a:r>
                        <a:rPr lang="en-IE" sz="2000" kern="1200" dirty="0">
                          <a:solidFill>
                            <a:schemeClr val="dk1"/>
                          </a:solidFill>
                          <a:latin typeface="+mn-lt"/>
                          <a:ea typeface="+mn-ea"/>
                          <a:cs typeface="+mn-cs"/>
                        </a:rPr>
                        <a:t>Faculty SciEng, EHS updated. KBS &amp; EHS to be completed</a:t>
                      </a:r>
                    </a:p>
                    <a:p>
                      <a:pPr algn="l" fontAlgn="b"/>
                      <a:endParaRPr lang="en-IE" sz="2400" kern="1200" dirty="0">
                        <a:solidFill>
                          <a:schemeClr val="dk1"/>
                        </a:solidFill>
                        <a:latin typeface="+mn-lt"/>
                        <a:ea typeface="+mn-ea"/>
                        <a:cs typeface="+mn-cs"/>
                      </a:endParaRPr>
                    </a:p>
                  </a:txBody>
                  <a:tcPr marL="9525" marR="9525" marT="9525" marB="0" anchor="b"/>
                </a:tc>
                <a:tc>
                  <a:txBody>
                    <a:bodyPr/>
                    <a:lstStyle/>
                    <a:p>
                      <a:pPr algn="ctr"/>
                      <a:r>
                        <a:rPr lang="en-IE" dirty="0"/>
                        <a:t>High</a:t>
                      </a:r>
                    </a:p>
                  </a:txBody>
                  <a:tcPr anchor="ctr"/>
                </a:tc>
                <a:tc>
                  <a:txBody>
                    <a:bodyPr/>
                    <a:lstStyle/>
                    <a:p>
                      <a:pPr algn="ctr"/>
                      <a:r>
                        <a:rPr lang="en-IE" dirty="0"/>
                        <a:t>Nearing Completion</a:t>
                      </a:r>
                    </a:p>
                  </a:txBody>
                  <a:tcPr anchor="ctr"/>
                </a:tc>
                <a:extLst>
                  <a:ext uri="{0D108BD9-81ED-4DB2-BD59-A6C34878D82A}">
                    <a16:rowId xmlns:a16="http://schemas.microsoft.com/office/drawing/2014/main" val="3540948932"/>
                  </a:ext>
                </a:extLst>
              </a:tr>
              <a:tr h="1087167">
                <a:tc>
                  <a:txBody>
                    <a:bodyPr/>
                    <a:lstStyle/>
                    <a:p>
                      <a:pPr algn="l" fontAlgn="b"/>
                      <a:r>
                        <a:rPr lang="en-IE" sz="2400" kern="1200" dirty="0">
                          <a:solidFill>
                            <a:schemeClr val="dk1"/>
                          </a:solidFill>
                          <a:latin typeface="+mn-lt"/>
                          <a:ea typeface="+mn-ea"/>
                          <a:cs typeface="+mn-cs"/>
                        </a:rPr>
                        <a:t>Executive Committee agenda to include public sector duty as regular item on agenda.</a:t>
                      </a:r>
                    </a:p>
                  </a:txBody>
                  <a:tcPr marL="9525" marR="9525" marT="9525" marB="0" anchor="b"/>
                </a:tc>
                <a:tc>
                  <a:txBody>
                    <a:bodyPr/>
                    <a:lstStyle/>
                    <a:p>
                      <a:pPr algn="ctr"/>
                      <a:r>
                        <a:rPr lang="en-IE"/>
                        <a:t>High</a:t>
                      </a:r>
                      <a:endParaRPr lang="en-IE" dirty="0"/>
                    </a:p>
                  </a:txBody>
                  <a:tcPr anchor="ctr"/>
                </a:tc>
                <a:tc>
                  <a:txBody>
                    <a:bodyPr/>
                    <a:lstStyle/>
                    <a:p>
                      <a:pPr marL="0" marR="0" lvl="0" indent="0" algn="ctr" defTabSz="1219342" rtl="0" eaLnBrk="1" fontAlgn="auto" latinLnBrk="0" hangingPunct="1">
                        <a:lnSpc>
                          <a:spcPct val="100000"/>
                        </a:lnSpc>
                        <a:spcBef>
                          <a:spcPts val="0"/>
                        </a:spcBef>
                        <a:spcAft>
                          <a:spcPts val="0"/>
                        </a:spcAft>
                        <a:buClrTx/>
                        <a:buSzTx/>
                        <a:buFontTx/>
                        <a:buNone/>
                        <a:tabLst/>
                        <a:defRPr/>
                      </a:pPr>
                      <a:r>
                        <a:rPr lang="en-IE" dirty="0"/>
                        <a:t>Quick Win</a:t>
                      </a:r>
                    </a:p>
                  </a:txBody>
                  <a:tcPr anchor="ctr"/>
                </a:tc>
                <a:extLst>
                  <a:ext uri="{0D108BD9-81ED-4DB2-BD59-A6C34878D82A}">
                    <a16:rowId xmlns:a16="http://schemas.microsoft.com/office/drawing/2014/main" val="1543110064"/>
                  </a:ext>
                </a:extLst>
              </a:tr>
              <a:tr h="1087167">
                <a:tc>
                  <a:txBody>
                    <a:bodyPr/>
                    <a:lstStyle/>
                    <a:p>
                      <a:pPr algn="l" fontAlgn="b"/>
                      <a:r>
                        <a:rPr lang="en-IE" sz="2400" kern="1200" dirty="0">
                          <a:solidFill>
                            <a:schemeClr val="dk1"/>
                          </a:solidFill>
                          <a:latin typeface="+mn-lt"/>
                          <a:ea typeface="+mn-ea"/>
                          <a:cs typeface="+mn-cs"/>
                        </a:rPr>
                        <a:t>Management Council agenda to include duty as regular item on agenda.</a:t>
                      </a:r>
                    </a:p>
                  </a:txBody>
                  <a:tcPr marL="9525" marR="9525" marT="9525" marB="0" anchor="b"/>
                </a:tc>
                <a:tc>
                  <a:txBody>
                    <a:bodyPr/>
                    <a:lstStyle/>
                    <a:p>
                      <a:pPr algn="ctr"/>
                      <a:r>
                        <a:rPr lang="en-IE" dirty="0"/>
                        <a:t>High</a:t>
                      </a:r>
                    </a:p>
                  </a:txBody>
                  <a:tcPr anchor="ctr"/>
                </a:tc>
                <a:tc>
                  <a:txBody>
                    <a:bodyPr/>
                    <a:lstStyle/>
                    <a:p>
                      <a:pPr algn="ctr"/>
                      <a:r>
                        <a:rPr lang="en-IE" dirty="0"/>
                        <a:t>Quick Win</a:t>
                      </a:r>
                    </a:p>
                  </a:txBody>
                  <a:tcPr anchor="ctr"/>
                </a:tc>
                <a:extLst>
                  <a:ext uri="{0D108BD9-81ED-4DB2-BD59-A6C34878D82A}">
                    <a16:rowId xmlns:a16="http://schemas.microsoft.com/office/drawing/2014/main" val="3867738509"/>
                  </a:ext>
                </a:extLst>
              </a:tr>
              <a:tr h="1087167">
                <a:tc>
                  <a:txBody>
                    <a:bodyPr/>
                    <a:lstStyle/>
                    <a:p>
                      <a:pPr algn="l" fontAlgn="b"/>
                      <a:r>
                        <a:rPr lang="en-IE" sz="2400" kern="1200" dirty="0">
                          <a:solidFill>
                            <a:schemeClr val="dk1"/>
                          </a:solidFill>
                          <a:latin typeface="+mn-lt"/>
                          <a:ea typeface="+mn-ea"/>
                          <a:cs typeface="+mn-cs"/>
                        </a:rPr>
                        <a:t>HREDI Steering Committee to review progress</a:t>
                      </a:r>
                    </a:p>
                  </a:txBody>
                  <a:tcPr marL="9525" marR="9525" marT="9525" marB="0" anchor="b"/>
                </a:tc>
                <a:tc>
                  <a:txBody>
                    <a:bodyPr/>
                    <a:lstStyle/>
                    <a:p>
                      <a:pPr algn="ctr"/>
                      <a:r>
                        <a:rPr lang="en-IE" dirty="0"/>
                        <a:t>Medium</a:t>
                      </a:r>
                    </a:p>
                  </a:txBody>
                  <a:tcPr anchor="ctr"/>
                </a:tc>
                <a:tc>
                  <a:txBody>
                    <a:bodyPr/>
                    <a:lstStyle/>
                    <a:p>
                      <a:pPr algn="ctr"/>
                      <a:r>
                        <a:rPr lang="en-IE" dirty="0"/>
                        <a:t>Starts Today</a:t>
                      </a:r>
                    </a:p>
                  </a:txBody>
                  <a:tcPr anchor="ctr"/>
                </a:tc>
                <a:extLst>
                  <a:ext uri="{0D108BD9-81ED-4DB2-BD59-A6C34878D82A}">
                    <a16:rowId xmlns:a16="http://schemas.microsoft.com/office/drawing/2014/main" val="1740395444"/>
                  </a:ext>
                </a:extLst>
              </a:tr>
              <a:tr h="1087167">
                <a:tc>
                  <a:txBody>
                    <a:bodyPr/>
                    <a:lstStyle/>
                    <a:p>
                      <a:pPr algn="l" fontAlgn="b"/>
                      <a:r>
                        <a:rPr lang="en-IE" sz="2400" kern="1200" dirty="0">
                          <a:solidFill>
                            <a:schemeClr val="dk1"/>
                          </a:solidFill>
                          <a:latin typeface="+mn-lt"/>
                          <a:ea typeface="+mn-ea"/>
                          <a:cs typeface="+mn-cs"/>
                        </a:rPr>
                        <a:t>Local EDI committees briefing and exchange</a:t>
                      </a:r>
                    </a:p>
                  </a:txBody>
                  <a:tcPr marL="9525" marR="9525" marT="9525" marB="0" anchor="b"/>
                </a:tc>
                <a:tc>
                  <a:txBody>
                    <a:bodyPr/>
                    <a:lstStyle/>
                    <a:p>
                      <a:pPr algn="ctr"/>
                      <a:r>
                        <a:rPr lang="en-IE" dirty="0"/>
                        <a:t>Medium</a:t>
                      </a:r>
                    </a:p>
                  </a:txBody>
                  <a:tcPr anchor="ctr"/>
                </a:tc>
                <a:tc>
                  <a:txBody>
                    <a:bodyPr/>
                    <a:lstStyle/>
                    <a:p>
                      <a:pPr algn="ctr"/>
                      <a:r>
                        <a:rPr lang="en-IE" dirty="0"/>
                        <a:t>-</a:t>
                      </a:r>
                    </a:p>
                  </a:txBody>
                  <a:tcPr anchor="ctr"/>
                </a:tc>
                <a:extLst>
                  <a:ext uri="{0D108BD9-81ED-4DB2-BD59-A6C34878D82A}">
                    <a16:rowId xmlns:a16="http://schemas.microsoft.com/office/drawing/2014/main" val="53746871"/>
                  </a:ext>
                </a:extLst>
              </a:tr>
              <a:tr h="0">
                <a:tc>
                  <a:txBody>
                    <a:bodyPr/>
                    <a:lstStyle/>
                    <a:p>
                      <a:pPr algn="l" fontAlgn="b"/>
                      <a:r>
                        <a:rPr lang="en-IE" sz="2400" kern="1200" dirty="0">
                          <a:solidFill>
                            <a:schemeClr val="dk1"/>
                          </a:solidFill>
                          <a:latin typeface="+mn-lt"/>
                          <a:ea typeface="+mn-ea"/>
                          <a:cs typeface="+mn-cs"/>
                        </a:rPr>
                        <a:t>Integrate HREDI strategy, AS &amp; Race Equality Action Plan as standing Item on dept Agendas</a:t>
                      </a:r>
                    </a:p>
                  </a:txBody>
                  <a:tcPr marL="9525" marR="9525" marT="9525" marB="0" anchor="b"/>
                </a:tc>
                <a:tc>
                  <a:txBody>
                    <a:bodyPr/>
                    <a:lstStyle/>
                    <a:p>
                      <a:pPr algn="ctr"/>
                      <a:r>
                        <a:rPr lang="en-IE" dirty="0"/>
                        <a:t>Medium</a:t>
                      </a:r>
                    </a:p>
                  </a:txBody>
                  <a:tcPr anchor="ctr"/>
                </a:tc>
                <a:tc>
                  <a:txBody>
                    <a:bodyPr/>
                    <a:lstStyle/>
                    <a:p>
                      <a:pPr algn="ctr"/>
                      <a:r>
                        <a:rPr lang="en-IE" dirty="0"/>
                        <a:t>-</a:t>
                      </a:r>
                    </a:p>
                  </a:txBody>
                  <a:tcPr anchor="ctr"/>
                </a:tc>
                <a:extLst>
                  <a:ext uri="{0D108BD9-81ED-4DB2-BD59-A6C34878D82A}">
                    <a16:rowId xmlns:a16="http://schemas.microsoft.com/office/drawing/2014/main" val="3995603094"/>
                  </a:ext>
                </a:extLst>
              </a:tr>
            </a:tbl>
          </a:graphicData>
        </a:graphic>
      </p:graphicFrame>
    </p:spTree>
    <p:extLst>
      <p:ext uri="{BB962C8B-B14F-4D97-AF65-F5344CB8AC3E}">
        <p14:creationId xmlns:p14="http://schemas.microsoft.com/office/powerpoint/2010/main" val="3563418312"/>
      </p:ext>
    </p:extLst>
  </p:cSld>
  <p:clrMapOvr>
    <a:masterClrMapping/>
  </p:clrMapOvr>
</p:sld>
</file>

<file path=ppt/theme/theme1.xml><?xml version="1.0" encoding="utf-8"?>
<a:theme xmlns:a="http://schemas.openxmlformats.org/drawingml/2006/main" name="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9DC5493B-8ADD-4890-ACF5-D2227C911FCB}" vid="{82EA234B-E924-4267-9BD4-C57F95DC13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UL Template</Template>
  <TotalTime>0</TotalTime>
  <Words>796</Words>
  <Application>Microsoft Office PowerPoint</Application>
  <PresentationFormat>Custom</PresentationFormat>
  <Paragraphs>136</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Georgia</vt:lpstr>
      <vt:lpstr>Helvetica</vt:lpstr>
      <vt:lpstr>Inter Medium</vt:lpstr>
      <vt:lpstr>Office Theme</vt:lpstr>
      <vt:lpstr>HREDI Annual Progress Report 2023</vt:lpstr>
      <vt:lpstr>HREDI Strategy 2023 – 2027 </vt:lpstr>
      <vt:lpstr>Irish Human Rights &amp; Equality Commission: System </vt:lpstr>
      <vt:lpstr>PowerPoint Presentation</vt:lpstr>
      <vt:lpstr>PowerPoint Presentation</vt:lpstr>
      <vt:lpstr>HREDI Implementing Actions</vt:lpstr>
      <vt:lpstr>Actions on Training:</vt:lpstr>
      <vt:lpstr>Actions that impact HEA Barometer:</vt:lpstr>
      <vt:lpstr>Actions to strengthen Leadership &amp; Governance:</vt:lpstr>
      <vt:lpstr>Actions to align existing action plans:</vt:lpstr>
      <vt:lpstr>Actions to Monitor Progress:</vt:lpstr>
      <vt:lpstr>Action to Advise:</vt:lpstr>
      <vt:lpstr>Quick Wins &amp; High Priority Actions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2024-02-13T11:19:52Z</dcterms:created>
  <dcterms:modified xsi:type="dcterms:W3CDTF">2024-02-13T11:20:03Z</dcterms:modified>
</cp:coreProperties>
</file>