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81" r:id="rId3"/>
    <p:sldId id="266" r:id="rId4"/>
    <p:sldId id="257" r:id="rId5"/>
    <p:sldId id="259" r:id="rId6"/>
    <p:sldId id="268" r:id="rId7"/>
    <p:sldId id="270" r:id="rId8"/>
    <p:sldId id="267" r:id="rId9"/>
    <p:sldId id="269" r:id="rId10"/>
    <p:sldId id="271" r:id="rId11"/>
    <p:sldId id="272" r:id="rId12"/>
    <p:sldId id="276" r:id="rId13"/>
    <p:sldId id="274" r:id="rId14"/>
    <p:sldId id="280" r:id="rId15"/>
    <p:sldId id="275" r:id="rId16"/>
    <p:sldId id="277" r:id="rId17"/>
    <p:sldId id="279" r:id="rId18"/>
    <p:sldId id="27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584" autoAdjust="0"/>
  </p:normalViewPr>
  <p:slideViewPr>
    <p:cSldViewPr>
      <p:cViewPr varScale="1">
        <p:scale>
          <a:sx n="106" d="100"/>
          <a:sy n="106" d="100"/>
        </p:scale>
        <p:origin x="130"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4BF312-3C21-44D7-B30D-751EBFCFF1D4}" type="datetimeFigureOut">
              <a:rPr lang="en-IE" smtClean="0"/>
              <a:t>09/11/2017</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EF0291-D3FC-472A-903C-B6683A024D2C}" type="slidenum">
              <a:rPr lang="en-IE" smtClean="0"/>
              <a:t>‹#›</a:t>
            </a:fld>
            <a:endParaRPr lang="en-IE"/>
          </a:p>
        </p:txBody>
      </p:sp>
    </p:spTree>
    <p:extLst>
      <p:ext uri="{BB962C8B-B14F-4D97-AF65-F5344CB8AC3E}">
        <p14:creationId xmlns:p14="http://schemas.microsoft.com/office/powerpoint/2010/main" val="344017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It is a good idea to remind students that their choices should be informed by their understanding of the rhetorical situation: occasion, topic, audience, purpose</a:t>
            </a:r>
          </a:p>
        </p:txBody>
      </p:sp>
      <p:sp>
        <p:nvSpPr>
          <p:cNvPr id="4" name="Slide Number Placeholder 3"/>
          <p:cNvSpPr>
            <a:spLocks noGrp="1"/>
          </p:cNvSpPr>
          <p:nvPr>
            <p:ph type="sldNum" sz="quarter" idx="10"/>
          </p:nvPr>
        </p:nvSpPr>
        <p:spPr/>
        <p:txBody>
          <a:bodyPr/>
          <a:lstStyle/>
          <a:p>
            <a:fld id="{A3EF0291-D3FC-472A-903C-B6683A024D2C}" type="slidenum">
              <a:rPr lang="en-IE" smtClean="0"/>
              <a:t>2</a:t>
            </a:fld>
            <a:endParaRPr lang="en-IE"/>
          </a:p>
        </p:txBody>
      </p:sp>
    </p:spTree>
    <p:extLst>
      <p:ext uri="{BB962C8B-B14F-4D97-AF65-F5344CB8AC3E}">
        <p14:creationId xmlns:p14="http://schemas.microsoft.com/office/powerpoint/2010/main" val="654102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A3EF0291-D3FC-472A-903C-B6683A024D2C}" type="slidenum">
              <a:rPr lang="en-IE" smtClean="0"/>
              <a:t>11</a:t>
            </a:fld>
            <a:endParaRPr lang="en-IE"/>
          </a:p>
        </p:txBody>
      </p:sp>
    </p:spTree>
    <p:extLst>
      <p:ext uri="{BB962C8B-B14F-4D97-AF65-F5344CB8AC3E}">
        <p14:creationId xmlns:p14="http://schemas.microsoft.com/office/powerpoint/2010/main" val="943433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In the first case, how many women are there?</a:t>
            </a:r>
          </a:p>
          <a:p>
            <a:r>
              <a:rPr lang="en-IE" dirty="0"/>
              <a:t>In the second case, how many women are there?</a:t>
            </a:r>
          </a:p>
          <a:p>
            <a:endParaRPr lang="en-IE" dirty="0"/>
          </a:p>
          <a:p>
            <a:r>
              <a:rPr lang="en-IE" dirty="0"/>
              <a:t>The relative clause enclosed by commas is parenthetical, extra, unnecessary information. There is only one woman. In the second case, where the relative clause is not enclosed by commas, there are many women, but only one is waving.</a:t>
            </a:r>
          </a:p>
        </p:txBody>
      </p:sp>
      <p:sp>
        <p:nvSpPr>
          <p:cNvPr id="4" name="Slide Number Placeholder 3"/>
          <p:cNvSpPr>
            <a:spLocks noGrp="1"/>
          </p:cNvSpPr>
          <p:nvPr>
            <p:ph type="sldNum" sz="quarter" idx="10"/>
          </p:nvPr>
        </p:nvSpPr>
        <p:spPr/>
        <p:txBody>
          <a:bodyPr/>
          <a:lstStyle/>
          <a:p>
            <a:fld id="{A3EF0291-D3FC-472A-903C-B6683A024D2C}" type="slidenum">
              <a:rPr lang="en-IE" smtClean="0"/>
              <a:t>14</a:t>
            </a:fld>
            <a:endParaRPr lang="en-IE"/>
          </a:p>
        </p:txBody>
      </p:sp>
    </p:spTree>
    <p:extLst>
      <p:ext uri="{BB962C8B-B14F-4D97-AF65-F5344CB8AC3E}">
        <p14:creationId xmlns:p14="http://schemas.microsoft.com/office/powerpoint/2010/main" val="4090430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First case, one independent clause precedes another, so the first is set off by a comma.</a:t>
            </a:r>
          </a:p>
          <a:p>
            <a:r>
              <a:rPr lang="en-IE" dirty="0"/>
              <a:t>In the second case, the semi-colon joins two things of equal value, both grammatically parallel and semantically parallel. There is no need for an adverbial conjunction after the semi-colon in this case because of the obviousness of the semantic similarity.</a:t>
            </a:r>
          </a:p>
          <a:p>
            <a:r>
              <a:rPr lang="en-IE" dirty="0"/>
              <a:t>In the third case, a colon introduces an elaboration on the main idea.</a:t>
            </a:r>
          </a:p>
          <a:p>
            <a:endParaRPr lang="en-IE" dirty="0"/>
          </a:p>
          <a:p>
            <a:r>
              <a:rPr lang="en-IE" dirty="0"/>
              <a:t>Quoted material maintains the spelling of the original—exactly as it is found.</a:t>
            </a:r>
          </a:p>
          <a:p>
            <a:endParaRPr lang="en-IE" dirty="0"/>
          </a:p>
          <a:p>
            <a:r>
              <a:rPr lang="en-IE" dirty="0"/>
              <a:t>Do not confuse the ‘University of Limerick’ with ‘the university’. The word ‘the’ tells us that you are talking about a specific university, because you have named  it elsewhere, previously. </a:t>
            </a:r>
          </a:p>
        </p:txBody>
      </p:sp>
      <p:sp>
        <p:nvSpPr>
          <p:cNvPr id="4" name="Slide Number Placeholder 3"/>
          <p:cNvSpPr>
            <a:spLocks noGrp="1"/>
          </p:cNvSpPr>
          <p:nvPr>
            <p:ph type="sldNum" sz="quarter" idx="10"/>
          </p:nvPr>
        </p:nvSpPr>
        <p:spPr/>
        <p:txBody>
          <a:bodyPr/>
          <a:lstStyle/>
          <a:p>
            <a:fld id="{A3EF0291-D3FC-472A-903C-B6683A024D2C}" type="slidenum">
              <a:rPr lang="en-IE" smtClean="0"/>
              <a:t>15</a:t>
            </a:fld>
            <a:endParaRPr lang="en-IE"/>
          </a:p>
        </p:txBody>
      </p:sp>
    </p:spTree>
    <p:extLst>
      <p:ext uri="{BB962C8B-B14F-4D97-AF65-F5344CB8AC3E}">
        <p14:creationId xmlns:p14="http://schemas.microsoft.com/office/powerpoint/2010/main" val="2234445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See editing and proofreading strategies at https://writing.colostate.edu/guides/guide.cfm?guideid=45 (follow the link)</a:t>
            </a:r>
          </a:p>
        </p:txBody>
      </p:sp>
      <p:sp>
        <p:nvSpPr>
          <p:cNvPr id="4" name="Slide Number Placeholder 3"/>
          <p:cNvSpPr>
            <a:spLocks noGrp="1"/>
          </p:cNvSpPr>
          <p:nvPr>
            <p:ph type="sldNum" sz="quarter" idx="10"/>
          </p:nvPr>
        </p:nvSpPr>
        <p:spPr/>
        <p:txBody>
          <a:bodyPr/>
          <a:lstStyle/>
          <a:p>
            <a:fld id="{A3EF0291-D3FC-472A-903C-B6683A024D2C}" type="slidenum">
              <a:rPr lang="en-IE" smtClean="0"/>
              <a:t>18</a:t>
            </a:fld>
            <a:endParaRPr lang="en-IE"/>
          </a:p>
        </p:txBody>
      </p:sp>
    </p:spTree>
    <p:extLst>
      <p:ext uri="{BB962C8B-B14F-4D97-AF65-F5344CB8AC3E}">
        <p14:creationId xmlns:p14="http://schemas.microsoft.com/office/powerpoint/2010/main" val="4218798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Coherence is accomplished through logical order and clear signalling of logical and grammatical relations. </a:t>
            </a:r>
          </a:p>
          <a:p>
            <a:endParaRPr lang="en-IE" dirty="0"/>
          </a:p>
          <a:p>
            <a:r>
              <a:rPr lang="en-IE" dirty="0"/>
              <a:t>Who ran home?</a:t>
            </a:r>
          </a:p>
          <a:p>
            <a:r>
              <a:rPr lang="en-IE" dirty="0"/>
              <a:t>What was true? That he didn’t believe it or that the thing he didn’t believe was true?</a:t>
            </a:r>
          </a:p>
          <a:p>
            <a:r>
              <a:rPr lang="en-IE" dirty="0"/>
              <a:t>What is this paragraph about? (https://writing.colostate.edu/guides/teaching/rhet-terms/pop3d.cfm) </a:t>
            </a:r>
          </a:p>
          <a:p>
            <a:endParaRPr lang="en-IE" dirty="0"/>
          </a:p>
        </p:txBody>
      </p:sp>
      <p:sp>
        <p:nvSpPr>
          <p:cNvPr id="4" name="Slide Number Placeholder 3"/>
          <p:cNvSpPr>
            <a:spLocks noGrp="1"/>
          </p:cNvSpPr>
          <p:nvPr>
            <p:ph type="sldNum" sz="quarter" idx="10"/>
          </p:nvPr>
        </p:nvSpPr>
        <p:spPr/>
        <p:txBody>
          <a:bodyPr/>
          <a:lstStyle/>
          <a:p>
            <a:fld id="{A3EF0291-D3FC-472A-903C-B6683A024D2C}" type="slidenum">
              <a:rPr lang="en-IE" smtClean="0"/>
              <a:t>3</a:t>
            </a:fld>
            <a:endParaRPr lang="en-IE"/>
          </a:p>
        </p:txBody>
      </p:sp>
    </p:spTree>
    <p:extLst>
      <p:ext uri="{BB962C8B-B14F-4D97-AF65-F5344CB8AC3E}">
        <p14:creationId xmlns:p14="http://schemas.microsoft.com/office/powerpoint/2010/main" val="2195631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students if they have a strategy. What does it look like. Get some samples of student approaches to editing and proofing their papers. Does anyone use the spell check on Microsoft Word or the Grammar and style check? Do they use the Find tool to identify whether quotes have both opening and closing inverted commas? That parenthetical information is enclosed on both ends by brackets, commas or dashes? </a:t>
            </a:r>
          </a:p>
        </p:txBody>
      </p:sp>
      <p:sp>
        <p:nvSpPr>
          <p:cNvPr id="4" name="Slide Number Placeholder 3"/>
          <p:cNvSpPr>
            <a:spLocks noGrp="1"/>
          </p:cNvSpPr>
          <p:nvPr>
            <p:ph type="sldNum" sz="quarter" idx="10"/>
          </p:nvPr>
        </p:nvSpPr>
        <p:spPr/>
        <p:txBody>
          <a:bodyPr/>
          <a:lstStyle/>
          <a:p>
            <a:fld id="{A3EF0291-D3FC-472A-903C-B6683A024D2C}" type="slidenum">
              <a:rPr lang="en-IE" smtClean="0"/>
              <a:t>4</a:t>
            </a:fld>
            <a:endParaRPr lang="en-IE"/>
          </a:p>
        </p:txBody>
      </p:sp>
    </p:spTree>
    <p:extLst>
      <p:ext uri="{BB962C8B-B14F-4D97-AF65-F5344CB8AC3E}">
        <p14:creationId xmlns:p14="http://schemas.microsoft.com/office/powerpoint/2010/main" val="3137609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Do your paragraph- and sentence-level choices further your goal for your paper in this particular situation?</a:t>
            </a:r>
          </a:p>
        </p:txBody>
      </p:sp>
      <p:sp>
        <p:nvSpPr>
          <p:cNvPr id="4" name="Slide Number Placeholder 3"/>
          <p:cNvSpPr>
            <a:spLocks noGrp="1"/>
          </p:cNvSpPr>
          <p:nvPr>
            <p:ph type="sldNum" sz="quarter" idx="10"/>
          </p:nvPr>
        </p:nvSpPr>
        <p:spPr/>
        <p:txBody>
          <a:bodyPr/>
          <a:lstStyle/>
          <a:p>
            <a:fld id="{A3EF0291-D3FC-472A-903C-B6683A024D2C}" type="slidenum">
              <a:rPr lang="en-IE" smtClean="0"/>
              <a:t>5</a:t>
            </a:fld>
            <a:endParaRPr lang="en-IE"/>
          </a:p>
        </p:txBody>
      </p:sp>
    </p:spTree>
    <p:extLst>
      <p:ext uri="{BB962C8B-B14F-4D97-AF65-F5344CB8AC3E}">
        <p14:creationId xmlns:p14="http://schemas.microsoft.com/office/powerpoint/2010/main" val="1781114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It starts out  speaking about biological reactions to colour. To introduce the idea of heavenly peace and spiritual growth into the equation is a bit confusing. The topic sentence indicates biological reactions control the conversation about the influence of colour, but the final sentence seems to indicate that the discussion is not limited to those studies that comment on the biological response to colour. </a:t>
            </a:r>
          </a:p>
        </p:txBody>
      </p:sp>
      <p:sp>
        <p:nvSpPr>
          <p:cNvPr id="4" name="Slide Number Placeholder 3"/>
          <p:cNvSpPr>
            <a:spLocks noGrp="1"/>
          </p:cNvSpPr>
          <p:nvPr>
            <p:ph type="sldNum" sz="quarter" idx="10"/>
          </p:nvPr>
        </p:nvSpPr>
        <p:spPr/>
        <p:txBody>
          <a:bodyPr/>
          <a:lstStyle/>
          <a:p>
            <a:fld id="{A3EF0291-D3FC-472A-903C-B6683A024D2C}" type="slidenum">
              <a:rPr lang="en-IE" smtClean="0"/>
              <a:t>6</a:t>
            </a:fld>
            <a:endParaRPr lang="en-IE"/>
          </a:p>
        </p:txBody>
      </p:sp>
    </p:spTree>
    <p:extLst>
      <p:ext uri="{BB962C8B-B14F-4D97-AF65-F5344CB8AC3E}">
        <p14:creationId xmlns:p14="http://schemas.microsoft.com/office/powerpoint/2010/main" val="2003780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Link goes to UEfAP.com. Go to Writing and then to Paragraphs. Alternatively, or additionally, </a:t>
            </a:r>
            <a:r>
              <a:rPr lang="en-IE" dirty="0" err="1"/>
              <a:t>Writing@CSU</a:t>
            </a:r>
            <a:r>
              <a:rPr lang="en-IE" dirty="0"/>
              <a:t>: The Writing Studio, https://writing.colostate.edu/guides/teaching/rhet-terms/index.cfm has a section on Rhetorical Terminology, including a section on coherence. There is also an Exercises section with Coherence paragraphs, Focus paragraphs and Development paragraph samples (good and weak).</a:t>
            </a:r>
          </a:p>
        </p:txBody>
      </p:sp>
      <p:sp>
        <p:nvSpPr>
          <p:cNvPr id="4" name="Slide Number Placeholder 3"/>
          <p:cNvSpPr>
            <a:spLocks noGrp="1"/>
          </p:cNvSpPr>
          <p:nvPr>
            <p:ph type="sldNum" sz="quarter" idx="10"/>
          </p:nvPr>
        </p:nvSpPr>
        <p:spPr/>
        <p:txBody>
          <a:bodyPr/>
          <a:lstStyle/>
          <a:p>
            <a:fld id="{A3EF0291-D3FC-472A-903C-B6683A024D2C}" type="slidenum">
              <a:rPr lang="en-IE" smtClean="0"/>
              <a:t>7</a:t>
            </a:fld>
            <a:endParaRPr lang="en-IE"/>
          </a:p>
        </p:txBody>
      </p:sp>
    </p:spTree>
    <p:extLst>
      <p:ext uri="{BB962C8B-B14F-4D97-AF65-F5344CB8AC3E}">
        <p14:creationId xmlns:p14="http://schemas.microsoft.com/office/powerpoint/2010/main" val="3737858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‘Gold’ is the topic; ‘two important characteristics’ is what limits the conversation.</a:t>
            </a:r>
          </a:p>
        </p:txBody>
      </p:sp>
      <p:sp>
        <p:nvSpPr>
          <p:cNvPr id="4" name="Slide Number Placeholder 3"/>
          <p:cNvSpPr>
            <a:spLocks noGrp="1"/>
          </p:cNvSpPr>
          <p:nvPr>
            <p:ph type="sldNum" sz="quarter" idx="10"/>
          </p:nvPr>
        </p:nvSpPr>
        <p:spPr/>
        <p:txBody>
          <a:bodyPr/>
          <a:lstStyle/>
          <a:p>
            <a:fld id="{A3EF0291-D3FC-472A-903C-B6683A024D2C}" type="slidenum">
              <a:rPr lang="en-IE" smtClean="0"/>
              <a:t>8</a:t>
            </a:fld>
            <a:endParaRPr lang="en-IE"/>
          </a:p>
        </p:txBody>
      </p:sp>
    </p:spTree>
    <p:extLst>
      <p:ext uri="{BB962C8B-B14F-4D97-AF65-F5344CB8AC3E}">
        <p14:creationId xmlns:p14="http://schemas.microsoft.com/office/powerpoint/2010/main" val="41151958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b="1" dirty="0"/>
              <a:t>Themes: colours, reactions, studies, physical responses, behaviours, religious temples,…</a:t>
            </a:r>
          </a:p>
          <a:p>
            <a:endParaRPr lang="en-IE" b="1" dirty="0"/>
          </a:p>
          <a:p>
            <a:r>
              <a:rPr lang="en-IE" b="1" dirty="0"/>
              <a:t>Logical bridges</a:t>
            </a:r>
          </a:p>
          <a:p>
            <a:r>
              <a:rPr lang="en-IE" dirty="0"/>
              <a:t>The same idea of a topic is carried over from sentence to sentence</a:t>
            </a:r>
          </a:p>
          <a:p>
            <a:r>
              <a:rPr lang="en-IE" dirty="0"/>
              <a:t>Successive sentences can be constructed in parallel form</a:t>
            </a:r>
          </a:p>
          <a:p>
            <a:endParaRPr lang="en-IE" dirty="0"/>
          </a:p>
          <a:p>
            <a:r>
              <a:rPr lang="en-IE" b="1" dirty="0"/>
              <a:t>Verbal bridges</a:t>
            </a:r>
          </a:p>
          <a:p>
            <a:r>
              <a:rPr lang="en-IE" dirty="0"/>
              <a:t>Key words can be repeated in several sentences</a:t>
            </a:r>
          </a:p>
          <a:p>
            <a:r>
              <a:rPr lang="en-IE" dirty="0"/>
              <a:t>Synonymous words can be repeated in several sentences</a:t>
            </a:r>
          </a:p>
          <a:p>
            <a:r>
              <a:rPr lang="en-IE" dirty="0"/>
              <a:t>Pronouns can refer to nouns in previous sentences</a:t>
            </a:r>
          </a:p>
          <a:p>
            <a:r>
              <a:rPr lang="en-IE" dirty="0"/>
              <a:t>Transition words can be used to link ideas from different sentences</a:t>
            </a:r>
          </a:p>
          <a:p>
            <a:endParaRPr lang="en-IE" dirty="0"/>
          </a:p>
          <a:p>
            <a:r>
              <a:rPr lang="en-IE" dirty="0"/>
              <a:t>Not easy to reconcile the findings about the effect of colour on one’s spiritual well-being with those of the athletes as there is no connection made to the physical reactions that brought about the spiritual responses. </a:t>
            </a:r>
          </a:p>
        </p:txBody>
      </p:sp>
      <p:sp>
        <p:nvSpPr>
          <p:cNvPr id="4" name="Slide Number Placeholder 3"/>
          <p:cNvSpPr>
            <a:spLocks noGrp="1"/>
          </p:cNvSpPr>
          <p:nvPr>
            <p:ph type="sldNum" sz="quarter" idx="10"/>
          </p:nvPr>
        </p:nvSpPr>
        <p:spPr/>
        <p:txBody>
          <a:bodyPr/>
          <a:lstStyle/>
          <a:p>
            <a:fld id="{A3EF0291-D3FC-472A-903C-B6683A024D2C}" type="slidenum">
              <a:rPr lang="en-IE" smtClean="0"/>
              <a:t>9</a:t>
            </a:fld>
            <a:endParaRPr lang="en-IE"/>
          </a:p>
        </p:txBody>
      </p:sp>
    </p:spTree>
    <p:extLst>
      <p:ext uri="{BB962C8B-B14F-4D97-AF65-F5344CB8AC3E}">
        <p14:creationId xmlns:p14="http://schemas.microsoft.com/office/powerpoint/2010/main" val="3014144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Refer to the RWC’s ppt on Sentence Structure, Grammar and Mechanics: https://ulsites.ul.ie/rwc/node/31121</a:t>
            </a:r>
          </a:p>
          <a:p>
            <a:r>
              <a:rPr lang="en-IE" dirty="0"/>
              <a:t>S=Subject</a:t>
            </a:r>
          </a:p>
          <a:p>
            <a:r>
              <a:rPr lang="en-IE" dirty="0"/>
              <a:t>V=Verb</a:t>
            </a:r>
          </a:p>
          <a:p>
            <a:r>
              <a:rPr lang="en-IE" dirty="0"/>
              <a:t>Cs=Subject Compliment</a:t>
            </a:r>
          </a:p>
          <a:p>
            <a:r>
              <a:rPr lang="en-IE" dirty="0"/>
              <a:t>Od=Object Direct</a:t>
            </a:r>
          </a:p>
          <a:p>
            <a:r>
              <a:rPr lang="en-IE" dirty="0"/>
              <a:t>Oi=Object Indirect</a:t>
            </a:r>
          </a:p>
          <a:p>
            <a:r>
              <a:rPr lang="en-IE" dirty="0"/>
              <a:t>Co=Object Complement</a:t>
            </a:r>
          </a:p>
          <a:p>
            <a:endParaRPr lang="en-IE" dirty="0"/>
          </a:p>
          <a:p>
            <a:r>
              <a:rPr lang="en-IE" dirty="0"/>
              <a:t>Naturally, there are endless combinations of clause types in sentences. It is healthy to look at how subordinating clauses and various forms of phrasing (prepositional, non-finite verbal, reduced relative, etc. ) pre- and post-modify. </a:t>
            </a:r>
          </a:p>
        </p:txBody>
      </p:sp>
      <p:sp>
        <p:nvSpPr>
          <p:cNvPr id="4" name="Slide Number Placeholder 3"/>
          <p:cNvSpPr>
            <a:spLocks noGrp="1"/>
          </p:cNvSpPr>
          <p:nvPr>
            <p:ph type="sldNum" sz="quarter" idx="10"/>
          </p:nvPr>
        </p:nvSpPr>
        <p:spPr/>
        <p:txBody>
          <a:bodyPr/>
          <a:lstStyle/>
          <a:p>
            <a:fld id="{A3EF0291-D3FC-472A-903C-B6683A024D2C}" type="slidenum">
              <a:rPr lang="en-IE" smtClean="0"/>
              <a:t>10</a:t>
            </a:fld>
            <a:endParaRPr lang="en-IE"/>
          </a:p>
        </p:txBody>
      </p:sp>
    </p:spTree>
    <p:extLst>
      <p:ext uri="{BB962C8B-B14F-4D97-AF65-F5344CB8AC3E}">
        <p14:creationId xmlns:p14="http://schemas.microsoft.com/office/powerpoint/2010/main" val="898443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859505F1-C253-4744-A680-3EC007DAA904}" type="datetimeFigureOut">
              <a:rPr lang="en-IE" smtClean="0"/>
              <a:t>09/11/2017</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FF7AEAB4-8C70-42EB-A321-9EFC9925D021}" type="slidenum">
              <a:rPr lang="en-IE" smtClean="0"/>
              <a:t>‹#›</a:t>
            </a:fld>
            <a:endParaRPr lang="en-IE" dirty="0"/>
          </a:p>
        </p:txBody>
      </p:sp>
    </p:spTree>
    <p:extLst>
      <p:ext uri="{BB962C8B-B14F-4D97-AF65-F5344CB8AC3E}">
        <p14:creationId xmlns:p14="http://schemas.microsoft.com/office/powerpoint/2010/main" val="3066951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859505F1-C253-4744-A680-3EC007DAA904}" type="datetimeFigureOut">
              <a:rPr lang="en-IE" smtClean="0"/>
              <a:t>09/11/2017</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FF7AEAB4-8C70-42EB-A321-9EFC9925D021}" type="slidenum">
              <a:rPr lang="en-IE" smtClean="0"/>
              <a:t>‹#›</a:t>
            </a:fld>
            <a:endParaRPr lang="en-IE" dirty="0"/>
          </a:p>
        </p:txBody>
      </p:sp>
    </p:spTree>
    <p:extLst>
      <p:ext uri="{BB962C8B-B14F-4D97-AF65-F5344CB8AC3E}">
        <p14:creationId xmlns:p14="http://schemas.microsoft.com/office/powerpoint/2010/main" val="3412249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859505F1-C253-4744-A680-3EC007DAA904}" type="datetimeFigureOut">
              <a:rPr lang="en-IE" smtClean="0"/>
              <a:t>09/11/2017</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FF7AEAB4-8C70-42EB-A321-9EFC9925D021}" type="slidenum">
              <a:rPr lang="en-IE" smtClean="0"/>
              <a:t>‹#›</a:t>
            </a:fld>
            <a:endParaRPr lang="en-IE" dirty="0"/>
          </a:p>
        </p:txBody>
      </p:sp>
    </p:spTree>
    <p:extLst>
      <p:ext uri="{BB962C8B-B14F-4D97-AF65-F5344CB8AC3E}">
        <p14:creationId xmlns:p14="http://schemas.microsoft.com/office/powerpoint/2010/main" val="130354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859505F1-C253-4744-A680-3EC007DAA904}" type="datetimeFigureOut">
              <a:rPr lang="en-IE" smtClean="0"/>
              <a:t>09/11/2017</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FF7AEAB4-8C70-42EB-A321-9EFC9925D021}" type="slidenum">
              <a:rPr lang="en-IE" smtClean="0"/>
              <a:t>‹#›</a:t>
            </a:fld>
            <a:endParaRPr lang="en-IE" dirty="0"/>
          </a:p>
        </p:txBody>
      </p:sp>
    </p:spTree>
    <p:extLst>
      <p:ext uri="{BB962C8B-B14F-4D97-AF65-F5344CB8AC3E}">
        <p14:creationId xmlns:p14="http://schemas.microsoft.com/office/powerpoint/2010/main" val="4035859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9505F1-C253-4744-A680-3EC007DAA904}" type="datetimeFigureOut">
              <a:rPr lang="en-IE" smtClean="0"/>
              <a:t>09/11/2017</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FF7AEAB4-8C70-42EB-A321-9EFC9925D021}" type="slidenum">
              <a:rPr lang="en-IE" smtClean="0"/>
              <a:t>‹#›</a:t>
            </a:fld>
            <a:endParaRPr lang="en-IE" dirty="0"/>
          </a:p>
        </p:txBody>
      </p:sp>
    </p:spTree>
    <p:extLst>
      <p:ext uri="{BB962C8B-B14F-4D97-AF65-F5344CB8AC3E}">
        <p14:creationId xmlns:p14="http://schemas.microsoft.com/office/powerpoint/2010/main" val="1711091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859505F1-C253-4744-A680-3EC007DAA904}" type="datetimeFigureOut">
              <a:rPr lang="en-IE" smtClean="0"/>
              <a:t>09/11/2017</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FF7AEAB4-8C70-42EB-A321-9EFC9925D021}" type="slidenum">
              <a:rPr lang="en-IE" smtClean="0"/>
              <a:t>‹#›</a:t>
            </a:fld>
            <a:endParaRPr lang="en-IE" dirty="0"/>
          </a:p>
        </p:txBody>
      </p:sp>
    </p:spTree>
    <p:extLst>
      <p:ext uri="{BB962C8B-B14F-4D97-AF65-F5344CB8AC3E}">
        <p14:creationId xmlns:p14="http://schemas.microsoft.com/office/powerpoint/2010/main" val="1436984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859505F1-C253-4744-A680-3EC007DAA904}" type="datetimeFigureOut">
              <a:rPr lang="en-IE" smtClean="0"/>
              <a:t>09/11/2017</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FF7AEAB4-8C70-42EB-A321-9EFC9925D021}" type="slidenum">
              <a:rPr lang="en-IE" smtClean="0"/>
              <a:t>‹#›</a:t>
            </a:fld>
            <a:endParaRPr lang="en-IE" dirty="0"/>
          </a:p>
        </p:txBody>
      </p:sp>
    </p:spTree>
    <p:extLst>
      <p:ext uri="{BB962C8B-B14F-4D97-AF65-F5344CB8AC3E}">
        <p14:creationId xmlns:p14="http://schemas.microsoft.com/office/powerpoint/2010/main" val="1900164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859505F1-C253-4744-A680-3EC007DAA904}" type="datetimeFigureOut">
              <a:rPr lang="en-IE" smtClean="0"/>
              <a:t>09/11/2017</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FF7AEAB4-8C70-42EB-A321-9EFC9925D021}" type="slidenum">
              <a:rPr lang="en-IE" smtClean="0"/>
              <a:t>‹#›</a:t>
            </a:fld>
            <a:endParaRPr lang="en-IE" dirty="0"/>
          </a:p>
        </p:txBody>
      </p:sp>
    </p:spTree>
    <p:extLst>
      <p:ext uri="{BB962C8B-B14F-4D97-AF65-F5344CB8AC3E}">
        <p14:creationId xmlns:p14="http://schemas.microsoft.com/office/powerpoint/2010/main" val="1511541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9505F1-C253-4744-A680-3EC007DAA904}" type="datetimeFigureOut">
              <a:rPr lang="en-IE" smtClean="0"/>
              <a:t>09/11/2017</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FF7AEAB4-8C70-42EB-A321-9EFC9925D021}" type="slidenum">
              <a:rPr lang="en-IE" smtClean="0"/>
              <a:t>‹#›</a:t>
            </a:fld>
            <a:endParaRPr lang="en-IE" dirty="0"/>
          </a:p>
        </p:txBody>
      </p:sp>
    </p:spTree>
    <p:extLst>
      <p:ext uri="{BB962C8B-B14F-4D97-AF65-F5344CB8AC3E}">
        <p14:creationId xmlns:p14="http://schemas.microsoft.com/office/powerpoint/2010/main" val="2666454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9505F1-C253-4744-A680-3EC007DAA904}" type="datetimeFigureOut">
              <a:rPr lang="en-IE" smtClean="0"/>
              <a:t>09/11/2017</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FF7AEAB4-8C70-42EB-A321-9EFC9925D021}" type="slidenum">
              <a:rPr lang="en-IE" smtClean="0"/>
              <a:t>‹#›</a:t>
            </a:fld>
            <a:endParaRPr lang="en-IE" dirty="0"/>
          </a:p>
        </p:txBody>
      </p:sp>
    </p:spTree>
    <p:extLst>
      <p:ext uri="{BB962C8B-B14F-4D97-AF65-F5344CB8AC3E}">
        <p14:creationId xmlns:p14="http://schemas.microsoft.com/office/powerpoint/2010/main" val="2460352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9505F1-C253-4744-A680-3EC007DAA904}" type="datetimeFigureOut">
              <a:rPr lang="en-IE" smtClean="0"/>
              <a:t>09/11/2017</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FF7AEAB4-8C70-42EB-A321-9EFC9925D021}" type="slidenum">
              <a:rPr lang="en-IE" smtClean="0"/>
              <a:t>‹#›</a:t>
            </a:fld>
            <a:endParaRPr lang="en-IE" dirty="0"/>
          </a:p>
        </p:txBody>
      </p:sp>
    </p:spTree>
    <p:extLst>
      <p:ext uri="{BB962C8B-B14F-4D97-AF65-F5344CB8AC3E}">
        <p14:creationId xmlns:p14="http://schemas.microsoft.com/office/powerpoint/2010/main" val="499778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9505F1-C253-4744-A680-3EC007DAA904}" type="datetimeFigureOut">
              <a:rPr lang="en-IE" smtClean="0"/>
              <a:t>09/11/2017</a:t>
            </a:fld>
            <a:endParaRPr lang="en-I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AEAB4-8C70-42EB-A321-9EFC9925D021}" type="slidenum">
              <a:rPr lang="en-IE" smtClean="0"/>
              <a:t>‹#›</a:t>
            </a:fld>
            <a:endParaRPr lang="en-IE" dirty="0"/>
          </a:p>
        </p:txBody>
      </p:sp>
    </p:spTree>
    <p:extLst>
      <p:ext uri="{BB962C8B-B14F-4D97-AF65-F5344CB8AC3E}">
        <p14:creationId xmlns:p14="http://schemas.microsoft.com/office/powerpoint/2010/main" val="824069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riting.colostate.edu/guides/guide.cfm?guideid=45"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uefap.com/writing/writfram.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3"/>
            <a:ext cx="7772400" cy="2043658"/>
          </a:xfrm>
        </p:spPr>
        <p:txBody>
          <a:bodyPr>
            <a:normAutofit/>
          </a:bodyPr>
          <a:lstStyle/>
          <a:p>
            <a:r>
              <a:rPr lang="en-IE" b="1" cap="small" dirty="0">
                <a:solidFill>
                  <a:srgbClr val="FFFF00"/>
                </a:solidFill>
                <a:effectLst>
                  <a:outerShdw blurRad="38100" dist="38100" dir="2700000" algn="tl">
                    <a:srgbClr val="000000">
                      <a:alpha val="43137"/>
                    </a:srgbClr>
                  </a:outerShdw>
                </a:effectLst>
                <a:highlight>
                  <a:srgbClr val="808000"/>
                </a:highlight>
              </a:rPr>
              <a:t>Editing and Proofing </a:t>
            </a:r>
            <a:br>
              <a:rPr lang="en-IE" b="1" cap="small" dirty="0">
                <a:solidFill>
                  <a:srgbClr val="FFFF00"/>
                </a:solidFill>
                <a:effectLst>
                  <a:outerShdw blurRad="38100" dist="38100" dir="2700000" algn="tl">
                    <a:srgbClr val="000000">
                      <a:alpha val="43137"/>
                    </a:srgbClr>
                  </a:outerShdw>
                </a:effectLst>
                <a:highlight>
                  <a:srgbClr val="808000"/>
                </a:highlight>
              </a:rPr>
            </a:br>
            <a:r>
              <a:rPr lang="en-IE" b="1" cap="small" dirty="0">
                <a:solidFill>
                  <a:srgbClr val="FFFF00"/>
                </a:solidFill>
                <a:effectLst>
                  <a:outerShdw blurRad="38100" dist="38100" dir="2700000" algn="tl">
                    <a:srgbClr val="000000">
                      <a:alpha val="43137"/>
                    </a:srgbClr>
                  </a:outerShdw>
                </a:effectLst>
                <a:highlight>
                  <a:srgbClr val="808000"/>
                </a:highlight>
              </a:rPr>
              <a:t>for students on the BA in Arts</a:t>
            </a:r>
          </a:p>
        </p:txBody>
      </p:sp>
      <p:sp>
        <p:nvSpPr>
          <p:cNvPr id="3" name="Subtitle 2"/>
          <p:cNvSpPr>
            <a:spLocks noGrp="1"/>
          </p:cNvSpPr>
          <p:nvPr>
            <p:ph type="subTitle" idx="1"/>
          </p:nvPr>
        </p:nvSpPr>
        <p:spPr/>
        <p:txBody>
          <a:bodyPr>
            <a:normAutofit/>
          </a:bodyPr>
          <a:lstStyle/>
          <a:p>
            <a:endParaRPr lang="en-IE"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15821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Sentences</a:t>
            </a:r>
          </a:p>
        </p:txBody>
      </p:sp>
      <p:sp>
        <p:nvSpPr>
          <p:cNvPr id="3" name="Content Placeholder 2"/>
          <p:cNvSpPr>
            <a:spLocks noGrp="1"/>
          </p:cNvSpPr>
          <p:nvPr>
            <p:ph idx="1"/>
          </p:nvPr>
        </p:nvSpPr>
        <p:spPr/>
        <p:txBody>
          <a:bodyPr>
            <a:normAutofit fontScale="92500" lnSpcReduction="10000"/>
          </a:bodyPr>
          <a:lstStyle/>
          <a:p>
            <a:r>
              <a:rPr lang="en-IE" dirty="0"/>
              <a:t>Firstly, is it a sentence?</a:t>
            </a:r>
          </a:p>
          <a:p>
            <a:pPr lvl="1"/>
            <a:r>
              <a:rPr lang="en-IE" dirty="0"/>
              <a:t>The simplest sentence has a subject and a verb: </a:t>
            </a:r>
            <a:r>
              <a:rPr lang="en-IE" i="1" dirty="0"/>
              <a:t>Jesus wept.</a:t>
            </a:r>
          </a:p>
          <a:p>
            <a:endParaRPr lang="en-IE" i="1" dirty="0"/>
          </a:p>
          <a:p>
            <a:endParaRPr lang="en-IE" i="1" dirty="0"/>
          </a:p>
          <a:p>
            <a:endParaRPr lang="en-IE" i="1" dirty="0"/>
          </a:p>
          <a:p>
            <a:endParaRPr lang="en-IE" i="1" dirty="0"/>
          </a:p>
          <a:p>
            <a:r>
              <a:rPr lang="en-IE" i="1" dirty="0"/>
              <a:t>Secondly, does the sentence make sense?</a:t>
            </a:r>
          </a:p>
          <a:p>
            <a:r>
              <a:rPr lang="en-IE" i="1" dirty="0"/>
              <a:t>Thirdly, is the style consistent with the genre?</a:t>
            </a:r>
          </a:p>
          <a:p>
            <a:endParaRPr lang="en-IE" i="1" dirty="0"/>
          </a:p>
          <a:p>
            <a:endParaRPr lang="en-IE" i="1" dirty="0"/>
          </a:p>
          <a:p>
            <a:pPr lvl="1"/>
            <a:endParaRPr lang="en-IE" i="1" dirty="0"/>
          </a:p>
        </p:txBody>
      </p:sp>
      <p:graphicFrame>
        <p:nvGraphicFramePr>
          <p:cNvPr id="4" name="Table 3"/>
          <p:cNvGraphicFramePr>
            <a:graphicFrameLocks noGrp="1"/>
          </p:cNvGraphicFramePr>
          <p:nvPr>
            <p:extLst>
              <p:ext uri="{D42A27DB-BD31-4B8C-83A1-F6EECF244321}">
                <p14:modId xmlns:p14="http://schemas.microsoft.com/office/powerpoint/2010/main" val="107998388"/>
              </p:ext>
            </p:extLst>
          </p:nvPr>
        </p:nvGraphicFramePr>
        <p:xfrm>
          <a:off x="2267744" y="2564904"/>
          <a:ext cx="6096000" cy="22860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lvl="1"/>
                      <a:r>
                        <a:rPr lang="en-IE" i="1" dirty="0"/>
                        <a:t>SV</a:t>
                      </a:r>
                    </a:p>
                    <a:p>
                      <a:pPr lvl="1"/>
                      <a:r>
                        <a:rPr lang="en-IE" i="1" dirty="0"/>
                        <a:t>SVA</a:t>
                      </a:r>
                    </a:p>
                    <a:p>
                      <a:pPr lvl="1"/>
                      <a:r>
                        <a:rPr lang="en-IE" i="1" dirty="0"/>
                        <a:t>SVC</a:t>
                      </a:r>
                      <a:r>
                        <a:rPr lang="en-IE" i="1" baseline="30000" dirty="0"/>
                        <a:t>S</a:t>
                      </a:r>
                    </a:p>
                    <a:p>
                      <a:pPr lvl="1"/>
                      <a:r>
                        <a:rPr lang="en-IE" i="1" dirty="0"/>
                        <a:t>SVO</a:t>
                      </a:r>
                      <a:r>
                        <a:rPr lang="en-IE" i="1" baseline="30000" dirty="0"/>
                        <a:t>D</a:t>
                      </a:r>
                    </a:p>
                    <a:p>
                      <a:pPr lvl="1"/>
                      <a:r>
                        <a:rPr lang="en-IE" i="1" baseline="0" dirty="0"/>
                        <a:t>SVO</a:t>
                      </a:r>
                      <a:r>
                        <a:rPr lang="en-IE" i="1" baseline="30000" dirty="0"/>
                        <a:t>D</a:t>
                      </a:r>
                      <a:r>
                        <a:rPr lang="en-IE" i="1" baseline="0" dirty="0"/>
                        <a:t>C</a:t>
                      </a:r>
                      <a:r>
                        <a:rPr lang="en-IE" i="1" baseline="30000" dirty="0"/>
                        <a:t>O</a:t>
                      </a:r>
                    </a:p>
                    <a:p>
                      <a:pPr lvl="1"/>
                      <a:r>
                        <a:rPr lang="en-IE" i="1" dirty="0"/>
                        <a:t>SVO</a:t>
                      </a:r>
                      <a:r>
                        <a:rPr lang="en-IE" i="1" baseline="30000" dirty="0"/>
                        <a:t>I</a:t>
                      </a:r>
                      <a:r>
                        <a:rPr lang="en-IE" i="1" dirty="0"/>
                        <a:t>O</a:t>
                      </a:r>
                      <a:r>
                        <a:rPr lang="en-IE" i="1" baseline="30000" dirty="0"/>
                        <a:t>D</a:t>
                      </a:r>
                    </a:p>
                    <a:p>
                      <a:pPr lvl="1"/>
                      <a:r>
                        <a:rPr lang="en-IE" i="1" dirty="0"/>
                        <a:t>SVO</a:t>
                      </a:r>
                      <a:r>
                        <a:rPr lang="en-IE" i="1" baseline="30000" dirty="0"/>
                        <a:t>D</a:t>
                      </a:r>
                      <a:r>
                        <a:rPr lang="en-IE" i="1" dirty="0"/>
                        <a:t>O</a:t>
                      </a:r>
                      <a:r>
                        <a:rPr lang="en-IE" i="1" baseline="30000" dirty="0"/>
                        <a:t>I</a:t>
                      </a:r>
                    </a:p>
                    <a:p>
                      <a:endParaRPr lang="en-IE" dirty="0"/>
                    </a:p>
                  </a:txBody>
                  <a:tcPr/>
                </a:tc>
                <a:tc>
                  <a:txBody>
                    <a:bodyPr/>
                    <a:lstStyle/>
                    <a:p>
                      <a:r>
                        <a:rPr lang="en-IE" dirty="0"/>
                        <a:t>Independent</a:t>
                      </a:r>
                      <a:r>
                        <a:rPr lang="en-IE" baseline="0" dirty="0"/>
                        <a:t> clauses</a:t>
                      </a:r>
                    </a:p>
                    <a:p>
                      <a:r>
                        <a:rPr lang="en-IE" baseline="0" dirty="0"/>
                        <a:t>Subordinating clauses</a:t>
                      </a:r>
                    </a:p>
                    <a:p>
                      <a:pPr marL="285750" indent="-285750">
                        <a:buFont typeface="Arial" pitchFamily="34" charset="0"/>
                        <a:buChar char="•"/>
                      </a:pPr>
                      <a:r>
                        <a:rPr lang="en-IE" baseline="0" dirty="0"/>
                        <a:t>Nominal</a:t>
                      </a:r>
                    </a:p>
                    <a:p>
                      <a:pPr marL="285750" indent="-285750">
                        <a:buFont typeface="Arial" pitchFamily="34" charset="0"/>
                        <a:buChar char="•"/>
                      </a:pPr>
                      <a:r>
                        <a:rPr lang="en-IE" baseline="0" dirty="0"/>
                        <a:t>Adjectival</a:t>
                      </a:r>
                    </a:p>
                    <a:p>
                      <a:pPr marL="285750" indent="-285750">
                        <a:buFont typeface="Arial" pitchFamily="34" charset="0"/>
                        <a:buChar char="•"/>
                      </a:pPr>
                      <a:r>
                        <a:rPr lang="en-IE" baseline="0" dirty="0"/>
                        <a:t>Adverbial </a:t>
                      </a:r>
                    </a:p>
                    <a:p>
                      <a:r>
                        <a:rPr lang="en-IE" baseline="0" dirty="0"/>
                        <a:t>Non-finite clauses</a:t>
                      </a:r>
                    </a:p>
                    <a:p>
                      <a:endParaRPr lang="en-IE"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06115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Words</a:t>
            </a:r>
          </a:p>
        </p:txBody>
      </p:sp>
      <p:sp>
        <p:nvSpPr>
          <p:cNvPr id="3" name="Content Placeholder 2"/>
          <p:cNvSpPr>
            <a:spLocks noGrp="1"/>
          </p:cNvSpPr>
          <p:nvPr>
            <p:ph idx="1"/>
          </p:nvPr>
        </p:nvSpPr>
        <p:spPr>
          <a:xfrm>
            <a:off x="457200" y="1600200"/>
            <a:ext cx="8229600" cy="4781128"/>
          </a:xfrm>
        </p:spPr>
        <p:txBody>
          <a:bodyPr>
            <a:normAutofit fontScale="55000" lnSpcReduction="20000"/>
          </a:bodyPr>
          <a:lstStyle/>
          <a:p>
            <a:r>
              <a:rPr lang="en-IE" sz="3800" dirty="0"/>
              <a:t>Is the register appropriate?</a:t>
            </a:r>
          </a:p>
          <a:p>
            <a:r>
              <a:rPr lang="en-IE" sz="3800" dirty="0"/>
              <a:t>Is the word used correctly? (Is there a better word? Does that word go with the words around it? For instance, you can </a:t>
            </a:r>
            <a:r>
              <a:rPr lang="en-IE" sz="3800" i="1" dirty="0"/>
              <a:t>find something out</a:t>
            </a:r>
            <a:r>
              <a:rPr lang="en-IE" sz="3800" dirty="0"/>
              <a:t>; you might even </a:t>
            </a:r>
            <a:r>
              <a:rPr lang="en-IE" sz="3800" i="1" dirty="0"/>
              <a:t>search something out</a:t>
            </a:r>
            <a:r>
              <a:rPr lang="en-IE" sz="3800" dirty="0"/>
              <a:t>, but you never </a:t>
            </a:r>
            <a:r>
              <a:rPr lang="en-IE" sz="3800" i="1" strike="sngStrike" dirty="0"/>
              <a:t>discover something out</a:t>
            </a:r>
            <a:r>
              <a:rPr lang="en-IE" sz="3800" dirty="0"/>
              <a:t>.)</a:t>
            </a:r>
          </a:p>
          <a:p>
            <a:r>
              <a:rPr lang="en-IE" sz="3800" dirty="0"/>
              <a:t>Is the connotation consistent with the intended meaning? She’s so childlike! Versus She’s so youthful! “Bedford is an </a:t>
            </a:r>
            <a:r>
              <a:rPr lang="en-IE" sz="3800" u="sng" dirty="0"/>
              <a:t>uppity</a:t>
            </a:r>
            <a:r>
              <a:rPr lang="en-IE" sz="3800" dirty="0"/>
              <a:t> </a:t>
            </a:r>
            <a:r>
              <a:rPr lang="en-IE" sz="3800" dirty="0" err="1"/>
              <a:t>neighborhood</a:t>
            </a:r>
            <a:r>
              <a:rPr lang="en-IE" sz="3800" dirty="0"/>
              <a:t>, but the rents are </a:t>
            </a:r>
            <a:r>
              <a:rPr lang="en-IE" sz="3800" u="sng" dirty="0"/>
              <a:t>cheap</a:t>
            </a:r>
            <a:r>
              <a:rPr lang="en-IE" sz="3800" dirty="0"/>
              <a:t>.</a:t>
            </a:r>
          </a:p>
          <a:p>
            <a:r>
              <a:rPr lang="en-IE" sz="3800" dirty="0"/>
              <a:t>Does the word function to achieve rhetorical or aesthetic or political or ethical goals? </a:t>
            </a:r>
          </a:p>
          <a:p>
            <a:r>
              <a:rPr lang="en-IE" sz="3800" dirty="0"/>
              <a:t>Is the word or phrase technical?</a:t>
            </a:r>
          </a:p>
          <a:p>
            <a:pPr lvl="1"/>
            <a:r>
              <a:rPr lang="en-IE" dirty="0"/>
              <a:t>for example, in Political Science, </a:t>
            </a:r>
            <a:r>
              <a:rPr lang="en-IE" i="1" dirty="0"/>
              <a:t>legitimacy</a:t>
            </a:r>
            <a:r>
              <a:rPr lang="en-IE" dirty="0"/>
              <a:t>, is established by the citizenry, not the courts. </a:t>
            </a:r>
          </a:p>
          <a:p>
            <a:pPr lvl="1"/>
            <a:r>
              <a:rPr lang="en-IE" dirty="0"/>
              <a:t>To suggest, for instance, that the </a:t>
            </a:r>
            <a:r>
              <a:rPr lang="en-IE" i="1" dirty="0"/>
              <a:t>legitimacy</a:t>
            </a:r>
            <a:r>
              <a:rPr lang="en-IE" dirty="0"/>
              <a:t> of a law is established by the wisdom of the Supreme Court rulings would be to confuse what is meant by </a:t>
            </a:r>
            <a:r>
              <a:rPr lang="en-IE" i="1" dirty="0"/>
              <a:t>legitimacy</a:t>
            </a:r>
            <a:r>
              <a:rPr lang="en-IE" dirty="0"/>
              <a:t>. The law is legitimate because it is not challenged by the citizenry.</a:t>
            </a:r>
          </a:p>
        </p:txBody>
      </p:sp>
    </p:spTree>
    <p:extLst>
      <p:ext uri="{BB962C8B-B14F-4D97-AF65-F5344CB8AC3E}">
        <p14:creationId xmlns:p14="http://schemas.microsoft.com/office/powerpoint/2010/main" val="3047077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Often Misused Words</a:t>
            </a:r>
          </a:p>
        </p:txBody>
      </p:sp>
      <p:sp>
        <p:nvSpPr>
          <p:cNvPr id="3" name="Content Placeholder 2"/>
          <p:cNvSpPr>
            <a:spLocks noGrp="1"/>
          </p:cNvSpPr>
          <p:nvPr>
            <p:ph idx="1"/>
          </p:nvPr>
        </p:nvSpPr>
        <p:spPr/>
        <p:txBody>
          <a:bodyPr>
            <a:normAutofit fontScale="62500" lnSpcReduction="20000"/>
          </a:bodyPr>
          <a:lstStyle/>
          <a:p>
            <a:r>
              <a:rPr lang="en-IE" dirty="0"/>
              <a:t>Their, There, They’re</a:t>
            </a:r>
          </a:p>
          <a:p>
            <a:r>
              <a:rPr lang="en-IE" dirty="0"/>
              <a:t>Its, It’s</a:t>
            </a:r>
          </a:p>
          <a:p>
            <a:r>
              <a:rPr lang="en-IE" dirty="0"/>
              <a:t>Too, to, two</a:t>
            </a:r>
          </a:p>
          <a:p>
            <a:r>
              <a:rPr lang="en-IE" dirty="0"/>
              <a:t>Your, you’re</a:t>
            </a:r>
          </a:p>
          <a:p>
            <a:r>
              <a:rPr lang="en-IE" dirty="0"/>
              <a:t>Might’ve, </a:t>
            </a:r>
            <a:r>
              <a:rPr lang="en-IE" strike="sngStrike" dirty="0"/>
              <a:t>Might of</a:t>
            </a:r>
          </a:p>
          <a:p>
            <a:r>
              <a:rPr lang="en-IE" dirty="0"/>
              <a:t>Have to, </a:t>
            </a:r>
            <a:r>
              <a:rPr lang="en-IE" strike="sngStrike" dirty="0" err="1"/>
              <a:t>Hafta</a:t>
            </a:r>
            <a:endParaRPr lang="en-IE" dirty="0"/>
          </a:p>
          <a:p>
            <a:r>
              <a:rPr lang="en-IE" dirty="0"/>
              <a:t>Lie, Lay:</a:t>
            </a:r>
          </a:p>
          <a:p>
            <a:pPr lvl="1"/>
            <a:r>
              <a:rPr lang="en-IE" dirty="0"/>
              <a:t>Lie is an intransitive verb meaning to recline or rest on a surface. Its principal parts are lie, lay, lain. Lay is a transitive verb meaning to put or place. Its principal parts are lay, laid.</a:t>
            </a:r>
          </a:p>
          <a:p>
            <a:pPr lvl="1"/>
            <a:r>
              <a:rPr lang="en-IE" dirty="0"/>
              <a:t>Hint: </a:t>
            </a:r>
            <a:r>
              <a:rPr lang="en-IE" i="1" dirty="0"/>
              <a:t>Chickens lay eggs</a:t>
            </a:r>
            <a:r>
              <a:rPr lang="en-IE" dirty="0"/>
              <a:t>. </a:t>
            </a:r>
            <a:r>
              <a:rPr lang="en-IE" i="1" dirty="0"/>
              <a:t>I lie down when I am tired</a:t>
            </a:r>
            <a:r>
              <a:rPr lang="en-IE" dirty="0"/>
              <a:t>.</a:t>
            </a:r>
          </a:p>
          <a:p>
            <a:r>
              <a:rPr lang="en-IE" dirty="0"/>
              <a:t>Who, Which, That:</a:t>
            </a:r>
          </a:p>
          <a:p>
            <a:pPr lvl="1"/>
            <a:r>
              <a:rPr lang="en-IE" dirty="0"/>
              <a:t>Do not use which to refer to persons. Use who instead. That, though generally used to refer to things, may be used to refer to a group or class of people. </a:t>
            </a:r>
            <a:r>
              <a:rPr lang="en-IE" i="1" dirty="0"/>
              <a:t>I just saw a boy who was wearing a yellow banana costume</a:t>
            </a:r>
            <a:r>
              <a:rPr lang="en-IE" dirty="0"/>
              <a:t>. </a:t>
            </a:r>
            <a:r>
              <a:rPr lang="en-IE" i="1" dirty="0"/>
              <a:t>I have to go to math next, which is my hardest class</a:t>
            </a:r>
            <a:r>
              <a:rPr lang="en-IE" dirty="0"/>
              <a:t>. </a:t>
            </a:r>
            <a:r>
              <a:rPr lang="en-IE" i="1" dirty="0"/>
              <a:t>Where is the book that I was reading</a:t>
            </a:r>
            <a:r>
              <a:rPr lang="en-IE" dirty="0"/>
              <a:t>?</a:t>
            </a:r>
          </a:p>
        </p:txBody>
      </p:sp>
    </p:spTree>
    <p:extLst>
      <p:ext uri="{BB962C8B-B14F-4D97-AF65-F5344CB8AC3E}">
        <p14:creationId xmlns:p14="http://schemas.microsoft.com/office/powerpoint/2010/main" val="930027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Grammar</a:t>
            </a:r>
          </a:p>
        </p:txBody>
      </p:sp>
      <p:sp>
        <p:nvSpPr>
          <p:cNvPr id="3" name="Content Placeholder 2"/>
          <p:cNvSpPr>
            <a:spLocks noGrp="1"/>
          </p:cNvSpPr>
          <p:nvPr>
            <p:ph idx="1"/>
          </p:nvPr>
        </p:nvSpPr>
        <p:spPr/>
        <p:txBody>
          <a:bodyPr>
            <a:normAutofit fontScale="70000" lnSpcReduction="20000"/>
          </a:bodyPr>
          <a:lstStyle/>
          <a:p>
            <a:r>
              <a:rPr lang="en-IE" dirty="0"/>
              <a:t>Grammar is the logic of the language. If a sentence, phrase or word does not make sense, it is probably ungrammatical or used ungrammatically. </a:t>
            </a:r>
          </a:p>
          <a:p>
            <a:pPr lvl="1"/>
            <a:r>
              <a:rPr lang="en-IE" dirty="0"/>
              <a:t>Do I see any errors in subject-verb agreement?</a:t>
            </a:r>
          </a:p>
          <a:p>
            <a:pPr lvl="1"/>
            <a:r>
              <a:rPr lang="en-IE" dirty="0"/>
              <a:t>Do I see any misuse of articles or prepositions?</a:t>
            </a:r>
          </a:p>
          <a:p>
            <a:pPr lvl="1"/>
            <a:r>
              <a:rPr lang="en-IE" dirty="0"/>
              <a:t>Do I see any switching from present tense to past tense?</a:t>
            </a:r>
          </a:p>
          <a:p>
            <a:r>
              <a:rPr lang="en-IE" dirty="0"/>
              <a:t>It is assumed that people will write grammatical sentences; if they don’t, why? Does the violation function in some way that achieves some aesthetic, ethical, political or rhetorical end?</a:t>
            </a:r>
          </a:p>
          <a:p>
            <a:pPr lvl="1"/>
            <a:r>
              <a:rPr lang="en-IE" dirty="0"/>
              <a:t>Generally, when we think of grammar, we think of syntax. Words go in a particular order. For example, we don’t say </a:t>
            </a:r>
            <a:r>
              <a:rPr lang="en-IE" b="1" i="1" dirty="0"/>
              <a:t>Caught Bob the ball</a:t>
            </a:r>
            <a:r>
              <a:rPr lang="en-IE" dirty="0"/>
              <a:t>. We don’t say </a:t>
            </a:r>
            <a:r>
              <a:rPr lang="en-IE" b="1" i="1" dirty="0"/>
              <a:t>I love that green, antique, old, really big car.</a:t>
            </a:r>
            <a:r>
              <a:rPr lang="en-IE" dirty="0"/>
              <a:t> And </a:t>
            </a:r>
            <a:r>
              <a:rPr lang="en-IE" b="1" i="1" dirty="0"/>
              <a:t>green antique car </a:t>
            </a:r>
            <a:r>
              <a:rPr lang="en-IE" dirty="0"/>
              <a:t>is not the same as </a:t>
            </a:r>
            <a:r>
              <a:rPr lang="en-IE" b="1" i="1" dirty="0"/>
              <a:t>antique green car</a:t>
            </a:r>
            <a:r>
              <a:rPr lang="en-IE" dirty="0"/>
              <a:t>.</a:t>
            </a:r>
            <a:endParaRPr lang="en-IE" b="1" i="1" dirty="0"/>
          </a:p>
          <a:p>
            <a:endParaRPr lang="en-IE" dirty="0"/>
          </a:p>
        </p:txBody>
      </p:sp>
    </p:spTree>
    <p:extLst>
      <p:ext uri="{BB962C8B-B14F-4D97-AF65-F5344CB8AC3E}">
        <p14:creationId xmlns:p14="http://schemas.microsoft.com/office/powerpoint/2010/main" val="3888035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Relative Clauses</a:t>
            </a:r>
          </a:p>
        </p:txBody>
      </p:sp>
      <p:sp>
        <p:nvSpPr>
          <p:cNvPr id="3" name="Content Placeholder 2"/>
          <p:cNvSpPr>
            <a:spLocks noGrp="1"/>
          </p:cNvSpPr>
          <p:nvPr>
            <p:ph idx="1"/>
          </p:nvPr>
        </p:nvSpPr>
        <p:spPr/>
        <p:txBody>
          <a:bodyPr/>
          <a:lstStyle/>
          <a:p>
            <a:r>
              <a:rPr lang="en-IE" dirty="0"/>
              <a:t>The woman, who is waving, is my mother.</a:t>
            </a:r>
          </a:p>
          <a:p>
            <a:r>
              <a:rPr lang="en-IE" dirty="0"/>
              <a:t>The woman who is waving is my mother.</a:t>
            </a:r>
          </a:p>
          <a:p>
            <a:r>
              <a:rPr lang="en-IE" dirty="0"/>
              <a:t>The book (that is) on the shelf is mine.</a:t>
            </a:r>
          </a:p>
          <a:p>
            <a:r>
              <a:rPr lang="en-IE" dirty="0"/>
              <a:t>The book, (that is) on the shelf, is mine.</a:t>
            </a:r>
          </a:p>
        </p:txBody>
      </p:sp>
    </p:spTree>
    <p:extLst>
      <p:ext uri="{BB962C8B-B14F-4D97-AF65-F5344CB8AC3E}">
        <p14:creationId xmlns:p14="http://schemas.microsoft.com/office/powerpoint/2010/main" val="66022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Mechanics</a:t>
            </a:r>
          </a:p>
        </p:txBody>
      </p:sp>
      <p:sp>
        <p:nvSpPr>
          <p:cNvPr id="3" name="Content Placeholder 2"/>
          <p:cNvSpPr>
            <a:spLocks noGrp="1"/>
          </p:cNvSpPr>
          <p:nvPr>
            <p:ph idx="1"/>
          </p:nvPr>
        </p:nvSpPr>
        <p:spPr/>
        <p:txBody>
          <a:bodyPr>
            <a:normAutofit fontScale="85000" lnSpcReduction="20000"/>
          </a:bodyPr>
          <a:lstStyle/>
          <a:p>
            <a:r>
              <a:rPr lang="en-IE" dirty="0"/>
              <a:t>Punctuation</a:t>
            </a:r>
          </a:p>
          <a:p>
            <a:pPr lvl="1"/>
            <a:r>
              <a:rPr lang="en-IE" dirty="0"/>
              <a:t>Does the punctuation facilitate the sematic/grammatical relations: </a:t>
            </a:r>
          </a:p>
          <a:p>
            <a:pPr lvl="2"/>
            <a:r>
              <a:rPr lang="en-IE" dirty="0"/>
              <a:t>I wanted to go to the concert, but I had to work.</a:t>
            </a:r>
          </a:p>
          <a:p>
            <a:pPr lvl="2"/>
            <a:r>
              <a:rPr lang="en-IE" dirty="0"/>
              <a:t>My father was a teacher; his father was a teacher.</a:t>
            </a:r>
          </a:p>
          <a:p>
            <a:pPr lvl="2"/>
            <a:r>
              <a:rPr lang="en-IE" dirty="0"/>
              <a:t>The power company turned off your electricity for one simple reason: You haven’t paid your bill in months.</a:t>
            </a:r>
          </a:p>
          <a:p>
            <a:r>
              <a:rPr lang="en-IE" dirty="0"/>
              <a:t>Spelling</a:t>
            </a:r>
          </a:p>
          <a:p>
            <a:pPr lvl="1"/>
            <a:r>
              <a:rPr lang="en-IE" dirty="0"/>
              <a:t>British, American or some other English spelling?</a:t>
            </a:r>
          </a:p>
          <a:p>
            <a:pPr lvl="1"/>
            <a:r>
              <a:rPr lang="en-IE" dirty="0"/>
              <a:t>Consistent?</a:t>
            </a:r>
          </a:p>
          <a:p>
            <a:r>
              <a:rPr lang="en-IE" dirty="0"/>
              <a:t>Capitalisation</a:t>
            </a:r>
          </a:p>
          <a:p>
            <a:pPr lvl="1"/>
            <a:r>
              <a:rPr lang="en-IE" dirty="0"/>
              <a:t>Proper nouns</a:t>
            </a:r>
          </a:p>
          <a:p>
            <a:pPr lvl="1"/>
            <a:r>
              <a:rPr lang="en-IE" dirty="0"/>
              <a:t>First letter of the first word in a sentence</a:t>
            </a:r>
          </a:p>
        </p:txBody>
      </p:sp>
    </p:spTree>
    <p:extLst>
      <p:ext uri="{BB962C8B-B14F-4D97-AF65-F5344CB8AC3E}">
        <p14:creationId xmlns:p14="http://schemas.microsoft.com/office/powerpoint/2010/main" val="1457018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British vs. American Punctuation</a:t>
            </a:r>
          </a:p>
        </p:txBody>
      </p:sp>
      <p:sp>
        <p:nvSpPr>
          <p:cNvPr id="3" name="Content Placeholder 2"/>
          <p:cNvSpPr>
            <a:spLocks noGrp="1"/>
          </p:cNvSpPr>
          <p:nvPr>
            <p:ph idx="1"/>
          </p:nvPr>
        </p:nvSpPr>
        <p:spPr/>
        <p:txBody>
          <a:bodyPr>
            <a:normAutofit fontScale="70000" lnSpcReduction="20000"/>
          </a:bodyPr>
          <a:lstStyle/>
          <a:p>
            <a:r>
              <a:rPr lang="en-IE" i="1" dirty="0"/>
              <a:t>That</a:t>
            </a:r>
            <a:r>
              <a:rPr lang="en-IE" dirty="0"/>
              <a:t> and </a:t>
            </a:r>
            <a:r>
              <a:rPr lang="en-IE" i="1" dirty="0"/>
              <a:t>Which</a:t>
            </a:r>
          </a:p>
          <a:p>
            <a:pPr lvl="1"/>
            <a:r>
              <a:rPr lang="en-IE" dirty="0"/>
              <a:t>In American English, when </a:t>
            </a:r>
            <a:r>
              <a:rPr lang="en-IE" i="1" dirty="0"/>
              <a:t>that</a:t>
            </a:r>
            <a:r>
              <a:rPr lang="en-IE" dirty="0"/>
              <a:t> or </a:t>
            </a:r>
            <a:r>
              <a:rPr lang="en-IE" i="1" dirty="0"/>
              <a:t>which</a:t>
            </a:r>
            <a:r>
              <a:rPr lang="en-IE" dirty="0"/>
              <a:t> are used as relative pronouns in adjectival clauses, </a:t>
            </a:r>
            <a:r>
              <a:rPr lang="en-IE" i="1" dirty="0"/>
              <a:t>that</a:t>
            </a:r>
            <a:r>
              <a:rPr lang="en-IE" dirty="0"/>
              <a:t> is used to signify definition: </a:t>
            </a:r>
            <a:r>
              <a:rPr lang="en-IE" i="1" dirty="0"/>
              <a:t>The book </a:t>
            </a:r>
            <a:r>
              <a:rPr lang="en-IE" b="1" i="1" dirty="0"/>
              <a:t>that</a:t>
            </a:r>
            <a:r>
              <a:rPr lang="en-IE" i="1" dirty="0"/>
              <a:t> is on the table is mine.</a:t>
            </a:r>
            <a:r>
              <a:rPr lang="en-IE" dirty="0"/>
              <a:t> There is only one book on the table, and the book is defined as belonging to the speaker. In the sentence </a:t>
            </a:r>
            <a:r>
              <a:rPr lang="en-IE" i="1" dirty="0"/>
              <a:t>The book, </a:t>
            </a:r>
            <a:r>
              <a:rPr lang="en-IE" b="1" i="1" dirty="0"/>
              <a:t>which</a:t>
            </a:r>
            <a:r>
              <a:rPr lang="en-IE" i="1" dirty="0"/>
              <a:t> is on the shelf, is mine</a:t>
            </a:r>
            <a:r>
              <a:rPr lang="en-IE" dirty="0"/>
              <a:t>, the information in the relative clause is non-defining. That the book is on the shelf is of no consequence. We know this because of the word </a:t>
            </a:r>
            <a:r>
              <a:rPr lang="en-IE" b="1" i="1" dirty="0"/>
              <a:t>which</a:t>
            </a:r>
            <a:r>
              <a:rPr lang="en-IE" dirty="0"/>
              <a:t> and because the clause is parenthetical. It is non-essential, perhaps unnecessary information.</a:t>
            </a:r>
          </a:p>
          <a:p>
            <a:pPr lvl="1"/>
            <a:r>
              <a:rPr lang="en-IE" dirty="0"/>
              <a:t>In British English, this is not the case. That and which are used interchangeably. The enclosure in parentheses tells us that the information is defining or non-defining.</a:t>
            </a:r>
          </a:p>
          <a:p>
            <a:r>
              <a:rPr lang="en-IE" dirty="0"/>
              <a:t>Serial commas</a:t>
            </a:r>
          </a:p>
          <a:p>
            <a:pPr lvl="1"/>
            <a:r>
              <a:rPr lang="en-IE" dirty="0"/>
              <a:t>In American English, a comma follows each word in the series before the conjunction: vanilla, chocolate, and strawberry.</a:t>
            </a:r>
          </a:p>
          <a:p>
            <a:pPr lvl="1"/>
            <a:r>
              <a:rPr lang="en-IE" dirty="0"/>
              <a:t>This is not the case in British English: vanilla, chocolate and strawberry.</a:t>
            </a:r>
          </a:p>
        </p:txBody>
      </p:sp>
    </p:spTree>
    <p:extLst>
      <p:ext uri="{BB962C8B-B14F-4D97-AF65-F5344CB8AC3E}">
        <p14:creationId xmlns:p14="http://schemas.microsoft.com/office/powerpoint/2010/main" val="2670576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When commas are grammatical</a:t>
            </a:r>
          </a:p>
        </p:txBody>
      </p:sp>
      <p:sp>
        <p:nvSpPr>
          <p:cNvPr id="3" name="Content Placeholder 2"/>
          <p:cNvSpPr>
            <a:spLocks noGrp="1"/>
          </p:cNvSpPr>
          <p:nvPr>
            <p:ph idx="1"/>
          </p:nvPr>
        </p:nvSpPr>
        <p:spPr/>
        <p:txBody>
          <a:bodyPr>
            <a:normAutofit fontScale="85000" lnSpcReduction="20000"/>
          </a:bodyPr>
          <a:lstStyle/>
          <a:p>
            <a:r>
              <a:rPr lang="en-IE" dirty="0"/>
              <a:t>Whenever a structure introduces the main clause, it is set off by a comma. </a:t>
            </a:r>
          </a:p>
          <a:p>
            <a:r>
              <a:rPr lang="en-IE" dirty="0"/>
              <a:t>When two main clauses are joined by a conjunction, the first clause is followed by a comma and then the conjunction: I wanted to go to the concert</a:t>
            </a:r>
            <a:r>
              <a:rPr lang="en-IE" b="1" i="1" dirty="0"/>
              <a:t>, but </a:t>
            </a:r>
            <a:r>
              <a:rPr lang="en-IE" dirty="0"/>
              <a:t>I had to work.</a:t>
            </a:r>
          </a:p>
          <a:p>
            <a:r>
              <a:rPr lang="en-IE" dirty="0"/>
              <a:t>Recall our look at relative clauses.</a:t>
            </a:r>
          </a:p>
          <a:p>
            <a:r>
              <a:rPr lang="en-IE" dirty="0"/>
              <a:t>Don’t forget, end-of-sentence punctuation, colons, semi-colons, apostrophes, speech marks too function in particular ways that inform the grammar of the sentence. Using them for other purposes will likely lead to confusion.</a:t>
            </a:r>
          </a:p>
          <a:p>
            <a:endParaRPr lang="en-IE" dirty="0"/>
          </a:p>
        </p:txBody>
      </p:sp>
    </p:spTree>
    <p:extLst>
      <p:ext uri="{BB962C8B-B14F-4D97-AF65-F5344CB8AC3E}">
        <p14:creationId xmlns:p14="http://schemas.microsoft.com/office/powerpoint/2010/main" val="340917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Editing Strategies?</a:t>
            </a:r>
          </a:p>
        </p:txBody>
      </p:sp>
      <p:sp>
        <p:nvSpPr>
          <p:cNvPr id="3" name="Content Placeholder 2"/>
          <p:cNvSpPr>
            <a:spLocks noGrp="1"/>
          </p:cNvSpPr>
          <p:nvPr>
            <p:ph idx="1"/>
          </p:nvPr>
        </p:nvSpPr>
        <p:spPr/>
        <p:txBody>
          <a:bodyPr>
            <a:normAutofit fontScale="55000" lnSpcReduction="20000"/>
          </a:bodyPr>
          <a:lstStyle/>
          <a:p>
            <a:r>
              <a:rPr lang="en-IE" dirty="0"/>
              <a:t>Work from a </a:t>
            </a:r>
            <a:r>
              <a:rPr lang="en-IE" dirty="0">
                <a:hlinkClick r:id="rId3"/>
              </a:rPr>
              <a:t>checklist</a:t>
            </a:r>
            <a:endParaRPr lang="en-IE" dirty="0"/>
          </a:p>
          <a:p>
            <a:r>
              <a:rPr lang="en-IE" dirty="0"/>
              <a:t>Begin with larger global issues such as structure and work your way down to more local, sentence-level issues.</a:t>
            </a:r>
          </a:p>
          <a:p>
            <a:r>
              <a:rPr lang="en-IE" dirty="0"/>
              <a:t>Read it aloud. Listen to it being read aloud.</a:t>
            </a:r>
          </a:p>
          <a:p>
            <a:r>
              <a:rPr lang="en-IE" dirty="0"/>
              <a:t>Use the spell/grammar check on Word, but take the feedback with a grain of salt. PS: Review the settings! PSS: Don’t use English (Ireland) for a language setting.</a:t>
            </a:r>
          </a:p>
          <a:p>
            <a:r>
              <a:rPr lang="en-IE" dirty="0"/>
              <a:t>Use the find button on Word to look for particular words or punctuation marks, especially dashes and parentheses to be sure that there is a mark on each side of the parenthetical insertion.</a:t>
            </a:r>
          </a:p>
          <a:p>
            <a:r>
              <a:rPr lang="en-IE" dirty="0"/>
              <a:t>Have several people edit/proof as each person sees different things in the text.</a:t>
            </a:r>
          </a:p>
          <a:p>
            <a:r>
              <a:rPr lang="en-IE" dirty="0"/>
              <a:t>Highlight each sentence in a different colour. Look at the sentence for integrity. Look at lengths. Listen for rhythms.</a:t>
            </a:r>
          </a:p>
          <a:p>
            <a:r>
              <a:rPr lang="en-IE" dirty="0"/>
              <a:t>Read backwards, one word at a time from the end toward the beginning. It will force you to look at words in isolation.</a:t>
            </a:r>
          </a:p>
          <a:p>
            <a:r>
              <a:rPr lang="en-IE" dirty="0"/>
              <a:t>Get out the scissors: cut out paragraphs and try to put them back in a logical order. Cut out each sentence in a paragraph and see if a mate can put them back so that they communicate a coherent message.</a:t>
            </a:r>
          </a:p>
        </p:txBody>
      </p:sp>
    </p:spTree>
    <p:extLst>
      <p:ext uri="{BB962C8B-B14F-4D97-AF65-F5344CB8AC3E}">
        <p14:creationId xmlns:p14="http://schemas.microsoft.com/office/powerpoint/2010/main" val="137207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795B5-BE31-4414-925C-3F0CB9EEECD3}"/>
              </a:ext>
            </a:extLst>
          </p:cNvPr>
          <p:cNvSpPr>
            <a:spLocks noGrp="1"/>
          </p:cNvSpPr>
          <p:nvPr>
            <p:ph type="title"/>
          </p:nvPr>
        </p:nvSpPr>
        <p:spPr/>
        <p:txBody>
          <a:bodyPr/>
          <a:lstStyle/>
          <a:p>
            <a:r>
              <a:rPr lang="en-IE" dirty="0"/>
              <a:t>Editing and Proofing the Text</a:t>
            </a:r>
          </a:p>
        </p:txBody>
      </p:sp>
      <p:sp>
        <p:nvSpPr>
          <p:cNvPr id="3" name="Content Placeholder 2">
            <a:extLst>
              <a:ext uri="{FF2B5EF4-FFF2-40B4-BE49-F238E27FC236}">
                <a16:creationId xmlns:a16="http://schemas.microsoft.com/office/drawing/2014/main" id="{80CA0052-2DB2-4655-B90C-4401A99101E3}"/>
              </a:ext>
            </a:extLst>
          </p:cNvPr>
          <p:cNvSpPr>
            <a:spLocks noGrp="1"/>
          </p:cNvSpPr>
          <p:nvPr>
            <p:ph idx="1"/>
          </p:nvPr>
        </p:nvSpPr>
        <p:spPr/>
        <p:txBody>
          <a:bodyPr/>
          <a:lstStyle/>
          <a:p>
            <a:r>
              <a:rPr lang="en-IE" dirty="0"/>
              <a:t>Editing and proofing is the last step in the production of a text designed to accomplish its purpose; </a:t>
            </a:r>
          </a:p>
          <a:p>
            <a:r>
              <a:rPr lang="en-IE" dirty="0"/>
              <a:t>In the BA in Arts, that purpose is to get good marks and to demonstrate the performance of learning outcomes for the module.</a:t>
            </a:r>
          </a:p>
          <a:p>
            <a:r>
              <a:rPr lang="en-IE" dirty="0"/>
              <a:t>This last step addresses paragraph-internal, and sentence-level, issues.</a:t>
            </a:r>
          </a:p>
        </p:txBody>
      </p:sp>
    </p:spTree>
    <p:extLst>
      <p:ext uri="{BB962C8B-B14F-4D97-AF65-F5344CB8AC3E}">
        <p14:creationId xmlns:p14="http://schemas.microsoft.com/office/powerpoint/2010/main" val="89058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Edit for Coherence</a:t>
            </a:r>
          </a:p>
        </p:txBody>
      </p:sp>
      <p:sp>
        <p:nvSpPr>
          <p:cNvPr id="3" name="Content Placeholder 2"/>
          <p:cNvSpPr>
            <a:spLocks noGrp="1"/>
          </p:cNvSpPr>
          <p:nvPr>
            <p:ph idx="1"/>
          </p:nvPr>
        </p:nvSpPr>
        <p:spPr/>
        <p:txBody>
          <a:bodyPr>
            <a:normAutofit lnSpcReduction="10000"/>
          </a:bodyPr>
          <a:lstStyle/>
          <a:p>
            <a:r>
              <a:rPr lang="en-IE" dirty="0"/>
              <a:t>John hit Matt and so he ran home. </a:t>
            </a:r>
          </a:p>
          <a:p>
            <a:r>
              <a:rPr lang="en-IE" dirty="0"/>
              <a:t>They thought he didn’t believe it, and it was true. </a:t>
            </a:r>
          </a:p>
          <a:p>
            <a:r>
              <a:rPr lang="en-IE" dirty="0"/>
              <a:t>For me, the worst thing about waiting tables is the uniform. All the waitresses had to wear this ugly brown striped jumper. The shirts were polyester. Sometimes someone you know comes in. Now I have a job in an office. (</a:t>
            </a:r>
            <a:r>
              <a:rPr lang="en-IE" dirty="0" err="1"/>
              <a:t>writing@csu</a:t>
            </a:r>
            <a:r>
              <a:rPr lang="en-IE" dirty="0"/>
              <a:t>)</a:t>
            </a:r>
          </a:p>
        </p:txBody>
      </p:sp>
    </p:spTree>
    <p:extLst>
      <p:ext uri="{BB962C8B-B14F-4D97-AF65-F5344CB8AC3E}">
        <p14:creationId xmlns:p14="http://schemas.microsoft.com/office/powerpoint/2010/main" val="2163398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Editing Strategies?</a:t>
            </a:r>
          </a:p>
        </p:txBody>
      </p:sp>
      <p:sp>
        <p:nvSpPr>
          <p:cNvPr id="3" name="Content Placeholder 2"/>
          <p:cNvSpPr>
            <a:spLocks noGrp="1"/>
          </p:cNvSpPr>
          <p:nvPr>
            <p:ph idx="1"/>
          </p:nvPr>
        </p:nvSpPr>
        <p:spPr/>
        <p:txBody>
          <a:bodyPr/>
          <a:lstStyle/>
          <a:p>
            <a:r>
              <a:rPr lang="en-IE" dirty="0"/>
              <a:t>What is your current editing/proofing strategy?</a:t>
            </a:r>
          </a:p>
          <a:p>
            <a:pPr marL="0" indent="0">
              <a:buNone/>
            </a:pPr>
            <a:endParaRPr lang="en-IE" dirty="0"/>
          </a:p>
        </p:txBody>
      </p:sp>
    </p:spTree>
    <p:extLst>
      <p:ext uri="{BB962C8B-B14F-4D97-AF65-F5344CB8AC3E}">
        <p14:creationId xmlns:p14="http://schemas.microsoft.com/office/powerpoint/2010/main" val="1452768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Editing and Proofreading Checklist</a:t>
            </a:r>
          </a:p>
        </p:txBody>
      </p:sp>
      <p:sp>
        <p:nvSpPr>
          <p:cNvPr id="3" name="Content Placeholder 2"/>
          <p:cNvSpPr>
            <a:spLocks noGrp="1"/>
          </p:cNvSpPr>
          <p:nvPr>
            <p:ph idx="1"/>
          </p:nvPr>
        </p:nvSpPr>
        <p:spPr/>
        <p:txBody>
          <a:bodyPr/>
          <a:lstStyle/>
          <a:p>
            <a:r>
              <a:rPr lang="en-IE" dirty="0"/>
              <a:t>Rhetorical situation</a:t>
            </a:r>
          </a:p>
          <a:p>
            <a:r>
              <a:rPr lang="en-IE" dirty="0"/>
              <a:t>Paragraphs</a:t>
            </a:r>
          </a:p>
          <a:p>
            <a:r>
              <a:rPr lang="en-IE" dirty="0"/>
              <a:t>Sentences</a:t>
            </a:r>
          </a:p>
          <a:p>
            <a:r>
              <a:rPr lang="en-IE" dirty="0"/>
              <a:t>Words</a:t>
            </a:r>
          </a:p>
          <a:p>
            <a:r>
              <a:rPr lang="en-IE" dirty="0"/>
              <a:t>Grammar</a:t>
            </a:r>
          </a:p>
          <a:p>
            <a:r>
              <a:rPr lang="en-IE" dirty="0"/>
              <a:t>Mechanics</a:t>
            </a:r>
          </a:p>
          <a:p>
            <a:endParaRPr lang="en-IE" dirty="0"/>
          </a:p>
        </p:txBody>
      </p:sp>
    </p:spTree>
    <p:extLst>
      <p:ext uri="{BB962C8B-B14F-4D97-AF65-F5344CB8AC3E}">
        <p14:creationId xmlns:p14="http://schemas.microsoft.com/office/powerpoint/2010/main" val="3524831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What is this paragraph about?</a:t>
            </a:r>
          </a:p>
        </p:txBody>
      </p:sp>
      <p:sp>
        <p:nvSpPr>
          <p:cNvPr id="3" name="Content Placeholder 2"/>
          <p:cNvSpPr>
            <a:spLocks noGrp="1"/>
          </p:cNvSpPr>
          <p:nvPr>
            <p:ph idx="1"/>
          </p:nvPr>
        </p:nvSpPr>
        <p:spPr/>
        <p:txBody>
          <a:bodyPr>
            <a:normAutofit fontScale="62500" lnSpcReduction="20000"/>
          </a:bodyPr>
          <a:lstStyle/>
          <a:p>
            <a:pPr marL="0" indent="0">
              <a:buNone/>
            </a:pPr>
            <a:r>
              <a:rPr lang="en-IE" dirty="0"/>
              <a:t>	</a:t>
            </a:r>
            <a:r>
              <a:rPr lang="en-IE" dirty="0" err="1"/>
              <a:t>Colors</a:t>
            </a:r>
            <a:r>
              <a:rPr lang="en-IE" dirty="0"/>
              <a:t> create biological reactions in our bodies. These reactions, in turn, can change our </a:t>
            </a:r>
            <a:r>
              <a:rPr lang="en-IE" dirty="0" err="1"/>
              <a:t>behavior</a:t>
            </a:r>
            <a:r>
              <a:rPr lang="en-IE" dirty="0"/>
              <a:t>. In one study, prisoners were put in a pink room, and they underwent a drastic and measurable decrease in muscle strength and hostility within 2.7 seconds. In another study, athletes needing short bursts of energy were exposed to red light. Their muscle strength increased by 13.5 </a:t>
            </a:r>
            <a:r>
              <a:rPr lang="en-IE" dirty="0" err="1"/>
              <a:t>percent</a:t>
            </a:r>
            <a:r>
              <a:rPr lang="en-IE" dirty="0"/>
              <a:t>, and electrical activity in their arm muscles increased by 5.8 </a:t>
            </a:r>
            <a:r>
              <a:rPr lang="en-IE" dirty="0" err="1"/>
              <a:t>percent</a:t>
            </a:r>
            <a:r>
              <a:rPr lang="en-IE" dirty="0"/>
              <a:t>. Athletes needing more endurance for longer performances responded best when exposed to blue light. Other studies have shown that the </a:t>
            </a:r>
            <a:r>
              <a:rPr lang="en-IE" dirty="0" err="1"/>
              <a:t>color</a:t>
            </a:r>
            <a:r>
              <a:rPr lang="en-IE" dirty="0"/>
              <a:t> green is calming. Green was a sacred </a:t>
            </a:r>
            <a:r>
              <a:rPr lang="en-IE" dirty="0" err="1"/>
              <a:t>color</a:t>
            </a:r>
            <a:r>
              <a:rPr lang="en-IE" dirty="0"/>
              <a:t> to the Egyptians, representing the hope and joy of spring. It is also a sacred </a:t>
            </a:r>
            <a:r>
              <a:rPr lang="en-IE" dirty="0" err="1"/>
              <a:t>color</a:t>
            </a:r>
            <a:r>
              <a:rPr lang="en-IE" dirty="0"/>
              <a:t> to Moslems. Many mosques and religious temples throughout the world use green (the colour of renewal and growth) and blue (the </a:t>
            </a:r>
            <a:r>
              <a:rPr lang="en-IE" dirty="0" err="1"/>
              <a:t>color</a:t>
            </a:r>
            <a:r>
              <a:rPr lang="en-IE" dirty="0"/>
              <a:t> of heaven) to balance heavenly peace with spiritual growth. To sum up, </a:t>
            </a:r>
            <a:r>
              <a:rPr lang="en-IE" dirty="0" err="1"/>
              <a:t>color</a:t>
            </a:r>
            <a:r>
              <a:rPr lang="en-IE" dirty="0"/>
              <a:t> influences us in many ways (Daniels 10).</a:t>
            </a:r>
          </a:p>
          <a:p>
            <a:pPr marL="0" indent="0">
              <a:buNone/>
            </a:pPr>
            <a:endParaRPr lang="en-IE" dirty="0"/>
          </a:p>
          <a:p>
            <a:pPr marL="0" indent="0" algn="r">
              <a:buNone/>
            </a:pPr>
            <a:r>
              <a:rPr lang="en-IE" dirty="0"/>
              <a:t>Daniels, A. (2004) ‘Curing with </a:t>
            </a:r>
            <a:r>
              <a:rPr lang="en-IE" dirty="0" err="1"/>
              <a:t>Color</a:t>
            </a:r>
            <a:r>
              <a:rPr lang="en-IE" dirty="0"/>
              <a:t>.’ In </a:t>
            </a:r>
            <a:r>
              <a:rPr lang="en-IE" i="1" dirty="0"/>
              <a:t>From House to Home</a:t>
            </a:r>
            <a:r>
              <a:rPr lang="en-IE" dirty="0"/>
              <a:t>. Novato, CA: </a:t>
            </a:r>
            <a:r>
              <a:rPr lang="en-IE" i="1" dirty="0"/>
              <a:t>Marin Independent Journal</a:t>
            </a:r>
            <a:r>
              <a:rPr lang="en-IE" dirty="0"/>
              <a:t>, pp. 8-10.</a:t>
            </a:r>
          </a:p>
        </p:txBody>
      </p:sp>
    </p:spTree>
    <p:extLst>
      <p:ext uri="{BB962C8B-B14F-4D97-AF65-F5344CB8AC3E}">
        <p14:creationId xmlns:p14="http://schemas.microsoft.com/office/powerpoint/2010/main" val="2049472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hlinkClick r:id="rId3"/>
              </a:rPr>
              <a:t>Coherence</a:t>
            </a:r>
            <a:endParaRPr lang="en-IE" dirty="0"/>
          </a:p>
        </p:txBody>
      </p:sp>
      <p:sp>
        <p:nvSpPr>
          <p:cNvPr id="3" name="Content Placeholder 2"/>
          <p:cNvSpPr>
            <a:spLocks noGrp="1"/>
          </p:cNvSpPr>
          <p:nvPr>
            <p:ph idx="1"/>
          </p:nvPr>
        </p:nvSpPr>
        <p:spPr/>
        <p:txBody>
          <a:bodyPr>
            <a:normAutofit fontScale="85000" lnSpcReduction="20000"/>
          </a:bodyPr>
          <a:lstStyle/>
          <a:p>
            <a:r>
              <a:rPr lang="en-IE" dirty="0"/>
              <a:t>When paragraphs do not make sense or hold together it is because something is lacking:</a:t>
            </a:r>
          </a:p>
          <a:p>
            <a:pPr lvl="1"/>
            <a:r>
              <a:rPr lang="en-IE" b="1" dirty="0"/>
              <a:t>Unity</a:t>
            </a:r>
          </a:p>
          <a:p>
            <a:pPr lvl="1"/>
            <a:r>
              <a:rPr lang="en-IE" b="1" dirty="0"/>
              <a:t>Repetition </a:t>
            </a:r>
            <a:r>
              <a:rPr lang="en-IE" dirty="0"/>
              <a:t>of key nouns or noun substitutes</a:t>
            </a:r>
          </a:p>
          <a:p>
            <a:pPr lvl="1"/>
            <a:r>
              <a:rPr lang="en-IE" b="1" dirty="0"/>
              <a:t>Inconsistent pronoun usage </a:t>
            </a:r>
            <a:r>
              <a:rPr lang="en-IE" dirty="0"/>
              <a:t>(person/number)</a:t>
            </a:r>
          </a:p>
          <a:p>
            <a:pPr lvl="1"/>
            <a:r>
              <a:rPr lang="en-IE" b="1" dirty="0"/>
              <a:t>Logical/transparent use of substitution or ellipses</a:t>
            </a:r>
          </a:p>
          <a:p>
            <a:pPr lvl="1"/>
            <a:r>
              <a:rPr lang="en-IE" b="1" dirty="0"/>
              <a:t>Transition signals </a:t>
            </a:r>
            <a:r>
              <a:rPr lang="en-IE" dirty="0"/>
              <a:t>that guide readers from one idea to the next in a logical way: adverbial phrases introducing main clauses, conjunctive adverbs, coordinators and subordinators that introduce additional ideas, opposite or contrasting ideas, choice or alternatives, restatement, explanation or elaboration, order, example, conclusion or summary, result, etc.</a:t>
            </a:r>
          </a:p>
          <a:p>
            <a:pPr lvl="1"/>
            <a:endParaRPr lang="en-IE" dirty="0"/>
          </a:p>
          <a:p>
            <a:pPr lvl="1"/>
            <a:endParaRPr lang="en-IE" dirty="0"/>
          </a:p>
        </p:txBody>
      </p:sp>
    </p:spTree>
    <p:extLst>
      <p:ext uri="{BB962C8B-B14F-4D97-AF65-F5344CB8AC3E}">
        <p14:creationId xmlns:p14="http://schemas.microsoft.com/office/powerpoint/2010/main" val="2943071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Unity</a:t>
            </a:r>
          </a:p>
        </p:txBody>
      </p:sp>
      <p:sp>
        <p:nvSpPr>
          <p:cNvPr id="3" name="Content Placeholder 2"/>
          <p:cNvSpPr>
            <a:spLocks noGrp="1"/>
          </p:cNvSpPr>
          <p:nvPr>
            <p:ph idx="1"/>
          </p:nvPr>
        </p:nvSpPr>
        <p:spPr/>
        <p:txBody>
          <a:bodyPr>
            <a:normAutofit fontScale="92500" lnSpcReduction="20000"/>
          </a:bodyPr>
          <a:lstStyle/>
          <a:p>
            <a:r>
              <a:rPr lang="en-IE" dirty="0"/>
              <a:t>Paragraphs are unified, they talk about one thing:</a:t>
            </a:r>
          </a:p>
          <a:p>
            <a:pPr lvl="1"/>
            <a:r>
              <a:rPr lang="en-IE" i="1" dirty="0"/>
              <a:t>Gold, a precious metal, is valued for two important characteristics</a:t>
            </a:r>
            <a:r>
              <a:rPr lang="en-IE" dirty="0"/>
              <a:t>. </a:t>
            </a:r>
          </a:p>
          <a:p>
            <a:pPr lvl="1"/>
            <a:r>
              <a:rPr lang="en-IE" dirty="0"/>
              <a:t>If this were the topic sentence of a paragraph, what would you assume the paragraph to be about?</a:t>
            </a:r>
          </a:p>
          <a:p>
            <a:r>
              <a:rPr lang="en-IE" dirty="0"/>
              <a:t>Topic sentences have controlling ideas:</a:t>
            </a:r>
          </a:p>
          <a:p>
            <a:pPr lvl="1"/>
            <a:r>
              <a:rPr lang="en-IE" i="1" dirty="0"/>
              <a:t>Gold, a precious metal, is valued for two important characteristics. </a:t>
            </a:r>
          </a:p>
          <a:p>
            <a:pPr lvl="1"/>
            <a:r>
              <a:rPr lang="en-IE" dirty="0"/>
              <a:t>If this were the topic sentence of a paragraph, what would you assume is the idea that controls the scope of the discussion of the topic?</a:t>
            </a:r>
          </a:p>
          <a:p>
            <a:pPr lvl="1"/>
            <a:endParaRPr lang="en-IE" dirty="0"/>
          </a:p>
        </p:txBody>
      </p:sp>
    </p:spTree>
    <p:extLst>
      <p:ext uri="{BB962C8B-B14F-4D97-AF65-F5344CB8AC3E}">
        <p14:creationId xmlns:p14="http://schemas.microsoft.com/office/powerpoint/2010/main" val="381826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Where is the topic sentence?</a:t>
            </a:r>
          </a:p>
        </p:txBody>
      </p:sp>
      <p:sp>
        <p:nvSpPr>
          <p:cNvPr id="3" name="Content Placeholder 2"/>
          <p:cNvSpPr>
            <a:spLocks noGrp="1"/>
          </p:cNvSpPr>
          <p:nvPr>
            <p:ph idx="1"/>
          </p:nvPr>
        </p:nvSpPr>
        <p:spPr/>
        <p:txBody>
          <a:bodyPr>
            <a:normAutofit fontScale="62500" lnSpcReduction="20000"/>
          </a:bodyPr>
          <a:lstStyle/>
          <a:p>
            <a:r>
              <a:rPr lang="en-IE" b="1" dirty="0" err="1">
                <a:solidFill>
                  <a:srgbClr val="FF0000"/>
                </a:solidFill>
              </a:rPr>
              <a:t>Colors</a:t>
            </a:r>
            <a:r>
              <a:rPr lang="en-IE" dirty="0"/>
              <a:t> create </a:t>
            </a:r>
            <a:r>
              <a:rPr lang="en-IE" b="1" dirty="0">
                <a:solidFill>
                  <a:srgbClr val="00B050"/>
                </a:solidFill>
              </a:rPr>
              <a:t>biological reactions</a:t>
            </a:r>
            <a:r>
              <a:rPr lang="en-IE" dirty="0"/>
              <a:t> in our bodies. </a:t>
            </a:r>
            <a:r>
              <a:rPr lang="en-IE" b="1" u="sng" dirty="0">
                <a:solidFill>
                  <a:srgbClr val="00B050"/>
                </a:solidFill>
              </a:rPr>
              <a:t>These reactions</a:t>
            </a:r>
            <a:r>
              <a:rPr lang="en-IE" dirty="0"/>
              <a:t>, in turn, can change </a:t>
            </a:r>
            <a:r>
              <a:rPr lang="en-IE" b="1" dirty="0">
                <a:solidFill>
                  <a:srgbClr val="7030A0"/>
                </a:solidFill>
              </a:rPr>
              <a:t>our </a:t>
            </a:r>
            <a:r>
              <a:rPr lang="en-IE" b="1" dirty="0" err="1">
                <a:solidFill>
                  <a:srgbClr val="7030A0"/>
                </a:solidFill>
              </a:rPr>
              <a:t>behavior</a:t>
            </a:r>
            <a:r>
              <a:rPr lang="en-IE" dirty="0"/>
              <a:t>. </a:t>
            </a:r>
            <a:r>
              <a:rPr lang="en-IE" b="1" dirty="0">
                <a:solidFill>
                  <a:schemeClr val="tx2">
                    <a:lumMod val="60000"/>
                    <a:lumOff val="40000"/>
                  </a:schemeClr>
                </a:solidFill>
              </a:rPr>
              <a:t>In one study</a:t>
            </a:r>
            <a:r>
              <a:rPr lang="en-IE" dirty="0"/>
              <a:t>, prisoners were put in </a:t>
            </a:r>
            <a:r>
              <a:rPr lang="en-IE" b="1" dirty="0">
                <a:solidFill>
                  <a:srgbClr val="FF0000"/>
                </a:solidFill>
              </a:rPr>
              <a:t>a pink room</a:t>
            </a:r>
            <a:r>
              <a:rPr lang="en-IE" dirty="0"/>
              <a:t>, and they underwent a drastic and </a:t>
            </a:r>
            <a:r>
              <a:rPr lang="en-IE" b="1" dirty="0">
                <a:solidFill>
                  <a:srgbClr val="00B050"/>
                </a:solidFill>
              </a:rPr>
              <a:t>measurable decrease in muscle strength </a:t>
            </a:r>
            <a:r>
              <a:rPr lang="en-IE" dirty="0"/>
              <a:t>and </a:t>
            </a:r>
            <a:r>
              <a:rPr lang="en-IE" b="1" dirty="0">
                <a:solidFill>
                  <a:srgbClr val="7030A0"/>
                </a:solidFill>
              </a:rPr>
              <a:t>hostility</a:t>
            </a:r>
            <a:r>
              <a:rPr lang="en-IE" dirty="0"/>
              <a:t> within 2.7 seconds. </a:t>
            </a:r>
            <a:r>
              <a:rPr lang="en-IE" b="1" dirty="0">
                <a:solidFill>
                  <a:schemeClr val="tx2">
                    <a:lumMod val="60000"/>
                    <a:lumOff val="40000"/>
                  </a:schemeClr>
                </a:solidFill>
              </a:rPr>
              <a:t>In another study</a:t>
            </a:r>
            <a:r>
              <a:rPr lang="en-IE" dirty="0"/>
              <a:t>, </a:t>
            </a:r>
            <a:r>
              <a:rPr lang="en-IE" u="sng" dirty="0"/>
              <a:t>athletes</a:t>
            </a:r>
            <a:r>
              <a:rPr lang="en-IE" dirty="0"/>
              <a:t> needing short bursts of energy were exposed to </a:t>
            </a:r>
            <a:r>
              <a:rPr lang="en-IE" b="1" dirty="0">
                <a:solidFill>
                  <a:srgbClr val="FF0000"/>
                </a:solidFill>
              </a:rPr>
              <a:t>red light</a:t>
            </a:r>
            <a:r>
              <a:rPr lang="en-IE" dirty="0"/>
              <a:t>. </a:t>
            </a:r>
            <a:r>
              <a:rPr lang="en-IE" b="1" u="sng" dirty="0">
                <a:solidFill>
                  <a:srgbClr val="00B050"/>
                </a:solidFill>
              </a:rPr>
              <a:t>Their</a:t>
            </a:r>
            <a:r>
              <a:rPr lang="en-IE" b="1" dirty="0">
                <a:solidFill>
                  <a:srgbClr val="00B050"/>
                </a:solidFill>
              </a:rPr>
              <a:t> muscle strength increased </a:t>
            </a:r>
            <a:r>
              <a:rPr lang="en-IE" dirty="0"/>
              <a:t>by 13.5 </a:t>
            </a:r>
            <a:r>
              <a:rPr lang="en-IE" dirty="0" err="1"/>
              <a:t>percent</a:t>
            </a:r>
            <a:r>
              <a:rPr lang="en-IE" dirty="0"/>
              <a:t>, and </a:t>
            </a:r>
            <a:r>
              <a:rPr lang="en-IE" b="1" dirty="0">
                <a:solidFill>
                  <a:srgbClr val="00B050"/>
                </a:solidFill>
              </a:rPr>
              <a:t>electrical activity in their arm </a:t>
            </a:r>
            <a:r>
              <a:rPr lang="en-IE" dirty="0"/>
              <a:t>muscles increased by 5.8 </a:t>
            </a:r>
            <a:r>
              <a:rPr lang="en-IE" dirty="0" err="1"/>
              <a:t>percent</a:t>
            </a:r>
            <a:r>
              <a:rPr lang="en-IE" dirty="0"/>
              <a:t>. </a:t>
            </a:r>
            <a:r>
              <a:rPr lang="en-IE" u="sng" dirty="0"/>
              <a:t>Athletes</a:t>
            </a:r>
            <a:r>
              <a:rPr lang="en-IE" dirty="0"/>
              <a:t> needing more endurance for longer performances responded best when exposed to </a:t>
            </a:r>
            <a:r>
              <a:rPr lang="en-IE" b="1" dirty="0">
                <a:solidFill>
                  <a:srgbClr val="FF0000"/>
                </a:solidFill>
              </a:rPr>
              <a:t>blue light</a:t>
            </a:r>
            <a:r>
              <a:rPr lang="en-IE" dirty="0"/>
              <a:t>. </a:t>
            </a:r>
            <a:r>
              <a:rPr lang="en-IE" b="1" u="sng" dirty="0">
                <a:solidFill>
                  <a:schemeClr val="tx2">
                    <a:lumMod val="60000"/>
                    <a:lumOff val="40000"/>
                  </a:schemeClr>
                </a:solidFill>
              </a:rPr>
              <a:t>Other studies </a:t>
            </a:r>
            <a:r>
              <a:rPr lang="en-IE" dirty="0"/>
              <a:t>have shown that the </a:t>
            </a:r>
            <a:r>
              <a:rPr lang="en-IE" dirty="0" err="1"/>
              <a:t>color</a:t>
            </a:r>
            <a:r>
              <a:rPr lang="en-IE" dirty="0"/>
              <a:t> </a:t>
            </a:r>
            <a:r>
              <a:rPr lang="en-IE" b="1" dirty="0">
                <a:solidFill>
                  <a:srgbClr val="FF0000"/>
                </a:solidFill>
              </a:rPr>
              <a:t>green</a:t>
            </a:r>
            <a:r>
              <a:rPr lang="en-IE" dirty="0"/>
              <a:t> is calming. </a:t>
            </a:r>
            <a:r>
              <a:rPr lang="en-IE" b="1" u="sng" dirty="0">
                <a:solidFill>
                  <a:srgbClr val="FF0000"/>
                </a:solidFill>
              </a:rPr>
              <a:t>Green</a:t>
            </a:r>
            <a:r>
              <a:rPr lang="en-IE" dirty="0"/>
              <a:t> was </a:t>
            </a:r>
            <a:r>
              <a:rPr lang="en-IE" b="1" dirty="0">
                <a:solidFill>
                  <a:srgbClr val="FFFF00"/>
                </a:solidFill>
              </a:rPr>
              <a:t>a sacred </a:t>
            </a:r>
            <a:r>
              <a:rPr lang="en-IE" b="1" dirty="0" err="1">
                <a:solidFill>
                  <a:srgbClr val="FFFF00"/>
                </a:solidFill>
              </a:rPr>
              <a:t>color</a:t>
            </a:r>
            <a:r>
              <a:rPr lang="en-IE" dirty="0"/>
              <a:t> to the Egyptians, representing the </a:t>
            </a:r>
            <a:r>
              <a:rPr lang="en-IE" u="sng" dirty="0"/>
              <a:t>hope and joy </a:t>
            </a:r>
            <a:r>
              <a:rPr lang="en-IE" dirty="0"/>
              <a:t>of spring. </a:t>
            </a:r>
            <a:r>
              <a:rPr lang="en-IE" b="1" u="sng" dirty="0">
                <a:solidFill>
                  <a:srgbClr val="FF0000"/>
                </a:solidFill>
              </a:rPr>
              <a:t>It</a:t>
            </a:r>
            <a:r>
              <a:rPr lang="en-IE" dirty="0"/>
              <a:t> is also a </a:t>
            </a:r>
            <a:r>
              <a:rPr lang="en-IE" b="1" dirty="0">
                <a:solidFill>
                  <a:srgbClr val="FFFF00"/>
                </a:solidFill>
              </a:rPr>
              <a:t>sacred </a:t>
            </a:r>
            <a:r>
              <a:rPr lang="en-IE" b="1" dirty="0" err="1">
                <a:solidFill>
                  <a:srgbClr val="FFFF00"/>
                </a:solidFill>
              </a:rPr>
              <a:t>color</a:t>
            </a:r>
            <a:r>
              <a:rPr lang="en-IE" b="1" dirty="0">
                <a:solidFill>
                  <a:srgbClr val="FFFF00"/>
                </a:solidFill>
              </a:rPr>
              <a:t> </a:t>
            </a:r>
            <a:r>
              <a:rPr lang="en-IE" dirty="0"/>
              <a:t>to Moslems. Many mosques and religious temples throughout the world use </a:t>
            </a:r>
            <a:r>
              <a:rPr lang="en-IE" b="1" dirty="0">
                <a:solidFill>
                  <a:srgbClr val="FF0000"/>
                </a:solidFill>
              </a:rPr>
              <a:t>green </a:t>
            </a:r>
            <a:r>
              <a:rPr lang="en-IE" dirty="0"/>
              <a:t>(the </a:t>
            </a:r>
            <a:r>
              <a:rPr lang="en-IE" b="1" dirty="0" err="1">
                <a:solidFill>
                  <a:srgbClr val="FF0000"/>
                </a:solidFill>
              </a:rPr>
              <a:t>color</a:t>
            </a:r>
            <a:r>
              <a:rPr lang="en-IE" dirty="0"/>
              <a:t> of </a:t>
            </a:r>
            <a:r>
              <a:rPr lang="en-IE" b="1" u="sng" dirty="0">
                <a:solidFill>
                  <a:srgbClr val="FFFF00"/>
                </a:solidFill>
              </a:rPr>
              <a:t>renewal and growth</a:t>
            </a:r>
            <a:r>
              <a:rPr lang="en-IE" dirty="0"/>
              <a:t>) and </a:t>
            </a:r>
            <a:r>
              <a:rPr lang="en-IE" b="1" dirty="0">
                <a:solidFill>
                  <a:srgbClr val="FF0000"/>
                </a:solidFill>
              </a:rPr>
              <a:t>blue </a:t>
            </a:r>
            <a:r>
              <a:rPr lang="en-IE" dirty="0"/>
              <a:t>(the </a:t>
            </a:r>
            <a:r>
              <a:rPr lang="en-IE" b="1" dirty="0" err="1">
                <a:solidFill>
                  <a:srgbClr val="FF0000"/>
                </a:solidFill>
              </a:rPr>
              <a:t>color</a:t>
            </a:r>
            <a:r>
              <a:rPr lang="en-IE" dirty="0"/>
              <a:t> of </a:t>
            </a:r>
            <a:r>
              <a:rPr lang="en-IE" b="1" dirty="0">
                <a:solidFill>
                  <a:srgbClr val="FFFF00"/>
                </a:solidFill>
              </a:rPr>
              <a:t>heaven</a:t>
            </a:r>
            <a:r>
              <a:rPr lang="en-IE" dirty="0"/>
              <a:t>) to balance </a:t>
            </a:r>
            <a:r>
              <a:rPr lang="en-IE" b="1" u="sng" dirty="0">
                <a:solidFill>
                  <a:srgbClr val="FFFF00"/>
                </a:solidFill>
              </a:rPr>
              <a:t>heavenly peace </a:t>
            </a:r>
            <a:r>
              <a:rPr lang="en-IE" dirty="0"/>
              <a:t>with </a:t>
            </a:r>
            <a:r>
              <a:rPr lang="en-IE" b="1" u="sng" dirty="0">
                <a:solidFill>
                  <a:srgbClr val="FFFF00"/>
                </a:solidFill>
              </a:rPr>
              <a:t>spiritual growth</a:t>
            </a:r>
            <a:r>
              <a:rPr lang="en-IE" dirty="0"/>
              <a:t>. To sum up, </a:t>
            </a:r>
            <a:r>
              <a:rPr lang="en-IE" b="1" dirty="0" err="1">
                <a:solidFill>
                  <a:srgbClr val="FF0000"/>
                </a:solidFill>
              </a:rPr>
              <a:t>color</a:t>
            </a:r>
            <a:r>
              <a:rPr lang="en-IE" dirty="0"/>
              <a:t> influences us in many ways (Daniels 10).</a:t>
            </a:r>
          </a:p>
          <a:p>
            <a:endParaRPr lang="en-IE" dirty="0"/>
          </a:p>
          <a:p>
            <a:r>
              <a:rPr lang="en-IE" dirty="0"/>
              <a:t>Daniels, A. (2004) ‘Curing with </a:t>
            </a:r>
            <a:r>
              <a:rPr lang="en-IE" dirty="0" err="1"/>
              <a:t>Color</a:t>
            </a:r>
            <a:r>
              <a:rPr lang="en-IE" dirty="0"/>
              <a:t>.’ In </a:t>
            </a:r>
            <a:r>
              <a:rPr lang="en-IE" i="1" dirty="0"/>
              <a:t>From House to Home</a:t>
            </a:r>
            <a:r>
              <a:rPr lang="en-IE" dirty="0"/>
              <a:t>. Novato, CA: </a:t>
            </a:r>
            <a:r>
              <a:rPr lang="en-IE" i="1" dirty="0"/>
              <a:t>Marin Independent Journal</a:t>
            </a:r>
            <a:r>
              <a:rPr lang="en-IE" dirty="0"/>
              <a:t>, pp. 8-10.</a:t>
            </a:r>
          </a:p>
          <a:p>
            <a:endParaRPr lang="en-IE" dirty="0"/>
          </a:p>
        </p:txBody>
      </p:sp>
    </p:spTree>
    <p:extLst>
      <p:ext uri="{BB962C8B-B14F-4D97-AF65-F5344CB8AC3E}">
        <p14:creationId xmlns:p14="http://schemas.microsoft.com/office/powerpoint/2010/main" val="63116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556</TotalTime>
  <Words>2561</Words>
  <Application>Microsoft Office PowerPoint</Application>
  <PresentationFormat>On-screen Show (4:3)</PresentationFormat>
  <Paragraphs>187</Paragraphs>
  <Slides>18</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Editing and Proofing  for students on the BA in Arts</vt:lpstr>
      <vt:lpstr>Editing and Proofing the Text</vt:lpstr>
      <vt:lpstr>Edit for Coherence</vt:lpstr>
      <vt:lpstr>Editing Strategies?</vt:lpstr>
      <vt:lpstr>Editing and Proofreading Checklist</vt:lpstr>
      <vt:lpstr>What is this paragraph about?</vt:lpstr>
      <vt:lpstr>Coherence</vt:lpstr>
      <vt:lpstr>Unity</vt:lpstr>
      <vt:lpstr>Where is the topic sentence?</vt:lpstr>
      <vt:lpstr>Sentences</vt:lpstr>
      <vt:lpstr>Words</vt:lpstr>
      <vt:lpstr>Often Misused Words</vt:lpstr>
      <vt:lpstr>Grammar</vt:lpstr>
      <vt:lpstr>Relative Clauses</vt:lpstr>
      <vt:lpstr>Mechanics</vt:lpstr>
      <vt:lpstr>British vs. American Punctuation</vt:lpstr>
      <vt:lpstr>When commas are grammatical</vt:lpstr>
      <vt:lpstr>Editing Strategies?</vt:lpstr>
    </vt:vector>
  </TitlesOfParts>
  <Company>University of Limerick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Editing and Proofing  for students on the MA in English/MA in Creative Writing</dc:title>
  <dc:creator>ULStaff</dc:creator>
  <cp:lastModifiedBy>Lawrence.Cleary</cp:lastModifiedBy>
  <cp:revision>44</cp:revision>
  <dcterms:created xsi:type="dcterms:W3CDTF">2015-09-04T09:22:19Z</dcterms:created>
  <dcterms:modified xsi:type="dcterms:W3CDTF">2017-11-09T09:38:05Z</dcterms:modified>
</cp:coreProperties>
</file>