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7" d="100"/>
          <a:sy n="77" d="100"/>
        </p:scale>
        <p:origin x="67" y="816"/>
      </p:cViewPr>
      <p:guideLst/>
    </p:cSldViewPr>
  </p:slideViewPr>
  <p:notesTextViewPr>
    <p:cViewPr>
      <p:scale>
        <a:sx n="1" d="1"/>
        <a:sy n="1" d="1"/>
      </p:scale>
      <p:origin x="0" y="0"/>
    </p:cViewPr>
  </p:notesTextViewPr>
  <p:notesViewPr>
    <p:cSldViewPr snapToGrid="0">
      <p:cViewPr varScale="1">
        <p:scale>
          <a:sx n="84" d="100"/>
          <a:sy n="84" d="100"/>
        </p:scale>
        <p:origin x="1992"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989274-BDD8-4A3B-8AAF-98C81C870725}" type="doc">
      <dgm:prSet loTypeId="urn:microsoft.com/office/officeart/2016/7/layout/RepeatingBendingProcessNew" loCatId="process" qsTypeId="urn:microsoft.com/office/officeart/2005/8/quickstyle/simple1" qsCatId="simple" csTypeId="urn:microsoft.com/office/officeart/2005/8/colors/colorful4" csCatId="colorful"/>
      <dgm:spPr/>
      <dgm:t>
        <a:bodyPr/>
        <a:lstStyle/>
        <a:p>
          <a:endParaRPr lang="en-US"/>
        </a:p>
      </dgm:t>
    </dgm:pt>
    <dgm:pt modelId="{3F9B0730-6FCA-4FB8-89CA-DAEC9BDB00FB}">
      <dgm:prSet/>
      <dgm:spPr/>
      <dgm:t>
        <a:bodyPr/>
        <a:lstStyle/>
        <a:p>
          <a:r>
            <a:rPr lang="en-IE"/>
            <a:t>A text is coherent </a:t>
          </a:r>
          <a:r>
            <a:rPr lang="en-IE" b="1"/>
            <a:t>“it is easy to understand because its parts are connected in a clear and reasonable way” </a:t>
          </a:r>
          <a:r>
            <a:rPr lang="en-IE"/>
            <a:t>(“coherence”).</a:t>
          </a:r>
          <a:endParaRPr lang="en-US"/>
        </a:p>
      </dgm:t>
    </dgm:pt>
    <dgm:pt modelId="{B4E8CF09-95E5-4615-8DC0-5C63B16BDB45}" type="parTrans" cxnId="{31F33BED-3C10-48B4-9EC9-95F9704BE634}">
      <dgm:prSet/>
      <dgm:spPr/>
      <dgm:t>
        <a:bodyPr/>
        <a:lstStyle/>
        <a:p>
          <a:endParaRPr lang="en-US"/>
        </a:p>
      </dgm:t>
    </dgm:pt>
    <dgm:pt modelId="{4A113A95-5451-4F39-B327-166247573B38}" type="sibTrans" cxnId="{31F33BED-3C10-48B4-9EC9-95F9704BE634}">
      <dgm:prSet/>
      <dgm:spPr/>
      <dgm:t>
        <a:bodyPr/>
        <a:lstStyle/>
        <a:p>
          <a:endParaRPr lang="en-US"/>
        </a:p>
      </dgm:t>
    </dgm:pt>
    <dgm:pt modelId="{4165EFE0-ACAA-4E4A-8AA7-63FA78050598}">
      <dgm:prSet/>
      <dgm:spPr/>
      <dgm:t>
        <a:bodyPr/>
        <a:lstStyle/>
        <a:p>
          <a:r>
            <a:rPr lang="en-IE" b="1" u="sng"/>
            <a:t>A text is coherent on a global level</a:t>
          </a:r>
          <a:r>
            <a:rPr lang="en-IE"/>
            <a:t>—the reader can follow the argument and understand the justifications for the conclusion because each paragraph follows logically from the previous paragraph.</a:t>
          </a:r>
          <a:endParaRPr lang="en-US"/>
        </a:p>
      </dgm:t>
    </dgm:pt>
    <dgm:pt modelId="{39BE6E2D-3A0A-42E0-9640-FFF1B55B2443}" type="parTrans" cxnId="{F386C764-4F79-4182-A221-7035FB597B73}">
      <dgm:prSet/>
      <dgm:spPr/>
      <dgm:t>
        <a:bodyPr/>
        <a:lstStyle/>
        <a:p>
          <a:endParaRPr lang="en-US"/>
        </a:p>
      </dgm:t>
    </dgm:pt>
    <dgm:pt modelId="{2D75C296-D09B-4CD6-8B07-5D5C0F89EA8E}" type="sibTrans" cxnId="{F386C764-4F79-4182-A221-7035FB597B73}">
      <dgm:prSet/>
      <dgm:spPr/>
      <dgm:t>
        <a:bodyPr/>
        <a:lstStyle/>
        <a:p>
          <a:endParaRPr lang="en-US"/>
        </a:p>
      </dgm:t>
    </dgm:pt>
    <dgm:pt modelId="{694742BA-381B-436E-8628-3D13170AD377}">
      <dgm:prSet/>
      <dgm:spPr/>
      <dgm:t>
        <a:bodyPr/>
        <a:lstStyle/>
        <a:p>
          <a:r>
            <a:rPr lang="en-IE" b="1" u="sng"/>
            <a:t>And a text is coherent on a local level</a:t>
          </a:r>
          <a:r>
            <a:rPr lang="en-IE"/>
            <a:t>—the reader can understand </a:t>
          </a:r>
          <a:endParaRPr lang="en-US"/>
        </a:p>
      </dgm:t>
    </dgm:pt>
    <dgm:pt modelId="{EAC842AE-6796-400F-9F37-A04DEA35AF64}" type="parTrans" cxnId="{E297AAD9-96F2-4DE8-8C8D-69566224F533}">
      <dgm:prSet/>
      <dgm:spPr/>
      <dgm:t>
        <a:bodyPr/>
        <a:lstStyle/>
        <a:p>
          <a:endParaRPr lang="en-US"/>
        </a:p>
      </dgm:t>
    </dgm:pt>
    <dgm:pt modelId="{63CA335D-F0DC-4DE6-83E4-A135131DC23C}" type="sibTrans" cxnId="{E297AAD9-96F2-4DE8-8C8D-69566224F533}">
      <dgm:prSet/>
      <dgm:spPr/>
      <dgm:t>
        <a:bodyPr/>
        <a:lstStyle/>
        <a:p>
          <a:endParaRPr lang="en-US"/>
        </a:p>
      </dgm:t>
    </dgm:pt>
    <dgm:pt modelId="{6EDC56D6-4B9E-417C-94E7-87BBC319E0F0}">
      <dgm:prSet/>
      <dgm:spPr/>
      <dgm:t>
        <a:bodyPr/>
        <a:lstStyle/>
        <a:p>
          <a:r>
            <a:rPr lang="en-IE"/>
            <a:t>the relationship between ideas expressed within and between sentences and </a:t>
          </a:r>
          <a:endParaRPr lang="en-US"/>
        </a:p>
      </dgm:t>
    </dgm:pt>
    <dgm:pt modelId="{E2FE9CC4-ECBE-4520-8DA9-4FFD8103F034}" type="parTrans" cxnId="{B874B0D6-D281-403F-8F8E-CAFD02158213}">
      <dgm:prSet/>
      <dgm:spPr/>
      <dgm:t>
        <a:bodyPr/>
        <a:lstStyle/>
        <a:p>
          <a:endParaRPr lang="en-US"/>
        </a:p>
      </dgm:t>
    </dgm:pt>
    <dgm:pt modelId="{9BAF4C07-921D-4D69-A293-5A54679F2F06}" type="sibTrans" cxnId="{B874B0D6-D281-403F-8F8E-CAFD02158213}">
      <dgm:prSet/>
      <dgm:spPr/>
      <dgm:t>
        <a:bodyPr/>
        <a:lstStyle/>
        <a:p>
          <a:endParaRPr lang="en-US"/>
        </a:p>
      </dgm:t>
    </dgm:pt>
    <dgm:pt modelId="{D5725DDA-E5AE-4685-82D2-BB69AD750BE0}">
      <dgm:prSet/>
      <dgm:spPr/>
      <dgm:t>
        <a:bodyPr/>
        <a:lstStyle/>
        <a:p>
          <a:r>
            <a:rPr lang="en-IE"/>
            <a:t>the significance of the contribution to the understanding of the overall argument.</a:t>
          </a:r>
          <a:endParaRPr lang="en-US"/>
        </a:p>
      </dgm:t>
    </dgm:pt>
    <dgm:pt modelId="{DE425FBF-5F9F-4BCC-8992-428BC7816147}" type="parTrans" cxnId="{22E251B4-F3B4-4C5B-9E85-319F5CCEE2CB}">
      <dgm:prSet/>
      <dgm:spPr/>
      <dgm:t>
        <a:bodyPr/>
        <a:lstStyle/>
        <a:p>
          <a:endParaRPr lang="en-US"/>
        </a:p>
      </dgm:t>
    </dgm:pt>
    <dgm:pt modelId="{66B935FB-FE4B-442B-BB3E-C723FB3FFBFE}" type="sibTrans" cxnId="{22E251B4-F3B4-4C5B-9E85-319F5CCEE2CB}">
      <dgm:prSet/>
      <dgm:spPr/>
      <dgm:t>
        <a:bodyPr/>
        <a:lstStyle/>
        <a:p>
          <a:endParaRPr lang="en-US"/>
        </a:p>
      </dgm:t>
    </dgm:pt>
    <dgm:pt modelId="{736D25A8-7B60-4066-8140-6C54A1C27D91}">
      <dgm:prSet/>
      <dgm:spPr/>
      <dgm:t>
        <a:bodyPr/>
        <a:lstStyle/>
        <a:p>
          <a:r>
            <a:rPr lang="en-IE"/>
            <a:t>Coherence is attained </a:t>
          </a:r>
          <a:r>
            <a:rPr lang="en-IE" b="1" u="sng"/>
            <a:t>through the establishment of both logical and grammatical interconnections or signals</a:t>
          </a:r>
          <a:r>
            <a:rPr lang="en-IE"/>
            <a:t>.</a:t>
          </a:r>
          <a:endParaRPr lang="en-US"/>
        </a:p>
      </dgm:t>
    </dgm:pt>
    <dgm:pt modelId="{C88E76A2-CDB1-4B39-8E3A-F4E3252F54D8}" type="parTrans" cxnId="{27A34AE7-E0E6-4241-BF89-DD24AE0DD98A}">
      <dgm:prSet/>
      <dgm:spPr/>
      <dgm:t>
        <a:bodyPr/>
        <a:lstStyle/>
        <a:p>
          <a:endParaRPr lang="en-US"/>
        </a:p>
      </dgm:t>
    </dgm:pt>
    <dgm:pt modelId="{6DFDFF06-43BF-4223-ABA5-891D84144624}" type="sibTrans" cxnId="{27A34AE7-E0E6-4241-BF89-DD24AE0DD98A}">
      <dgm:prSet/>
      <dgm:spPr/>
      <dgm:t>
        <a:bodyPr/>
        <a:lstStyle/>
        <a:p>
          <a:endParaRPr lang="en-US"/>
        </a:p>
      </dgm:t>
    </dgm:pt>
    <dgm:pt modelId="{1C633C56-A0B4-4A59-83C0-F33C6C198A6E}" type="pres">
      <dgm:prSet presAssocID="{76989274-BDD8-4A3B-8AAF-98C81C870725}" presName="Name0" presStyleCnt="0">
        <dgm:presLayoutVars>
          <dgm:dir/>
          <dgm:resizeHandles val="exact"/>
        </dgm:presLayoutVars>
      </dgm:prSet>
      <dgm:spPr/>
    </dgm:pt>
    <dgm:pt modelId="{83E0D80B-EA18-4A6E-BD33-68398EE1F60E}" type="pres">
      <dgm:prSet presAssocID="{3F9B0730-6FCA-4FB8-89CA-DAEC9BDB00FB}" presName="node" presStyleLbl="node1" presStyleIdx="0" presStyleCnt="4">
        <dgm:presLayoutVars>
          <dgm:bulletEnabled val="1"/>
        </dgm:presLayoutVars>
      </dgm:prSet>
      <dgm:spPr/>
    </dgm:pt>
    <dgm:pt modelId="{D95F96E6-8626-42F9-AD38-D52BB826217E}" type="pres">
      <dgm:prSet presAssocID="{4A113A95-5451-4F39-B327-166247573B38}" presName="sibTrans" presStyleLbl="sibTrans1D1" presStyleIdx="0" presStyleCnt="3"/>
      <dgm:spPr/>
    </dgm:pt>
    <dgm:pt modelId="{73196BA1-F1B5-4185-9EB5-B4138787BC50}" type="pres">
      <dgm:prSet presAssocID="{4A113A95-5451-4F39-B327-166247573B38}" presName="connectorText" presStyleLbl="sibTrans1D1" presStyleIdx="0" presStyleCnt="3"/>
      <dgm:spPr/>
    </dgm:pt>
    <dgm:pt modelId="{46EA9032-8715-44AA-9DE9-28AAF35DD4C7}" type="pres">
      <dgm:prSet presAssocID="{4165EFE0-ACAA-4E4A-8AA7-63FA78050598}" presName="node" presStyleLbl="node1" presStyleIdx="1" presStyleCnt="4">
        <dgm:presLayoutVars>
          <dgm:bulletEnabled val="1"/>
        </dgm:presLayoutVars>
      </dgm:prSet>
      <dgm:spPr/>
    </dgm:pt>
    <dgm:pt modelId="{9D412E69-1C02-4C1B-A9A3-6DC5C4F032CE}" type="pres">
      <dgm:prSet presAssocID="{2D75C296-D09B-4CD6-8B07-5D5C0F89EA8E}" presName="sibTrans" presStyleLbl="sibTrans1D1" presStyleIdx="1" presStyleCnt="3"/>
      <dgm:spPr/>
    </dgm:pt>
    <dgm:pt modelId="{239A1814-E081-4C0F-A28D-675F348268F9}" type="pres">
      <dgm:prSet presAssocID="{2D75C296-D09B-4CD6-8B07-5D5C0F89EA8E}" presName="connectorText" presStyleLbl="sibTrans1D1" presStyleIdx="1" presStyleCnt="3"/>
      <dgm:spPr/>
    </dgm:pt>
    <dgm:pt modelId="{F625214B-6B56-49CF-9146-325E5AC2C8E3}" type="pres">
      <dgm:prSet presAssocID="{694742BA-381B-436E-8628-3D13170AD377}" presName="node" presStyleLbl="node1" presStyleIdx="2" presStyleCnt="4">
        <dgm:presLayoutVars>
          <dgm:bulletEnabled val="1"/>
        </dgm:presLayoutVars>
      </dgm:prSet>
      <dgm:spPr/>
    </dgm:pt>
    <dgm:pt modelId="{57CD0FAF-7AEC-42DE-9CB8-86F1CD27C4AB}" type="pres">
      <dgm:prSet presAssocID="{63CA335D-F0DC-4DE6-83E4-A135131DC23C}" presName="sibTrans" presStyleLbl="sibTrans1D1" presStyleIdx="2" presStyleCnt="3"/>
      <dgm:spPr/>
    </dgm:pt>
    <dgm:pt modelId="{C7EEBD40-93A5-48B1-B87A-6028595F003E}" type="pres">
      <dgm:prSet presAssocID="{63CA335D-F0DC-4DE6-83E4-A135131DC23C}" presName="connectorText" presStyleLbl="sibTrans1D1" presStyleIdx="2" presStyleCnt="3"/>
      <dgm:spPr/>
    </dgm:pt>
    <dgm:pt modelId="{86E02A2A-CBA0-45F0-A697-FCF70804330E}" type="pres">
      <dgm:prSet presAssocID="{736D25A8-7B60-4066-8140-6C54A1C27D91}" presName="node" presStyleLbl="node1" presStyleIdx="3" presStyleCnt="4">
        <dgm:presLayoutVars>
          <dgm:bulletEnabled val="1"/>
        </dgm:presLayoutVars>
      </dgm:prSet>
      <dgm:spPr/>
    </dgm:pt>
  </dgm:ptLst>
  <dgm:cxnLst>
    <dgm:cxn modelId="{81F03105-586D-431B-A81E-F668DBC2C0A3}" type="presOf" srcId="{D5725DDA-E5AE-4685-82D2-BB69AD750BE0}" destId="{F625214B-6B56-49CF-9146-325E5AC2C8E3}" srcOrd="0" destOrd="2" presId="urn:microsoft.com/office/officeart/2016/7/layout/RepeatingBendingProcessNew"/>
    <dgm:cxn modelId="{F0554E0B-887B-432E-ABAA-290729311A86}" type="presOf" srcId="{63CA335D-F0DC-4DE6-83E4-A135131DC23C}" destId="{C7EEBD40-93A5-48B1-B87A-6028595F003E}" srcOrd="1" destOrd="0" presId="urn:microsoft.com/office/officeart/2016/7/layout/RepeatingBendingProcessNew"/>
    <dgm:cxn modelId="{1FCCE912-A5A4-4B32-B11F-D763CA53ED16}" type="presOf" srcId="{4165EFE0-ACAA-4E4A-8AA7-63FA78050598}" destId="{46EA9032-8715-44AA-9DE9-28AAF35DD4C7}" srcOrd="0" destOrd="0" presId="urn:microsoft.com/office/officeart/2016/7/layout/RepeatingBendingProcessNew"/>
    <dgm:cxn modelId="{C762233D-55E1-465A-9C1D-306F2723E07A}" type="presOf" srcId="{76989274-BDD8-4A3B-8AAF-98C81C870725}" destId="{1C633C56-A0B4-4A59-83C0-F33C6C198A6E}" srcOrd="0" destOrd="0" presId="urn:microsoft.com/office/officeart/2016/7/layout/RepeatingBendingProcessNew"/>
    <dgm:cxn modelId="{C2FBAB61-08C6-42CF-BA71-6FCB98EAF40E}" type="presOf" srcId="{4A113A95-5451-4F39-B327-166247573B38}" destId="{D95F96E6-8626-42F9-AD38-D52BB826217E}" srcOrd="0" destOrd="0" presId="urn:microsoft.com/office/officeart/2016/7/layout/RepeatingBendingProcessNew"/>
    <dgm:cxn modelId="{F386C764-4F79-4182-A221-7035FB597B73}" srcId="{76989274-BDD8-4A3B-8AAF-98C81C870725}" destId="{4165EFE0-ACAA-4E4A-8AA7-63FA78050598}" srcOrd="1" destOrd="0" parTransId="{39BE6E2D-3A0A-42E0-9640-FFF1B55B2443}" sibTransId="{2D75C296-D09B-4CD6-8B07-5D5C0F89EA8E}"/>
    <dgm:cxn modelId="{3027D658-9FB3-4276-9D08-8C1360E8EA19}" type="presOf" srcId="{736D25A8-7B60-4066-8140-6C54A1C27D91}" destId="{86E02A2A-CBA0-45F0-A697-FCF70804330E}" srcOrd="0" destOrd="0" presId="urn:microsoft.com/office/officeart/2016/7/layout/RepeatingBendingProcessNew"/>
    <dgm:cxn modelId="{F88316A0-305E-48AC-8ABA-98CFF4831598}" type="presOf" srcId="{694742BA-381B-436E-8628-3D13170AD377}" destId="{F625214B-6B56-49CF-9146-325E5AC2C8E3}" srcOrd="0" destOrd="0" presId="urn:microsoft.com/office/officeart/2016/7/layout/RepeatingBendingProcessNew"/>
    <dgm:cxn modelId="{73A906AF-67CD-43F1-A108-806B3C162E64}" type="presOf" srcId="{3F9B0730-6FCA-4FB8-89CA-DAEC9BDB00FB}" destId="{83E0D80B-EA18-4A6E-BD33-68398EE1F60E}" srcOrd="0" destOrd="0" presId="urn:microsoft.com/office/officeart/2016/7/layout/RepeatingBendingProcessNew"/>
    <dgm:cxn modelId="{22E251B4-F3B4-4C5B-9E85-319F5CCEE2CB}" srcId="{694742BA-381B-436E-8628-3D13170AD377}" destId="{D5725DDA-E5AE-4685-82D2-BB69AD750BE0}" srcOrd="1" destOrd="0" parTransId="{DE425FBF-5F9F-4BCC-8992-428BC7816147}" sibTransId="{66B935FB-FE4B-442B-BB3E-C723FB3FFBFE}"/>
    <dgm:cxn modelId="{DC09B6BD-8568-4C17-BF64-0C561CF0BB0A}" type="presOf" srcId="{4A113A95-5451-4F39-B327-166247573B38}" destId="{73196BA1-F1B5-4185-9EB5-B4138787BC50}" srcOrd="1" destOrd="0" presId="urn:microsoft.com/office/officeart/2016/7/layout/RepeatingBendingProcessNew"/>
    <dgm:cxn modelId="{9628DACA-7CF3-4745-8E64-8120FADFFBD8}" type="presOf" srcId="{63CA335D-F0DC-4DE6-83E4-A135131DC23C}" destId="{57CD0FAF-7AEC-42DE-9CB8-86F1CD27C4AB}" srcOrd="0" destOrd="0" presId="urn:microsoft.com/office/officeart/2016/7/layout/RepeatingBendingProcessNew"/>
    <dgm:cxn modelId="{7F551FD0-D79E-44DC-8E22-D6A8CC0EB39A}" type="presOf" srcId="{2D75C296-D09B-4CD6-8B07-5D5C0F89EA8E}" destId="{9D412E69-1C02-4C1B-A9A3-6DC5C4F032CE}" srcOrd="0" destOrd="0" presId="urn:microsoft.com/office/officeart/2016/7/layout/RepeatingBendingProcessNew"/>
    <dgm:cxn modelId="{B874B0D6-D281-403F-8F8E-CAFD02158213}" srcId="{694742BA-381B-436E-8628-3D13170AD377}" destId="{6EDC56D6-4B9E-417C-94E7-87BBC319E0F0}" srcOrd="0" destOrd="0" parTransId="{E2FE9CC4-ECBE-4520-8DA9-4FFD8103F034}" sibTransId="{9BAF4C07-921D-4D69-A293-5A54679F2F06}"/>
    <dgm:cxn modelId="{E297AAD9-96F2-4DE8-8C8D-69566224F533}" srcId="{76989274-BDD8-4A3B-8AAF-98C81C870725}" destId="{694742BA-381B-436E-8628-3D13170AD377}" srcOrd="2" destOrd="0" parTransId="{EAC842AE-6796-400F-9F37-A04DEA35AF64}" sibTransId="{63CA335D-F0DC-4DE6-83E4-A135131DC23C}"/>
    <dgm:cxn modelId="{679196DE-EE36-4D72-838E-354CCD3BAC15}" type="presOf" srcId="{6EDC56D6-4B9E-417C-94E7-87BBC319E0F0}" destId="{F625214B-6B56-49CF-9146-325E5AC2C8E3}" srcOrd="0" destOrd="1" presId="urn:microsoft.com/office/officeart/2016/7/layout/RepeatingBendingProcessNew"/>
    <dgm:cxn modelId="{27A34AE7-E0E6-4241-BF89-DD24AE0DD98A}" srcId="{76989274-BDD8-4A3B-8AAF-98C81C870725}" destId="{736D25A8-7B60-4066-8140-6C54A1C27D91}" srcOrd="3" destOrd="0" parTransId="{C88E76A2-CDB1-4B39-8E3A-F4E3252F54D8}" sibTransId="{6DFDFF06-43BF-4223-ABA5-891D84144624}"/>
    <dgm:cxn modelId="{5539EFE9-AB27-43B9-B6C2-72F768CD932C}" type="presOf" srcId="{2D75C296-D09B-4CD6-8B07-5D5C0F89EA8E}" destId="{239A1814-E081-4C0F-A28D-675F348268F9}" srcOrd="1" destOrd="0" presId="urn:microsoft.com/office/officeart/2016/7/layout/RepeatingBendingProcessNew"/>
    <dgm:cxn modelId="{31F33BED-3C10-48B4-9EC9-95F9704BE634}" srcId="{76989274-BDD8-4A3B-8AAF-98C81C870725}" destId="{3F9B0730-6FCA-4FB8-89CA-DAEC9BDB00FB}" srcOrd="0" destOrd="0" parTransId="{B4E8CF09-95E5-4615-8DC0-5C63B16BDB45}" sibTransId="{4A113A95-5451-4F39-B327-166247573B38}"/>
    <dgm:cxn modelId="{F5753F68-EE89-4C55-98BA-6A37219B562C}" type="presParOf" srcId="{1C633C56-A0B4-4A59-83C0-F33C6C198A6E}" destId="{83E0D80B-EA18-4A6E-BD33-68398EE1F60E}" srcOrd="0" destOrd="0" presId="urn:microsoft.com/office/officeart/2016/7/layout/RepeatingBendingProcessNew"/>
    <dgm:cxn modelId="{641356FD-9789-4B94-9442-39AFF23B934B}" type="presParOf" srcId="{1C633C56-A0B4-4A59-83C0-F33C6C198A6E}" destId="{D95F96E6-8626-42F9-AD38-D52BB826217E}" srcOrd="1" destOrd="0" presId="urn:microsoft.com/office/officeart/2016/7/layout/RepeatingBendingProcessNew"/>
    <dgm:cxn modelId="{8DCB0581-D6B9-40A1-A580-2AD70949A1E3}" type="presParOf" srcId="{D95F96E6-8626-42F9-AD38-D52BB826217E}" destId="{73196BA1-F1B5-4185-9EB5-B4138787BC50}" srcOrd="0" destOrd="0" presId="urn:microsoft.com/office/officeart/2016/7/layout/RepeatingBendingProcessNew"/>
    <dgm:cxn modelId="{AF13816D-FBCC-4A42-938F-DAF09AF370EA}" type="presParOf" srcId="{1C633C56-A0B4-4A59-83C0-F33C6C198A6E}" destId="{46EA9032-8715-44AA-9DE9-28AAF35DD4C7}" srcOrd="2" destOrd="0" presId="urn:microsoft.com/office/officeart/2016/7/layout/RepeatingBendingProcessNew"/>
    <dgm:cxn modelId="{35EB6C26-341A-4620-8C0C-F825DE3C9B9B}" type="presParOf" srcId="{1C633C56-A0B4-4A59-83C0-F33C6C198A6E}" destId="{9D412E69-1C02-4C1B-A9A3-6DC5C4F032CE}" srcOrd="3" destOrd="0" presId="urn:microsoft.com/office/officeart/2016/7/layout/RepeatingBendingProcessNew"/>
    <dgm:cxn modelId="{38A691A3-EDBC-4E7E-89EF-309A5551B46A}" type="presParOf" srcId="{9D412E69-1C02-4C1B-A9A3-6DC5C4F032CE}" destId="{239A1814-E081-4C0F-A28D-675F348268F9}" srcOrd="0" destOrd="0" presId="urn:microsoft.com/office/officeart/2016/7/layout/RepeatingBendingProcessNew"/>
    <dgm:cxn modelId="{FB43A6A5-CD4D-4A86-8729-B52FBA054A22}" type="presParOf" srcId="{1C633C56-A0B4-4A59-83C0-F33C6C198A6E}" destId="{F625214B-6B56-49CF-9146-325E5AC2C8E3}" srcOrd="4" destOrd="0" presId="urn:microsoft.com/office/officeart/2016/7/layout/RepeatingBendingProcessNew"/>
    <dgm:cxn modelId="{767D153F-1AD3-45C7-B807-AB4B923EE6A3}" type="presParOf" srcId="{1C633C56-A0B4-4A59-83C0-F33C6C198A6E}" destId="{57CD0FAF-7AEC-42DE-9CB8-86F1CD27C4AB}" srcOrd="5" destOrd="0" presId="urn:microsoft.com/office/officeart/2016/7/layout/RepeatingBendingProcessNew"/>
    <dgm:cxn modelId="{34AA0760-985C-40FA-AA90-748ED527D766}" type="presParOf" srcId="{57CD0FAF-7AEC-42DE-9CB8-86F1CD27C4AB}" destId="{C7EEBD40-93A5-48B1-B87A-6028595F003E}" srcOrd="0" destOrd="0" presId="urn:microsoft.com/office/officeart/2016/7/layout/RepeatingBendingProcessNew"/>
    <dgm:cxn modelId="{45B584FB-5E39-46B4-96BD-31302A57B4B8}" type="presParOf" srcId="{1C633C56-A0B4-4A59-83C0-F33C6C198A6E}" destId="{86E02A2A-CBA0-45F0-A697-FCF70804330E}" srcOrd="6"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B76323-1275-4413-9BCD-B8E07546E145}" type="doc">
      <dgm:prSet loTypeId="urn:microsoft.com/office/officeart/2016/7/layout/RepeatingBendingProcessNew" loCatId="process" qsTypeId="urn:microsoft.com/office/officeart/2005/8/quickstyle/simple1" qsCatId="simple" csTypeId="urn:microsoft.com/office/officeart/2005/8/colors/accent1_1" csCatId="accent1" phldr="1"/>
      <dgm:spPr/>
      <dgm:t>
        <a:bodyPr/>
        <a:lstStyle/>
        <a:p>
          <a:endParaRPr lang="en-US"/>
        </a:p>
      </dgm:t>
    </dgm:pt>
    <dgm:pt modelId="{3BAC5649-A219-44FF-9079-2F9D21D1EA16}">
      <dgm:prSet/>
      <dgm:spPr/>
      <dgm:t>
        <a:bodyPr/>
        <a:lstStyle/>
        <a:p>
          <a:r>
            <a:rPr lang="en-IE"/>
            <a:t>Syllogisms are a good model for how arguments are constructed.</a:t>
          </a:r>
          <a:endParaRPr lang="en-US"/>
        </a:p>
      </dgm:t>
    </dgm:pt>
    <dgm:pt modelId="{CDE6EAB6-B935-448B-8473-A8EA002E577E}" type="parTrans" cxnId="{441C2655-BC84-430F-BE61-A28BEAC09ED7}">
      <dgm:prSet/>
      <dgm:spPr/>
      <dgm:t>
        <a:bodyPr/>
        <a:lstStyle/>
        <a:p>
          <a:endParaRPr lang="en-US"/>
        </a:p>
      </dgm:t>
    </dgm:pt>
    <dgm:pt modelId="{BEB5C94F-1877-4AC8-AAB8-27CB6A4503A6}" type="sibTrans" cxnId="{441C2655-BC84-430F-BE61-A28BEAC09ED7}">
      <dgm:prSet/>
      <dgm:spPr/>
      <dgm:t>
        <a:bodyPr/>
        <a:lstStyle/>
        <a:p>
          <a:endParaRPr lang="en-US"/>
        </a:p>
      </dgm:t>
    </dgm:pt>
    <dgm:pt modelId="{37687F4B-8D75-4103-ADD5-6A17B9F14F3A}">
      <dgm:prSet/>
      <dgm:spPr/>
      <dgm:t>
        <a:bodyPr/>
        <a:lstStyle/>
        <a:p>
          <a:r>
            <a:rPr lang="en-IE" dirty="0"/>
            <a:t>Conclusions are logical deductions from true premises: </a:t>
          </a:r>
          <a:endParaRPr lang="en-US" dirty="0"/>
        </a:p>
      </dgm:t>
    </dgm:pt>
    <dgm:pt modelId="{CD7A4BB8-7D4B-4A3F-8181-4C4E0FBBADBA}" type="parTrans" cxnId="{83F1B4F9-7074-4BB4-9596-498AC65556C5}">
      <dgm:prSet/>
      <dgm:spPr/>
      <dgm:t>
        <a:bodyPr/>
        <a:lstStyle/>
        <a:p>
          <a:endParaRPr lang="en-US"/>
        </a:p>
      </dgm:t>
    </dgm:pt>
    <dgm:pt modelId="{828E9F1E-C6A8-47D2-997C-63F0BD6DE078}" type="sibTrans" cxnId="{83F1B4F9-7074-4BB4-9596-498AC65556C5}">
      <dgm:prSet/>
      <dgm:spPr/>
      <dgm:t>
        <a:bodyPr/>
        <a:lstStyle/>
        <a:p>
          <a:endParaRPr lang="en-US"/>
        </a:p>
      </dgm:t>
    </dgm:pt>
    <dgm:pt modelId="{BC26A794-5464-42EA-8072-7698AD573FDB}">
      <dgm:prSet/>
      <dgm:spPr/>
      <dgm:t>
        <a:bodyPr/>
        <a:lstStyle/>
        <a:p>
          <a:r>
            <a:rPr lang="en-IE"/>
            <a:t>All men are mortal (premise)</a:t>
          </a:r>
          <a:endParaRPr lang="en-US"/>
        </a:p>
      </dgm:t>
    </dgm:pt>
    <dgm:pt modelId="{E4BECBCC-7402-49CF-A341-6FE5244775EB}" type="parTrans" cxnId="{A962D3F2-86FA-403C-BE8D-2E854DC5BAE6}">
      <dgm:prSet/>
      <dgm:spPr/>
      <dgm:t>
        <a:bodyPr/>
        <a:lstStyle/>
        <a:p>
          <a:endParaRPr lang="en-US"/>
        </a:p>
      </dgm:t>
    </dgm:pt>
    <dgm:pt modelId="{576A92AD-96FB-498A-B412-22E921DFDE69}" type="sibTrans" cxnId="{A962D3F2-86FA-403C-BE8D-2E854DC5BAE6}">
      <dgm:prSet/>
      <dgm:spPr/>
      <dgm:t>
        <a:bodyPr/>
        <a:lstStyle/>
        <a:p>
          <a:endParaRPr lang="en-US"/>
        </a:p>
      </dgm:t>
    </dgm:pt>
    <dgm:pt modelId="{695D65FC-D3C2-4155-8397-11A93131CC36}">
      <dgm:prSet/>
      <dgm:spPr/>
      <dgm:t>
        <a:bodyPr/>
        <a:lstStyle/>
        <a:p>
          <a:r>
            <a:rPr lang="en-IE"/>
            <a:t>Socrates is a man (premise)</a:t>
          </a:r>
          <a:endParaRPr lang="en-US"/>
        </a:p>
      </dgm:t>
    </dgm:pt>
    <dgm:pt modelId="{20D548B4-342F-4FF7-A242-37D8940A5744}" type="parTrans" cxnId="{D7C3132C-ED3B-4FEB-A570-731FE54A0291}">
      <dgm:prSet/>
      <dgm:spPr/>
      <dgm:t>
        <a:bodyPr/>
        <a:lstStyle/>
        <a:p>
          <a:endParaRPr lang="en-US"/>
        </a:p>
      </dgm:t>
    </dgm:pt>
    <dgm:pt modelId="{0127C872-A484-4B24-9CA7-6196A137B998}" type="sibTrans" cxnId="{D7C3132C-ED3B-4FEB-A570-731FE54A0291}">
      <dgm:prSet/>
      <dgm:spPr/>
      <dgm:t>
        <a:bodyPr/>
        <a:lstStyle/>
        <a:p>
          <a:endParaRPr lang="en-US"/>
        </a:p>
      </dgm:t>
    </dgm:pt>
    <dgm:pt modelId="{9A49B35C-4A79-4661-B4D8-B10F16F00D89}">
      <dgm:prSet/>
      <dgm:spPr/>
      <dgm:t>
        <a:bodyPr/>
        <a:lstStyle/>
        <a:p>
          <a:r>
            <a:rPr lang="en-IE" dirty="0"/>
            <a:t>Therefore, Socrates is mortal (logical conclusion grounded in the truth of the premises)</a:t>
          </a:r>
          <a:endParaRPr lang="en-US" dirty="0"/>
        </a:p>
      </dgm:t>
    </dgm:pt>
    <dgm:pt modelId="{AED4F942-158A-4562-B2CD-ADF4B0B52DFD}" type="parTrans" cxnId="{999B0AAE-8FC0-4828-9997-2EA876D0BE85}">
      <dgm:prSet/>
      <dgm:spPr/>
      <dgm:t>
        <a:bodyPr/>
        <a:lstStyle/>
        <a:p>
          <a:endParaRPr lang="en-US"/>
        </a:p>
      </dgm:t>
    </dgm:pt>
    <dgm:pt modelId="{FCEF9DB6-41DA-4C9B-BFE9-ECF3D31C7244}" type="sibTrans" cxnId="{999B0AAE-8FC0-4828-9997-2EA876D0BE85}">
      <dgm:prSet/>
      <dgm:spPr/>
      <dgm:t>
        <a:bodyPr/>
        <a:lstStyle/>
        <a:p>
          <a:endParaRPr lang="en-US"/>
        </a:p>
      </dgm:t>
    </dgm:pt>
    <dgm:pt modelId="{388EF56C-685A-4F48-9D94-A39186C64AE6}">
      <dgm:prSet/>
      <dgm:spPr/>
      <dgm:t>
        <a:bodyPr/>
        <a:lstStyle/>
        <a:p>
          <a:r>
            <a:rPr lang="en-IE" dirty="0"/>
            <a:t>We can think of each paragraph as a premise and the text a series of assertions (premises) that logically lead to overall conclusion of the text. </a:t>
          </a:r>
          <a:endParaRPr lang="en-US" dirty="0"/>
        </a:p>
      </dgm:t>
    </dgm:pt>
    <dgm:pt modelId="{61F64ED3-FD8A-420C-9FD9-73313890B137}" type="parTrans" cxnId="{9FFDE83C-42EB-4AAD-95DA-0C8260742264}">
      <dgm:prSet/>
      <dgm:spPr/>
      <dgm:t>
        <a:bodyPr/>
        <a:lstStyle/>
        <a:p>
          <a:endParaRPr lang="en-US"/>
        </a:p>
      </dgm:t>
    </dgm:pt>
    <dgm:pt modelId="{9DDBBC2C-6091-497A-92D2-0BF8AE269A7B}" type="sibTrans" cxnId="{9FFDE83C-42EB-4AAD-95DA-0C8260742264}">
      <dgm:prSet/>
      <dgm:spPr/>
      <dgm:t>
        <a:bodyPr/>
        <a:lstStyle/>
        <a:p>
          <a:endParaRPr lang="en-US"/>
        </a:p>
      </dgm:t>
    </dgm:pt>
    <dgm:pt modelId="{FFE3EA8A-6C8F-4956-9955-EB0C469988B4}">
      <dgm:prSet/>
      <dgm:spPr/>
      <dgm:t>
        <a:bodyPr/>
        <a:lstStyle/>
        <a:p>
          <a:r>
            <a:rPr lang="en-IE"/>
            <a:t>Of course, sometimes, paragraphs are charged with establishing the validity of an assertion, and this may take many paragraphs to establish, so it is important to signal to the reader that you are doing that, that you have done that and that you are now moving onto the validation of the next premise on which your conclusion will rely. </a:t>
          </a:r>
          <a:endParaRPr lang="en-US"/>
        </a:p>
      </dgm:t>
    </dgm:pt>
    <dgm:pt modelId="{EB4E63CF-333A-4F82-B4C7-881A466AD345}" type="parTrans" cxnId="{9AA93B1F-6D1A-4CA7-B810-B22FE37A14A6}">
      <dgm:prSet/>
      <dgm:spPr/>
      <dgm:t>
        <a:bodyPr/>
        <a:lstStyle/>
        <a:p>
          <a:endParaRPr lang="en-US"/>
        </a:p>
      </dgm:t>
    </dgm:pt>
    <dgm:pt modelId="{7ACEF8FD-D155-48F1-908F-543003B673AD}" type="sibTrans" cxnId="{9AA93B1F-6D1A-4CA7-B810-B22FE37A14A6}">
      <dgm:prSet/>
      <dgm:spPr/>
      <dgm:t>
        <a:bodyPr/>
        <a:lstStyle/>
        <a:p>
          <a:endParaRPr lang="en-US"/>
        </a:p>
      </dgm:t>
    </dgm:pt>
    <dgm:pt modelId="{E5B41F63-D0E5-46C4-88AC-47AE368210A4}" type="pres">
      <dgm:prSet presAssocID="{DAB76323-1275-4413-9BCD-B8E07546E145}" presName="Name0" presStyleCnt="0">
        <dgm:presLayoutVars>
          <dgm:dir/>
          <dgm:resizeHandles val="exact"/>
        </dgm:presLayoutVars>
      </dgm:prSet>
      <dgm:spPr/>
    </dgm:pt>
    <dgm:pt modelId="{CAD2EE41-D293-443D-AF1F-9B1CC30E9F87}" type="pres">
      <dgm:prSet presAssocID="{3BAC5649-A219-44FF-9079-2F9D21D1EA16}" presName="node" presStyleLbl="node1" presStyleIdx="0" presStyleCnt="3">
        <dgm:presLayoutVars>
          <dgm:bulletEnabled val="1"/>
        </dgm:presLayoutVars>
      </dgm:prSet>
      <dgm:spPr/>
    </dgm:pt>
    <dgm:pt modelId="{76E63BD8-2E57-41CE-90C5-EFBCBE6D1AD9}" type="pres">
      <dgm:prSet presAssocID="{BEB5C94F-1877-4AC8-AAB8-27CB6A4503A6}" presName="sibTrans" presStyleLbl="sibTrans1D1" presStyleIdx="0" presStyleCnt="2"/>
      <dgm:spPr/>
    </dgm:pt>
    <dgm:pt modelId="{972A0E41-BE0A-4153-9CB0-554FDA25C195}" type="pres">
      <dgm:prSet presAssocID="{BEB5C94F-1877-4AC8-AAB8-27CB6A4503A6}" presName="connectorText" presStyleLbl="sibTrans1D1" presStyleIdx="0" presStyleCnt="2"/>
      <dgm:spPr/>
    </dgm:pt>
    <dgm:pt modelId="{0A765BC3-8DE0-4F78-843C-D7CD9033F922}" type="pres">
      <dgm:prSet presAssocID="{388EF56C-685A-4F48-9D94-A39186C64AE6}" presName="node" presStyleLbl="node1" presStyleIdx="1" presStyleCnt="3">
        <dgm:presLayoutVars>
          <dgm:bulletEnabled val="1"/>
        </dgm:presLayoutVars>
      </dgm:prSet>
      <dgm:spPr/>
    </dgm:pt>
    <dgm:pt modelId="{3B074A92-4104-411B-AAB1-5965250071EE}" type="pres">
      <dgm:prSet presAssocID="{9DDBBC2C-6091-497A-92D2-0BF8AE269A7B}" presName="sibTrans" presStyleLbl="sibTrans1D1" presStyleIdx="1" presStyleCnt="2"/>
      <dgm:spPr/>
    </dgm:pt>
    <dgm:pt modelId="{B1ACE686-9AAC-4CF9-8801-AF8B6014BF4C}" type="pres">
      <dgm:prSet presAssocID="{9DDBBC2C-6091-497A-92D2-0BF8AE269A7B}" presName="connectorText" presStyleLbl="sibTrans1D1" presStyleIdx="1" presStyleCnt="2"/>
      <dgm:spPr/>
    </dgm:pt>
    <dgm:pt modelId="{F6AD4B93-4408-47F9-8621-9A6B9D5CA831}" type="pres">
      <dgm:prSet presAssocID="{FFE3EA8A-6C8F-4956-9955-EB0C469988B4}" presName="node" presStyleLbl="node1" presStyleIdx="2" presStyleCnt="3">
        <dgm:presLayoutVars>
          <dgm:bulletEnabled val="1"/>
        </dgm:presLayoutVars>
      </dgm:prSet>
      <dgm:spPr/>
    </dgm:pt>
  </dgm:ptLst>
  <dgm:cxnLst>
    <dgm:cxn modelId="{9AA93B1F-6D1A-4CA7-B810-B22FE37A14A6}" srcId="{DAB76323-1275-4413-9BCD-B8E07546E145}" destId="{FFE3EA8A-6C8F-4956-9955-EB0C469988B4}" srcOrd="2" destOrd="0" parTransId="{EB4E63CF-333A-4F82-B4C7-881A466AD345}" sibTransId="{7ACEF8FD-D155-48F1-908F-543003B673AD}"/>
    <dgm:cxn modelId="{BD211521-EB41-446F-B0B4-69FE714570AB}" type="presOf" srcId="{3BAC5649-A219-44FF-9079-2F9D21D1EA16}" destId="{CAD2EE41-D293-443D-AF1F-9B1CC30E9F87}" srcOrd="0" destOrd="0" presId="urn:microsoft.com/office/officeart/2016/7/layout/RepeatingBendingProcessNew"/>
    <dgm:cxn modelId="{D7C3132C-ED3B-4FEB-A570-731FE54A0291}" srcId="{37687F4B-8D75-4103-ADD5-6A17B9F14F3A}" destId="{695D65FC-D3C2-4155-8397-11A93131CC36}" srcOrd="1" destOrd="0" parTransId="{20D548B4-342F-4FF7-A242-37D8940A5744}" sibTransId="{0127C872-A484-4B24-9CA7-6196A137B998}"/>
    <dgm:cxn modelId="{9FFDE83C-42EB-4AAD-95DA-0C8260742264}" srcId="{DAB76323-1275-4413-9BCD-B8E07546E145}" destId="{388EF56C-685A-4F48-9D94-A39186C64AE6}" srcOrd="1" destOrd="0" parTransId="{61F64ED3-FD8A-420C-9FD9-73313890B137}" sibTransId="{9DDBBC2C-6091-497A-92D2-0BF8AE269A7B}"/>
    <dgm:cxn modelId="{D34C6C6A-3780-4530-A225-70A3661A6D2A}" type="presOf" srcId="{BEB5C94F-1877-4AC8-AAB8-27CB6A4503A6}" destId="{972A0E41-BE0A-4153-9CB0-554FDA25C195}" srcOrd="1" destOrd="0" presId="urn:microsoft.com/office/officeart/2016/7/layout/RepeatingBendingProcessNew"/>
    <dgm:cxn modelId="{B5C9A24B-378E-484C-B6BE-59E5DA97A483}" type="presOf" srcId="{9DDBBC2C-6091-497A-92D2-0BF8AE269A7B}" destId="{3B074A92-4104-411B-AAB1-5965250071EE}" srcOrd="0" destOrd="0" presId="urn:microsoft.com/office/officeart/2016/7/layout/RepeatingBendingProcessNew"/>
    <dgm:cxn modelId="{8E8E7273-2694-4C00-A8DD-B27347D6085D}" type="presOf" srcId="{388EF56C-685A-4F48-9D94-A39186C64AE6}" destId="{0A765BC3-8DE0-4F78-843C-D7CD9033F922}" srcOrd="0" destOrd="0" presId="urn:microsoft.com/office/officeart/2016/7/layout/RepeatingBendingProcessNew"/>
    <dgm:cxn modelId="{441C2655-BC84-430F-BE61-A28BEAC09ED7}" srcId="{DAB76323-1275-4413-9BCD-B8E07546E145}" destId="{3BAC5649-A219-44FF-9079-2F9D21D1EA16}" srcOrd="0" destOrd="0" parTransId="{CDE6EAB6-B935-448B-8473-A8EA002E577E}" sibTransId="{BEB5C94F-1877-4AC8-AAB8-27CB6A4503A6}"/>
    <dgm:cxn modelId="{EB239081-1475-45B2-9F76-AE13BF19CA8D}" type="presOf" srcId="{9A49B35C-4A79-4661-B4D8-B10F16F00D89}" destId="{CAD2EE41-D293-443D-AF1F-9B1CC30E9F87}" srcOrd="0" destOrd="4" presId="urn:microsoft.com/office/officeart/2016/7/layout/RepeatingBendingProcessNew"/>
    <dgm:cxn modelId="{2CE762AB-5606-4BD9-87F6-A204181E938C}" type="presOf" srcId="{37687F4B-8D75-4103-ADD5-6A17B9F14F3A}" destId="{CAD2EE41-D293-443D-AF1F-9B1CC30E9F87}" srcOrd="0" destOrd="1" presId="urn:microsoft.com/office/officeart/2016/7/layout/RepeatingBendingProcessNew"/>
    <dgm:cxn modelId="{999B0AAE-8FC0-4828-9997-2EA876D0BE85}" srcId="{37687F4B-8D75-4103-ADD5-6A17B9F14F3A}" destId="{9A49B35C-4A79-4661-B4D8-B10F16F00D89}" srcOrd="2" destOrd="0" parTransId="{AED4F942-158A-4562-B2CD-ADF4B0B52DFD}" sibTransId="{FCEF9DB6-41DA-4C9B-BFE9-ECF3D31C7244}"/>
    <dgm:cxn modelId="{14652BC7-F622-4C00-BF79-B0E274C69EA8}" type="presOf" srcId="{BC26A794-5464-42EA-8072-7698AD573FDB}" destId="{CAD2EE41-D293-443D-AF1F-9B1CC30E9F87}" srcOrd="0" destOrd="2" presId="urn:microsoft.com/office/officeart/2016/7/layout/RepeatingBendingProcessNew"/>
    <dgm:cxn modelId="{DCD25EC8-D710-4DF2-BD95-ADB5895ED6FD}" type="presOf" srcId="{BEB5C94F-1877-4AC8-AAB8-27CB6A4503A6}" destId="{76E63BD8-2E57-41CE-90C5-EFBCBE6D1AD9}" srcOrd="0" destOrd="0" presId="urn:microsoft.com/office/officeart/2016/7/layout/RepeatingBendingProcessNew"/>
    <dgm:cxn modelId="{31431ACD-7A50-4D60-B4B1-EB38EA3FFAE1}" type="presOf" srcId="{695D65FC-D3C2-4155-8397-11A93131CC36}" destId="{CAD2EE41-D293-443D-AF1F-9B1CC30E9F87}" srcOrd="0" destOrd="3" presId="urn:microsoft.com/office/officeart/2016/7/layout/RepeatingBendingProcessNew"/>
    <dgm:cxn modelId="{E9168DE7-CEDF-4E9D-B7A6-3DB6D57FC660}" type="presOf" srcId="{9DDBBC2C-6091-497A-92D2-0BF8AE269A7B}" destId="{B1ACE686-9AAC-4CF9-8801-AF8B6014BF4C}" srcOrd="1" destOrd="0" presId="urn:microsoft.com/office/officeart/2016/7/layout/RepeatingBendingProcessNew"/>
    <dgm:cxn modelId="{38216BF0-A72A-4064-B6DC-19C97D3FAC36}" type="presOf" srcId="{DAB76323-1275-4413-9BCD-B8E07546E145}" destId="{E5B41F63-D0E5-46C4-88AC-47AE368210A4}" srcOrd="0" destOrd="0" presId="urn:microsoft.com/office/officeart/2016/7/layout/RepeatingBendingProcessNew"/>
    <dgm:cxn modelId="{A962D3F2-86FA-403C-BE8D-2E854DC5BAE6}" srcId="{37687F4B-8D75-4103-ADD5-6A17B9F14F3A}" destId="{BC26A794-5464-42EA-8072-7698AD573FDB}" srcOrd="0" destOrd="0" parTransId="{E4BECBCC-7402-49CF-A341-6FE5244775EB}" sibTransId="{576A92AD-96FB-498A-B412-22E921DFDE69}"/>
    <dgm:cxn modelId="{83F1B4F9-7074-4BB4-9596-498AC65556C5}" srcId="{3BAC5649-A219-44FF-9079-2F9D21D1EA16}" destId="{37687F4B-8D75-4103-ADD5-6A17B9F14F3A}" srcOrd="0" destOrd="0" parTransId="{CD7A4BB8-7D4B-4A3F-8181-4C4E0FBBADBA}" sibTransId="{828E9F1E-C6A8-47D2-997C-63F0BD6DE078}"/>
    <dgm:cxn modelId="{15973EFE-763B-413D-9317-FE4936F86A33}" type="presOf" srcId="{FFE3EA8A-6C8F-4956-9955-EB0C469988B4}" destId="{F6AD4B93-4408-47F9-8621-9A6B9D5CA831}" srcOrd="0" destOrd="0" presId="urn:microsoft.com/office/officeart/2016/7/layout/RepeatingBendingProcessNew"/>
    <dgm:cxn modelId="{5DB70E24-D482-49F3-8738-6C6A00409ED8}" type="presParOf" srcId="{E5B41F63-D0E5-46C4-88AC-47AE368210A4}" destId="{CAD2EE41-D293-443D-AF1F-9B1CC30E9F87}" srcOrd="0" destOrd="0" presId="urn:microsoft.com/office/officeart/2016/7/layout/RepeatingBendingProcessNew"/>
    <dgm:cxn modelId="{45B063DF-7E84-4819-994B-607DA5000CF3}" type="presParOf" srcId="{E5B41F63-D0E5-46C4-88AC-47AE368210A4}" destId="{76E63BD8-2E57-41CE-90C5-EFBCBE6D1AD9}" srcOrd="1" destOrd="0" presId="urn:microsoft.com/office/officeart/2016/7/layout/RepeatingBendingProcessNew"/>
    <dgm:cxn modelId="{8C7A548F-FE5D-42FE-8743-3F54A2FFE103}" type="presParOf" srcId="{76E63BD8-2E57-41CE-90C5-EFBCBE6D1AD9}" destId="{972A0E41-BE0A-4153-9CB0-554FDA25C195}" srcOrd="0" destOrd="0" presId="urn:microsoft.com/office/officeart/2016/7/layout/RepeatingBendingProcessNew"/>
    <dgm:cxn modelId="{B9055AF7-955E-4127-B6F4-86A82B8B0690}" type="presParOf" srcId="{E5B41F63-D0E5-46C4-88AC-47AE368210A4}" destId="{0A765BC3-8DE0-4F78-843C-D7CD9033F922}" srcOrd="2" destOrd="0" presId="urn:microsoft.com/office/officeart/2016/7/layout/RepeatingBendingProcessNew"/>
    <dgm:cxn modelId="{C8760A5F-91DD-4F7B-94AE-CD31016A58D4}" type="presParOf" srcId="{E5B41F63-D0E5-46C4-88AC-47AE368210A4}" destId="{3B074A92-4104-411B-AAB1-5965250071EE}" srcOrd="3" destOrd="0" presId="urn:microsoft.com/office/officeart/2016/7/layout/RepeatingBendingProcessNew"/>
    <dgm:cxn modelId="{912671CB-107F-4E1C-878F-5D069F9C4054}" type="presParOf" srcId="{3B074A92-4104-411B-AAB1-5965250071EE}" destId="{B1ACE686-9AAC-4CF9-8801-AF8B6014BF4C}" srcOrd="0" destOrd="0" presId="urn:microsoft.com/office/officeart/2016/7/layout/RepeatingBendingProcessNew"/>
    <dgm:cxn modelId="{933E329B-5EF0-41DD-B92A-7E0346424E60}" type="presParOf" srcId="{E5B41F63-D0E5-46C4-88AC-47AE368210A4}" destId="{F6AD4B93-4408-47F9-8621-9A6B9D5CA831}" srcOrd="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D9D4D2-ADB1-4D8A-B92A-421A7FBED540}" type="doc">
      <dgm:prSet loTypeId="urn:microsoft.com/office/officeart/2016/7/layout/RepeatingBendingProcessNew" loCatId="process" qsTypeId="urn:microsoft.com/office/officeart/2005/8/quickstyle/simple1" qsCatId="simple" csTypeId="urn:microsoft.com/office/officeart/2005/8/colors/accent4_2" csCatId="accent4"/>
      <dgm:spPr/>
      <dgm:t>
        <a:bodyPr/>
        <a:lstStyle/>
        <a:p>
          <a:endParaRPr lang="en-US"/>
        </a:p>
      </dgm:t>
    </dgm:pt>
    <dgm:pt modelId="{A26D8993-D9D4-4EB1-9DDE-1B787B1D7717}">
      <dgm:prSet/>
      <dgm:spPr/>
      <dgm:t>
        <a:bodyPr/>
        <a:lstStyle/>
        <a:p>
          <a:r>
            <a:rPr lang="en-IE"/>
            <a:t>In addition to making ideas cohere with one another, readers need to know significance of the information you are giving them.</a:t>
          </a:r>
          <a:endParaRPr lang="en-US"/>
        </a:p>
      </dgm:t>
    </dgm:pt>
    <dgm:pt modelId="{C78D73B1-8817-4B3F-A4C5-E71FE13F4808}" type="parTrans" cxnId="{DD90DDD2-64A5-4D2B-8F38-50E1E785F70C}">
      <dgm:prSet/>
      <dgm:spPr/>
      <dgm:t>
        <a:bodyPr/>
        <a:lstStyle/>
        <a:p>
          <a:endParaRPr lang="en-US"/>
        </a:p>
      </dgm:t>
    </dgm:pt>
    <dgm:pt modelId="{E6B5448D-8D21-455A-9FEB-F8E8C1D3720A}" type="sibTrans" cxnId="{DD90DDD2-64A5-4D2B-8F38-50E1E785F70C}">
      <dgm:prSet/>
      <dgm:spPr/>
      <dgm:t>
        <a:bodyPr/>
        <a:lstStyle/>
        <a:p>
          <a:endParaRPr lang="en-US"/>
        </a:p>
      </dgm:t>
    </dgm:pt>
    <dgm:pt modelId="{4B4B9E20-7CE6-4AC4-BF0F-0CC72FFA491B}">
      <dgm:prSet/>
      <dgm:spPr/>
      <dgm:t>
        <a:bodyPr/>
        <a:lstStyle/>
        <a:p>
          <a:r>
            <a:rPr lang="en-IE"/>
            <a:t>In papers that are meant to be persuasive, </a:t>
          </a:r>
          <a:endParaRPr lang="en-US"/>
        </a:p>
      </dgm:t>
    </dgm:pt>
    <dgm:pt modelId="{BBBFF60E-47F4-4760-90AA-CF4707EA0B62}" type="parTrans" cxnId="{91012476-CA99-47D8-8296-44411DACBC27}">
      <dgm:prSet/>
      <dgm:spPr/>
      <dgm:t>
        <a:bodyPr/>
        <a:lstStyle/>
        <a:p>
          <a:endParaRPr lang="en-US"/>
        </a:p>
      </dgm:t>
    </dgm:pt>
    <dgm:pt modelId="{1BC32EFC-22D8-4F7D-AF7A-EDDC164D8FF8}" type="sibTrans" cxnId="{91012476-CA99-47D8-8296-44411DACBC27}">
      <dgm:prSet/>
      <dgm:spPr/>
      <dgm:t>
        <a:bodyPr/>
        <a:lstStyle/>
        <a:p>
          <a:endParaRPr lang="en-US"/>
        </a:p>
      </dgm:t>
    </dgm:pt>
    <dgm:pt modelId="{71476097-8143-4970-968A-81E0F2E38C19}">
      <dgm:prSet/>
      <dgm:spPr/>
      <dgm:t>
        <a:bodyPr/>
        <a:lstStyle/>
        <a:p>
          <a:r>
            <a:rPr lang="en-IE"/>
            <a:t>Readers need evidence of the validity of the information we are being given;</a:t>
          </a:r>
          <a:endParaRPr lang="en-US"/>
        </a:p>
      </dgm:t>
    </dgm:pt>
    <dgm:pt modelId="{759AA74F-98F6-43E5-923E-51CBEDFB6FA5}" type="parTrans" cxnId="{EAA188C7-0FEB-45DF-8F96-7F16FE60D5CA}">
      <dgm:prSet/>
      <dgm:spPr/>
      <dgm:t>
        <a:bodyPr/>
        <a:lstStyle/>
        <a:p>
          <a:endParaRPr lang="en-US"/>
        </a:p>
      </dgm:t>
    </dgm:pt>
    <dgm:pt modelId="{153AFE23-0709-45EC-AC27-A830D56F4D1A}" type="sibTrans" cxnId="{EAA188C7-0FEB-45DF-8F96-7F16FE60D5CA}">
      <dgm:prSet/>
      <dgm:spPr/>
      <dgm:t>
        <a:bodyPr/>
        <a:lstStyle/>
        <a:p>
          <a:endParaRPr lang="en-US"/>
        </a:p>
      </dgm:t>
    </dgm:pt>
    <dgm:pt modelId="{8C0D5352-87CB-4E2A-95F1-596412F9937F}">
      <dgm:prSet/>
      <dgm:spPr/>
      <dgm:t>
        <a:bodyPr/>
        <a:lstStyle/>
        <a:p>
          <a:r>
            <a:rPr lang="en-IE"/>
            <a:t>Readers’ understanding is augmented by supporting details, definitions, descriptions, explanations, and/or examples. </a:t>
          </a:r>
          <a:endParaRPr lang="en-US"/>
        </a:p>
      </dgm:t>
    </dgm:pt>
    <dgm:pt modelId="{B5AC911E-F095-4D0D-B58F-1E8D58889E98}" type="parTrans" cxnId="{886D5450-6E49-4167-91CF-6F18FB6094B4}">
      <dgm:prSet/>
      <dgm:spPr/>
      <dgm:t>
        <a:bodyPr/>
        <a:lstStyle/>
        <a:p>
          <a:endParaRPr lang="en-US"/>
        </a:p>
      </dgm:t>
    </dgm:pt>
    <dgm:pt modelId="{E0156F6B-AF5A-4852-AD0C-0CA96B9315B4}" type="sibTrans" cxnId="{886D5450-6E49-4167-91CF-6F18FB6094B4}">
      <dgm:prSet/>
      <dgm:spPr/>
      <dgm:t>
        <a:bodyPr/>
        <a:lstStyle/>
        <a:p>
          <a:endParaRPr lang="en-US"/>
        </a:p>
      </dgm:t>
    </dgm:pt>
    <dgm:pt modelId="{49D0A59D-54A7-458C-8B26-AECA29F92BA9}">
      <dgm:prSet/>
      <dgm:spPr/>
      <dgm:t>
        <a:bodyPr/>
        <a:lstStyle/>
        <a:p>
          <a:r>
            <a:rPr lang="en-IE"/>
            <a:t>Readers’ sense of the depth of the author’s understanding of the topic is satisfied by critical analysis and evaluation.</a:t>
          </a:r>
          <a:endParaRPr lang="en-US"/>
        </a:p>
      </dgm:t>
    </dgm:pt>
    <dgm:pt modelId="{8C34BBCB-9CA0-465A-8996-F5C11644CD5B}" type="parTrans" cxnId="{62698205-2F76-4B16-B624-C226229D5BBB}">
      <dgm:prSet/>
      <dgm:spPr/>
      <dgm:t>
        <a:bodyPr/>
        <a:lstStyle/>
        <a:p>
          <a:endParaRPr lang="en-US"/>
        </a:p>
      </dgm:t>
    </dgm:pt>
    <dgm:pt modelId="{0DDAE818-020D-4E61-916F-D2B4B9421C61}" type="sibTrans" cxnId="{62698205-2F76-4B16-B624-C226229D5BBB}">
      <dgm:prSet/>
      <dgm:spPr/>
      <dgm:t>
        <a:bodyPr/>
        <a:lstStyle/>
        <a:p>
          <a:endParaRPr lang="en-US"/>
        </a:p>
      </dgm:t>
    </dgm:pt>
    <dgm:pt modelId="{40C2D27D-A14F-4637-BA83-CD8FC5A15324}">
      <dgm:prSet/>
      <dgm:spPr/>
      <dgm:t>
        <a:bodyPr/>
        <a:lstStyle/>
        <a:p>
          <a:r>
            <a:rPr lang="en-IE"/>
            <a:t>Reminding the reader of the significance of the information with respect to the argument you being made helps the reader to follow the writer’s line of reasoning.</a:t>
          </a:r>
          <a:endParaRPr lang="en-US"/>
        </a:p>
      </dgm:t>
    </dgm:pt>
    <dgm:pt modelId="{130E77B6-6EF2-47E2-A266-AADE69A80E93}" type="parTrans" cxnId="{002400A0-FC15-42F7-A7EF-E10996537C12}">
      <dgm:prSet/>
      <dgm:spPr/>
      <dgm:t>
        <a:bodyPr/>
        <a:lstStyle/>
        <a:p>
          <a:endParaRPr lang="en-US"/>
        </a:p>
      </dgm:t>
    </dgm:pt>
    <dgm:pt modelId="{61D45FC6-7A25-415D-9893-493A71D108E6}" type="sibTrans" cxnId="{002400A0-FC15-42F7-A7EF-E10996537C12}">
      <dgm:prSet/>
      <dgm:spPr/>
      <dgm:t>
        <a:bodyPr/>
        <a:lstStyle/>
        <a:p>
          <a:endParaRPr lang="en-US"/>
        </a:p>
      </dgm:t>
    </dgm:pt>
    <dgm:pt modelId="{1E893A8E-FBEE-4E17-B7E8-BE45C9ADDF8C}" type="pres">
      <dgm:prSet presAssocID="{D4D9D4D2-ADB1-4D8A-B92A-421A7FBED540}" presName="Name0" presStyleCnt="0">
        <dgm:presLayoutVars>
          <dgm:dir/>
          <dgm:resizeHandles val="exact"/>
        </dgm:presLayoutVars>
      </dgm:prSet>
      <dgm:spPr/>
    </dgm:pt>
    <dgm:pt modelId="{13F9502B-EEC1-4A7A-8ABC-99B5C0DAC082}" type="pres">
      <dgm:prSet presAssocID="{A26D8993-D9D4-4EB1-9DDE-1B787B1D7717}" presName="node" presStyleLbl="node1" presStyleIdx="0" presStyleCnt="3">
        <dgm:presLayoutVars>
          <dgm:bulletEnabled val="1"/>
        </dgm:presLayoutVars>
      </dgm:prSet>
      <dgm:spPr/>
    </dgm:pt>
    <dgm:pt modelId="{B969AFAA-13B9-445E-A713-FA7B57EAA19A}" type="pres">
      <dgm:prSet presAssocID="{E6B5448D-8D21-455A-9FEB-F8E8C1D3720A}" presName="sibTrans" presStyleLbl="sibTrans1D1" presStyleIdx="0" presStyleCnt="2"/>
      <dgm:spPr/>
    </dgm:pt>
    <dgm:pt modelId="{BC0DD6D3-8779-41DC-AD35-E2F9DB0CA543}" type="pres">
      <dgm:prSet presAssocID="{E6B5448D-8D21-455A-9FEB-F8E8C1D3720A}" presName="connectorText" presStyleLbl="sibTrans1D1" presStyleIdx="0" presStyleCnt="2"/>
      <dgm:spPr/>
    </dgm:pt>
    <dgm:pt modelId="{11C5EF62-7E1A-4E7F-BD21-03A6F577D652}" type="pres">
      <dgm:prSet presAssocID="{4B4B9E20-7CE6-4AC4-BF0F-0CC72FFA491B}" presName="node" presStyleLbl="node1" presStyleIdx="1" presStyleCnt="3">
        <dgm:presLayoutVars>
          <dgm:bulletEnabled val="1"/>
        </dgm:presLayoutVars>
      </dgm:prSet>
      <dgm:spPr/>
    </dgm:pt>
    <dgm:pt modelId="{4DDA7027-EA12-4687-9F27-2890E076673C}" type="pres">
      <dgm:prSet presAssocID="{1BC32EFC-22D8-4F7D-AF7A-EDDC164D8FF8}" presName="sibTrans" presStyleLbl="sibTrans1D1" presStyleIdx="1" presStyleCnt="2"/>
      <dgm:spPr/>
    </dgm:pt>
    <dgm:pt modelId="{68F6D58C-4F0C-47F0-BD69-BF1E29040E38}" type="pres">
      <dgm:prSet presAssocID="{1BC32EFC-22D8-4F7D-AF7A-EDDC164D8FF8}" presName="connectorText" presStyleLbl="sibTrans1D1" presStyleIdx="1" presStyleCnt="2"/>
      <dgm:spPr/>
    </dgm:pt>
    <dgm:pt modelId="{4BC68D35-01DE-4B10-8A7D-2838895A695D}" type="pres">
      <dgm:prSet presAssocID="{40C2D27D-A14F-4637-BA83-CD8FC5A15324}" presName="node" presStyleLbl="node1" presStyleIdx="2" presStyleCnt="3">
        <dgm:presLayoutVars>
          <dgm:bulletEnabled val="1"/>
        </dgm:presLayoutVars>
      </dgm:prSet>
      <dgm:spPr/>
    </dgm:pt>
  </dgm:ptLst>
  <dgm:cxnLst>
    <dgm:cxn modelId="{62698205-2F76-4B16-B624-C226229D5BBB}" srcId="{4B4B9E20-7CE6-4AC4-BF0F-0CC72FFA491B}" destId="{49D0A59D-54A7-458C-8B26-AECA29F92BA9}" srcOrd="2" destOrd="0" parTransId="{8C34BBCB-9CA0-465A-8996-F5C11644CD5B}" sibTransId="{0DDAE818-020D-4E61-916F-D2B4B9421C61}"/>
    <dgm:cxn modelId="{1F69BF21-B7FF-4300-B90C-8514EE7B7B92}" type="presOf" srcId="{D4D9D4D2-ADB1-4D8A-B92A-421A7FBED540}" destId="{1E893A8E-FBEE-4E17-B7E8-BE45C9ADDF8C}" srcOrd="0" destOrd="0" presId="urn:microsoft.com/office/officeart/2016/7/layout/RepeatingBendingProcessNew"/>
    <dgm:cxn modelId="{CEB01227-0FAA-4C20-A7F3-5737F922E084}" type="presOf" srcId="{8C0D5352-87CB-4E2A-95F1-596412F9937F}" destId="{11C5EF62-7E1A-4E7F-BD21-03A6F577D652}" srcOrd="0" destOrd="2" presId="urn:microsoft.com/office/officeart/2016/7/layout/RepeatingBendingProcessNew"/>
    <dgm:cxn modelId="{D1A01461-F476-46B7-93CF-0A4373725FA5}" type="presOf" srcId="{4B4B9E20-7CE6-4AC4-BF0F-0CC72FFA491B}" destId="{11C5EF62-7E1A-4E7F-BD21-03A6F577D652}" srcOrd="0" destOrd="0" presId="urn:microsoft.com/office/officeart/2016/7/layout/RepeatingBendingProcessNew"/>
    <dgm:cxn modelId="{886D5450-6E49-4167-91CF-6F18FB6094B4}" srcId="{4B4B9E20-7CE6-4AC4-BF0F-0CC72FFA491B}" destId="{8C0D5352-87CB-4E2A-95F1-596412F9937F}" srcOrd="1" destOrd="0" parTransId="{B5AC911E-F095-4D0D-B58F-1E8D58889E98}" sibTransId="{E0156F6B-AF5A-4852-AD0C-0CA96B9315B4}"/>
    <dgm:cxn modelId="{91012476-CA99-47D8-8296-44411DACBC27}" srcId="{D4D9D4D2-ADB1-4D8A-B92A-421A7FBED540}" destId="{4B4B9E20-7CE6-4AC4-BF0F-0CC72FFA491B}" srcOrd="1" destOrd="0" parTransId="{BBBFF60E-47F4-4760-90AA-CF4707EA0B62}" sibTransId="{1BC32EFC-22D8-4F7D-AF7A-EDDC164D8FF8}"/>
    <dgm:cxn modelId="{76B9D658-AEEE-4D29-AB9B-65367A43ACC6}" type="presOf" srcId="{E6B5448D-8D21-455A-9FEB-F8E8C1D3720A}" destId="{BC0DD6D3-8779-41DC-AD35-E2F9DB0CA543}" srcOrd="1" destOrd="0" presId="urn:microsoft.com/office/officeart/2016/7/layout/RepeatingBendingProcessNew"/>
    <dgm:cxn modelId="{A08DF978-71F8-4E87-A2A0-C2281C6C2460}" type="presOf" srcId="{A26D8993-D9D4-4EB1-9DDE-1B787B1D7717}" destId="{13F9502B-EEC1-4A7A-8ABC-99B5C0DAC082}" srcOrd="0" destOrd="0" presId="urn:microsoft.com/office/officeart/2016/7/layout/RepeatingBendingProcessNew"/>
    <dgm:cxn modelId="{C0A1CA88-067A-4863-9405-9C38B46BC03C}" type="presOf" srcId="{1BC32EFC-22D8-4F7D-AF7A-EDDC164D8FF8}" destId="{4DDA7027-EA12-4687-9F27-2890E076673C}" srcOrd="0" destOrd="0" presId="urn:microsoft.com/office/officeart/2016/7/layout/RepeatingBendingProcessNew"/>
    <dgm:cxn modelId="{002400A0-FC15-42F7-A7EF-E10996537C12}" srcId="{D4D9D4D2-ADB1-4D8A-B92A-421A7FBED540}" destId="{40C2D27D-A14F-4637-BA83-CD8FC5A15324}" srcOrd="2" destOrd="0" parTransId="{130E77B6-6EF2-47E2-A266-AADE69A80E93}" sibTransId="{61D45FC6-7A25-415D-9893-493A71D108E6}"/>
    <dgm:cxn modelId="{2DAA8EA2-CD3E-4E80-8C7E-557262C6B777}" type="presOf" srcId="{40C2D27D-A14F-4637-BA83-CD8FC5A15324}" destId="{4BC68D35-01DE-4B10-8A7D-2838895A695D}" srcOrd="0" destOrd="0" presId="urn:microsoft.com/office/officeart/2016/7/layout/RepeatingBendingProcessNew"/>
    <dgm:cxn modelId="{819777C1-10EC-4491-9A54-778814D0E3BF}" type="presOf" srcId="{71476097-8143-4970-968A-81E0F2E38C19}" destId="{11C5EF62-7E1A-4E7F-BD21-03A6F577D652}" srcOrd="0" destOrd="1" presId="urn:microsoft.com/office/officeart/2016/7/layout/RepeatingBendingProcessNew"/>
    <dgm:cxn modelId="{EAA188C7-0FEB-45DF-8F96-7F16FE60D5CA}" srcId="{4B4B9E20-7CE6-4AC4-BF0F-0CC72FFA491B}" destId="{71476097-8143-4970-968A-81E0F2E38C19}" srcOrd="0" destOrd="0" parTransId="{759AA74F-98F6-43E5-923E-51CBEDFB6FA5}" sibTransId="{153AFE23-0709-45EC-AC27-A830D56F4D1A}"/>
    <dgm:cxn modelId="{DD90DDD2-64A5-4D2B-8F38-50E1E785F70C}" srcId="{D4D9D4D2-ADB1-4D8A-B92A-421A7FBED540}" destId="{A26D8993-D9D4-4EB1-9DDE-1B787B1D7717}" srcOrd="0" destOrd="0" parTransId="{C78D73B1-8817-4B3F-A4C5-E71FE13F4808}" sibTransId="{E6B5448D-8D21-455A-9FEB-F8E8C1D3720A}"/>
    <dgm:cxn modelId="{ECFD21D6-F9D6-4CAA-849C-CE7B956C6FD6}" type="presOf" srcId="{1BC32EFC-22D8-4F7D-AF7A-EDDC164D8FF8}" destId="{68F6D58C-4F0C-47F0-BD69-BF1E29040E38}" srcOrd="1" destOrd="0" presId="urn:microsoft.com/office/officeart/2016/7/layout/RepeatingBendingProcessNew"/>
    <dgm:cxn modelId="{8F9284EF-7A73-42B6-A44A-7B5F5B517CA2}" type="presOf" srcId="{49D0A59D-54A7-458C-8B26-AECA29F92BA9}" destId="{11C5EF62-7E1A-4E7F-BD21-03A6F577D652}" srcOrd="0" destOrd="3" presId="urn:microsoft.com/office/officeart/2016/7/layout/RepeatingBendingProcessNew"/>
    <dgm:cxn modelId="{238099F5-C3C6-46CC-8ECD-557C010B3019}" type="presOf" srcId="{E6B5448D-8D21-455A-9FEB-F8E8C1D3720A}" destId="{B969AFAA-13B9-445E-A713-FA7B57EAA19A}" srcOrd="0" destOrd="0" presId="urn:microsoft.com/office/officeart/2016/7/layout/RepeatingBendingProcessNew"/>
    <dgm:cxn modelId="{3D5DFBE6-3092-4A24-9CF4-EF5FA58706DB}" type="presParOf" srcId="{1E893A8E-FBEE-4E17-B7E8-BE45C9ADDF8C}" destId="{13F9502B-EEC1-4A7A-8ABC-99B5C0DAC082}" srcOrd="0" destOrd="0" presId="urn:microsoft.com/office/officeart/2016/7/layout/RepeatingBendingProcessNew"/>
    <dgm:cxn modelId="{1E58E555-0174-41E5-AEAD-F08DA3CDDA42}" type="presParOf" srcId="{1E893A8E-FBEE-4E17-B7E8-BE45C9ADDF8C}" destId="{B969AFAA-13B9-445E-A713-FA7B57EAA19A}" srcOrd="1" destOrd="0" presId="urn:microsoft.com/office/officeart/2016/7/layout/RepeatingBendingProcessNew"/>
    <dgm:cxn modelId="{5043FCE7-E14D-46D9-8A2E-645EC180333B}" type="presParOf" srcId="{B969AFAA-13B9-445E-A713-FA7B57EAA19A}" destId="{BC0DD6D3-8779-41DC-AD35-E2F9DB0CA543}" srcOrd="0" destOrd="0" presId="urn:microsoft.com/office/officeart/2016/7/layout/RepeatingBendingProcessNew"/>
    <dgm:cxn modelId="{B8E4F580-65B7-432D-80C8-96025B127E28}" type="presParOf" srcId="{1E893A8E-FBEE-4E17-B7E8-BE45C9ADDF8C}" destId="{11C5EF62-7E1A-4E7F-BD21-03A6F577D652}" srcOrd="2" destOrd="0" presId="urn:microsoft.com/office/officeart/2016/7/layout/RepeatingBendingProcessNew"/>
    <dgm:cxn modelId="{B0B29F72-B584-4EC3-BC48-241CFF09DE84}" type="presParOf" srcId="{1E893A8E-FBEE-4E17-B7E8-BE45C9ADDF8C}" destId="{4DDA7027-EA12-4687-9F27-2890E076673C}" srcOrd="3" destOrd="0" presId="urn:microsoft.com/office/officeart/2016/7/layout/RepeatingBendingProcessNew"/>
    <dgm:cxn modelId="{75778239-B287-4393-9FB8-6FF1BDB77F32}" type="presParOf" srcId="{4DDA7027-EA12-4687-9F27-2890E076673C}" destId="{68F6D58C-4F0C-47F0-BD69-BF1E29040E38}" srcOrd="0" destOrd="0" presId="urn:microsoft.com/office/officeart/2016/7/layout/RepeatingBendingProcessNew"/>
    <dgm:cxn modelId="{AE17FD83-24BC-4AFF-B018-BDF8A034B153}" type="presParOf" srcId="{1E893A8E-FBEE-4E17-B7E8-BE45C9ADDF8C}" destId="{4BC68D35-01DE-4B10-8A7D-2838895A695D}" srcOrd="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5F96E6-8626-42F9-AD38-D52BB826217E}">
      <dsp:nvSpPr>
        <dsp:cNvPr id="0" name=""/>
        <dsp:cNvSpPr/>
      </dsp:nvSpPr>
      <dsp:spPr>
        <a:xfrm>
          <a:off x="2809563" y="1574173"/>
          <a:ext cx="615710" cy="91440"/>
        </a:xfrm>
        <a:custGeom>
          <a:avLst/>
          <a:gdLst/>
          <a:ahLst/>
          <a:cxnLst/>
          <a:rect l="0" t="0" r="0" b="0"/>
          <a:pathLst>
            <a:path>
              <a:moveTo>
                <a:pt x="0" y="45720"/>
              </a:moveTo>
              <a:lnTo>
                <a:pt x="615710"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260" y="1616661"/>
        <a:ext cx="32315" cy="6463"/>
      </dsp:txXfrm>
    </dsp:sp>
    <dsp:sp modelId="{83E0D80B-EA18-4A6E-BD33-68398EE1F60E}">
      <dsp:nvSpPr>
        <dsp:cNvPr id="0" name=""/>
        <dsp:cNvSpPr/>
      </dsp:nvSpPr>
      <dsp:spPr>
        <a:xfrm>
          <a:off x="1316" y="776878"/>
          <a:ext cx="2810046" cy="168602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695" tIns="144535" rIns="137695" bIns="144535" numCol="1" spcCol="1270" anchor="ctr" anchorCtr="0">
          <a:noAutofit/>
        </a:bodyPr>
        <a:lstStyle/>
        <a:p>
          <a:pPr marL="0" lvl="0" indent="0" algn="ctr" defTabSz="622300">
            <a:lnSpc>
              <a:spcPct val="90000"/>
            </a:lnSpc>
            <a:spcBef>
              <a:spcPct val="0"/>
            </a:spcBef>
            <a:spcAft>
              <a:spcPct val="35000"/>
            </a:spcAft>
            <a:buNone/>
          </a:pPr>
          <a:r>
            <a:rPr lang="en-IE" sz="1400" kern="1200"/>
            <a:t>A text is coherent </a:t>
          </a:r>
          <a:r>
            <a:rPr lang="en-IE" sz="1400" b="1" kern="1200"/>
            <a:t>“it is easy to understand because its parts are connected in a clear and reasonable way” </a:t>
          </a:r>
          <a:r>
            <a:rPr lang="en-IE" sz="1400" kern="1200"/>
            <a:t>(“coherence”).</a:t>
          </a:r>
          <a:endParaRPr lang="en-US" sz="1400" kern="1200"/>
        </a:p>
      </dsp:txBody>
      <dsp:txXfrm>
        <a:off x="1316" y="776878"/>
        <a:ext cx="2810046" cy="1686028"/>
      </dsp:txXfrm>
    </dsp:sp>
    <dsp:sp modelId="{9D412E69-1C02-4C1B-A9A3-6DC5C4F032CE}">
      <dsp:nvSpPr>
        <dsp:cNvPr id="0" name=""/>
        <dsp:cNvSpPr/>
      </dsp:nvSpPr>
      <dsp:spPr>
        <a:xfrm>
          <a:off x="1406339" y="2461107"/>
          <a:ext cx="3456357" cy="615710"/>
        </a:xfrm>
        <a:custGeom>
          <a:avLst/>
          <a:gdLst/>
          <a:ahLst/>
          <a:cxnLst/>
          <a:rect l="0" t="0" r="0" b="0"/>
          <a:pathLst>
            <a:path>
              <a:moveTo>
                <a:pt x="3456357" y="0"/>
              </a:moveTo>
              <a:lnTo>
                <a:pt x="3456357" y="324955"/>
              </a:lnTo>
              <a:lnTo>
                <a:pt x="0" y="324955"/>
              </a:lnTo>
              <a:lnTo>
                <a:pt x="0" y="615710"/>
              </a:lnTo>
            </a:path>
          </a:pathLst>
        </a:custGeom>
        <a:noFill/>
        <a:ln w="6350" cap="flat" cmpd="sng" algn="ctr">
          <a:solidFill>
            <a:schemeClr val="accent4">
              <a:hueOff val="4900445"/>
              <a:satOff val="-20388"/>
              <a:lumOff val="480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46611" y="2765730"/>
        <a:ext cx="175813" cy="6463"/>
      </dsp:txXfrm>
    </dsp:sp>
    <dsp:sp modelId="{46EA9032-8715-44AA-9DE9-28AAF35DD4C7}">
      <dsp:nvSpPr>
        <dsp:cNvPr id="0" name=""/>
        <dsp:cNvSpPr/>
      </dsp:nvSpPr>
      <dsp:spPr>
        <a:xfrm>
          <a:off x="3457673" y="776878"/>
          <a:ext cx="2810046" cy="1686028"/>
        </a:xfrm>
        <a:prstGeom prst="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695" tIns="144535" rIns="137695" bIns="144535" numCol="1" spcCol="1270" anchor="ctr" anchorCtr="0">
          <a:noAutofit/>
        </a:bodyPr>
        <a:lstStyle/>
        <a:p>
          <a:pPr marL="0" lvl="0" indent="0" algn="ctr" defTabSz="622300">
            <a:lnSpc>
              <a:spcPct val="90000"/>
            </a:lnSpc>
            <a:spcBef>
              <a:spcPct val="0"/>
            </a:spcBef>
            <a:spcAft>
              <a:spcPct val="35000"/>
            </a:spcAft>
            <a:buNone/>
          </a:pPr>
          <a:r>
            <a:rPr lang="en-IE" sz="1400" b="1" u="sng" kern="1200"/>
            <a:t>A text is coherent on a global level</a:t>
          </a:r>
          <a:r>
            <a:rPr lang="en-IE" sz="1400" kern="1200"/>
            <a:t>—the reader can follow the argument and understand the justifications for the conclusion because each paragraph follows logically from the previous paragraph.</a:t>
          </a:r>
          <a:endParaRPr lang="en-US" sz="1400" kern="1200"/>
        </a:p>
      </dsp:txBody>
      <dsp:txXfrm>
        <a:off x="3457673" y="776878"/>
        <a:ext cx="2810046" cy="1686028"/>
      </dsp:txXfrm>
    </dsp:sp>
    <dsp:sp modelId="{57CD0FAF-7AEC-42DE-9CB8-86F1CD27C4AB}">
      <dsp:nvSpPr>
        <dsp:cNvPr id="0" name=""/>
        <dsp:cNvSpPr/>
      </dsp:nvSpPr>
      <dsp:spPr>
        <a:xfrm>
          <a:off x="2809563" y="3906511"/>
          <a:ext cx="615710" cy="91440"/>
        </a:xfrm>
        <a:custGeom>
          <a:avLst/>
          <a:gdLst/>
          <a:ahLst/>
          <a:cxnLst/>
          <a:rect l="0" t="0" r="0" b="0"/>
          <a:pathLst>
            <a:path>
              <a:moveTo>
                <a:pt x="0" y="45720"/>
              </a:moveTo>
              <a:lnTo>
                <a:pt x="615710" y="45720"/>
              </a:lnTo>
            </a:path>
          </a:pathLst>
        </a:custGeom>
        <a:noFill/>
        <a:ln w="6350" cap="flat" cmpd="sng" algn="ctr">
          <a:solidFill>
            <a:schemeClr val="accent4">
              <a:hueOff val="9800891"/>
              <a:satOff val="-40777"/>
              <a:lumOff val="960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260" y="3949000"/>
        <a:ext cx="32315" cy="6463"/>
      </dsp:txXfrm>
    </dsp:sp>
    <dsp:sp modelId="{F625214B-6B56-49CF-9146-325E5AC2C8E3}">
      <dsp:nvSpPr>
        <dsp:cNvPr id="0" name=""/>
        <dsp:cNvSpPr/>
      </dsp:nvSpPr>
      <dsp:spPr>
        <a:xfrm>
          <a:off x="1316" y="3109217"/>
          <a:ext cx="2810046" cy="1686028"/>
        </a:xfrm>
        <a:prstGeom prst="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695" tIns="144535" rIns="137695" bIns="144535" numCol="1" spcCol="1270" anchor="t" anchorCtr="0">
          <a:noAutofit/>
        </a:bodyPr>
        <a:lstStyle/>
        <a:p>
          <a:pPr marL="0" lvl="0" indent="0" algn="l" defTabSz="622300">
            <a:lnSpc>
              <a:spcPct val="90000"/>
            </a:lnSpc>
            <a:spcBef>
              <a:spcPct val="0"/>
            </a:spcBef>
            <a:spcAft>
              <a:spcPct val="35000"/>
            </a:spcAft>
            <a:buNone/>
          </a:pPr>
          <a:r>
            <a:rPr lang="en-IE" sz="1400" b="1" u="sng" kern="1200"/>
            <a:t>And a text is coherent on a local level</a:t>
          </a:r>
          <a:r>
            <a:rPr lang="en-IE" sz="1400" kern="1200"/>
            <a:t>—the reader can understand </a:t>
          </a:r>
          <a:endParaRPr lang="en-US" sz="1400" kern="1200"/>
        </a:p>
        <a:p>
          <a:pPr marL="57150" lvl="1" indent="-57150" algn="l" defTabSz="488950">
            <a:lnSpc>
              <a:spcPct val="90000"/>
            </a:lnSpc>
            <a:spcBef>
              <a:spcPct val="0"/>
            </a:spcBef>
            <a:spcAft>
              <a:spcPct val="15000"/>
            </a:spcAft>
            <a:buChar char="•"/>
          </a:pPr>
          <a:r>
            <a:rPr lang="en-IE" sz="1100" kern="1200"/>
            <a:t>the relationship between ideas expressed within and between sentences and </a:t>
          </a:r>
          <a:endParaRPr lang="en-US" sz="1100" kern="1200"/>
        </a:p>
        <a:p>
          <a:pPr marL="57150" lvl="1" indent="-57150" algn="l" defTabSz="488950">
            <a:lnSpc>
              <a:spcPct val="90000"/>
            </a:lnSpc>
            <a:spcBef>
              <a:spcPct val="0"/>
            </a:spcBef>
            <a:spcAft>
              <a:spcPct val="15000"/>
            </a:spcAft>
            <a:buChar char="•"/>
          </a:pPr>
          <a:r>
            <a:rPr lang="en-IE" sz="1100" kern="1200"/>
            <a:t>the significance of the contribution to the understanding of the overall argument.</a:t>
          </a:r>
          <a:endParaRPr lang="en-US" sz="1100" kern="1200"/>
        </a:p>
      </dsp:txBody>
      <dsp:txXfrm>
        <a:off x="1316" y="3109217"/>
        <a:ext cx="2810046" cy="1686028"/>
      </dsp:txXfrm>
    </dsp:sp>
    <dsp:sp modelId="{86E02A2A-CBA0-45F0-A697-FCF70804330E}">
      <dsp:nvSpPr>
        <dsp:cNvPr id="0" name=""/>
        <dsp:cNvSpPr/>
      </dsp:nvSpPr>
      <dsp:spPr>
        <a:xfrm>
          <a:off x="3457673" y="3109217"/>
          <a:ext cx="2810046" cy="1686028"/>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695" tIns="144535" rIns="137695" bIns="144535" numCol="1" spcCol="1270" anchor="ctr" anchorCtr="0">
          <a:noAutofit/>
        </a:bodyPr>
        <a:lstStyle/>
        <a:p>
          <a:pPr marL="0" lvl="0" indent="0" algn="ctr" defTabSz="622300">
            <a:lnSpc>
              <a:spcPct val="90000"/>
            </a:lnSpc>
            <a:spcBef>
              <a:spcPct val="0"/>
            </a:spcBef>
            <a:spcAft>
              <a:spcPct val="35000"/>
            </a:spcAft>
            <a:buNone/>
          </a:pPr>
          <a:r>
            <a:rPr lang="en-IE" sz="1400" kern="1200"/>
            <a:t>Coherence is attained </a:t>
          </a:r>
          <a:r>
            <a:rPr lang="en-IE" sz="1400" b="1" u="sng" kern="1200"/>
            <a:t>through the establishment of both logical and grammatical interconnections or signals</a:t>
          </a:r>
          <a:r>
            <a:rPr lang="en-IE" sz="1400" kern="1200"/>
            <a:t>.</a:t>
          </a:r>
          <a:endParaRPr lang="en-US" sz="1400" kern="1200"/>
        </a:p>
      </dsp:txBody>
      <dsp:txXfrm>
        <a:off x="3457673" y="3109217"/>
        <a:ext cx="2810046" cy="16860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63BD8-2E57-41CE-90C5-EFBCBE6D1AD9}">
      <dsp:nvSpPr>
        <dsp:cNvPr id="0" name=""/>
        <dsp:cNvSpPr/>
      </dsp:nvSpPr>
      <dsp:spPr>
        <a:xfrm>
          <a:off x="2809878" y="1575311"/>
          <a:ext cx="615079" cy="91440"/>
        </a:xfrm>
        <a:custGeom>
          <a:avLst/>
          <a:gdLst/>
          <a:ahLst/>
          <a:cxnLst/>
          <a:rect l="0" t="0" r="0" b="0"/>
          <a:pathLst>
            <a:path>
              <a:moveTo>
                <a:pt x="0" y="45720"/>
              </a:moveTo>
              <a:lnTo>
                <a:pt x="61507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276" y="1617800"/>
        <a:ext cx="32283" cy="6463"/>
      </dsp:txXfrm>
    </dsp:sp>
    <dsp:sp modelId="{CAD2EE41-D293-443D-AF1F-9B1CC30E9F87}">
      <dsp:nvSpPr>
        <dsp:cNvPr id="0" name=""/>
        <dsp:cNvSpPr/>
      </dsp:nvSpPr>
      <dsp:spPr>
        <a:xfrm>
          <a:off x="4376" y="778841"/>
          <a:ext cx="2807302" cy="16843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t" anchorCtr="0">
          <a:noAutofit/>
        </a:bodyPr>
        <a:lstStyle/>
        <a:p>
          <a:pPr marL="0" lvl="0" indent="0" algn="l" defTabSz="533400">
            <a:lnSpc>
              <a:spcPct val="90000"/>
            </a:lnSpc>
            <a:spcBef>
              <a:spcPct val="0"/>
            </a:spcBef>
            <a:spcAft>
              <a:spcPct val="35000"/>
            </a:spcAft>
            <a:buNone/>
          </a:pPr>
          <a:r>
            <a:rPr lang="en-IE" sz="1200" kern="1200"/>
            <a:t>Syllogisms are a good model for how arguments are constructed.</a:t>
          </a:r>
          <a:endParaRPr lang="en-US" sz="1200" kern="1200"/>
        </a:p>
        <a:p>
          <a:pPr marL="57150" lvl="1" indent="-57150" algn="l" defTabSz="400050">
            <a:lnSpc>
              <a:spcPct val="90000"/>
            </a:lnSpc>
            <a:spcBef>
              <a:spcPct val="0"/>
            </a:spcBef>
            <a:spcAft>
              <a:spcPct val="15000"/>
            </a:spcAft>
            <a:buChar char="•"/>
          </a:pPr>
          <a:r>
            <a:rPr lang="en-IE" sz="900" kern="1200" dirty="0"/>
            <a:t>Conclusions are logical deductions from true premises: </a:t>
          </a:r>
          <a:endParaRPr lang="en-US" sz="900" kern="1200" dirty="0"/>
        </a:p>
        <a:p>
          <a:pPr marL="114300" lvl="2" indent="-57150" algn="l" defTabSz="400050">
            <a:lnSpc>
              <a:spcPct val="90000"/>
            </a:lnSpc>
            <a:spcBef>
              <a:spcPct val="0"/>
            </a:spcBef>
            <a:spcAft>
              <a:spcPct val="15000"/>
            </a:spcAft>
            <a:buChar char="•"/>
          </a:pPr>
          <a:r>
            <a:rPr lang="en-IE" sz="900" kern="1200"/>
            <a:t>All men are mortal (premise)</a:t>
          </a:r>
          <a:endParaRPr lang="en-US" sz="900" kern="1200"/>
        </a:p>
        <a:p>
          <a:pPr marL="114300" lvl="2" indent="-57150" algn="l" defTabSz="400050">
            <a:lnSpc>
              <a:spcPct val="90000"/>
            </a:lnSpc>
            <a:spcBef>
              <a:spcPct val="0"/>
            </a:spcBef>
            <a:spcAft>
              <a:spcPct val="15000"/>
            </a:spcAft>
            <a:buChar char="•"/>
          </a:pPr>
          <a:r>
            <a:rPr lang="en-IE" sz="900" kern="1200"/>
            <a:t>Socrates is a man (premise)</a:t>
          </a:r>
          <a:endParaRPr lang="en-US" sz="900" kern="1200"/>
        </a:p>
        <a:p>
          <a:pPr marL="114300" lvl="2" indent="-57150" algn="l" defTabSz="400050">
            <a:lnSpc>
              <a:spcPct val="90000"/>
            </a:lnSpc>
            <a:spcBef>
              <a:spcPct val="0"/>
            </a:spcBef>
            <a:spcAft>
              <a:spcPct val="15000"/>
            </a:spcAft>
            <a:buChar char="•"/>
          </a:pPr>
          <a:r>
            <a:rPr lang="en-IE" sz="900" kern="1200" dirty="0"/>
            <a:t>Therefore, Socrates is mortal (logical conclusion grounded in the truth of the premises)</a:t>
          </a:r>
          <a:endParaRPr lang="en-US" sz="900" kern="1200" dirty="0"/>
        </a:p>
      </dsp:txBody>
      <dsp:txXfrm>
        <a:off x="4376" y="778841"/>
        <a:ext cx="2807302" cy="1684381"/>
      </dsp:txXfrm>
    </dsp:sp>
    <dsp:sp modelId="{3B074A92-4104-411B-AAB1-5965250071EE}">
      <dsp:nvSpPr>
        <dsp:cNvPr id="0" name=""/>
        <dsp:cNvSpPr/>
      </dsp:nvSpPr>
      <dsp:spPr>
        <a:xfrm>
          <a:off x="1408027" y="2461422"/>
          <a:ext cx="3452982" cy="615079"/>
        </a:xfrm>
        <a:custGeom>
          <a:avLst/>
          <a:gdLst/>
          <a:ahLst/>
          <a:cxnLst/>
          <a:rect l="0" t="0" r="0" b="0"/>
          <a:pathLst>
            <a:path>
              <a:moveTo>
                <a:pt x="3452982" y="0"/>
              </a:moveTo>
              <a:lnTo>
                <a:pt x="3452982" y="324639"/>
              </a:lnTo>
              <a:lnTo>
                <a:pt x="0" y="324639"/>
              </a:lnTo>
              <a:lnTo>
                <a:pt x="0" y="61507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46697" y="2765730"/>
        <a:ext cx="175641" cy="6463"/>
      </dsp:txXfrm>
    </dsp:sp>
    <dsp:sp modelId="{0A765BC3-8DE0-4F78-843C-D7CD9033F922}">
      <dsp:nvSpPr>
        <dsp:cNvPr id="0" name=""/>
        <dsp:cNvSpPr/>
      </dsp:nvSpPr>
      <dsp:spPr>
        <a:xfrm>
          <a:off x="3457358" y="778841"/>
          <a:ext cx="2807302" cy="16843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ctr" anchorCtr="0">
          <a:noAutofit/>
        </a:bodyPr>
        <a:lstStyle/>
        <a:p>
          <a:pPr marL="0" lvl="0" indent="0" algn="ctr" defTabSz="533400">
            <a:lnSpc>
              <a:spcPct val="90000"/>
            </a:lnSpc>
            <a:spcBef>
              <a:spcPct val="0"/>
            </a:spcBef>
            <a:spcAft>
              <a:spcPct val="35000"/>
            </a:spcAft>
            <a:buNone/>
          </a:pPr>
          <a:r>
            <a:rPr lang="en-IE" sz="1200" kern="1200" dirty="0"/>
            <a:t>We can think of each paragraph as a premise and the text a series of assertions (premises) that logically lead to overall conclusion of the text. </a:t>
          </a:r>
          <a:endParaRPr lang="en-US" sz="1200" kern="1200" dirty="0"/>
        </a:p>
      </dsp:txBody>
      <dsp:txXfrm>
        <a:off x="3457358" y="778841"/>
        <a:ext cx="2807302" cy="1684381"/>
      </dsp:txXfrm>
    </dsp:sp>
    <dsp:sp modelId="{F6AD4B93-4408-47F9-8621-9A6B9D5CA831}">
      <dsp:nvSpPr>
        <dsp:cNvPr id="0" name=""/>
        <dsp:cNvSpPr/>
      </dsp:nvSpPr>
      <dsp:spPr>
        <a:xfrm>
          <a:off x="4376" y="3108902"/>
          <a:ext cx="2807302" cy="16843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ctr" anchorCtr="0">
          <a:noAutofit/>
        </a:bodyPr>
        <a:lstStyle/>
        <a:p>
          <a:pPr marL="0" lvl="0" indent="0" algn="ctr" defTabSz="533400">
            <a:lnSpc>
              <a:spcPct val="90000"/>
            </a:lnSpc>
            <a:spcBef>
              <a:spcPct val="0"/>
            </a:spcBef>
            <a:spcAft>
              <a:spcPct val="35000"/>
            </a:spcAft>
            <a:buNone/>
          </a:pPr>
          <a:r>
            <a:rPr lang="en-IE" sz="1200" kern="1200"/>
            <a:t>Of course, sometimes, paragraphs are charged with establishing the validity of an assertion, and this may take many paragraphs to establish, so it is important to signal to the reader that you are doing that, that you have done that and that you are now moving onto the validation of the next premise on which your conclusion will rely. </a:t>
          </a:r>
          <a:endParaRPr lang="en-US" sz="1200" kern="1200"/>
        </a:p>
      </dsp:txBody>
      <dsp:txXfrm>
        <a:off x="4376" y="3108902"/>
        <a:ext cx="2807302" cy="16843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9AFAA-13B9-445E-A713-FA7B57EAA19A}">
      <dsp:nvSpPr>
        <dsp:cNvPr id="0" name=""/>
        <dsp:cNvSpPr/>
      </dsp:nvSpPr>
      <dsp:spPr>
        <a:xfrm>
          <a:off x="2809878" y="1575311"/>
          <a:ext cx="615079" cy="91440"/>
        </a:xfrm>
        <a:custGeom>
          <a:avLst/>
          <a:gdLst/>
          <a:ahLst/>
          <a:cxnLst/>
          <a:rect l="0" t="0" r="0" b="0"/>
          <a:pathLst>
            <a:path>
              <a:moveTo>
                <a:pt x="0" y="45720"/>
              </a:moveTo>
              <a:lnTo>
                <a:pt x="615079"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276" y="1617800"/>
        <a:ext cx="32283" cy="6463"/>
      </dsp:txXfrm>
    </dsp:sp>
    <dsp:sp modelId="{13F9502B-EEC1-4A7A-8ABC-99B5C0DAC082}">
      <dsp:nvSpPr>
        <dsp:cNvPr id="0" name=""/>
        <dsp:cNvSpPr/>
      </dsp:nvSpPr>
      <dsp:spPr>
        <a:xfrm>
          <a:off x="4376" y="778841"/>
          <a:ext cx="2807302" cy="16843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ctr" anchorCtr="0">
          <a:noAutofit/>
        </a:bodyPr>
        <a:lstStyle/>
        <a:p>
          <a:pPr marL="0" lvl="0" indent="0" algn="ctr" defTabSz="533400">
            <a:lnSpc>
              <a:spcPct val="90000"/>
            </a:lnSpc>
            <a:spcBef>
              <a:spcPct val="0"/>
            </a:spcBef>
            <a:spcAft>
              <a:spcPct val="35000"/>
            </a:spcAft>
            <a:buNone/>
          </a:pPr>
          <a:r>
            <a:rPr lang="en-IE" sz="1200" kern="1200"/>
            <a:t>In addition to making ideas cohere with one another, readers need to know significance of the information you are giving them.</a:t>
          </a:r>
          <a:endParaRPr lang="en-US" sz="1200" kern="1200"/>
        </a:p>
      </dsp:txBody>
      <dsp:txXfrm>
        <a:off x="4376" y="778841"/>
        <a:ext cx="2807302" cy="1684381"/>
      </dsp:txXfrm>
    </dsp:sp>
    <dsp:sp modelId="{4DDA7027-EA12-4687-9F27-2890E076673C}">
      <dsp:nvSpPr>
        <dsp:cNvPr id="0" name=""/>
        <dsp:cNvSpPr/>
      </dsp:nvSpPr>
      <dsp:spPr>
        <a:xfrm>
          <a:off x="1408027" y="2461422"/>
          <a:ext cx="3452982" cy="615079"/>
        </a:xfrm>
        <a:custGeom>
          <a:avLst/>
          <a:gdLst/>
          <a:ahLst/>
          <a:cxnLst/>
          <a:rect l="0" t="0" r="0" b="0"/>
          <a:pathLst>
            <a:path>
              <a:moveTo>
                <a:pt x="3452982" y="0"/>
              </a:moveTo>
              <a:lnTo>
                <a:pt x="3452982" y="324639"/>
              </a:lnTo>
              <a:lnTo>
                <a:pt x="0" y="324639"/>
              </a:lnTo>
              <a:lnTo>
                <a:pt x="0" y="615079"/>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46697" y="2765730"/>
        <a:ext cx="175641" cy="6463"/>
      </dsp:txXfrm>
    </dsp:sp>
    <dsp:sp modelId="{11C5EF62-7E1A-4E7F-BD21-03A6F577D652}">
      <dsp:nvSpPr>
        <dsp:cNvPr id="0" name=""/>
        <dsp:cNvSpPr/>
      </dsp:nvSpPr>
      <dsp:spPr>
        <a:xfrm>
          <a:off x="3457358" y="778841"/>
          <a:ext cx="2807302" cy="16843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t" anchorCtr="0">
          <a:noAutofit/>
        </a:bodyPr>
        <a:lstStyle/>
        <a:p>
          <a:pPr marL="0" lvl="0" indent="0" algn="l" defTabSz="533400">
            <a:lnSpc>
              <a:spcPct val="90000"/>
            </a:lnSpc>
            <a:spcBef>
              <a:spcPct val="0"/>
            </a:spcBef>
            <a:spcAft>
              <a:spcPct val="35000"/>
            </a:spcAft>
            <a:buNone/>
          </a:pPr>
          <a:r>
            <a:rPr lang="en-IE" sz="1200" kern="1200"/>
            <a:t>In papers that are meant to be persuasive, </a:t>
          </a:r>
          <a:endParaRPr lang="en-US" sz="1200" kern="1200"/>
        </a:p>
        <a:p>
          <a:pPr marL="57150" lvl="1" indent="-57150" algn="l" defTabSz="400050">
            <a:lnSpc>
              <a:spcPct val="90000"/>
            </a:lnSpc>
            <a:spcBef>
              <a:spcPct val="0"/>
            </a:spcBef>
            <a:spcAft>
              <a:spcPct val="15000"/>
            </a:spcAft>
            <a:buChar char="•"/>
          </a:pPr>
          <a:r>
            <a:rPr lang="en-IE" sz="900" kern="1200"/>
            <a:t>Readers need evidence of the validity of the information we are being given;</a:t>
          </a:r>
          <a:endParaRPr lang="en-US" sz="900" kern="1200"/>
        </a:p>
        <a:p>
          <a:pPr marL="57150" lvl="1" indent="-57150" algn="l" defTabSz="400050">
            <a:lnSpc>
              <a:spcPct val="90000"/>
            </a:lnSpc>
            <a:spcBef>
              <a:spcPct val="0"/>
            </a:spcBef>
            <a:spcAft>
              <a:spcPct val="15000"/>
            </a:spcAft>
            <a:buChar char="•"/>
          </a:pPr>
          <a:r>
            <a:rPr lang="en-IE" sz="900" kern="1200"/>
            <a:t>Readers’ understanding is augmented by supporting details, definitions, descriptions, explanations, and/or examples. </a:t>
          </a:r>
          <a:endParaRPr lang="en-US" sz="900" kern="1200"/>
        </a:p>
        <a:p>
          <a:pPr marL="57150" lvl="1" indent="-57150" algn="l" defTabSz="400050">
            <a:lnSpc>
              <a:spcPct val="90000"/>
            </a:lnSpc>
            <a:spcBef>
              <a:spcPct val="0"/>
            </a:spcBef>
            <a:spcAft>
              <a:spcPct val="15000"/>
            </a:spcAft>
            <a:buChar char="•"/>
          </a:pPr>
          <a:r>
            <a:rPr lang="en-IE" sz="900" kern="1200"/>
            <a:t>Readers’ sense of the depth of the author’s understanding of the topic is satisfied by critical analysis and evaluation.</a:t>
          </a:r>
          <a:endParaRPr lang="en-US" sz="900" kern="1200"/>
        </a:p>
      </dsp:txBody>
      <dsp:txXfrm>
        <a:off x="3457358" y="778841"/>
        <a:ext cx="2807302" cy="1684381"/>
      </dsp:txXfrm>
    </dsp:sp>
    <dsp:sp modelId="{4BC68D35-01DE-4B10-8A7D-2838895A695D}">
      <dsp:nvSpPr>
        <dsp:cNvPr id="0" name=""/>
        <dsp:cNvSpPr/>
      </dsp:nvSpPr>
      <dsp:spPr>
        <a:xfrm>
          <a:off x="4376" y="3108902"/>
          <a:ext cx="2807302" cy="16843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560" tIns="144394" rIns="137560" bIns="144394" numCol="1" spcCol="1270" anchor="ctr" anchorCtr="0">
          <a:noAutofit/>
        </a:bodyPr>
        <a:lstStyle/>
        <a:p>
          <a:pPr marL="0" lvl="0" indent="0" algn="ctr" defTabSz="533400">
            <a:lnSpc>
              <a:spcPct val="90000"/>
            </a:lnSpc>
            <a:spcBef>
              <a:spcPct val="0"/>
            </a:spcBef>
            <a:spcAft>
              <a:spcPct val="35000"/>
            </a:spcAft>
            <a:buNone/>
          </a:pPr>
          <a:r>
            <a:rPr lang="en-IE" sz="1200" kern="1200"/>
            <a:t>Reminding the reader of the significance of the information with respect to the argument you being made helps the reader to follow the writer’s line of reasoning.</a:t>
          </a:r>
          <a:endParaRPr lang="en-US" sz="1200" kern="1200"/>
        </a:p>
      </dsp:txBody>
      <dsp:txXfrm>
        <a:off x="4376" y="3108902"/>
        <a:ext cx="2807302" cy="1684381"/>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AFB83-8D2C-45BF-985B-40785E95202A}" type="datetimeFigureOut">
              <a:rPr lang="en-IE" smtClean="0"/>
              <a:t>02/11/2017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64101E-5C79-4BD8-BD88-A288F855EDEC}" type="slidenum">
              <a:rPr lang="en-IE" smtClean="0"/>
              <a:t>‹#›</a:t>
            </a:fld>
            <a:endParaRPr lang="en-IE"/>
          </a:p>
        </p:txBody>
      </p:sp>
    </p:spTree>
    <p:extLst>
      <p:ext uri="{BB962C8B-B14F-4D97-AF65-F5344CB8AC3E}">
        <p14:creationId xmlns:p14="http://schemas.microsoft.com/office/powerpoint/2010/main" val="682522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uefap.com/writing/exercise/parag/paragex2.ht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164101E-5C79-4BD8-BD88-A288F855EDEC}" type="slidenum">
              <a:rPr lang="en-IE" smtClean="0"/>
              <a:t>1</a:t>
            </a:fld>
            <a:endParaRPr lang="en-IE"/>
          </a:p>
        </p:txBody>
      </p:sp>
    </p:spTree>
    <p:extLst>
      <p:ext uri="{BB962C8B-B14F-4D97-AF65-F5344CB8AC3E}">
        <p14:creationId xmlns:p14="http://schemas.microsoft.com/office/powerpoint/2010/main" val="156600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“Coherence.” </a:t>
            </a:r>
            <a:r>
              <a:rPr lang="en-IE" i="1" dirty="0"/>
              <a:t>Longman Dictionary of Contemporary English</a:t>
            </a:r>
            <a:r>
              <a:rPr lang="en-IE" dirty="0"/>
              <a:t>, Pearson Education Ltd., 2003, p. 90.</a:t>
            </a:r>
          </a:p>
          <a:p>
            <a:endParaRPr lang="en-IE" dirty="0"/>
          </a:p>
          <a:p>
            <a:r>
              <a:rPr lang="en-IE" dirty="0"/>
              <a:t>The slide title is hyperlinked to a paragraph sequencing exercise in the UEfAP.com website: </a:t>
            </a:r>
            <a:r>
              <a:rPr lang="en-IE" dirty="0">
                <a:hlinkClick r:id="rId3"/>
              </a:rPr>
              <a:t>http://www.uefap.com/writing/exercise/parag/paragex2.htm</a:t>
            </a:r>
            <a:r>
              <a:rPr lang="en-IE" dirty="0"/>
              <a:t> </a:t>
            </a:r>
          </a:p>
        </p:txBody>
      </p:sp>
      <p:sp>
        <p:nvSpPr>
          <p:cNvPr id="4" name="Slide Number Placeholder 3"/>
          <p:cNvSpPr>
            <a:spLocks noGrp="1"/>
          </p:cNvSpPr>
          <p:nvPr>
            <p:ph type="sldNum" sz="quarter" idx="10"/>
          </p:nvPr>
        </p:nvSpPr>
        <p:spPr/>
        <p:txBody>
          <a:bodyPr/>
          <a:lstStyle/>
          <a:p>
            <a:fld id="{E164101E-5C79-4BD8-BD88-A288F855EDEC}" type="slidenum">
              <a:rPr lang="en-IE" smtClean="0"/>
              <a:t>2</a:t>
            </a:fld>
            <a:endParaRPr lang="en-IE"/>
          </a:p>
        </p:txBody>
      </p:sp>
    </p:spTree>
    <p:extLst>
      <p:ext uri="{BB962C8B-B14F-4D97-AF65-F5344CB8AC3E}">
        <p14:creationId xmlns:p14="http://schemas.microsoft.com/office/powerpoint/2010/main" val="408794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164101E-5C79-4BD8-BD88-A288F855EDEC}" type="slidenum">
              <a:rPr lang="en-IE" smtClean="0"/>
              <a:t>3</a:t>
            </a:fld>
            <a:endParaRPr lang="en-IE"/>
          </a:p>
        </p:txBody>
      </p:sp>
    </p:spTree>
    <p:extLst>
      <p:ext uri="{BB962C8B-B14F-4D97-AF65-F5344CB8AC3E}">
        <p14:creationId xmlns:p14="http://schemas.microsoft.com/office/powerpoint/2010/main" val="268452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If time permits, it is always good to give examples of sentences that use each type:</a:t>
            </a:r>
          </a:p>
          <a:p>
            <a:endParaRPr lang="en-IE" dirty="0"/>
          </a:p>
          <a:p>
            <a:r>
              <a:rPr lang="en-IE" dirty="0"/>
              <a:t>I wanted to buy the Cadillac</a:t>
            </a:r>
            <a:r>
              <a:rPr lang="en-IE" b="1" dirty="0"/>
              <a:t>, but </a:t>
            </a:r>
            <a:r>
              <a:rPr lang="en-IE" dirty="0"/>
              <a:t>I didn’t have a Cadillac income. </a:t>
            </a:r>
          </a:p>
          <a:p>
            <a:r>
              <a:rPr lang="en-IE" dirty="0"/>
              <a:t>(note both the coordinator and the comma. Coordinators join structures of equal value. Whenever any structure precedes an independent clause, it is set off with a comma.)</a:t>
            </a:r>
          </a:p>
          <a:p>
            <a:r>
              <a:rPr lang="en-IE" b="1" dirty="0"/>
              <a:t>Although</a:t>
            </a:r>
            <a:r>
              <a:rPr lang="en-IE" dirty="0"/>
              <a:t> I didn’t have the means</a:t>
            </a:r>
            <a:r>
              <a:rPr lang="en-IE" b="1" dirty="0"/>
              <a:t>, </a:t>
            </a:r>
            <a:r>
              <a:rPr lang="en-IE" dirty="0"/>
              <a:t>I bought a Cadillac.</a:t>
            </a:r>
          </a:p>
          <a:p>
            <a:r>
              <a:rPr lang="en-IE" dirty="0"/>
              <a:t>I bought the Cadillac</a:t>
            </a:r>
            <a:r>
              <a:rPr lang="en-IE" b="1" dirty="0"/>
              <a:t>; however, </a:t>
            </a:r>
            <a:r>
              <a:rPr lang="en-IE" dirty="0"/>
              <a:t>it was repossessed a month later for failure to keep up with the payments. (Note: semi-colons also join structures of equal value: in this case two independent clauses, the second preceded by an adverbial conjunction.)</a:t>
            </a:r>
          </a:p>
          <a:p>
            <a:r>
              <a:rPr lang="en-IE" dirty="0"/>
              <a:t>I </a:t>
            </a:r>
            <a:r>
              <a:rPr lang="en-IE" b="1" dirty="0"/>
              <a:t>not only </a:t>
            </a:r>
            <a:r>
              <a:rPr lang="en-IE" dirty="0"/>
              <a:t>bought the Cadillac</a:t>
            </a:r>
            <a:r>
              <a:rPr lang="en-IE" b="1" dirty="0"/>
              <a:t>,</a:t>
            </a:r>
            <a:r>
              <a:rPr lang="en-IE" dirty="0"/>
              <a:t> </a:t>
            </a:r>
            <a:r>
              <a:rPr lang="en-IE" b="1" dirty="0"/>
              <a:t>but</a:t>
            </a:r>
            <a:r>
              <a:rPr lang="en-IE" dirty="0"/>
              <a:t> I </a:t>
            </a:r>
            <a:r>
              <a:rPr lang="en-IE" b="1" dirty="0"/>
              <a:t>also</a:t>
            </a:r>
            <a:r>
              <a:rPr lang="en-IE" dirty="0"/>
              <a:t> joined the country club! (Note, the comma is there because the two structures connected by this correlative conjunction are both independent clauses, one preceding the other.)</a:t>
            </a:r>
          </a:p>
          <a:p>
            <a:endParaRPr lang="en-IE" dirty="0"/>
          </a:p>
        </p:txBody>
      </p:sp>
      <p:sp>
        <p:nvSpPr>
          <p:cNvPr id="4" name="Slide Number Placeholder 3"/>
          <p:cNvSpPr>
            <a:spLocks noGrp="1"/>
          </p:cNvSpPr>
          <p:nvPr>
            <p:ph type="sldNum" sz="quarter" idx="10"/>
          </p:nvPr>
        </p:nvSpPr>
        <p:spPr/>
        <p:txBody>
          <a:bodyPr/>
          <a:lstStyle/>
          <a:p>
            <a:fld id="{E164101E-5C79-4BD8-BD88-A288F855EDEC}" type="slidenum">
              <a:rPr lang="en-IE" smtClean="0"/>
              <a:t>4</a:t>
            </a:fld>
            <a:endParaRPr lang="en-IE"/>
          </a:p>
        </p:txBody>
      </p:sp>
    </p:spTree>
    <p:extLst>
      <p:ext uri="{BB962C8B-B14F-4D97-AF65-F5344CB8AC3E}">
        <p14:creationId xmlns:p14="http://schemas.microsoft.com/office/powerpoint/2010/main" val="1030113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good resource that deals with the language of cohesion can be found on UEfAP.com. Go to the section on Writing. Then click on paragraphs. On the menu at the top of the paragraph page, go to Signalling and to Cohesion. There are quite a few exercises available on this subject. Exercise 12, Writing Signalling Words, and exercise 11, Classifying signalling words, though you may want to present the classifications first (they are in the answer field), asking them to say which words or phrases belong in each category.</a:t>
            </a:r>
          </a:p>
          <a:p>
            <a:endParaRPr lang="en-IE" dirty="0"/>
          </a:p>
        </p:txBody>
      </p:sp>
      <p:sp>
        <p:nvSpPr>
          <p:cNvPr id="4" name="Slide Number Placeholder 3"/>
          <p:cNvSpPr>
            <a:spLocks noGrp="1"/>
          </p:cNvSpPr>
          <p:nvPr>
            <p:ph type="sldNum" sz="quarter" idx="10"/>
          </p:nvPr>
        </p:nvSpPr>
        <p:spPr/>
        <p:txBody>
          <a:bodyPr/>
          <a:lstStyle/>
          <a:p>
            <a:fld id="{E164101E-5C79-4BD8-BD88-A288F855EDEC}" type="slidenum">
              <a:rPr lang="en-IE" smtClean="0"/>
              <a:t>5</a:t>
            </a:fld>
            <a:endParaRPr lang="en-IE"/>
          </a:p>
        </p:txBody>
      </p:sp>
    </p:spTree>
    <p:extLst>
      <p:ext uri="{BB962C8B-B14F-4D97-AF65-F5344CB8AC3E}">
        <p14:creationId xmlns:p14="http://schemas.microsoft.com/office/powerpoint/2010/main" val="3058233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a:p>
            <a:endParaRPr lang="en-IE" dirty="0"/>
          </a:p>
          <a:p>
            <a:r>
              <a:rPr lang="en-IE" dirty="0"/>
              <a:t>At the outset, In my youth are references to points in time. The word ‘then’ is a reference to ‘In my youth’. There is repetition in references to Africa and in ‘my people. There is both repetition and semantic relations between struggle and ‘tyranny, exploitation and oppression.’ There is synonymy in ‘stories’, ‘tales’ and ‘praise’. There is a semantic relationship between ‘the state in its opening’, ‘the charges’, ‘this case’ and ‘the Court’. There is also a suggestion that the representatives of the Court or the state are ‘outsiders’. ‘Having said this’ refers back to his statement that he had hoped since his youth to make a contribution to the struggle of his people. The words in light blue are logical relations: cause, result, contrast. The word ‘that’ in bold in the last sentence is a relative pronoun substitute for ‘the political situation’. These kinds of signals help to create coherence. It is interesting how all three paragraphs begin with a three word adverbial phrases. There is some parallelism to that, and it seems to be for the purpose of marking a turn to a new idea. After all, this text was delivered orally. People cannot see the paragraph break, but must hear it.</a:t>
            </a:r>
          </a:p>
          <a:p>
            <a:endParaRPr lang="en-IE" dirty="0"/>
          </a:p>
          <a:p>
            <a:r>
              <a:rPr lang="en-IE" dirty="0"/>
              <a:t>Note that the second ‘some’ in the second sentence of the last </a:t>
            </a:r>
            <a:r>
              <a:rPr lang="en-IE" dirty="0" err="1"/>
              <a:t>parapraph</a:t>
            </a:r>
            <a:r>
              <a:rPr lang="en-IE" dirty="0"/>
              <a:t> is an example of ellipsis: Some of the things so far told are true and some (of the things so far told) are untrue.</a:t>
            </a:r>
          </a:p>
        </p:txBody>
      </p:sp>
      <p:sp>
        <p:nvSpPr>
          <p:cNvPr id="4" name="Slide Number Placeholder 3"/>
          <p:cNvSpPr>
            <a:spLocks noGrp="1"/>
          </p:cNvSpPr>
          <p:nvPr>
            <p:ph type="sldNum" sz="quarter" idx="10"/>
          </p:nvPr>
        </p:nvSpPr>
        <p:spPr/>
        <p:txBody>
          <a:bodyPr/>
          <a:lstStyle/>
          <a:p>
            <a:fld id="{E164101E-5C79-4BD8-BD88-A288F855EDEC}" type="slidenum">
              <a:rPr lang="en-IE" smtClean="0"/>
              <a:t>6</a:t>
            </a:fld>
            <a:endParaRPr lang="en-IE"/>
          </a:p>
        </p:txBody>
      </p:sp>
    </p:spTree>
    <p:extLst>
      <p:ext uri="{BB962C8B-B14F-4D97-AF65-F5344CB8AC3E}">
        <p14:creationId xmlns:p14="http://schemas.microsoft.com/office/powerpoint/2010/main" val="3547975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 might be good to take the students to </a:t>
            </a:r>
            <a:r>
              <a:rPr lang="en-IE" dirty="0" err="1"/>
              <a:t>UEfAP</a:t>
            </a:r>
            <a:r>
              <a:rPr lang="en-IE" dirty="0"/>
              <a:t>, Writing, Functions. Scroll down to Descriptive and Critical rhetorical functions performed by writers of academic research papers. These are functions that their own texts should perform. </a:t>
            </a:r>
          </a:p>
        </p:txBody>
      </p:sp>
      <p:sp>
        <p:nvSpPr>
          <p:cNvPr id="4" name="Slide Number Placeholder 3"/>
          <p:cNvSpPr>
            <a:spLocks noGrp="1"/>
          </p:cNvSpPr>
          <p:nvPr>
            <p:ph type="sldNum" sz="quarter" idx="10"/>
          </p:nvPr>
        </p:nvSpPr>
        <p:spPr/>
        <p:txBody>
          <a:bodyPr/>
          <a:lstStyle/>
          <a:p>
            <a:fld id="{E164101E-5C79-4BD8-BD88-A288F855EDEC}" type="slidenum">
              <a:rPr lang="en-IE" smtClean="0"/>
              <a:t>7</a:t>
            </a:fld>
            <a:endParaRPr lang="en-IE"/>
          </a:p>
        </p:txBody>
      </p:sp>
    </p:spTree>
    <p:extLst>
      <p:ext uri="{BB962C8B-B14F-4D97-AF65-F5344CB8AC3E}">
        <p14:creationId xmlns:p14="http://schemas.microsoft.com/office/powerpoint/2010/main" val="858831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Our initial introduction to the notion that the IRA also policed their own community is expanded upon in this paragraph. It is shown to be a very complex ‘system’. </a:t>
            </a:r>
          </a:p>
          <a:p>
            <a:endParaRPr lang="en-IE" dirty="0"/>
          </a:p>
          <a:p>
            <a:r>
              <a:rPr lang="en-IE" dirty="0"/>
              <a:t>The first sentence is a general statement about the IRA. The second sentence gives us some details about both their paramilitary and policing roles. The third sentences tells us that there is a specific unit within the IRA that is assigned this policing role. The fourth sentence gives us details about how this unit functions. The last sentence gives us more detail about the processes that were </a:t>
            </a:r>
            <a:r>
              <a:rPr lang="en-IE" dirty="0" err="1"/>
              <a:t>routinised</a:t>
            </a:r>
            <a:r>
              <a:rPr lang="en-IE" dirty="0"/>
              <a:t> during a time of conflict. </a:t>
            </a:r>
          </a:p>
          <a:p>
            <a:endParaRPr lang="en-IE" dirty="0"/>
          </a:p>
          <a:p>
            <a:r>
              <a:rPr lang="en-IE" dirty="0"/>
              <a:t>From McEvoy, Kieran, and Harry Mika. "Punishment, policing and praxis: Restorative justice and non‐violent alternatives to paramilitary punishments in Northern Ireland." </a:t>
            </a:r>
            <a:r>
              <a:rPr lang="en-IE" i="1" dirty="0"/>
              <a:t>Policing and Society: An International Journal</a:t>
            </a:r>
            <a:r>
              <a:rPr lang="en-IE" dirty="0"/>
              <a:t> 11.3-4 (2001): 359-382.</a:t>
            </a:r>
          </a:p>
          <a:p>
            <a:endParaRPr lang="en-IE" dirty="0"/>
          </a:p>
        </p:txBody>
      </p:sp>
      <p:sp>
        <p:nvSpPr>
          <p:cNvPr id="4" name="Slide Number Placeholder 3"/>
          <p:cNvSpPr>
            <a:spLocks noGrp="1"/>
          </p:cNvSpPr>
          <p:nvPr>
            <p:ph type="sldNum" sz="quarter" idx="10"/>
          </p:nvPr>
        </p:nvSpPr>
        <p:spPr/>
        <p:txBody>
          <a:bodyPr/>
          <a:lstStyle/>
          <a:p>
            <a:fld id="{E164101E-5C79-4BD8-BD88-A288F855EDEC}" type="slidenum">
              <a:rPr lang="en-IE" smtClean="0"/>
              <a:t>8</a:t>
            </a:fld>
            <a:endParaRPr lang="en-IE"/>
          </a:p>
        </p:txBody>
      </p:sp>
    </p:spTree>
    <p:extLst>
      <p:ext uri="{BB962C8B-B14F-4D97-AF65-F5344CB8AC3E}">
        <p14:creationId xmlns:p14="http://schemas.microsoft.com/office/powerpoint/2010/main" val="1403361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DDE1-9C9E-4374-9B9B-AA0B1CD1F4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BA2FFCA1-389D-4757-A8FB-5E144A5C21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855BE7D8-8C3D-41FD-BEDA-39A8F12A5CAA}"/>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F267E75C-AC41-4365-92A3-F9475FBB4ED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EE0ADFA-55EA-487A-827D-4545A8FFCA54}"/>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252027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D4815-179B-4FF7-A7FB-DF9AE8069AFC}"/>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F16762A-C5C6-4FD3-92DC-C0EDE05CF99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0D7A194-12A4-4D28-B939-B84F1C14CE26}"/>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6C448172-31C5-43FC-A9A0-5641AF07DED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89C3C04-148A-4C07-ACCC-7C71EC8325CC}"/>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380400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EDF8A6-FDBF-47B2-9AC5-8067BC450F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E2BEFCB-7D56-42B0-A057-84BC3453DCF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056790D-9BA5-4D49-86A9-60C26D3C6B90}"/>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52189791-F40A-466C-95C9-43CE4CB39D1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5013D11-EA25-4A81-BAC5-AE75708317AD}"/>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205875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CB337-456C-49A8-A975-F4EF952833C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DCFA948-5C38-4815-9749-B31FB4E1966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07A51D6-1A5F-4EC8-9614-107CE23C9F41}"/>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E6D9A9A3-0A20-43D1-B79E-AF94C7E4E64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8B14023-6DE0-488B-8357-4BD0F17752DB}"/>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136823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B73A-1AA9-4A24-AE86-2DC0C741F5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0BB37B9-8C0D-4C9A-A26D-30AB983FE9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87E7E5-4E77-4AD0-99E5-DD0785667641}"/>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3F4DC070-E782-486B-8FA5-B104C74F5ED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06E80D7-4FDA-45C3-8A6C-C277751EE59B}"/>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213255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F9EB-8346-4C8C-9E47-5D20FB027B1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4159CF70-1531-4C96-B46E-0EC8EC5B7D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735699B7-13A0-4FFC-90B8-8C81328C2F4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EED77F91-61DF-4F2B-A045-F1D9F8E452E5}"/>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6" name="Footer Placeholder 5">
            <a:extLst>
              <a:ext uri="{FF2B5EF4-FFF2-40B4-BE49-F238E27FC236}">
                <a16:creationId xmlns:a16="http://schemas.microsoft.com/office/drawing/2014/main" id="{E730A4D1-F555-4E57-91B3-FB541C5B288B}"/>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84708A0-C28D-424E-9C29-00B624304B6C}"/>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310867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6C6B-A403-48CB-A19C-5EBD22D101A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70F821D-9CCA-4C61-8F05-7EAE78CF54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A954A58-1852-4A04-B2E6-725F8F0ABB6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D6803AAC-10BE-4746-9484-2868DAB845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BBD1BD-8C12-4391-84CA-C0982FE9ED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F80E663-3E0A-4C15-A2A9-7F12280A062A}"/>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8" name="Footer Placeholder 7">
            <a:extLst>
              <a:ext uri="{FF2B5EF4-FFF2-40B4-BE49-F238E27FC236}">
                <a16:creationId xmlns:a16="http://schemas.microsoft.com/office/drawing/2014/main" id="{9AA5C314-1E8C-4573-9DED-31430ADF179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20B4E5AF-A0A4-41FF-84EA-293A1DDC95DA}"/>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257567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EA97A-4943-4709-877D-FA2ABA5F6FAC}"/>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90039DD-3044-41E0-A4BC-7716FD7694B9}"/>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4" name="Footer Placeholder 3">
            <a:extLst>
              <a:ext uri="{FF2B5EF4-FFF2-40B4-BE49-F238E27FC236}">
                <a16:creationId xmlns:a16="http://schemas.microsoft.com/office/drawing/2014/main" id="{D71B857B-5199-41FE-8960-A644B93D5CF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89C7A5C1-A81A-4D7A-888D-DEDBC78C2DC1}"/>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158014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37F5F6-D207-49B1-82FD-A4F35C7EF870}"/>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3" name="Footer Placeholder 2">
            <a:extLst>
              <a:ext uri="{FF2B5EF4-FFF2-40B4-BE49-F238E27FC236}">
                <a16:creationId xmlns:a16="http://schemas.microsoft.com/office/drawing/2014/main" id="{5315EE43-F350-42EC-BE11-B60C4551B3D7}"/>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E68A9E87-B073-4E58-BF96-05C82F4315D0}"/>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362177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D222F-A509-438C-8920-89C78910E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ACFED2F2-83E7-468D-8D08-241E4545C8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2C7F1A39-00E4-47D0-BCC7-E30881E1D8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9C1CF3-6663-49C7-B638-A45C0A46D458}"/>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6" name="Footer Placeholder 5">
            <a:extLst>
              <a:ext uri="{FF2B5EF4-FFF2-40B4-BE49-F238E27FC236}">
                <a16:creationId xmlns:a16="http://schemas.microsoft.com/office/drawing/2014/main" id="{9EB580D4-4D93-4C67-8670-3E5146E242A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EC92B3A-06C4-43F7-AE8F-71AF0CDEBA15}"/>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284877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B105C-653B-4D12-988B-90C66A009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EADC5949-28F2-4112-BFBF-82E5788790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D7FB09F-77CE-4A87-ABAE-5329F44AFB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0BB699-22E6-4D41-9F0D-C44DBBD64607}"/>
              </a:ext>
            </a:extLst>
          </p:cNvPr>
          <p:cNvSpPr>
            <a:spLocks noGrp="1"/>
          </p:cNvSpPr>
          <p:nvPr>
            <p:ph type="dt" sz="half" idx="10"/>
          </p:nvPr>
        </p:nvSpPr>
        <p:spPr/>
        <p:txBody>
          <a:bodyPr/>
          <a:lstStyle/>
          <a:p>
            <a:fld id="{5E253F5E-7AB5-4B57-809B-7AD7B1D83394}" type="datetimeFigureOut">
              <a:rPr lang="en-IE" smtClean="0"/>
              <a:t>02/11/2017</a:t>
            </a:fld>
            <a:endParaRPr lang="en-IE"/>
          </a:p>
        </p:txBody>
      </p:sp>
      <p:sp>
        <p:nvSpPr>
          <p:cNvPr id="6" name="Footer Placeholder 5">
            <a:extLst>
              <a:ext uri="{FF2B5EF4-FFF2-40B4-BE49-F238E27FC236}">
                <a16:creationId xmlns:a16="http://schemas.microsoft.com/office/drawing/2014/main" id="{D5C03B2A-344B-432C-BF8A-5BB9535777D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9A7681F-BFF2-46E5-9C94-80296556243C}"/>
              </a:ext>
            </a:extLst>
          </p:cNvPr>
          <p:cNvSpPr>
            <a:spLocks noGrp="1"/>
          </p:cNvSpPr>
          <p:nvPr>
            <p:ph type="sldNum" sz="quarter" idx="12"/>
          </p:nvPr>
        </p:nvSpPr>
        <p:spPr/>
        <p:txBody>
          <a:bodyPr/>
          <a:lstStyle/>
          <a:p>
            <a:fld id="{2F62A325-9B67-456F-95D1-FB8D949EEC14}" type="slidenum">
              <a:rPr lang="en-IE" smtClean="0"/>
              <a:t>‹#›</a:t>
            </a:fld>
            <a:endParaRPr lang="en-IE"/>
          </a:p>
        </p:txBody>
      </p:sp>
    </p:spTree>
    <p:extLst>
      <p:ext uri="{BB962C8B-B14F-4D97-AF65-F5344CB8AC3E}">
        <p14:creationId xmlns:p14="http://schemas.microsoft.com/office/powerpoint/2010/main" val="410110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AD0C98-9C76-48EA-A65E-E272E2D765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2F5F9C0-20C3-4362-ADDF-9D6593323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2623D6E-C5EC-4F5D-B529-45C9D3B381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53F5E-7AB5-4B57-809B-7AD7B1D83394}" type="datetimeFigureOut">
              <a:rPr lang="en-IE" smtClean="0"/>
              <a:t>02/11/2017</a:t>
            </a:fld>
            <a:endParaRPr lang="en-IE"/>
          </a:p>
        </p:txBody>
      </p:sp>
      <p:sp>
        <p:nvSpPr>
          <p:cNvPr id="5" name="Footer Placeholder 4">
            <a:extLst>
              <a:ext uri="{FF2B5EF4-FFF2-40B4-BE49-F238E27FC236}">
                <a16:creationId xmlns:a16="http://schemas.microsoft.com/office/drawing/2014/main" id="{9A13ABE0-1E60-4C40-AF6D-F246578599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7193D23F-BC4B-451D-942D-24756DE2D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2A325-9B67-456F-95D1-FB8D949EEC14}" type="slidenum">
              <a:rPr lang="en-IE" smtClean="0"/>
              <a:t>‹#›</a:t>
            </a:fld>
            <a:endParaRPr lang="en-IE"/>
          </a:p>
        </p:txBody>
      </p:sp>
    </p:spTree>
    <p:extLst>
      <p:ext uri="{BB962C8B-B14F-4D97-AF65-F5344CB8AC3E}">
        <p14:creationId xmlns:p14="http://schemas.microsoft.com/office/powerpoint/2010/main" val="405807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www.uefap.com/writing/exercise/parag/paragex2.htm" TargetMode="External"/><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207CC6-EAA1-4BFF-A48A-DECAD897271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
            <a:extLst>
              <a:ext uri="{FF2B5EF4-FFF2-40B4-BE49-F238E27FC236}">
                <a16:creationId xmlns:a16="http://schemas.microsoft.com/office/drawing/2014/main" id="{B234A3DD-923D-4166-8B19-7DD589908C6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6">
            <a:extLst>
              <a:ext uri="{FF2B5EF4-FFF2-40B4-BE49-F238E27FC236}">
                <a16:creationId xmlns:a16="http://schemas.microsoft.com/office/drawing/2014/main" id="{F6ACA5AC-3C5D-4994-B40F-FC8349E4D6F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32DF15-0ABC-4087-A456-FB982BFBEED0}"/>
              </a:ext>
            </a:extLst>
          </p:cNvPr>
          <p:cNvSpPr>
            <a:spLocks noGrp="1"/>
          </p:cNvSpPr>
          <p:nvPr>
            <p:ph type="ctrTitle"/>
          </p:nvPr>
        </p:nvSpPr>
        <p:spPr>
          <a:xfrm>
            <a:off x="804671" y="2600324"/>
            <a:ext cx="6405753" cy="3277961"/>
          </a:xfrm>
        </p:spPr>
        <p:txBody>
          <a:bodyPr anchor="t">
            <a:normAutofit/>
          </a:bodyPr>
          <a:lstStyle/>
          <a:p>
            <a:pPr algn="l"/>
            <a:r>
              <a:rPr lang="en-IE" sz="5400" dirty="0"/>
              <a:t>Coherence and Expansiveness</a:t>
            </a:r>
          </a:p>
        </p:txBody>
      </p:sp>
      <p:sp>
        <p:nvSpPr>
          <p:cNvPr id="3" name="Subtitle 2">
            <a:extLst>
              <a:ext uri="{FF2B5EF4-FFF2-40B4-BE49-F238E27FC236}">
                <a16:creationId xmlns:a16="http://schemas.microsoft.com/office/drawing/2014/main" id="{FCBF835C-4050-4CB7-A571-1DCF615A8203}"/>
              </a:ext>
            </a:extLst>
          </p:cNvPr>
          <p:cNvSpPr>
            <a:spLocks noGrp="1"/>
          </p:cNvSpPr>
          <p:nvPr>
            <p:ph type="subTitle" idx="1"/>
          </p:nvPr>
        </p:nvSpPr>
        <p:spPr>
          <a:xfrm>
            <a:off x="804672" y="1300450"/>
            <a:ext cx="4167376" cy="1155525"/>
          </a:xfrm>
        </p:spPr>
        <p:txBody>
          <a:bodyPr anchor="b">
            <a:normAutofit/>
          </a:bodyPr>
          <a:lstStyle/>
          <a:p>
            <a:pPr algn="l"/>
            <a:endParaRPr lang="en-IE" sz="2000"/>
          </a:p>
        </p:txBody>
      </p:sp>
    </p:spTree>
    <p:extLst>
      <p:ext uri="{BB962C8B-B14F-4D97-AF65-F5344CB8AC3E}">
        <p14:creationId xmlns:p14="http://schemas.microsoft.com/office/powerpoint/2010/main" val="176384871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481200-3BB2-4CA3-9D54-1077F6F7653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12D0DC-E29D-4BBE-8314-FD572B22CA4E}"/>
              </a:ext>
            </a:extLst>
          </p:cNvPr>
          <p:cNvSpPr>
            <a:spLocks noGrp="1"/>
          </p:cNvSpPr>
          <p:nvPr>
            <p:ph type="title"/>
          </p:nvPr>
        </p:nvSpPr>
        <p:spPr>
          <a:xfrm>
            <a:off x="8199459" y="642938"/>
            <a:ext cx="3670808" cy="5502264"/>
          </a:xfrm>
        </p:spPr>
        <p:txBody>
          <a:bodyPr>
            <a:normAutofit/>
          </a:bodyPr>
          <a:lstStyle/>
          <a:p>
            <a:r>
              <a:rPr lang="en-IE" b="1">
                <a:solidFill>
                  <a:srgbClr val="FFFFFF"/>
                </a:solidFill>
                <a:hlinkClick r:id="rId3"/>
              </a:rPr>
              <a:t>Coherence</a:t>
            </a:r>
            <a:endParaRPr lang="en-IE" b="1">
              <a:solidFill>
                <a:srgbClr val="FFFFFF"/>
              </a:solidFill>
            </a:endParaRP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504536008"/>
              </p:ext>
            </p:extLst>
          </p:nvPr>
        </p:nvGraphicFramePr>
        <p:xfrm>
          <a:off x="642938" y="642938"/>
          <a:ext cx="6269037" cy="55721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851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7481200-3BB2-4CA3-9D54-1077F6F7653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38D87F-64B2-40F1-ABF3-43C7BAF4B13A}"/>
              </a:ext>
            </a:extLst>
          </p:cNvPr>
          <p:cNvSpPr>
            <a:spLocks noGrp="1"/>
          </p:cNvSpPr>
          <p:nvPr>
            <p:ph type="title"/>
          </p:nvPr>
        </p:nvSpPr>
        <p:spPr>
          <a:xfrm>
            <a:off x="8199459" y="642938"/>
            <a:ext cx="3670808" cy="5502264"/>
          </a:xfrm>
        </p:spPr>
        <p:txBody>
          <a:bodyPr>
            <a:normAutofit/>
          </a:bodyPr>
          <a:lstStyle/>
          <a:p>
            <a:r>
              <a:rPr lang="en-IE">
                <a:solidFill>
                  <a:srgbClr val="FFFFFF"/>
                </a:solidFill>
              </a:rPr>
              <a:t>Logical Flow on the Global Level</a:t>
            </a:r>
          </a:p>
        </p:txBody>
      </p:sp>
      <p:graphicFrame>
        <p:nvGraphicFramePr>
          <p:cNvPr id="15" name="Content Placeholder 2"/>
          <p:cNvGraphicFramePr>
            <a:graphicFrameLocks noGrp="1"/>
          </p:cNvGraphicFramePr>
          <p:nvPr>
            <p:ph idx="1"/>
            <p:extLst>
              <p:ext uri="{D42A27DB-BD31-4B8C-83A1-F6EECF244321}">
                <p14:modId xmlns:p14="http://schemas.microsoft.com/office/powerpoint/2010/main" val="3179237399"/>
              </p:ext>
            </p:extLst>
          </p:nvPr>
        </p:nvGraphicFramePr>
        <p:xfrm>
          <a:off x="642938" y="642938"/>
          <a:ext cx="6269037"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153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A28C06-5B3D-45C5-A844-62374D2055DA}"/>
              </a:ext>
            </a:extLst>
          </p:cNvPr>
          <p:cNvSpPr>
            <a:spLocks noGrp="1"/>
          </p:cNvSpPr>
          <p:nvPr>
            <p:ph type="title"/>
          </p:nvPr>
        </p:nvSpPr>
        <p:spPr>
          <a:xfrm>
            <a:off x="829781" y="2745736"/>
            <a:ext cx="3698803" cy="1366528"/>
          </a:xfrm>
          <a:solidFill>
            <a:schemeClr val="bg1">
              <a:alpha val="50000"/>
            </a:schemeClr>
          </a:solidFill>
          <a:ln w="25400" cap="sq">
            <a:solidFill>
              <a:schemeClr val="tx1"/>
            </a:solidFill>
            <a:miter lim="800000"/>
          </a:ln>
        </p:spPr>
        <p:txBody>
          <a:bodyPr>
            <a:normAutofit/>
          </a:bodyPr>
          <a:lstStyle/>
          <a:p>
            <a:pPr algn="ctr"/>
            <a:r>
              <a:rPr lang="en-IE" sz="3200"/>
              <a:t>Logical flow on the local level</a:t>
            </a:r>
          </a:p>
        </p:txBody>
      </p:sp>
      <p:sp>
        <p:nvSpPr>
          <p:cNvPr id="3" name="Content Placeholder 2">
            <a:extLst>
              <a:ext uri="{FF2B5EF4-FFF2-40B4-BE49-F238E27FC236}">
                <a16:creationId xmlns:a16="http://schemas.microsoft.com/office/drawing/2014/main" id="{C3ED529D-A81F-41BA-831D-C9DA71E4D71C}"/>
              </a:ext>
            </a:extLst>
          </p:cNvPr>
          <p:cNvSpPr>
            <a:spLocks noGrp="1"/>
          </p:cNvSpPr>
          <p:nvPr>
            <p:ph idx="1"/>
          </p:nvPr>
        </p:nvSpPr>
        <p:spPr>
          <a:xfrm>
            <a:off x="6049182" y="802638"/>
            <a:ext cx="5408696" cy="5252722"/>
          </a:xfrm>
        </p:spPr>
        <p:txBody>
          <a:bodyPr anchor="ctr">
            <a:normAutofit/>
          </a:bodyPr>
          <a:lstStyle/>
          <a:p>
            <a:r>
              <a:rPr lang="en-IE" sz="1900" dirty="0">
                <a:solidFill>
                  <a:schemeClr val="bg1"/>
                </a:solidFill>
              </a:rPr>
              <a:t>Transition signals and conjunctions do most of the work of linking ideas logically:</a:t>
            </a:r>
          </a:p>
          <a:p>
            <a:pPr lvl="1"/>
            <a:r>
              <a:rPr lang="en-IE" sz="1900" dirty="0">
                <a:solidFill>
                  <a:schemeClr val="bg1"/>
                </a:solidFill>
              </a:rPr>
              <a:t>Transition signals: In addition, In contrast, however, on the other hand, conversely, Firstly, Secondly, Next, Finally,…</a:t>
            </a:r>
          </a:p>
          <a:p>
            <a:pPr lvl="1"/>
            <a:r>
              <a:rPr lang="en-IE" sz="1900" dirty="0">
                <a:solidFill>
                  <a:schemeClr val="bg1"/>
                </a:solidFill>
              </a:rPr>
              <a:t>Conjunctions:</a:t>
            </a:r>
          </a:p>
          <a:p>
            <a:pPr lvl="2"/>
            <a:r>
              <a:rPr lang="en-IE" sz="1900" dirty="0">
                <a:solidFill>
                  <a:schemeClr val="bg1"/>
                </a:solidFill>
              </a:rPr>
              <a:t>Coordinators: </a:t>
            </a:r>
            <a:r>
              <a:rPr lang="en-IE" sz="1900" dirty="0">
                <a:solidFill>
                  <a:schemeClr val="accent4"/>
                </a:solidFill>
              </a:rPr>
              <a:t>for, and, nor, but, or, yet, so.</a:t>
            </a:r>
          </a:p>
          <a:p>
            <a:pPr lvl="2"/>
            <a:r>
              <a:rPr lang="en-IE" sz="1900" dirty="0">
                <a:solidFill>
                  <a:schemeClr val="bg1"/>
                </a:solidFill>
              </a:rPr>
              <a:t>Subordinators: </a:t>
            </a:r>
            <a:r>
              <a:rPr lang="en-IE" sz="1900" dirty="0">
                <a:solidFill>
                  <a:schemeClr val="accent4"/>
                </a:solidFill>
              </a:rPr>
              <a:t>after, as, since, when, because, as often as, in order that, so little that, unless, although, whereas; who, which, that; if, whether, how much</a:t>
            </a:r>
            <a:r>
              <a:rPr lang="en-IE" sz="1900" dirty="0">
                <a:solidFill>
                  <a:schemeClr val="bg1"/>
                </a:solidFill>
              </a:rPr>
              <a:t>…</a:t>
            </a:r>
          </a:p>
          <a:p>
            <a:pPr lvl="2"/>
            <a:r>
              <a:rPr lang="en-IE" sz="1900" dirty="0">
                <a:solidFill>
                  <a:schemeClr val="bg1"/>
                </a:solidFill>
              </a:rPr>
              <a:t>Conjunctive adverbs: </a:t>
            </a:r>
            <a:r>
              <a:rPr lang="en-IE" sz="1900" dirty="0">
                <a:solidFill>
                  <a:schemeClr val="accent4"/>
                </a:solidFill>
              </a:rPr>
              <a:t>also, in addition, for example, similarly, subsequently</a:t>
            </a:r>
            <a:r>
              <a:rPr lang="en-IE" sz="1900" dirty="0">
                <a:solidFill>
                  <a:schemeClr val="bg1"/>
                </a:solidFill>
              </a:rPr>
              <a:t>…</a:t>
            </a:r>
          </a:p>
          <a:p>
            <a:pPr lvl="2"/>
            <a:r>
              <a:rPr lang="en-IE" sz="1900" dirty="0">
                <a:solidFill>
                  <a:schemeClr val="bg1"/>
                </a:solidFill>
              </a:rPr>
              <a:t>Correlative conjunctions: </a:t>
            </a:r>
            <a:r>
              <a:rPr lang="en-IE" sz="1900" dirty="0">
                <a:solidFill>
                  <a:schemeClr val="accent4"/>
                </a:solidFill>
              </a:rPr>
              <a:t>both…and; not only…but also; neither…nor; whether…or</a:t>
            </a:r>
            <a:r>
              <a:rPr lang="en-IE" sz="1900" dirty="0">
                <a:solidFill>
                  <a:schemeClr val="bg1"/>
                </a:solidFill>
              </a:rPr>
              <a:t>.</a:t>
            </a:r>
          </a:p>
        </p:txBody>
      </p:sp>
    </p:spTree>
    <p:extLst>
      <p:ext uri="{BB962C8B-B14F-4D97-AF65-F5344CB8AC3E}">
        <p14:creationId xmlns:p14="http://schemas.microsoft.com/office/powerpoint/2010/main" val="355353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C8B60C-1ED3-477F-9F44-B4E49FE7E79E}"/>
              </a:ext>
            </a:extLst>
          </p:cNvPr>
          <p:cNvSpPr>
            <a:spLocks noGrp="1"/>
          </p:cNvSpPr>
          <p:nvPr>
            <p:ph type="title"/>
          </p:nvPr>
        </p:nvSpPr>
        <p:spPr>
          <a:xfrm>
            <a:off x="829781" y="2745736"/>
            <a:ext cx="3698803" cy="1366528"/>
          </a:xfrm>
          <a:solidFill>
            <a:schemeClr val="bg1">
              <a:alpha val="50000"/>
            </a:schemeClr>
          </a:solidFill>
          <a:ln w="25400" cap="sq">
            <a:solidFill>
              <a:schemeClr val="tx1"/>
            </a:solidFill>
            <a:miter lim="800000"/>
          </a:ln>
        </p:spPr>
        <p:txBody>
          <a:bodyPr>
            <a:normAutofit/>
          </a:bodyPr>
          <a:lstStyle/>
          <a:p>
            <a:pPr algn="ctr"/>
            <a:r>
              <a:rPr lang="en-IE" sz="3200"/>
              <a:t>Grammatical Coherence</a:t>
            </a:r>
          </a:p>
        </p:txBody>
      </p:sp>
      <p:sp>
        <p:nvSpPr>
          <p:cNvPr id="3" name="Content Placeholder 2">
            <a:extLst>
              <a:ext uri="{FF2B5EF4-FFF2-40B4-BE49-F238E27FC236}">
                <a16:creationId xmlns:a16="http://schemas.microsoft.com/office/drawing/2014/main" id="{04DFCD1B-C971-4C53-98D7-159F5D75B8EB}"/>
              </a:ext>
            </a:extLst>
          </p:cNvPr>
          <p:cNvSpPr>
            <a:spLocks noGrp="1"/>
          </p:cNvSpPr>
          <p:nvPr>
            <p:ph idx="1"/>
          </p:nvPr>
        </p:nvSpPr>
        <p:spPr>
          <a:xfrm>
            <a:off x="6049182" y="802638"/>
            <a:ext cx="5408696" cy="5252722"/>
          </a:xfrm>
        </p:spPr>
        <p:txBody>
          <a:bodyPr anchor="ctr">
            <a:normAutofit/>
          </a:bodyPr>
          <a:lstStyle/>
          <a:p>
            <a:r>
              <a:rPr lang="en-IE" sz="2400" dirty="0">
                <a:solidFill>
                  <a:schemeClr val="bg1"/>
                </a:solidFill>
              </a:rPr>
              <a:t>Grammatical coherence is achieved through the use of </a:t>
            </a:r>
          </a:p>
          <a:p>
            <a:pPr lvl="1"/>
            <a:r>
              <a:rPr lang="en-IE" dirty="0">
                <a:solidFill>
                  <a:schemeClr val="bg1"/>
                </a:solidFill>
              </a:rPr>
              <a:t>Repetition and pronoun, synonymous and antonymous substitution </a:t>
            </a:r>
          </a:p>
          <a:p>
            <a:pPr lvl="1"/>
            <a:r>
              <a:rPr lang="en-IE" dirty="0">
                <a:solidFill>
                  <a:schemeClr val="bg1"/>
                </a:solidFill>
              </a:rPr>
              <a:t>Ellipsis</a:t>
            </a:r>
          </a:p>
          <a:p>
            <a:pPr lvl="1"/>
            <a:r>
              <a:rPr lang="en-IE" dirty="0">
                <a:solidFill>
                  <a:schemeClr val="bg1"/>
                </a:solidFill>
              </a:rPr>
              <a:t>Parallelism </a:t>
            </a:r>
          </a:p>
          <a:p>
            <a:pPr lvl="1"/>
            <a:r>
              <a:rPr lang="en-IE" dirty="0">
                <a:solidFill>
                  <a:schemeClr val="bg1"/>
                </a:solidFill>
              </a:rPr>
              <a:t>Anaphoric reference</a:t>
            </a:r>
          </a:p>
          <a:p>
            <a:pPr lvl="1"/>
            <a:endParaRPr lang="en-IE" dirty="0">
              <a:solidFill>
                <a:schemeClr val="bg1"/>
              </a:solidFill>
            </a:endParaRPr>
          </a:p>
          <a:p>
            <a:pPr lvl="1"/>
            <a:endParaRPr lang="en-IE" dirty="0">
              <a:solidFill>
                <a:schemeClr val="bg1"/>
              </a:solidFill>
            </a:endParaRPr>
          </a:p>
        </p:txBody>
      </p:sp>
    </p:spTree>
    <p:extLst>
      <p:ext uri="{BB962C8B-B14F-4D97-AF65-F5344CB8AC3E}">
        <p14:creationId xmlns:p14="http://schemas.microsoft.com/office/powerpoint/2010/main" val="124998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2B74E-D50A-4E19-8784-3699B4CBB23F}"/>
              </a:ext>
            </a:extLst>
          </p:cNvPr>
          <p:cNvSpPr>
            <a:spLocks noGrp="1"/>
          </p:cNvSpPr>
          <p:nvPr>
            <p:ph type="title"/>
          </p:nvPr>
        </p:nvSpPr>
        <p:spPr/>
        <p:txBody>
          <a:bodyPr/>
          <a:lstStyle/>
          <a:p>
            <a:pPr algn="ctr"/>
            <a:r>
              <a:rPr lang="en-IE" dirty="0"/>
              <a:t>Three paragraphs from Nelson Mandela’s </a:t>
            </a:r>
            <a:br>
              <a:rPr lang="en-IE" dirty="0"/>
            </a:br>
            <a:r>
              <a:rPr lang="en-IE" dirty="0"/>
              <a:t>‘I am prepared to die’ speech</a:t>
            </a:r>
          </a:p>
        </p:txBody>
      </p:sp>
      <p:sp>
        <p:nvSpPr>
          <p:cNvPr id="3" name="Content Placeholder 2">
            <a:extLst>
              <a:ext uri="{FF2B5EF4-FFF2-40B4-BE49-F238E27FC236}">
                <a16:creationId xmlns:a16="http://schemas.microsoft.com/office/drawing/2014/main" id="{50D69B79-927C-4B72-9511-40C9E2E7CAC6}"/>
              </a:ext>
            </a:extLst>
          </p:cNvPr>
          <p:cNvSpPr>
            <a:spLocks noGrp="1"/>
          </p:cNvSpPr>
          <p:nvPr>
            <p:ph idx="1"/>
          </p:nvPr>
        </p:nvSpPr>
        <p:spPr/>
        <p:txBody>
          <a:bodyPr>
            <a:normAutofit fontScale="70000" lnSpcReduction="20000"/>
          </a:bodyPr>
          <a:lstStyle/>
          <a:p>
            <a:r>
              <a:rPr lang="en-IE" dirty="0">
                <a:highlight>
                  <a:srgbClr val="FFFF00"/>
                </a:highlight>
              </a:rPr>
              <a:t>At the outset</a:t>
            </a:r>
            <a:r>
              <a:rPr lang="en-IE" dirty="0"/>
              <a:t>, I want to say that </a:t>
            </a:r>
            <a:r>
              <a:rPr lang="en-IE" dirty="0">
                <a:solidFill>
                  <a:schemeClr val="bg1"/>
                </a:solidFill>
                <a:highlight>
                  <a:srgbClr val="000080"/>
                </a:highlight>
              </a:rPr>
              <a:t>the suggestion made by the state in its opening </a:t>
            </a:r>
            <a:r>
              <a:rPr lang="en-IE" dirty="0"/>
              <a:t>that </a:t>
            </a:r>
            <a:r>
              <a:rPr lang="en-IE" dirty="0">
                <a:solidFill>
                  <a:schemeClr val="bg1"/>
                </a:solidFill>
                <a:highlight>
                  <a:srgbClr val="800000"/>
                </a:highlight>
              </a:rPr>
              <a:t>the struggle </a:t>
            </a:r>
            <a:r>
              <a:rPr lang="en-IE" dirty="0"/>
              <a:t>in </a:t>
            </a:r>
            <a:r>
              <a:rPr lang="en-IE" dirty="0">
                <a:highlight>
                  <a:srgbClr val="00FF00"/>
                </a:highlight>
              </a:rPr>
              <a:t>South Africa </a:t>
            </a:r>
            <a:r>
              <a:rPr lang="en-IE" dirty="0"/>
              <a:t>is under the influence of foreigners or communists is wholly incorrect. </a:t>
            </a:r>
            <a:r>
              <a:rPr lang="en-IE" dirty="0">
                <a:solidFill>
                  <a:schemeClr val="bg1"/>
                </a:solidFill>
                <a:highlight>
                  <a:srgbClr val="FF0000"/>
                </a:highlight>
              </a:rPr>
              <a:t>I have done whatever I did</a:t>
            </a:r>
            <a:r>
              <a:rPr lang="en-IE" dirty="0"/>
              <a:t>, both as an individual and as </a:t>
            </a:r>
            <a:r>
              <a:rPr lang="en-IE" dirty="0">
                <a:solidFill>
                  <a:schemeClr val="bg1"/>
                </a:solidFill>
                <a:highlight>
                  <a:srgbClr val="FF00FF"/>
                </a:highlight>
              </a:rPr>
              <a:t>a leader </a:t>
            </a:r>
            <a:r>
              <a:rPr lang="en-IE" dirty="0"/>
              <a:t>of </a:t>
            </a:r>
            <a:r>
              <a:rPr lang="en-IE" dirty="0">
                <a:solidFill>
                  <a:schemeClr val="bg1"/>
                </a:solidFill>
                <a:highlight>
                  <a:srgbClr val="008000"/>
                </a:highlight>
              </a:rPr>
              <a:t>my people</a:t>
            </a:r>
            <a:r>
              <a:rPr lang="en-IE" dirty="0"/>
              <a:t>, </a:t>
            </a:r>
            <a:r>
              <a:rPr lang="en-IE" dirty="0">
                <a:highlight>
                  <a:srgbClr val="00FFFF"/>
                </a:highlight>
              </a:rPr>
              <a:t>because of </a:t>
            </a:r>
            <a:r>
              <a:rPr lang="en-IE" dirty="0"/>
              <a:t>my experience in </a:t>
            </a:r>
            <a:r>
              <a:rPr lang="en-IE" dirty="0">
                <a:highlight>
                  <a:srgbClr val="00FF00"/>
                </a:highlight>
              </a:rPr>
              <a:t>South Africa </a:t>
            </a:r>
            <a:r>
              <a:rPr lang="en-IE" dirty="0"/>
              <a:t>and my own </a:t>
            </a:r>
            <a:r>
              <a:rPr lang="en-IE" dirty="0">
                <a:solidFill>
                  <a:schemeClr val="bg1"/>
                </a:solidFill>
                <a:highlight>
                  <a:srgbClr val="0000FF"/>
                </a:highlight>
              </a:rPr>
              <a:t>proudly</a:t>
            </a:r>
            <a:r>
              <a:rPr lang="en-IE" dirty="0"/>
              <a:t> felt </a:t>
            </a:r>
            <a:r>
              <a:rPr lang="en-IE" dirty="0">
                <a:highlight>
                  <a:srgbClr val="00FF00"/>
                </a:highlight>
              </a:rPr>
              <a:t>African background</a:t>
            </a:r>
            <a:r>
              <a:rPr lang="en-IE" dirty="0"/>
              <a:t>, and not </a:t>
            </a:r>
            <a:r>
              <a:rPr lang="en-IE" dirty="0">
                <a:highlight>
                  <a:srgbClr val="00FFFF"/>
                </a:highlight>
              </a:rPr>
              <a:t>because of </a:t>
            </a:r>
            <a:r>
              <a:rPr lang="en-IE" dirty="0"/>
              <a:t>what any </a:t>
            </a:r>
            <a:r>
              <a:rPr lang="en-IE" dirty="0">
                <a:solidFill>
                  <a:schemeClr val="bg1"/>
                </a:solidFill>
                <a:highlight>
                  <a:srgbClr val="000080"/>
                </a:highlight>
              </a:rPr>
              <a:t>outsider</a:t>
            </a:r>
            <a:r>
              <a:rPr lang="en-IE" dirty="0"/>
              <a:t> might have said.</a:t>
            </a:r>
          </a:p>
          <a:p>
            <a:r>
              <a:rPr lang="en-IE" dirty="0">
                <a:highlight>
                  <a:srgbClr val="FFFF00"/>
                </a:highlight>
              </a:rPr>
              <a:t>In my youth </a:t>
            </a:r>
            <a:r>
              <a:rPr lang="en-IE" dirty="0"/>
              <a:t>in </a:t>
            </a:r>
            <a:r>
              <a:rPr lang="en-IE" dirty="0">
                <a:highlight>
                  <a:srgbClr val="00FF00"/>
                </a:highlight>
              </a:rPr>
              <a:t>the Transkei </a:t>
            </a:r>
            <a:r>
              <a:rPr lang="en-IE" dirty="0"/>
              <a:t>I listened to the elders of </a:t>
            </a:r>
            <a:r>
              <a:rPr lang="en-IE" dirty="0">
                <a:solidFill>
                  <a:schemeClr val="bg1"/>
                </a:solidFill>
                <a:highlight>
                  <a:srgbClr val="008000"/>
                </a:highlight>
              </a:rPr>
              <a:t>my tribe </a:t>
            </a:r>
            <a:r>
              <a:rPr lang="en-IE" dirty="0"/>
              <a:t>telling </a:t>
            </a:r>
            <a:r>
              <a:rPr lang="en-IE" dirty="0">
                <a:solidFill>
                  <a:schemeClr val="bg1"/>
                </a:solidFill>
                <a:highlight>
                  <a:srgbClr val="808080"/>
                </a:highlight>
              </a:rPr>
              <a:t>stories</a:t>
            </a:r>
            <a:r>
              <a:rPr lang="en-IE" dirty="0"/>
              <a:t> of </a:t>
            </a:r>
            <a:r>
              <a:rPr lang="en-IE" dirty="0">
                <a:solidFill>
                  <a:schemeClr val="bg1"/>
                </a:solidFill>
                <a:highlight>
                  <a:srgbClr val="808000"/>
                </a:highlight>
              </a:rPr>
              <a:t>the old days</a:t>
            </a:r>
            <a:r>
              <a:rPr lang="en-IE" dirty="0"/>
              <a:t>. Amongst </a:t>
            </a:r>
            <a:r>
              <a:rPr lang="en-IE" dirty="0">
                <a:solidFill>
                  <a:schemeClr val="bg1"/>
                </a:solidFill>
                <a:highlight>
                  <a:srgbClr val="808080"/>
                </a:highlight>
              </a:rPr>
              <a:t>the tales </a:t>
            </a:r>
            <a:r>
              <a:rPr lang="en-IE" dirty="0"/>
              <a:t>they related to me were those of wars fought by </a:t>
            </a:r>
            <a:r>
              <a:rPr lang="en-IE" dirty="0">
                <a:solidFill>
                  <a:schemeClr val="bg1"/>
                </a:solidFill>
                <a:highlight>
                  <a:srgbClr val="808000"/>
                </a:highlight>
              </a:rPr>
              <a:t>our ancestors </a:t>
            </a:r>
            <a:r>
              <a:rPr lang="en-IE" dirty="0"/>
              <a:t>in defence of the fatherland. The names of </a:t>
            </a:r>
            <a:r>
              <a:rPr lang="en-IE" dirty="0">
                <a:solidFill>
                  <a:schemeClr val="bg1"/>
                </a:solidFill>
                <a:highlight>
                  <a:srgbClr val="008000"/>
                </a:highlight>
              </a:rPr>
              <a:t>Dingane and </a:t>
            </a:r>
            <a:r>
              <a:rPr lang="en-IE" dirty="0" err="1">
                <a:solidFill>
                  <a:schemeClr val="bg1"/>
                </a:solidFill>
                <a:highlight>
                  <a:srgbClr val="008000"/>
                </a:highlight>
              </a:rPr>
              <a:t>Bambatha</a:t>
            </a:r>
            <a:r>
              <a:rPr lang="en-IE" dirty="0">
                <a:solidFill>
                  <a:schemeClr val="bg1"/>
                </a:solidFill>
                <a:highlight>
                  <a:srgbClr val="008000"/>
                </a:highlight>
              </a:rPr>
              <a:t>, </a:t>
            </a:r>
            <a:r>
              <a:rPr lang="en-IE" dirty="0" err="1">
                <a:solidFill>
                  <a:schemeClr val="bg1"/>
                </a:solidFill>
                <a:highlight>
                  <a:srgbClr val="008000"/>
                </a:highlight>
              </a:rPr>
              <a:t>Hintsa</a:t>
            </a:r>
            <a:r>
              <a:rPr lang="en-IE" dirty="0">
                <a:solidFill>
                  <a:schemeClr val="bg1"/>
                </a:solidFill>
                <a:highlight>
                  <a:srgbClr val="008000"/>
                </a:highlight>
              </a:rPr>
              <a:t> and Makana, </a:t>
            </a:r>
            <a:r>
              <a:rPr lang="en-IE" dirty="0" err="1">
                <a:solidFill>
                  <a:schemeClr val="bg1"/>
                </a:solidFill>
                <a:highlight>
                  <a:srgbClr val="008000"/>
                </a:highlight>
              </a:rPr>
              <a:t>Squngathi</a:t>
            </a:r>
            <a:r>
              <a:rPr lang="en-IE" dirty="0">
                <a:solidFill>
                  <a:schemeClr val="bg1"/>
                </a:solidFill>
                <a:highlight>
                  <a:srgbClr val="008000"/>
                </a:highlight>
              </a:rPr>
              <a:t> and </a:t>
            </a:r>
            <a:r>
              <a:rPr lang="en-IE" dirty="0" err="1">
                <a:solidFill>
                  <a:schemeClr val="bg1"/>
                </a:solidFill>
                <a:highlight>
                  <a:srgbClr val="008000"/>
                </a:highlight>
              </a:rPr>
              <a:t>Dalasile</a:t>
            </a:r>
            <a:r>
              <a:rPr lang="en-IE" dirty="0"/>
              <a:t>, </a:t>
            </a:r>
            <a:r>
              <a:rPr lang="en-IE" dirty="0" err="1">
                <a:solidFill>
                  <a:schemeClr val="bg1"/>
                </a:solidFill>
                <a:highlight>
                  <a:srgbClr val="008000"/>
                </a:highlight>
              </a:rPr>
              <a:t>Moshoeshoe</a:t>
            </a:r>
            <a:r>
              <a:rPr lang="en-IE" dirty="0">
                <a:solidFill>
                  <a:schemeClr val="bg1"/>
                </a:solidFill>
                <a:highlight>
                  <a:srgbClr val="008000"/>
                </a:highlight>
              </a:rPr>
              <a:t> and Sekhukhune</a:t>
            </a:r>
            <a:r>
              <a:rPr lang="en-IE" dirty="0"/>
              <a:t>, were </a:t>
            </a:r>
            <a:r>
              <a:rPr lang="en-IE" dirty="0">
                <a:solidFill>
                  <a:schemeClr val="bg1"/>
                </a:solidFill>
                <a:highlight>
                  <a:srgbClr val="808080"/>
                </a:highlight>
              </a:rPr>
              <a:t>praised </a:t>
            </a:r>
            <a:r>
              <a:rPr lang="en-IE" dirty="0"/>
              <a:t>as </a:t>
            </a:r>
            <a:r>
              <a:rPr lang="en-IE" dirty="0">
                <a:solidFill>
                  <a:schemeClr val="bg1"/>
                </a:solidFill>
                <a:highlight>
                  <a:srgbClr val="0000FF"/>
                </a:highlight>
              </a:rPr>
              <a:t>the pride </a:t>
            </a:r>
            <a:r>
              <a:rPr lang="en-IE" dirty="0"/>
              <a:t>and the glory of the entire </a:t>
            </a:r>
            <a:r>
              <a:rPr lang="en-IE" dirty="0">
                <a:highlight>
                  <a:srgbClr val="00FF00"/>
                </a:highlight>
              </a:rPr>
              <a:t>African nation</a:t>
            </a:r>
            <a:r>
              <a:rPr lang="en-IE" dirty="0"/>
              <a:t>. [I hoped </a:t>
            </a:r>
            <a:r>
              <a:rPr lang="en-IE" dirty="0">
                <a:highlight>
                  <a:srgbClr val="FFFF00"/>
                </a:highlight>
              </a:rPr>
              <a:t>then</a:t>
            </a:r>
            <a:r>
              <a:rPr lang="en-IE" dirty="0"/>
              <a:t> that life might offer me the opportunity </a:t>
            </a:r>
            <a:r>
              <a:rPr lang="en-IE" dirty="0">
                <a:solidFill>
                  <a:schemeClr val="bg1"/>
                </a:solidFill>
                <a:highlight>
                  <a:srgbClr val="FF00FF"/>
                </a:highlight>
              </a:rPr>
              <a:t>to serve </a:t>
            </a:r>
            <a:r>
              <a:rPr lang="en-IE" dirty="0">
                <a:solidFill>
                  <a:schemeClr val="bg1"/>
                </a:solidFill>
                <a:highlight>
                  <a:srgbClr val="008000"/>
                </a:highlight>
              </a:rPr>
              <a:t>my people </a:t>
            </a:r>
            <a:r>
              <a:rPr lang="en-IE" dirty="0"/>
              <a:t>and make </a:t>
            </a:r>
            <a:r>
              <a:rPr lang="en-IE" dirty="0">
                <a:solidFill>
                  <a:schemeClr val="bg1"/>
                </a:solidFill>
                <a:highlight>
                  <a:srgbClr val="FF00FF"/>
                </a:highlight>
              </a:rPr>
              <a:t>my own humble contribution </a:t>
            </a:r>
            <a:r>
              <a:rPr lang="en-IE" dirty="0"/>
              <a:t>to </a:t>
            </a:r>
            <a:r>
              <a:rPr lang="en-IE" dirty="0">
                <a:solidFill>
                  <a:schemeClr val="bg1"/>
                </a:solidFill>
                <a:highlight>
                  <a:srgbClr val="800000"/>
                </a:highlight>
              </a:rPr>
              <a:t>their freedom struggle</a:t>
            </a:r>
            <a:r>
              <a:rPr lang="en-IE" dirty="0"/>
              <a:t>] [This] is what has motivated me in </a:t>
            </a:r>
            <a:r>
              <a:rPr lang="en-IE" dirty="0">
                <a:solidFill>
                  <a:schemeClr val="bg1"/>
                </a:solidFill>
                <a:highlight>
                  <a:srgbClr val="FF0000"/>
                </a:highlight>
              </a:rPr>
              <a:t>all that I have done </a:t>
            </a:r>
            <a:r>
              <a:rPr lang="en-IE" dirty="0"/>
              <a:t>in relation to </a:t>
            </a:r>
            <a:r>
              <a:rPr lang="en-IE" dirty="0">
                <a:solidFill>
                  <a:schemeClr val="bg1"/>
                </a:solidFill>
                <a:highlight>
                  <a:srgbClr val="000080"/>
                </a:highlight>
              </a:rPr>
              <a:t>the charges made against me in this case</a:t>
            </a:r>
            <a:r>
              <a:rPr lang="en-IE" dirty="0"/>
              <a:t>.</a:t>
            </a:r>
          </a:p>
          <a:p>
            <a:r>
              <a:rPr lang="en-IE" dirty="0"/>
              <a:t>[Having said this], I must deal </a:t>
            </a:r>
            <a:r>
              <a:rPr lang="en-IE" dirty="0">
                <a:highlight>
                  <a:srgbClr val="FFFF00"/>
                </a:highlight>
              </a:rPr>
              <a:t>immediately </a:t>
            </a:r>
            <a:r>
              <a:rPr lang="en-IE" dirty="0"/>
              <a:t>and at some length with </a:t>
            </a:r>
            <a:r>
              <a:rPr lang="en-IE" dirty="0">
                <a:solidFill>
                  <a:schemeClr val="bg1"/>
                </a:solidFill>
                <a:highlight>
                  <a:srgbClr val="000080"/>
                </a:highlight>
              </a:rPr>
              <a:t>the question </a:t>
            </a:r>
            <a:r>
              <a:rPr lang="en-IE" dirty="0"/>
              <a:t>of </a:t>
            </a:r>
            <a:r>
              <a:rPr lang="en-IE" dirty="0">
                <a:solidFill>
                  <a:schemeClr val="bg1"/>
                </a:solidFill>
                <a:highlight>
                  <a:srgbClr val="800080"/>
                </a:highlight>
              </a:rPr>
              <a:t>sabotage</a:t>
            </a:r>
            <a:r>
              <a:rPr lang="en-IE" dirty="0"/>
              <a:t>. </a:t>
            </a:r>
            <a:r>
              <a:rPr lang="en-IE" dirty="0">
                <a:solidFill>
                  <a:schemeClr val="bg1"/>
                </a:solidFill>
                <a:highlight>
                  <a:srgbClr val="000000"/>
                </a:highlight>
              </a:rPr>
              <a:t>Some </a:t>
            </a:r>
            <a:r>
              <a:rPr lang="en-IE" dirty="0"/>
              <a:t>of the things so far told to </a:t>
            </a:r>
            <a:r>
              <a:rPr lang="en-IE" dirty="0">
                <a:solidFill>
                  <a:schemeClr val="bg1"/>
                </a:solidFill>
                <a:highlight>
                  <a:srgbClr val="000080"/>
                </a:highlight>
              </a:rPr>
              <a:t>the Court </a:t>
            </a:r>
            <a:r>
              <a:rPr lang="en-IE" dirty="0"/>
              <a:t>are true and </a:t>
            </a:r>
            <a:r>
              <a:rPr lang="en-IE" dirty="0">
                <a:solidFill>
                  <a:schemeClr val="bg1"/>
                </a:solidFill>
                <a:highlight>
                  <a:srgbClr val="000000"/>
                </a:highlight>
              </a:rPr>
              <a:t>some</a:t>
            </a:r>
            <a:r>
              <a:rPr lang="en-IE" dirty="0"/>
              <a:t> are untrue. I do not </a:t>
            </a:r>
            <a:r>
              <a:rPr lang="en-IE" dirty="0">
                <a:highlight>
                  <a:srgbClr val="00FFFF"/>
                </a:highlight>
              </a:rPr>
              <a:t>however</a:t>
            </a:r>
            <a:r>
              <a:rPr lang="en-IE" dirty="0"/>
              <a:t>, deny that I</a:t>
            </a:r>
            <a:r>
              <a:rPr lang="en-IE" dirty="0">
                <a:solidFill>
                  <a:schemeClr val="bg1"/>
                </a:solidFill>
                <a:highlight>
                  <a:srgbClr val="FF0000"/>
                </a:highlight>
              </a:rPr>
              <a:t> planned </a:t>
            </a:r>
            <a:r>
              <a:rPr lang="en-IE" dirty="0">
                <a:solidFill>
                  <a:schemeClr val="bg1"/>
                </a:solidFill>
                <a:highlight>
                  <a:srgbClr val="800080"/>
                </a:highlight>
              </a:rPr>
              <a:t>sabotage</a:t>
            </a:r>
            <a:r>
              <a:rPr lang="en-IE" dirty="0"/>
              <a:t>. I did not</a:t>
            </a:r>
            <a:r>
              <a:rPr lang="en-IE" dirty="0">
                <a:solidFill>
                  <a:schemeClr val="bg1"/>
                </a:solidFill>
                <a:highlight>
                  <a:srgbClr val="FF0000"/>
                </a:highlight>
              </a:rPr>
              <a:t> plan </a:t>
            </a:r>
            <a:r>
              <a:rPr lang="en-IE" dirty="0"/>
              <a:t>it in a spirit of recklessness, nor </a:t>
            </a:r>
            <a:r>
              <a:rPr lang="en-IE" dirty="0">
                <a:highlight>
                  <a:srgbClr val="00FFFF"/>
                </a:highlight>
              </a:rPr>
              <a:t>because </a:t>
            </a:r>
            <a:r>
              <a:rPr lang="en-IE" dirty="0"/>
              <a:t>I have any love for violence. I </a:t>
            </a:r>
            <a:r>
              <a:rPr lang="en-IE" dirty="0">
                <a:solidFill>
                  <a:schemeClr val="bg1"/>
                </a:solidFill>
                <a:highlight>
                  <a:srgbClr val="FF0000"/>
                </a:highlight>
              </a:rPr>
              <a:t>planned</a:t>
            </a:r>
            <a:r>
              <a:rPr lang="en-IE" dirty="0">
                <a:solidFill>
                  <a:schemeClr val="bg1"/>
                </a:solidFill>
              </a:rPr>
              <a:t> </a:t>
            </a:r>
            <a:r>
              <a:rPr lang="en-IE" dirty="0"/>
              <a:t>it as </a:t>
            </a:r>
            <a:r>
              <a:rPr lang="en-IE" dirty="0">
                <a:highlight>
                  <a:srgbClr val="00FFFF"/>
                </a:highlight>
              </a:rPr>
              <a:t>a result of </a:t>
            </a:r>
            <a:r>
              <a:rPr lang="en-IE" dirty="0"/>
              <a:t>a calm and sober assessment of </a:t>
            </a:r>
            <a:r>
              <a:rPr lang="en-IE" b="1" dirty="0"/>
              <a:t>the political situation that</a:t>
            </a:r>
            <a:r>
              <a:rPr lang="en-IE" dirty="0"/>
              <a:t> had arisen after many years of </a:t>
            </a:r>
            <a:r>
              <a:rPr lang="en-IE" dirty="0">
                <a:solidFill>
                  <a:schemeClr val="bg1"/>
                </a:solidFill>
                <a:highlight>
                  <a:srgbClr val="800000"/>
                </a:highlight>
              </a:rPr>
              <a:t>tyranny, exploitation, and oppression </a:t>
            </a:r>
            <a:r>
              <a:rPr lang="en-IE" dirty="0"/>
              <a:t>of </a:t>
            </a:r>
            <a:r>
              <a:rPr lang="en-IE" dirty="0">
                <a:solidFill>
                  <a:schemeClr val="bg1"/>
                </a:solidFill>
                <a:highlight>
                  <a:srgbClr val="008000"/>
                </a:highlight>
              </a:rPr>
              <a:t>my people </a:t>
            </a:r>
            <a:r>
              <a:rPr lang="en-IE" dirty="0"/>
              <a:t>by the whites.</a:t>
            </a:r>
          </a:p>
          <a:p>
            <a:endParaRPr lang="en-IE" dirty="0"/>
          </a:p>
        </p:txBody>
      </p:sp>
    </p:spTree>
    <p:extLst>
      <p:ext uri="{BB962C8B-B14F-4D97-AF65-F5344CB8AC3E}">
        <p14:creationId xmlns:p14="http://schemas.microsoft.com/office/powerpoint/2010/main" val="86580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481200-3BB2-4CA3-9D54-1077F6F7653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EB88DB-1D4B-4A2D-9936-86196E47EE6D}"/>
              </a:ext>
            </a:extLst>
          </p:cNvPr>
          <p:cNvSpPr>
            <a:spLocks noGrp="1"/>
          </p:cNvSpPr>
          <p:nvPr>
            <p:ph type="title"/>
          </p:nvPr>
        </p:nvSpPr>
        <p:spPr>
          <a:xfrm>
            <a:off x="8199459" y="642938"/>
            <a:ext cx="3670808" cy="5502264"/>
          </a:xfrm>
        </p:spPr>
        <p:txBody>
          <a:bodyPr>
            <a:normAutofit/>
          </a:bodyPr>
          <a:lstStyle/>
          <a:p>
            <a:r>
              <a:rPr lang="en-IE">
                <a:solidFill>
                  <a:srgbClr val="FFFFFF"/>
                </a:solidFill>
              </a:rPr>
              <a:t>Expansiveness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682200786"/>
              </p:ext>
            </p:extLst>
          </p:nvPr>
        </p:nvGraphicFramePr>
        <p:xfrm>
          <a:off x="642938" y="642938"/>
          <a:ext cx="6269037"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574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BD9F1-B3DC-4184-99D6-8BA65CDD5E16}"/>
              </a:ext>
            </a:extLst>
          </p:cNvPr>
          <p:cNvSpPr>
            <a:spLocks noGrp="1"/>
          </p:cNvSpPr>
          <p:nvPr>
            <p:ph type="title"/>
          </p:nvPr>
        </p:nvSpPr>
        <p:spPr/>
        <p:txBody>
          <a:bodyPr/>
          <a:lstStyle/>
          <a:p>
            <a:r>
              <a:rPr lang="en-IE" dirty="0"/>
              <a:t>Going into detail… (an example)</a:t>
            </a:r>
          </a:p>
        </p:txBody>
      </p:sp>
      <p:sp>
        <p:nvSpPr>
          <p:cNvPr id="3" name="Content Placeholder 2">
            <a:extLst>
              <a:ext uri="{FF2B5EF4-FFF2-40B4-BE49-F238E27FC236}">
                <a16:creationId xmlns:a16="http://schemas.microsoft.com/office/drawing/2014/main" id="{E3CE404E-19DE-488D-9570-614C75E16FB0}"/>
              </a:ext>
            </a:extLst>
          </p:cNvPr>
          <p:cNvSpPr>
            <a:spLocks noGrp="1"/>
          </p:cNvSpPr>
          <p:nvPr>
            <p:ph idx="1"/>
          </p:nvPr>
        </p:nvSpPr>
        <p:spPr/>
        <p:txBody>
          <a:bodyPr>
            <a:normAutofit fontScale="85000" lnSpcReduction="20000"/>
          </a:bodyPr>
          <a:lstStyle/>
          <a:p>
            <a:r>
              <a:rPr lang="en-IE" dirty="0"/>
              <a:t>The Provisional IRA (henceforth IRA) is the largest and best known paramilitary organisation in Northern Ireland. While it has attacked the security forces, political and judicial figures, Loyalists, economic and civilian targets as part of an overall 'military’ strategy (O'Brien, 1993) its members have also 'policed' Republican areas against antisocial crime through punishments and banishments. A distinct section within the IRA known as the 'civil administration' has been given this task (</a:t>
            </a:r>
            <a:r>
              <a:rPr lang="en-IE" dirty="0" err="1"/>
              <a:t>O'Doherty</a:t>
            </a:r>
            <a:r>
              <a:rPr lang="en-IE" dirty="0"/>
              <a:t>, 1998). This system requires a considerable logistical and infrastructural commitment with personnel designated to hear complaints, investigate, make recommendations and carry out the punishment attacks. It became somewhat </a:t>
            </a:r>
            <a:r>
              <a:rPr lang="en-IE" dirty="0" err="1"/>
              <a:t>routinised</a:t>
            </a:r>
            <a:r>
              <a:rPr lang="en-IE" dirty="0"/>
              <a:t> during the conflict with designated buildings where complaints were made, relationships established with professionals seeking to make interventions regarding those under threat (discussed below), victims being aware of the threat and occasional highly-publicised accounts of victims or their families arranging to arrive at agreed destinations to be punished.</a:t>
            </a:r>
          </a:p>
          <a:p>
            <a:pPr marL="0" indent="0" algn="r">
              <a:buNone/>
            </a:pPr>
            <a:r>
              <a:rPr lang="en-IE" dirty="0"/>
              <a:t>(‘Policing and Praxis’, p. 361) </a:t>
            </a:r>
          </a:p>
        </p:txBody>
      </p:sp>
    </p:spTree>
    <p:extLst>
      <p:ext uri="{BB962C8B-B14F-4D97-AF65-F5344CB8AC3E}">
        <p14:creationId xmlns:p14="http://schemas.microsoft.com/office/powerpoint/2010/main" val="304808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1803</Words>
  <Application>Microsoft Office PowerPoint</Application>
  <PresentationFormat>Widescreen</PresentationFormat>
  <Paragraphs>74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Coherence and Expansiveness</vt:lpstr>
      <vt:lpstr>Coherence</vt:lpstr>
      <vt:lpstr>Logical Flow on the Global Level</vt:lpstr>
      <vt:lpstr>Logical flow on the local level</vt:lpstr>
      <vt:lpstr>Grammatical Coherence</vt:lpstr>
      <vt:lpstr>Three paragraphs from Nelson Mandela’s  ‘I am prepared to die’ speech</vt:lpstr>
      <vt:lpstr>Expansiveness </vt:lpstr>
      <vt:lpstr>Going into detail… (an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Coherence and expansiveness</dc:title>
  <dc:creator>Lawrence.Cleary</dc:creator>
  <cp:lastModifiedBy>Lawrence.Cleary</cp:lastModifiedBy>
  <cp:revision>25</cp:revision>
  <dcterms:created xsi:type="dcterms:W3CDTF">2017-11-02T08:37:16Z</dcterms:created>
  <dcterms:modified xsi:type="dcterms:W3CDTF">2017-11-02T15:14:05Z</dcterms:modified>
</cp:coreProperties>
</file>