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2" r:id="rId7"/>
    <p:sldId id="261"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3" autoAdjust="0"/>
    <p:restoredTop sz="94660"/>
  </p:normalViewPr>
  <p:slideViewPr>
    <p:cSldViewPr snapToGrid="0">
      <p:cViewPr varScale="1">
        <p:scale>
          <a:sx n="59" d="100"/>
          <a:sy n="59" d="100"/>
        </p:scale>
        <p:origin x="86" y="1210"/>
      </p:cViewPr>
      <p:guideLst/>
    </p:cSldViewPr>
  </p:slideViewPr>
  <p:notesTextViewPr>
    <p:cViewPr>
      <p:scale>
        <a:sx n="1" d="1"/>
        <a:sy n="1" d="1"/>
      </p:scale>
      <p:origin x="0" y="0"/>
    </p:cViewPr>
  </p:notesTextViewPr>
  <p:notesViewPr>
    <p:cSldViewPr snapToGrid="0">
      <p:cViewPr varScale="1">
        <p:scale>
          <a:sx n="75" d="100"/>
          <a:sy n="75" d="100"/>
        </p:scale>
        <p:origin x="217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FC5E34-28E8-4EB1-9DA0-DBFF1C7855FA}" type="datetimeFigureOut">
              <a:rPr lang="en-IE" smtClean="0"/>
              <a:t>03/10/2017</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1F07DF-8CDC-461B-8962-A90BB2896F88}" type="slidenum">
              <a:rPr lang="en-IE" smtClean="0"/>
              <a:t>‹#›</a:t>
            </a:fld>
            <a:endParaRPr lang="en-IE"/>
          </a:p>
        </p:txBody>
      </p:sp>
    </p:spTree>
    <p:extLst>
      <p:ext uri="{BB962C8B-B14F-4D97-AF65-F5344CB8AC3E}">
        <p14:creationId xmlns:p14="http://schemas.microsoft.com/office/powerpoint/2010/main" val="2847822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rhetoric.byu.edu/"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Things all good </a:t>
            </a:r>
            <a:r>
              <a:rPr lang="en-IE" i="1" dirty="0"/>
              <a:t>academic</a:t>
            </a:r>
            <a:r>
              <a:rPr lang="en-IE" dirty="0"/>
              <a:t> writers do:</a:t>
            </a:r>
          </a:p>
          <a:p>
            <a:pPr marL="171450" indent="-171450">
              <a:buFont typeface="Arial" panose="020B0604020202020204" pitchFamily="34" charset="0"/>
              <a:buChar char="•"/>
            </a:pPr>
            <a:r>
              <a:rPr lang="en-IE" dirty="0"/>
              <a:t>The assess the writing situation</a:t>
            </a:r>
          </a:p>
          <a:p>
            <a:pPr marL="171450" indent="-171450">
              <a:buFont typeface="Arial" panose="020B0604020202020204" pitchFamily="34" charset="0"/>
              <a:buChar char="•"/>
            </a:pPr>
            <a:r>
              <a:rPr lang="en-IE" dirty="0"/>
              <a:t>They go through a process of finding a topic that is relevant to the audience they are targeting. </a:t>
            </a:r>
          </a:p>
          <a:p>
            <a:pPr marL="171450" indent="-171450">
              <a:buFont typeface="Arial" panose="020B0604020202020204" pitchFamily="34" charset="0"/>
              <a:buChar char="•"/>
            </a:pPr>
            <a:r>
              <a:rPr lang="en-IE" dirty="0"/>
              <a:t>They plan.</a:t>
            </a:r>
          </a:p>
          <a:p>
            <a:pPr marL="171450" indent="-171450">
              <a:buFont typeface="Arial" panose="020B0604020202020204" pitchFamily="34" charset="0"/>
              <a:buChar char="•"/>
            </a:pPr>
            <a:r>
              <a:rPr lang="en-IE" dirty="0"/>
              <a:t>They design ways of gathering information and inform that design and their findings by gathering the information provided by others in the literature. They take notes. They identify sources.</a:t>
            </a:r>
          </a:p>
          <a:p>
            <a:pPr marL="171450" indent="-171450">
              <a:buFont typeface="Arial" panose="020B0604020202020204" pitchFamily="34" charset="0"/>
              <a:buChar char="•"/>
            </a:pPr>
            <a:r>
              <a:rPr lang="en-IE" dirty="0"/>
              <a:t>They go through a process of drafting an argument, making a case.</a:t>
            </a:r>
          </a:p>
          <a:p>
            <a:pPr marL="171450" indent="-171450">
              <a:buFont typeface="Arial" panose="020B0604020202020204" pitchFamily="34" charset="0"/>
              <a:buChar char="•"/>
            </a:pPr>
            <a:r>
              <a:rPr lang="en-IE" dirty="0"/>
              <a:t>Once they know what they are trying to say, how to make their case, they begin to think about how the case can best be made to the particular audience being addressed.</a:t>
            </a:r>
          </a:p>
          <a:p>
            <a:pPr marL="171450" indent="-171450">
              <a:buFont typeface="Arial" panose="020B0604020202020204" pitchFamily="34" charset="0"/>
              <a:buChar char="•"/>
            </a:pPr>
            <a:r>
              <a:rPr lang="en-IE" dirty="0"/>
              <a:t>They revise, edit and proofread their texts so that the text is infused with purpose, prepared to perform the social action it is designed to perform.</a:t>
            </a:r>
          </a:p>
        </p:txBody>
      </p:sp>
      <p:sp>
        <p:nvSpPr>
          <p:cNvPr id="4" name="Slide Number Placeholder 3"/>
          <p:cNvSpPr>
            <a:spLocks noGrp="1"/>
          </p:cNvSpPr>
          <p:nvPr>
            <p:ph type="sldNum" sz="quarter" idx="10"/>
          </p:nvPr>
        </p:nvSpPr>
        <p:spPr/>
        <p:txBody>
          <a:bodyPr/>
          <a:lstStyle/>
          <a:p>
            <a:fld id="{AD1F07DF-8CDC-461B-8962-A90BB2896F88}" type="slidenum">
              <a:rPr lang="en-IE" smtClean="0"/>
              <a:t>2</a:t>
            </a:fld>
            <a:endParaRPr lang="en-IE"/>
          </a:p>
        </p:txBody>
      </p:sp>
    </p:spTree>
    <p:extLst>
      <p:ext uri="{BB962C8B-B14F-4D97-AF65-F5344CB8AC3E}">
        <p14:creationId xmlns:p14="http://schemas.microsoft.com/office/powerpoint/2010/main" val="846564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 idea of structuring, here, is to divide larger spaces into smaller, and therefore, less daunting, spaces to fill with text. The thought here is that it is easier to fill smaller spaces with text than larger spaces because the smaller spaces are designated for particular conversations, therefore, more focused, and because the smaller space is more approachable, more doable, in the mind of the impatient or anxious writer. </a:t>
            </a:r>
          </a:p>
          <a:p>
            <a:endParaRPr lang="en-IE" dirty="0"/>
          </a:p>
          <a:p>
            <a:r>
              <a:rPr lang="en-IE" dirty="0"/>
              <a:t>Some cautions on structuring: novice writers need accept the </a:t>
            </a:r>
            <a:r>
              <a:rPr lang="en-IE" dirty="0" err="1"/>
              <a:t>provisionality</a:t>
            </a:r>
            <a:r>
              <a:rPr lang="en-IE" dirty="0"/>
              <a:t> of the structure—it can change, and should change as the argument takes shape. Also, if headings are used to identify spaces, they might need to be removed once the audience is brought back into the paper during the revision stage. Paragraphs, at that point, need to carry the argument, not the headings.</a:t>
            </a:r>
          </a:p>
          <a:p>
            <a:endParaRPr lang="en-IE" dirty="0"/>
          </a:p>
          <a:p>
            <a:r>
              <a:rPr lang="en-IE" dirty="0"/>
              <a:t>Some benefits of freewheeling: prompts, whether free-writing or generative-writing prompts, are great ways of getting started, of testing your readiness to articulate certain ideas and a good way to fill spaces that can be returned to for revision.</a:t>
            </a:r>
          </a:p>
          <a:p>
            <a:endParaRPr lang="en-IE" dirty="0"/>
          </a:p>
          <a:p>
            <a:r>
              <a:rPr lang="en-IE" dirty="0"/>
              <a:t>A caution on freewheeling: the response is not a one-off, but a stating point in the generation of text. Afterwards, the text needs to be modified for more precise meaning and organised to carry the argument.</a:t>
            </a:r>
          </a:p>
        </p:txBody>
      </p:sp>
      <p:sp>
        <p:nvSpPr>
          <p:cNvPr id="4" name="Slide Number Placeholder 3"/>
          <p:cNvSpPr>
            <a:spLocks noGrp="1"/>
          </p:cNvSpPr>
          <p:nvPr>
            <p:ph type="sldNum" sz="quarter" idx="10"/>
          </p:nvPr>
        </p:nvSpPr>
        <p:spPr/>
        <p:txBody>
          <a:bodyPr/>
          <a:lstStyle/>
          <a:p>
            <a:fld id="{AD1F07DF-8CDC-461B-8962-A90BB2896F88}" type="slidenum">
              <a:rPr lang="en-IE" smtClean="0"/>
              <a:t>5</a:t>
            </a:fld>
            <a:endParaRPr lang="en-IE"/>
          </a:p>
        </p:txBody>
      </p:sp>
    </p:spTree>
    <p:extLst>
      <p:ext uri="{BB962C8B-B14F-4D97-AF65-F5344CB8AC3E}">
        <p14:creationId xmlns:p14="http://schemas.microsoft.com/office/powerpoint/2010/main" val="2444407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IE" dirty="0"/>
              <a:t>Parts of the text get developed before other parts.</a:t>
            </a:r>
          </a:p>
          <a:p>
            <a:pPr lvl="1"/>
            <a:r>
              <a:rPr lang="en-IE" dirty="0"/>
              <a:t>Later parts might be developed and refined before earlier parts.</a:t>
            </a:r>
          </a:p>
          <a:p>
            <a:pPr lvl="1"/>
            <a:r>
              <a:rPr lang="en-IE" dirty="0"/>
              <a:t>We may discover or decide that more information needs to be added to a part that we had previously thought was polished, so it is back to gathering information, drafting the portion being added, fitting it into or modifying what was previously complete in order to accommodate the new information.</a:t>
            </a:r>
          </a:p>
          <a:p>
            <a:endParaRPr lang="en-IE" dirty="0"/>
          </a:p>
        </p:txBody>
      </p:sp>
      <p:sp>
        <p:nvSpPr>
          <p:cNvPr id="4" name="Slide Number Placeholder 3"/>
          <p:cNvSpPr>
            <a:spLocks noGrp="1"/>
          </p:cNvSpPr>
          <p:nvPr>
            <p:ph type="sldNum" sz="quarter" idx="10"/>
          </p:nvPr>
        </p:nvSpPr>
        <p:spPr/>
        <p:txBody>
          <a:bodyPr/>
          <a:lstStyle/>
          <a:p>
            <a:fld id="{AD1F07DF-8CDC-461B-8962-A90BB2896F88}" type="slidenum">
              <a:rPr lang="en-IE" smtClean="0"/>
              <a:t>6</a:t>
            </a:fld>
            <a:endParaRPr lang="en-IE"/>
          </a:p>
        </p:txBody>
      </p:sp>
    </p:spTree>
    <p:extLst>
      <p:ext uri="{BB962C8B-B14F-4D97-AF65-F5344CB8AC3E}">
        <p14:creationId xmlns:p14="http://schemas.microsoft.com/office/powerpoint/2010/main" val="1161233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I am using two resources here: Sally Barr </a:t>
            </a:r>
            <a:r>
              <a:rPr lang="en-IE" dirty="0" err="1"/>
              <a:t>Ebest</a:t>
            </a:r>
            <a:r>
              <a:rPr lang="en-IE" dirty="0"/>
              <a:t> et al., </a:t>
            </a:r>
            <a:r>
              <a:rPr lang="en-IE" i="1" dirty="0"/>
              <a:t>Writing from A to Z</a:t>
            </a:r>
            <a:r>
              <a:rPr lang="en-IE" dirty="0"/>
              <a:t>. McGraw-Hill, 2005. and ‘topics of invention’, </a:t>
            </a:r>
            <a:r>
              <a:rPr lang="en-IE" i="1" dirty="0"/>
              <a:t>Silva </a:t>
            </a:r>
            <a:r>
              <a:rPr lang="en-IE" i="1" dirty="0" err="1"/>
              <a:t>Rhetorica</a:t>
            </a:r>
            <a:r>
              <a:rPr lang="en-IE" dirty="0"/>
              <a:t>, available at: </a:t>
            </a:r>
            <a:r>
              <a:rPr lang="en-IE" dirty="0">
                <a:hlinkClick r:id="rId3"/>
              </a:rPr>
              <a:t>http://rhetoric.byu.edu/</a:t>
            </a:r>
            <a:r>
              <a:rPr lang="en-IE" dirty="0"/>
              <a:t>. </a:t>
            </a:r>
          </a:p>
          <a:p>
            <a:endParaRPr lang="en-IE" dirty="0"/>
          </a:p>
          <a:p>
            <a:r>
              <a:rPr lang="en-IE" dirty="0"/>
              <a:t>The hyperlink will take you to the Silva </a:t>
            </a:r>
            <a:r>
              <a:rPr lang="en-IE" dirty="0" err="1"/>
              <a:t>Rhetorica</a:t>
            </a:r>
            <a:r>
              <a:rPr lang="en-IE" dirty="0"/>
              <a:t> home page. Click on</a:t>
            </a:r>
            <a:r>
              <a:rPr lang="en-IE" b="1" i="1" dirty="0"/>
              <a:t> Invention</a:t>
            </a:r>
            <a:r>
              <a:rPr lang="en-IE" dirty="0"/>
              <a:t>, under </a:t>
            </a:r>
            <a:r>
              <a:rPr lang="en-IE" b="1" dirty="0"/>
              <a:t>Cannons of Rhetoric </a:t>
            </a:r>
            <a:r>
              <a:rPr lang="en-IE" dirty="0"/>
              <a:t>in the left-hand menu. Then on the Invention page, in the first paragraph, click on ‘</a:t>
            </a:r>
            <a:r>
              <a:rPr lang="en-IE" u="sng" dirty="0"/>
              <a:t>topics of invention</a:t>
            </a:r>
            <a:r>
              <a:rPr lang="en-IE" dirty="0"/>
              <a:t>’.</a:t>
            </a:r>
          </a:p>
          <a:p>
            <a:endParaRPr lang="en-IE" dirty="0"/>
          </a:p>
          <a:p>
            <a:r>
              <a:rPr lang="en-IE" dirty="0"/>
              <a:t>Journalists’ questions is pretty self explanatory, but Burke’s Pentad might need some explanation. Burke envisages writing situations as dramatic events. </a:t>
            </a:r>
            <a:r>
              <a:rPr lang="en-IE" dirty="0" err="1"/>
              <a:t>Ebest</a:t>
            </a:r>
            <a:r>
              <a:rPr lang="en-IE" dirty="0"/>
              <a:t> et al. (9) call attention to the correspondence between the Journalists’ Questions and Burke’s Pentad:</a:t>
            </a:r>
          </a:p>
          <a:p>
            <a:pPr marL="171450" indent="-171450">
              <a:buFont typeface="Arial" panose="020B0604020202020204" pitchFamily="34" charset="0"/>
              <a:buChar char="•"/>
            </a:pPr>
            <a:r>
              <a:rPr lang="en-IE" dirty="0"/>
              <a:t>Act=what?</a:t>
            </a:r>
          </a:p>
          <a:p>
            <a:pPr marL="171450" indent="-171450">
              <a:buFont typeface="Arial" panose="020B0604020202020204" pitchFamily="34" charset="0"/>
              <a:buChar char="•"/>
            </a:pPr>
            <a:r>
              <a:rPr lang="en-IE" dirty="0"/>
              <a:t>Scene=where and when?</a:t>
            </a:r>
          </a:p>
          <a:p>
            <a:pPr marL="171450" indent="-171450">
              <a:buFont typeface="Arial" panose="020B0604020202020204" pitchFamily="34" charset="0"/>
              <a:buChar char="•"/>
            </a:pPr>
            <a:r>
              <a:rPr lang="en-IE" dirty="0"/>
              <a:t>Agent=who?</a:t>
            </a:r>
          </a:p>
          <a:p>
            <a:pPr marL="171450" indent="-171450">
              <a:buFont typeface="Arial" panose="020B0604020202020204" pitchFamily="34" charset="0"/>
              <a:buChar char="•"/>
            </a:pPr>
            <a:r>
              <a:rPr lang="en-IE" dirty="0"/>
              <a:t>Agency=how?</a:t>
            </a:r>
          </a:p>
          <a:p>
            <a:pPr marL="171450" indent="-171450">
              <a:buFont typeface="Arial" panose="020B0604020202020204" pitchFamily="34" charset="0"/>
              <a:buChar char="•"/>
            </a:pPr>
            <a:r>
              <a:rPr lang="en-IE" dirty="0"/>
              <a:t>Purpose=why?</a:t>
            </a:r>
          </a:p>
          <a:p>
            <a:r>
              <a:rPr lang="en-IE" dirty="0"/>
              <a:t>Writing about any of these elements clarifies its importance.</a:t>
            </a:r>
          </a:p>
        </p:txBody>
      </p:sp>
      <p:sp>
        <p:nvSpPr>
          <p:cNvPr id="4" name="Slide Number Placeholder 3"/>
          <p:cNvSpPr>
            <a:spLocks noGrp="1"/>
          </p:cNvSpPr>
          <p:nvPr>
            <p:ph type="sldNum" sz="quarter" idx="10"/>
          </p:nvPr>
        </p:nvSpPr>
        <p:spPr/>
        <p:txBody>
          <a:bodyPr/>
          <a:lstStyle/>
          <a:p>
            <a:fld id="{AD1F07DF-8CDC-461B-8962-A90BB2896F88}" type="slidenum">
              <a:rPr lang="en-IE" smtClean="0"/>
              <a:t>7</a:t>
            </a:fld>
            <a:endParaRPr lang="en-IE"/>
          </a:p>
        </p:txBody>
      </p:sp>
    </p:spTree>
    <p:extLst>
      <p:ext uri="{BB962C8B-B14F-4D97-AF65-F5344CB8AC3E}">
        <p14:creationId xmlns:p14="http://schemas.microsoft.com/office/powerpoint/2010/main" val="2974221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0C53D-1F54-4725-9BC9-8185D13C68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E599D5BE-0470-46FB-991B-F9A969DE5C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177954EB-A6FF-4505-AF46-609C832E4DEF}"/>
              </a:ext>
            </a:extLst>
          </p:cNvPr>
          <p:cNvSpPr>
            <a:spLocks noGrp="1"/>
          </p:cNvSpPr>
          <p:nvPr>
            <p:ph type="dt" sz="half" idx="10"/>
          </p:nvPr>
        </p:nvSpPr>
        <p:spPr/>
        <p:txBody>
          <a:bodyPr/>
          <a:lstStyle/>
          <a:p>
            <a:fld id="{537B21A6-5A14-4AC2-AF09-B343E3111C09}" type="datetimeFigureOut">
              <a:rPr lang="en-IE" smtClean="0"/>
              <a:t>03/10/2017</a:t>
            </a:fld>
            <a:endParaRPr lang="en-IE"/>
          </a:p>
        </p:txBody>
      </p:sp>
      <p:sp>
        <p:nvSpPr>
          <p:cNvPr id="5" name="Footer Placeholder 4">
            <a:extLst>
              <a:ext uri="{FF2B5EF4-FFF2-40B4-BE49-F238E27FC236}">
                <a16:creationId xmlns:a16="http://schemas.microsoft.com/office/drawing/2014/main" id="{8C9C8630-1677-4416-BEBC-29E6620E2C87}"/>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0EEA6023-F225-4FBE-AE3C-9B14C818CBED}"/>
              </a:ext>
            </a:extLst>
          </p:cNvPr>
          <p:cNvSpPr>
            <a:spLocks noGrp="1"/>
          </p:cNvSpPr>
          <p:nvPr>
            <p:ph type="sldNum" sz="quarter" idx="12"/>
          </p:nvPr>
        </p:nvSpPr>
        <p:spPr/>
        <p:txBody>
          <a:bodyPr/>
          <a:lstStyle/>
          <a:p>
            <a:fld id="{4D21963B-2CA1-4766-B069-DEEDFF246B47}" type="slidenum">
              <a:rPr lang="en-IE" smtClean="0"/>
              <a:t>‹#›</a:t>
            </a:fld>
            <a:endParaRPr lang="en-IE"/>
          </a:p>
        </p:txBody>
      </p:sp>
    </p:spTree>
    <p:extLst>
      <p:ext uri="{BB962C8B-B14F-4D97-AF65-F5344CB8AC3E}">
        <p14:creationId xmlns:p14="http://schemas.microsoft.com/office/powerpoint/2010/main" val="3588527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8A385-A7AA-4F3B-9628-4F4FAA2D25CF}"/>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7FC1C9E4-D792-4698-96BD-C0EDB06759F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63E8DE48-688B-4200-984C-42B241DB0159}"/>
              </a:ext>
            </a:extLst>
          </p:cNvPr>
          <p:cNvSpPr>
            <a:spLocks noGrp="1"/>
          </p:cNvSpPr>
          <p:nvPr>
            <p:ph type="dt" sz="half" idx="10"/>
          </p:nvPr>
        </p:nvSpPr>
        <p:spPr/>
        <p:txBody>
          <a:bodyPr/>
          <a:lstStyle/>
          <a:p>
            <a:fld id="{537B21A6-5A14-4AC2-AF09-B343E3111C09}" type="datetimeFigureOut">
              <a:rPr lang="en-IE" smtClean="0"/>
              <a:t>03/10/2017</a:t>
            </a:fld>
            <a:endParaRPr lang="en-IE"/>
          </a:p>
        </p:txBody>
      </p:sp>
      <p:sp>
        <p:nvSpPr>
          <p:cNvPr id="5" name="Footer Placeholder 4">
            <a:extLst>
              <a:ext uri="{FF2B5EF4-FFF2-40B4-BE49-F238E27FC236}">
                <a16:creationId xmlns:a16="http://schemas.microsoft.com/office/drawing/2014/main" id="{D8258A52-77AB-4665-9D1D-CE6CDCDAF0B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1D090F3A-1F02-41C8-A099-F59827BA9229}"/>
              </a:ext>
            </a:extLst>
          </p:cNvPr>
          <p:cNvSpPr>
            <a:spLocks noGrp="1"/>
          </p:cNvSpPr>
          <p:nvPr>
            <p:ph type="sldNum" sz="quarter" idx="12"/>
          </p:nvPr>
        </p:nvSpPr>
        <p:spPr/>
        <p:txBody>
          <a:bodyPr/>
          <a:lstStyle/>
          <a:p>
            <a:fld id="{4D21963B-2CA1-4766-B069-DEEDFF246B47}" type="slidenum">
              <a:rPr lang="en-IE" smtClean="0"/>
              <a:t>‹#›</a:t>
            </a:fld>
            <a:endParaRPr lang="en-IE"/>
          </a:p>
        </p:txBody>
      </p:sp>
    </p:spTree>
    <p:extLst>
      <p:ext uri="{BB962C8B-B14F-4D97-AF65-F5344CB8AC3E}">
        <p14:creationId xmlns:p14="http://schemas.microsoft.com/office/powerpoint/2010/main" val="712304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96C762-2FB5-4F4A-8E23-4F9184E4D3B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A45D190A-E147-4B4C-9116-C269F7D73A3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DD47A237-E10E-4A7B-83F7-334C76F163B0}"/>
              </a:ext>
            </a:extLst>
          </p:cNvPr>
          <p:cNvSpPr>
            <a:spLocks noGrp="1"/>
          </p:cNvSpPr>
          <p:nvPr>
            <p:ph type="dt" sz="half" idx="10"/>
          </p:nvPr>
        </p:nvSpPr>
        <p:spPr/>
        <p:txBody>
          <a:bodyPr/>
          <a:lstStyle/>
          <a:p>
            <a:fld id="{537B21A6-5A14-4AC2-AF09-B343E3111C09}" type="datetimeFigureOut">
              <a:rPr lang="en-IE" smtClean="0"/>
              <a:t>03/10/2017</a:t>
            </a:fld>
            <a:endParaRPr lang="en-IE"/>
          </a:p>
        </p:txBody>
      </p:sp>
      <p:sp>
        <p:nvSpPr>
          <p:cNvPr id="5" name="Footer Placeholder 4">
            <a:extLst>
              <a:ext uri="{FF2B5EF4-FFF2-40B4-BE49-F238E27FC236}">
                <a16:creationId xmlns:a16="http://schemas.microsoft.com/office/drawing/2014/main" id="{8B36DC86-AAE9-4F08-9235-7945ACC48968}"/>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A5A241ED-81B0-4CD3-B066-B973A7FA9D72}"/>
              </a:ext>
            </a:extLst>
          </p:cNvPr>
          <p:cNvSpPr>
            <a:spLocks noGrp="1"/>
          </p:cNvSpPr>
          <p:nvPr>
            <p:ph type="sldNum" sz="quarter" idx="12"/>
          </p:nvPr>
        </p:nvSpPr>
        <p:spPr/>
        <p:txBody>
          <a:bodyPr/>
          <a:lstStyle/>
          <a:p>
            <a:fld id="{4D21963B-2CA1-4766-B069-DEEDFF246B47}" type="slidenum">
              <a:rPr lang="en-IE" smtClean="0"/>
              <a:t>‹#›</a:t>
            </a:fld>
            <a:endParaRPr lang="en-IE"/>
          </a:p>
        </p:txBody>
      </p:sp>
    </p:spTree>
    <p:extLst>
      <p:ext uri="{BB962C8B-B14F-4D97-AF65-F5344CB8AC3E}">
        <p14:creationId xmlns:p14="http://schemas.microsoft.com/office/powerpoint/2010/main" val="2170422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46EEC-5D5F-4C4E-A29B-54E0A877BF86}"/>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BFBF4B09-227C-4BCC-9F4B-2738A547BCA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70DCEEE8-9A33-4727-82EE-C57182E7D4A1}"/>
              </a:ext>
            </a:extLst>
          </p:cNvPr>
          <p:cNvSpPr>
            <a:spLocks noGrp="1"/>
          </p:cNvSpPr>
          <p:nvPr>
            <p:ph type="dt" sz="half" idx="10"/>
          </p:nvPr>
        </p:nvSpPr>
        <p:spPr/>
        <p:txBody>
          <a:bodyPr/>
          <a:lstStyle/>
          <a:p>
            <a:fld id="{537B21A6-5A14-4AC2-AF09-B343E3111C09}" type="datetimeFigureOut">
              <a:rPr lang="en-IE" smtClean="0"/>
              <a:t>03/10/2017</a:t>
            </a:fld>
            <a:endParaRPr lang="en-IE"/>
          </a:p>
        </p:txBody>
      </p:sp>
      <p:sp>
        <p:nvSpPr>
          <p:cNvPr id="5" name="Footer Placeholder 4">
            <a:extLst>
              <a:ext uri="{FF2B5EF4-FFF2-40B4-BE49-F238E27FC236}">
                <a16:creationId xmlns:a16="http://schemas.microsoft.com/office/drawing/2014/main" id="{B9B75E18-962B-4178-81EE-DEF211D30B93}"/>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2260619A-1153-4539-8913-ECEB5276C183}"/>
              </a:ext>
            </a:extLst>
          </p:cNvPr>
          <p:cNvSpPr>
            <a:spLocks noGrp="1"/>
          </p:cNvSpPr>
          <p:nvPr>
            <p:ph type="sldNum" sz="quarter" idx="12"/>
          </p:nvPr>
        </p:nvSpPr>
        <p:spPr/>
        <p:txBody>
          <a:bodyPr/>
          <a:lstStyle/>
          <a:p>
            <a:fld id="{4D21963B-2CA1-4766-B069-DEEDFF246B47}" type="slidenum">
              <a:rPr lang="en-IE" smtClean="0"/>
              <a:t>‹#›</a:t>
            </a:fld>
            <a:endParaRPr lang="en-IE"/>
          </a:p>
        </p:txBody>
      </p:sp>
    </p:spTree>
    <p:extLst>
      <p:ext uri="{BB962C8B-B14F-4D97-AF65-F5344CB8AC3E}">
        <p14:creationId xmlns:p14="http://schemas.microsoft.com/office/powerpoint/2010/main" val="65886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183FE-C64A-4347-A62F-D0196094FD9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D23FA66B-B499-4B0B-85F3-0799284323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F664B61-AFC5-425C-8455-9A6EAA51692C}"/>
              </a:ext>
            </a:extLst>
          </p:cNvPr>
          <p:cNvSpPr>
            <a:spLocks noGrp="1"/>
          </p:cNvSpPr>
          <p:nvPr>
            <p:ph type="dt" sz="half" idx="10"/>
          </p:nvPr>
        </p:nvSpPr>
        <p:spPr/>
        <p:txBody>
          <a:bodyPr/>
          <a:lstStyle/>
          <a:p>
            <a:fld id="{537B21A6-5A14-4AC2-AF09-B343E3111C09}" type="datetimeFigureOut">
              <a:rPr lang="en-IE" smtClean="0"/>
              <a:t>03/10/2017</a:t>
            </a:fld>
            <a:endParaRPr lang="en-IE"/>
          </a:p>
        </p:txBody>
      </p:sp>
      <p:sp>
        <p:nvSpPr>
          <p:cNvPr id="5" name="Footer Placeholder 4">
            <a:extLst>
              <a:ext uri="{FF2B5EF4-FFF2-40B4-BE49-F238E27FC236}">
                <a16:creationId xmlns:a16="http://schemas.microsoft.com/office/drawing/2014/main" id="{E291F718-8FB6-4830-A643-A30070110551}"/>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016EE1DC-174D-44B7-A08A-B01148995928}"/>
              </a:ext>
            </a:extLst>
          </p:cNvPr>
          <p:cNvSpPr>
            <a:spLocks noGrp="1"/>
          </p:cNvSpPr>
          <p:nvPr>
            <p:ph type="sldNum" sz="quarter" idx="12"/>
          </p:nvPr>
        </p:nvSpPr>
        <p:spPr/>
        <p:txBody>
          <a:bodyPr/>
          <a:lstStyle/>
          <a:p>
            <a:fld id="{4D21963B-2CA1-4766-B069-DEEDFF246B47}" type="slidenum">
              <a:rPr lang="en-IE" smtClean="0"/>
              <a:t>‹#›</a:t>
            </a:fld>
            <a:endParaRPr lang="en-IE"/>
          </a:p>
        </p:txBody>
      </p:sp>
    </p:spTree>
    <p:extLst>
      <p:ext uri="{BB962C8B-B14F-4D97-AF65-F5344CB8AC3E}">
        <p14:creationId xmlns:p14="http://schemas.microsoft.com/office/powerpoint/2010/main" val="4193937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83000-3E03-4F5F-B076-080C07FA6191}"/>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7EC49996-718C-494F-9DD5-535ACF014EB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861DD163-C563-4B5F-AC07-65859996725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18B0C1AD-AFA4-43EA-BD75-831B2EACA0CE}"/>
              </a:ext>
            </a:extLst>
          </p:cNvPr>
          <p:cNvSpPr>
            <a:spLocks noGrp="1"/>
          </p:cNvSpPr>
          <p:nvPr>
            <p:ph type="dt" sz="half" idx="10"/>
          </p:nvPr>
        </p:nvSpPr>
        <p:spPr/>
        <p:txBody>
          <a:bodyPr/>
          <a:lstStyle/>
          <a:p>
            <a:fld id="{537B21A6-5A14-4AC2-AF09-B343E3111C09}" type="datetimeFigureOut">
              <a:rPr lang="en-IE" smtClean="0"/>
              <a:t>03/10/2017</a:t>
            </a:fld>
            <a:endParaRPr lang="en-IE"/>
          </a:p>
        </p:txBody>
      </p:sp>
      <p:sp>
        <p:nvSpPr>
          <p:cNvPr id="6" name="Footer Placeholder 5">
            <a:extLst>
              <a:ext uri="{FF2B5EF4-FFF2-40B4-BE49-F238E27FC236}">
                <a16:creationId xmlns:a16="http://schemas.microsoft.com/office/drawing/2014/main" id="{1A79BDAD-B64E-4B6C-A5DE-5B32174BC79E}"/>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83E67097-4D59-43F7-8BD3-09F6AB7F8F0E}"/>
              </a:ext>
            </a:extLst>
          </p:cNvPr>
          <p:cNvSpPr>
            <a:spLocks noGrp="1"/>
          </p:cNvSpPr>
          <p:nvPr>
            <p:ph type="sldNum" sz="quarter" idx="12"/>
          </p:nvPr>
        </p:nvSpPr>
        <p:spPr/>
        <p:txBody>
          <a:bodyPr/>
          <a:lstStyle/>
          <a:p>
            <a:fld id="{4D21963B-2CA1-4766-B069-DEEDFF246B47}" type="slidenum">
              <a:rPr lang="en-IE" smtClean="0"/>
              <a:t>‹#›</a:t>
            </a:fld>
            <a:endParaRPr lang="en-IE"/>
          </a:p>
        </p:txBody>
      </p:sp>
    </p:spTree>
    <p:extLst>
      <p:ext uri="{BB962C8B-B14F-4D97-AF65-F5344CB8AC3E}">
        <p14:creationId xmlns:p14="http://schemas.microsoft.com/office/powerpoint/2010/main" val="3334422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23F1C-6F0C-4FA1-9948-ECD9500CB750}"/>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C38034B3-6C1E-4465-A464-47C89AC0BB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E434F54-951A-425F-9539-7EFEA56F795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C864DFDF-7C1A-4F53-86A0-0348F0822B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341BA9B-1A8C-42AC-9D07-7605A0B8549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4EA36508-B51E-4A39-80D7-8D39F2A4D44E}"/>
              </a:ext>
            </a:extLst>
          </p:cNvPr>
          <p:cNvSpPr>
            <a:spLocks noGrp="1"/>
          </p:cNvSpPr>
          <p:nvPr>
            <p:ph type="dt" sz="half" idx="10"/>
          </p:nvPr>
        </p:nvSpPr>
        <p:spPr/>
        <p:txBody>
          <a:bodyPr/>
          <a:lstStyle/>
          <a:p>
            <a:fld id="{537B21A6-5A14-4AC2-AF09-B343E3111C09}" type="datetimeFigureOut">
              <a:rPr lang="en-IE" smtClean="0"/>
              <a:t>03/10/2017</a:t>
            </a:fld>
            <a:endParaRPr lang="en-IE"/>
          </a:p>
        </p:txBody>
      </p:sp>
      <p:sp>
        <p:nvSpPr>
          <p:cNvPr id="8" name="Footer Placeholder 7">
            <a:extLst>
              <a:ext uri="{FF2B5EF4-FFF2-40B4-BE49-F238E27FC236}">
                <a16:creationId xmlns:a16="http://schemas.microsoft.com/office/drawing/2014/main" id="{8672FBCE-79BB-4DC8-918F-EC241C4E3499}"/>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AABD9803-96AA-4414-994A-7059562D5908}"/>
              </a:ext>
            </a:extLst>
          </p:cNvPr>
          <p:cNvSpPr>
            <a:spLocks noGrp="1"/>
          </p:cNvSpPr>
          <p:nvPr>
            <p:ph type="sldNum" sz="quarter" idx="12"/>
          </p:nvPr>
        </p:nvSpPr>
        <p:spPr/>
        <p:txBody>
          <a:bodyPr/>
          <a:lstStyle/>
          <a:p>
            <a:fld id="{4D21963B-2CA1-4766-B069-DEEDFF246B47}" type="slidenum">
              <a:rPr lang="en-IE" smtClean="0"/>
              <a:t>‹#›</a:t>
            </a:fld>
            <a:endParaRPr lang="en-IE"/>
          </a:p>
        </p:txBody>
      </p:sp>
    </p:spTree>
    <p:extLst>
      <p:ext uri="{BB962C8B-B14F-4D97-AF65-F5344CB8AC3E}">
        <p14:creationId xmlns:p14="http://schemas.microsoft.com/office/powerpoint/2010/main" val="2293504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05EA7-E433-4227-8D12-FCD247E32D70}"/>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0BEB552A-EFEE-4122-B78E-1CF738274DBD}"/>
              </a:ext>
            </a:extLst>
          </p:cNvPr>
          <p:cNvSpPr>
            <a:spLocks noGrp="1"/>
          </p:cNvSpPr>
          <p:nvPr>
            <p:ph type="dt" sz="half" idx="10"/>
          </p:nvPr>
        </p:nvSpPr>
        <p:spPr/>
        <p:txBody>
          <a:bodyPr/>
          <a:lstStyle/>
          <a:p>
            <a:fld id="{537B21A6-5A14-4AC2-AF09-B343E3111C09}" type="datetimeFigureOut">
              <a:rPr lang="en-IE" smtClean="0"/>
              <a:t>03/10/2017</a:t>
            </a:fld>
            <a:endParaRPr lang="en-IE"/>
          </a:p>
        </p:txBody>
      </p:sp>
      <p:sp>
        <p:nvSpPr>
          <p:cNvPr id="4" name="Footer Placeholder 3">
            <a:extLst>
              <a:ext uri="{FF2B5EF4-FFF2-40B4-BE49-F238E27FC236}">
                <a16:creationId xmlns:a16="http://schemas.microsoft.com/office/drawing/2014/main" id="{6F469631-7F8B-4CE7-B34D-30360821DF1E}"/>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ADE173E5-6313-4B5F-BE2E-3E95BD4E7655}"/>
              </a:ext>
            </a:extLst>
          </p:cNvPr>
          <p:cNvSpPr>
            <a:spLocks noGrp="1"/>
          </p:cNvSpPr>
          <p:nvPr>
            <p:ph type="sldNum" sz="quarter" idx="12"/>
          </p:nvPr>
        </p:nvSpPr>
        <p:spPr/>
        <p:txBody>
          <a:bodyPr/>
          <a:lstStyle/>
          <a:p>
            <a:fld id="{4D21963B-2CA1-4766-B069-DEEDFF246B47}" type="slidenum">
              <a:rPr lang="en-IE" smtClean="0"/>
              <a:t>‹#›</a:t>
            </a:fld>
            <a:endParaRPr lang="en-IE"/>
          </a:p>
        </p:txBody>
      </p:sp>
    </p:spTree>
    <p:extLst>
      <p:ext uri="{BB962C8B-B14F-4D97-AF65-F5344CB8AC3E}">
        <p14:creationId xmlns:p14="http://schemas.microsoft.com/office/powerpoint/2010/main" val="413819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CE126A-EC39-4EDC-8073-801E71E8E5E9}"/>
              </a:ext>
            </a:extLst>
          </p:cNvPr>
          <p:cNvSpPr>
            <a:spLocks noGrp="1"/>
          </p:cNvSpPr>
          <p:nvPr>
            <p:ph type="dt" sz="half" idx="10"/>
          </p:nvPr>
        </p:nvSpPr>
        <p:spPr/>
        <p:txBody>
          <a:bodyPr/>
          <a:lstStyle/>
          <a:p>
            <a:fld id="{537B21A6-5A14-4AC2-AF09-B343E3111C09}" type="datetimeFigureOut">
              <a:rPr lang="en-IE" smtClean="0"/>
              <a:t>03/10/2017</a:t>
            </a:fld>
            <a:endParaRPr lang="en-IE"/>
          </a:p>
        </p:txBody>
      </p:sp>
      <p:sp>
        <p:nvSpPr>
          <p:cNvPr id="3" name="Footer Placeholder 2">
            <a:extLst>
              <a:ext uri="{FF2B5EF4-FFF2-40B4-BE49-F238E27FC236}">
                <a16:creationId xmlns:a16="http://schemas.microsoft.com/office/drawing/2014/main" id="{0E419DCA-19E2-48D1-9464-F5143326CE99}"/>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4D3E60DD-005C-48C3-8FF7-674D0AB56C99}"/>
              </a:ext>
            </a:extLst>
          </p:cNvPr>
          <p:cNvSpPr>
            <a:spLocks noGrp="1"/>
          </p:cNvSpPr>
          <p:nvPr>
            <p:ph type="sldNum" sz="quarter" idx="12"/>
          </p:nvPr>
        </p:nvSpPr>
        <p:spPr/>
        <p:txBody>
          <a:bodyPr/>
          <a:lstStyle/>
          <a:p>
            <a:fld id="{4D21963B-2CA1-4766-B069-DEEDFF246B47}" type="slidenum">
              <a:rPr lang="en-IE" smtClean="0"/>
              <a:t>‹#›</a:t>
            </a:fld>
            <a:endParaRPr lang="en-IE"/>
          </a:p>
        </p:txBody>
      </p:sp>
    </p:spTree>
    <p:extLst>
      <p:ext uri="{BB962C8B-B14F-4D97-AF65-F5344CB8AC3E}">
        <p14:creationId xmlns:p14="http://schemas.microsoft.com/office/powerpoint/2010/main" val="890846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5B939-62F4-447A-9E91-DE2E71465F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BB005C91-EBC4-4D48-8179-BBF4506369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39DD0159-759C-48C7-A01D-852BC7BA1C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1F785B3-3563-4286-8DA0-754A5AD78694}"/>
              </a:ext>
            </a:extLst>
          </p:cNvPr>
          <p:cNvSpPr>
            <a:spLocks noGrp="1"/>
          </p:cNvSpPr>
          <p:nvPr>
            <p:ph type="dt" sz="half" idx="10"/>
          </p:nvPr>
        </p:nvSpPr>
        <p:spPr/>
        <p:txBody>
          <a:bodyPr/>
          <a:lstStyle/>
          <a:p>
            <a:fld id="{537B21A6-5A14-4AC2-AF09-B343E3111C09}" type="datetimeFigureOut">
              <a:rPr lang="en-IE" smtClean="0"/>
              <a:t>03/10/2017</a:t>
            </a:fld>
            <a:endParaRPr lang="en-IE"/>
          </a:p>
        </p:txBody>
      </p:sp>
      <p:sp>
        <p:nvSpPr>
          <p:cNvPr id="6" name="Footer Placeholder 5">
            <a:extLst>
              <a:ext uri="{FF2B5EF4-FFF2-40B4-BE49-F238E27FC236}">
                <a16:creationId xmlns:a16="http://schemas.microsoft.com/office/drawing/2014/main" id="{B00D5AB7-508D-42B6-90D3-033A3F35C9ED}"/>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2C889E91-423D-4A31-806C-67D29A4DA3E6}"/>
              </a:ext>
            </a:extLst>
          </p:cNvPr>
          <p:cNvSpPr>
            <a:spLocks noGrp="1"/>
          </p:cNvSpPr>
          <p:nvPr>
            <p:ph type="sldNum" sz="quarter" idx="12"/>
          </p:nvPr>
        </p:nvSpPr>
        <p:spPr/>
        <p:txBody>
          <a:bodyPr/>
          <a:lstStyle/>
          <a:p>
            <a:fld id="{4D21963B-2CA1-4766-B069-DEEDFF246B47}" type="slidenum">
              <a:rPr lang="en-IE" smtClean="0"/>
              <a:t>‹#›</a:t>
            </a:fld>
            <a:endParaRPr lang="en-IE"/>
          </a:p>
        </p:txBody>
      </p:sp>
    </p:spTree>
    <p:extLst>
      <p:ext uri="{BB962C8B-B14F-4D97-AF65-F5344CB8AC3E}">
        <p14:creationId xmlns:p14="http://schemas.microsoft.com/office/powerpoint/2010/main" val="1386706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CE9B4-AF17-4A37-B2BF-9BDB0A364B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BDF8720C-76A4-4BA9-AB7D-B44B2142B3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0CB2BDBF-30EB-4243-80DB-555B47F2BC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C34E70A-9701-4A32-B653-E65C564315B4}"/>
              </a:ext>
            </a:extLst>
          </p:cNvPr>
          <p:cNvSpPr>
            <a:spLocks noGrp="1"/>
          </p:cNvSpPr>
          <p:nvPr>
            <p:ph type="dt" sz="half" idx="10"/>
          </p:nvPr>
        </p:nvSpPr>
        <p:spPr/>
        <p:txBody>
          <a:bodyPr/>
          <a:lstStyle/>
          <a:p>
            <a:fld id="{537B21A6-5A14-4AC2-AF09-B343E3111C09}" type="datetimeFigureOut">
              <a:rPr lang="en-IE" smtClean="0"/>
              <a:t>03/10/2017</a:t>
            </a:fld>
            <a:endParaRPr lang="en-IE"/>
          </a:p>
        </p:txBody>
      </p:sp>
      <p:sp>
        <p:nvSpPr>
          <p:cNvPr id="6" name="Footer Placeholder 5">
            <a:extLst>
              <a:ext uri="{FF2B5EF4-FFF2-40B4-BE49-F238E27FC236}">
                <a16:creationId xmlns:a16="http://schemas.microsoft.com/office/drawing/2014/main" id="{C33A4193-ABCE-4BD1-B5A1-D648BCCB6093}"/>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68BA30C5-DF07-4138-8605-DADD2BDCEBE4}"/>
              </a:ext>
            </a:extLst>
          </p:cNvPr>
          <p:cNvSpPr>
            <a:spLocks noGrp="1"/>
          </p:cNvSpPr>
          <p:nvPr>
            <p:ph type="sldNum" sz="quarter" idx="12"/>
          </p:nvPr>
        </p:nvSpPr>
        <p:spPr/>
        <p:txBody>
          <a:bodyPr/>
          <a:lstStyle/>
          <a:p>
            <a:fld id="{4D21963B-2CA1-4766-B069-DEEDFF246B47}" type="slidenum">
              <a:rPr lang="en-IE" smtClean="0"/>
              <a:t>‹#›</a:t>
            </a:fld>
            <a:endParaRPr lang="en-IE"/>
          </a:p>
        </p:txBody>
      </p:sp>
    </p:spTree>
    <p:extLst>
      <p:ext uri="{BB962C8B-B14F-4D97-AF65-F5344CB8AC3E}">
        <p14:creationId xmlns:p14="http://schemas.microsoft.com/office/powerpoint/2010/main" val="1122411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67000"/>
              </a:schemeClr>
            </a:gs>
            <a:gs pos="20000">
              <a:schemeClr val="accent3">
                <a:lumMod val="97000"/>
                <a:lumOff val="3000"/>
              </a:schemeClr>
            </a:gs>
            <a:gs pos="100000">
              <a:schemeClr val="accent3">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A5BD115-350A-442B-8344-1C935BBD53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05C119CA-F037-4723-A7F9-585E327C2A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4F465CBF-47D5-454A-A82E-198BF6C1B7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7B21A6-5A14-4AC2-AF09-B343E3111C09}" type="datetimeFigureOut">
              <a:rPr lang="en-IE" smtClean="0"/>
              <a:t>03/10/2017</a:t>
            </a:fld>
            <a:endParaRPr lang="en-IE"/>
          </a:p>
        </p:txBody>
      </p:sp>
      <p:sp>
        <p:nvSpPr>
          <p:cNvPr id="5" name="Footer Placeholder 4">
            <a:extLst>
              <a:ext uri="{FF2B5EF4-FFF2-40B4-BE49-F238E27FC236}">
                <a16:creationId xmlns:a16="http://schemas.microsoft.com/office/drawing/2014/main" id="{00B04528-2C15-4BA6-A7E6-17FE4E2CD4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A0562B3F-E914-4694-8B5C-0D712234B0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21963B-2CA1-4766-B069-DEEDFF246B47}" type="slidenum">
              <a:rPr lang="en-IE" smtClean="0"/>
              <a:t>‹#›</a:t>
            </a:fld>
            <a:endParaRPr lang="en-IE"/>
          </a:p>
        </p:txBody>
      </p:sp>
    </p:spTree>
    <p:extLst>
      <p:ext uri="{BB962C8B-B14F-4D97-AF65-F5344CB8AC3E}">
        <p14:creationId xmlns:p14="http://schemas.microsoft.com/office/powerpoint/2010/main" val="5661384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rhetoric.byu.edu/"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559AE206-7EBA-4D33-8BC9-9D8158553F0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7" name="Straight Connector 26">
            <a:extLst>
              <a:ext uri="{FF2B5EF4-FFF2-40B4-BE49-F238E27FC236}">
                <a16:creationId xmlns:a16="http://schemas.microsoft.com/office/drawing/2014/main" id="{9E8E38ED-369A-44C2-B635-0BED0E48A6E8}"/>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00392" y="4525347"/>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Oval 28">
            <a:extLst>
              <a:ext uri="{FF2B5EF4-FFF2-40B4-BE49-F238E27FC236}">
                <a16:creationId xmlns:a16="http://schemas.microsoft.com/office/drawing/2014/main" id="{B672F332-AF08-46C6-94F0-77684310D7B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5001" y="2466604"/>
            <a:ext cx="962395" cy="9623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Oval 30">
            <a:extLst>
              <a:ext uri="{FF2B5EF4-FFF2-40B4-BE49-F238E27FC236}">
                <a16:creationId xmlns:a16="http://schemas.microsoft.com/office/drawing/2014/main" id="{34244EF8-D73A-40E1-BE73-D46E6B4B04ED}"/>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5829" y="2327988"/>
            <a:ext cx="293695" cy="29369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Freeform: Shape 32">
            <a:extLst>
              <a:ext uri="{FF2B5EF4-FFF2-40B4-BE49-F238E27FC236}">
                <a16:creationId xmlns:a16="http://schemas.microsoft.com/office/drawing/2014/main" id="{AB84D7E8-4ECB-42D7-ADBF-01689B0F24A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2113" y="0"/>
            <a:ext cx="5699887" cy="405924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Oval 34">
            <a:extLst>
              <a:ext uri="{FF2B5EF4-FFF2-40B4-BE49-F238E27FC236}">
                <a16:creationId xmlns:a16="http://schemas.microsoft.com/office/drawing/2014/main" id="{6437D937-A7F1-4011-92B4-328E5BE1B16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567" y="620480"/>
            <a:ext cx="2243800" cy="224379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F317984-D057-4083-A123-9F412CCA9C66}"/>
              </a:ext>
            </a:extLst>
          </p:cNvPr>
          <p:cNvSpPr>
            <a:spLocks noGrp="1"/>
          </p:cNvSpPr>
          <p:nvPr>
            <p:ph type="ctrTitle"/>
          </p:nvPr>
        </p:nvSpPr>
        <p:spPr>
          <a:xfrm>
            <a:off x="642257" y="4525347"/>
            <a:ext cx="6939722" cy="1737360"/>
          </a:xfrm>
        </p:spPr>
        <p:txBody>
          <a:bodyPr anchor="ctr">
            <a:normAutofit/>
          </a:bodyPr>
          <a:lstStyle/>
          <a:p>
            <a:pPr algn="r"/>
            <a:r>
              <a:rPr lang="en-IE"/>
              <a:t>Writing as Process: Drafting</a:t>
            </a:r>
          </a:p>
        </p:txBody>
      </p:sp>
      <p:sp>
        <p:nvSpPr>
          <p:cNvPr id="3" name="Subtitle 2">
            <a:extLst>
              <a:ext uri="{FF2B5EF4-FFF2-40B4-BE49-F238E27FC236}">
                <a16:creationId xmlns:a16="http://schemas.microsoft.com/office/drawing/2014/main" id="{FD170ED4-E738-45AD-BDEB-8E3FBCA974F1}"/>
              </a:ext>
            </a:extLst>
          </p:cNvPr>
          <p:cNvSpPr>
            <a:spLocks noGrp="1"/>
          </p:cNvSpPr>
          <p:nvPr>
            <p:ph type="subTitle" idx="1"/>
          </p:nvPr>
        </p:nvSpPr>
        <p:spPr>
          <a:xfrm>
            <a:off x="8050762" y="4525347"/>
            <a:ext cx="3211288" cy="1737360"/>
          </a:xfrm>
        </p:spPr>
        <p:txBody>
          <a:bodyPr anchor="ctr">
            <a:normAutofit/>
          </a:bodyPr>
          <a:lstStyle/>
          <a:p>
            <a:pPr algn="l"/>
            <a:endParaRPr lang="en-IE"/>
          </a:p>
        </p:txBody>
      </p:sp>
    </p:spTree>
    <p:extLst>
      <p:ext uri="{BB962C8B-B14F-4D97-AF65-F5344CB8AC3E}">
        <p14:creationId xmlns:p14="http://schemas.microsoft.com/office/powerpoint/2010/main" val="2576265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622FF-B26B-4B3D-A9EF-9B1991984FF2}"/>
              </a:ext>
            </a:extLst>
          </p:cNvPr>
          <p:cNvSpPr>
            <a:spLocks noGrp="1"/>
          </p:cNvSpPr>
          <p:nvPr>
            <p:ph type="title"/>
          </p:nvPr>
        </p:nvSpPr>
        <p:spPr>
          <a:xfrm>
            <a:off x="838200" y="365125"/>
            <a:ext cx="10515600" cy="1325563"/>
          </a:xfrm>
        </p:spPr>
        <p:txBody>
          <a:bodyPr/>
          <a:lstStyle/>
          <a:p>
            <a:r>
              <a:rPr lang="en-IE" dirty="0"/>
              <a:t>Your writing process</a:t>
            </a:r>
          </a:p>
        </p:txBody>
      </p:sp>
      <p:sp>
        <p:nvSpPr>
          <p:cNvPr id="3" name="Content Placeholder 2">
            <a:extLst>
              <a:ext uri="{FF2B5EF4-FFF2-40B4-BE49-F238E27FC236}">
                <a16:creationId xmlns:a16="http://schemas.microsoft.com/office/drawing/2014/main" id="{EBEA9C55-DE3F-4452-9F43-3F73EC01B9AC}"/>
              </a:ext>
            </a:extLst>
          </p:cNvPr>
          <p:cNvSpPr>
            <a:spLocks noGrp="1"/>
          </p:cNvSpPr>
          <p:nvPr>
            <p:ph idx="1"/>
          </p:nvPr>
        </p:nvSpPr>
        <p:spPr/>
        <p:txBody>
          <a:bodyPr/>
          <a:lstStyle/>
          <a:p>
            <a:r>
              <a:rPr lang="en-IE" dirty="0"/>
              <a:t>The product is a result of a process.</a:t>
            </a:r>
          </a:p>
          <a:p>
            <a:r>
              <a:rPr lang="en-IE" dirty="0"/>
              <a:t>A successful product is the result of a process that works.</a:t>
            </a:r>
          </a:p>
          <a:p>
            <a:r>
              <a:rPr lang="en-IE" dirty="0"/>
              <a:t>Good writers monitor</a:t>
            </a:r>
          </a:p>
          <a:p>
            <a:pPr lvl="1"/>
            <a:r>
              <a:rPr lang="en-IE" dirty="0"/>
              <a:t>their writing process, </a:t>
            </a:r>
          </a:p>
          <a:p>
            <a:pPr lvl="1"/>
            <a:r>
              <a:rPr lang="en-IE" dirty="0"/>
              <a:t>the ways in which they evaluate the writing situation </a:t>
            </a:r>
          </a:p>
          <a:p>
            <a:pPr lvl="1"/>
            <a:r>
              <a:rPr lang="en-IE" dirty="0"/>
              <a:t>and the strategies they use to negotiate their process.</a:t>
            </a:r>
          </a:p>
          <a:p>
            <a:r>
              <a:rPr lang="en-IE" dirty="0"/>
              <a:t>Everyone’s process is unique to them, but there are some things that all good writers do before putting their work into play as a product.</a:t>
            </a:r>
          </a:p>
        </p:txBody>
      </p:sp>
    </p:spTree>
    <p:extLst>
      <p:ext uri="{BB962C8B-B14F-4D97-AF65-F5344CB8AC3E}">
        <p14:creationId xmlns:p14="http://schemas.microsoft.com/office/powerpoint/2010/main" val="1600753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07CEE-E0D9-4EF2-B8F5-DAF57862B5C0}"/>
              </a:ext>
            </a:extLst>
          </p:cNvPr>
          <p:cNvSpPr>
            <a:spLocks noGrp="1"/>
          </p:cNvSpPr>
          <p:nvPr>
            <p:ph type="title"/>
          </p:nvPr>
        </p:nvSpPr>
        <p:spPr>
          <a:xfrm>
            <a:off x="838200" y="365125"/>
            <a:ext cx="10515600" cy="1325563"/>
          </a:xfrm>
        </p:spPr>
        <p:txBody>
          <a:bodyPr/>
          <a:lstStyle/>
          <a:p>
            <a:r>
              <a:rPr lang="en-IE" dirty="0"/>
              <a:t>Drafting</a:t>
            </a:r>
          </a:p>
        </p:txBody>
      </p:sp>
      <p:sp>
        <p:nvSpPr>
          <p:cNvPr id="3" name="Content Placeholder 2">
            <a:extLst>
              <a:ext uri="{FF2B5EF4-FFF2-40B4-BE49-F238E27FC236}">
                <a16:creationId xmlns:a16="http://schemas.microsoft.com/office/drawing/2014/main" id="{4159093F-EE1D-4686-82EA-0805B24488CA}"/>
              </a:ext>
            </a:extLst>
          </p:cNvPr>
          <p:cNvSpPr>
            <a:spLocks noGrp="1"/>
          </p:cNvSpPr>
          <p:nvPr>
            <p:ph idx="1"/>
          </p:nvPr>
        </p:nvSpPr>
        <p:spPr/>
        <p:txBody>
          <a:bodyPr/>
          <a:lstStyle/>
          <a:p>
            <a:r>
              <a:rPr lang="en-IE" dirty="0"/>
              <a:t>Drafting is a process of figuring out what we want to say and attempting to express the meaning we intend to express.</a:t>
            </a:r>
          </a:p>
          <a:p>
            <a:r>
              <a:rPr lang="en-IE" dirty="0"/>
              <a:t>Ultimately, in drafting, we are focused on trying to say </a:t>
            </a:r>
            <a:r>
              <a:rPr lang="en-IE" b="1" i="1" dirty="0">
                <a:solidFill>
                  <a:srgbClr val="FF0000"/>
                </a:solidFill>
              </a:rPr>
              <a:t>what </a:t>
            </a:r>
            <a:r>
              <a:rPr lang="en-IE" dirty="0"/>
              <a:t>we want to say.</a:t>
            </a:r>
          </a:p>
          <a:p>
            <a:r>
              <a:rPr lang="en-IE" dirty="0"/>
              <a:t>Later, when we revise, we focus on </a:t>
            </a:r>
            <a:r>
              <a:rPr lang="en-IE" b="1" i="1" dirty="0">
                <a:solidFill>
                  <a:srgbClr val="FF0000"/>
                </a:solidFill>
              </a:rPr>
              <a:t>how</a:t>
            </a:r>
            <a:r>
              <a:rPr lang="en-IE" dirty="0"/>
              <a:t> we want to say it. For now, though, we just want to convince ourselves that our case is sound.</a:t>
            </a:r>
          </a:p>
          <a:p>
            <a:r>
              <a:rPr lang="en-IE" dirty="0"/>
              <a:t>We do that by sketching out our argument and attempting to articulate it so that we can evaluate it and decide if we have enough to defend our position.</a:t>
            </a:r>
          </a:p>
          <a:p>
            <a:endParaRPr lang="en-IE" dirty="0"/>
          </a:p>
        </p:txBody>
      </p:sp>
    </p:spTree>
    <p:extLst>
      <p:ext uri="{BB962C8B-B14F-4D97-AF65-F5344CB8AC3E}">
        <p14:creationId xmlns:p14="http://schemas.microsoft.com/office/powerpoint/2010/main" val="1887675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D0F7A-4D83-4776-B604-CA9602E44ADA}"/>
              </a:ext>
            </a:extLst>
          </p:cNvPr>
          <p:cNvSpPr>
            <a:spLocks noGrp="1"/>
          </p:cNvSpPr>
          <p:nvPr>
            <p:ph type="title"/>
          </p:nvPr>
        </p:nvSpPr>
        <p:spPr/>
        <p:txBody>
          <a:bodyPr/>
          <a:lstStyle/>
          <a:p>
            <a:r>
              <a:rPr lang="en-IE" dirty="0"/>
              <a:t>Writing is messy</a:t>
            </a:r>
          </a:p>
        </p:txBody>
      </p:sp>
      <p:sp>
        <p:nvSpPr>
          <p:cNvPr id="3" name="Content Placeholder 2">
            <a:extLst>
              <a:ext uri="{FF2B5EF4-FFF2-40B4-BE49-F238E27FC236}">
                <a16:creationId xmlns:a16="http://schemas.microsoft.com/office/drawing/2014/main" id="{FFFED7F9-290B-40D7-A3B2-F67A41622C4B}"/>
              </a:ext>
            </a:extLst>
          </p:cNvPr>
          <p:cNvSpPr>
            <a:spLocks noGrp="1"/>
          </p:cNvSpPr>
          <p:nvPr>
            <p:ph idx="1"/>
          </p:nvPr>
        </p:nvSpPr>
        <p:spPr/>
        <p:txBody>
          <a:bodyPr>
            <a:normAutofit/>
          </a:bodyPr>
          <a:lstStyle/>
          <a:p>
            <a:r>
              <a:rPr lang="en-IE" dirty="0"/>
              <a:t>It is rare that what is in our heads will spill eloquently onto the paper. </a:t>
            </a:r>
          </a:p>
          <a:p>
            <a:r>
              <a:rPr lang="en-IE" dirty="0"/>
              <a:t>Often, we’ll write something and be dissatisfied with it. </a:t>
            </a:r>
          </a:p>
          <a:p>
            <a:r>
              <a:rPr lang="en-IE" dirty="0"/>
              <a:t>Good writers are not put off by this dissatisfaction, but continue to make efforts to manipulate the language in order to be satisfied that it accurately expresses the meanings they wish to convey. </a:t>
            </a:r>
          </a:p>
          <a:p>
            <a:r>
              <a:rPr lang="en-IE" dirty="0"/>
              <a:t>Meaning-making is a messy process of articulation and clarification.</a:t>
            </a:r>
          </a:p>
          <a:p>
            <a:r>
              <a:rPr lang="en-IE" dirty="0"/>
              <a:t>Once clearly articulated, the writer can progress to thinking about how best to articulate it so that it has its desired effect on the audience.</a:t>
            </a:r>
          </a:p>
        </p:txBody>
      </p:sp>
    </p:spTree>
    <p:extLst>
      <p:ext uri="{BB962C8B-B14F-4D97-AF65-F5344CB8AC3E}">
        <p14:creationId xmlns:p14="http://schemas.microsoft.com/office/powerpoint/2010/main" val="2987948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33E61-2B93-41E4-BEFD-77E9BDB6F14C}"/>
              </a:ext>
            </a:extLst>
          </p:cNvPr>
          <p:cNvSpPr>
            <a:spLocks noGrp="1"/>
          </p:cNvSpPr>
          <p:nvPr>
            <p:ph type="title"/>
          </p:nvPr>
        </p:nvSpPr>
        <p:spPr/>
        <p:txBody>
          <a:bodyPr/>
          <a:lstStyle/>
          <a:p>
            <a:r>
              <a:rPr lang="en-IE" dirty="0"/>
              <a:t>Some drafting strategies</a:t>
            </a:r>
          </a:p>
        </p:txBody>
      </p:sp>
      <p:sp>
        <p:nvSpPr>
          <p:cNvPr id="3" name="Content Placeholder 2">
            <a:extLst>
              <a:ext uri="{FF2B5EF4-FFF2-40B4-BE49-F238E27FC236}">
                <a16:creationId xmlns:a16="http://schemas.microsoft.com/office/drawing/2014/main" id="{4F43B591-AC92-4B5F-9EC5-713281B6DE6B}"/>
              </a:ext>
            </a:extLst>
          </p:cNvPr>
          <p:cNvSpPr>
            <a:spLocks noGrp="1"/>
          </p:cNvSpPr>
          <p:nvPr>
            <p:ph idx="1"/>
          </p:nvPr>
        </p:nvSpPr>
        <p:spPr/>
        <p:txBody>
          <a:bodyPr>
            <a:normAutofit fontScale="92500" lnSpcReduction="10000"/>
          </a:bodyPr>
          <a:lstStyle/>
          <a:p>
            <a:r>
              <a:rPr lang="en-IE" dirty="0"/>
              <a:t>Structuring—dividing your paper into increasingly smaller spaces by </a:t>
            </a:r>
            <a:r>
              <a:rPr lang="en-IE" b="1" i="1" dirty="0">
                <a:solidFill>
                  <a:srgbClr val="FF0000"/>
                </a:solidFill>
              </a:rPr>
              <a:t>outlining</a:t>
            </a:r>
            <a:r>
              <a:rPr lang="en-IE" dirty="0"/>
              <a:t> or </a:t>
            </a:r>
            <a:r>
              <a:rPr lang="en-IE" b="1" i="1" dirty="0">
                <a:solidFill>
                  <a:srgbClr val="FF0000"/>
                </a:solidFill>
              </a:rPr>
              <a:t>mapping</a:t>
            </a:r>
            <a:r>
              <a:rPr lang="en-IE" dirty="0"/>
              <a:t>. </a:t>
            </a:r>
          </a:p>
          <a:p>
            <a:pPr lvl="1"/>
            <a:r>
              <a:rPr lang="en-IE" dirty="0"/>
              <a:t>For instance, for a 1500 word essay assignment:</a:t>
            </a:r>
          </a:p>
          <a:p>
            <a:pPr lvl="2"/>
            <a:r>
              <a:rPr lang="en-IE" dirty="0"/>
              <a:t>Introduction (the thesis, its relevance and what you’ll do): 200 words</a:t>
            </a:r>
          </a:p>
          <a:p>
            <a:pPr lvl="2"/>
            <a:r>
              <a:rPr lang="en-IE" dirty="0"/>
              <a:t>Synthesis of the opposing positions on the claim: 400 words</a:t>
            </a:r>
          </a:p>
          <a:p>
            <a:pPr lvl="2"/>
            <a:r>
              <a:rPr lang="en-IE" dirty="0"/>
              <a:t>Synthesis of the arguments supporting the claim: 500 words</a:t>
            </a:r>
          </a:p>
          <a:p>
            <a:pPr lvl="2"/>
            <a:r>
              <a:rPr lang="en-IE" dirty="0"/>
              <a:t>Conclusions based on the strength of the arguments supporting the claims over the arguments in opposition: 400 words</a:t>
            </a:r>
          </a:p>
          <a:p>
            <a:r>
              <a:rPr lang="en-IE" dirty="0"/>
              <a:t>Freewheeling—employing strategies such as </a:t>
            </a:r>
            <a:r>
              <a:rPr lang="en-IE" b="1" i="1" dirty="0">
                <a:solidFill>
                  <a:srgbClr val="FF0000"/>
                </a:solidFill>
              </a:rPr>
              <a:t>free-writing</a:t>
            </a:r>
            <a:r>
              <a:rPr lang="en-IE" dirty="0"/>
              <a:t> and </a:t>
            </a:r>
            <a:r>
              <a:rPr lang="en-IE" b="1" i="1" dirty="0">
                <a:solidFill>
                  <a:srgbClr val="FF0000"/>
                </a:solidFill>
              </a:rPr>
              <a:t>writing to prompts</a:t>
            </a:r>
            <a:r>
              <a:rPr lang="en-IE" dirty="0"/>
              <a:t> in order to generate text appropriate to the spaces identified through structuring.</a:t>
            </a:r>
          </a:p>
          <a:p>
            <a:pPr lvl="1"/>
            <a:r>
              <a:rPr lang="en-IE" dirty="0"/>
              <a:t>For instance: </a:t>
            </a:r>
            <a:r>
              <a:rPr lang="en-IE" i="1" dirty="0"/>
              <a:t>Compare de Saussure and </a:t>
            </a:r>
            <a:r>
              <a:rPr lang="en-IE" i="1" dirty="0" err="1"/>
              <a:t>Castoriadas</a:t>
            </a:r>
            <a:r>
              <a:rPr lang="en-IE" i="1" dirty="0"/>
              <a:t> on symbolic mediation (150 words) </a:t>
            </a:r>
          </a:p>
        </p:txBody>
      </p:sp>
    </p:spTree>
    <p:extLst>
      <p:ext uri="{BB962C8B-B14F-4D97-AF65-F5344CB8AC3E}">
        <p14:creationId xmlns:p14="http://schemas.microsoft.com/office/powerpoint/2010/main" val="4055892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59BE2-1FD5-488A-AFDB-6EDCF459CE6A}"/>
              </a:ext>
            </a:extLst>
          </p:cNvPr>
          <p:cNvSpPr>
            <a:spLocks noGrp="1"/>
          </p:cNvSpPr>
          <p:nvPr>
            <p:ph type="title"/>
          </p:nvPr>
        </p:nvSpPr>
        <p:spPr/>
        <p:txBody>
          <a:bodyPr/>
          <a:lstStyle/>
          <a:p>
            <a:endParaRPr lang="en-IE" dirty="0"/>
          </a:p>
        </p:txBody>
      </p:sp>
      <p:sp>
        <p:nvSpPr>
          <p:cNvPr id="3" name="Content Placeholder 2">
            <a:extLst>
              <a:ext uri="{FF2B5EF4-FFF2-40B4-BE49-F238E27FC236}">
                <a16:creationId xmlns:a16="http://schemas.microsoft.com/office/drawing/2014/main" id="{FD712F1A-9D0E-4F96-BC0F-40409A7634B6}"/>
              </a:ext>
            </a:extLst>
          </p:cNvPr>
          <p:cNvSpPr>
            <a:spLocks noGrp="1"/>
          </p:cNvSpPr>
          <p:nvPr>
            <p:ph idx="1"/>
          </p:nvPr>
        </p:nvSpPr>
        <p:spPr/>
        <p:txBody>
          <a:bodyPr>
            <a:normAutofit/>
          </a:bodyPr>
          <a:lstStyle/>
          <a:p>
            <a:r>
              <a:rPr lang="en-IE" dirty="0"/>
              <a:t>Writing is a recursive process; therefore, </a:t>
            </a:r>
            <a:r>
              <a:rPr lang="en-IE" b="1" dirty="0">
                <a:solidFill>
                  <a:srgbClr val="FF0000"/>
                </a:solidFill>
              </a:rPr>
              <a:t>write what you are ready to write when you are ready to write it</a:t>
            </a:r>
            <a:r>
              <a:rPr lang="en-IE" dirty="0">
                <a:solidFill>
                  <a:srgbClr val="FF0000"/>
                </a:solidFill>
              </a:rPr>
              <a:t>. </a:t>
            </a:r>
          </a:p>
          <a:p>
            <a:r>
              <a:rPr lang="en-IE" dirty="0"/>
              <a:t>If you know that you are going to include an explanation of a particular concept or a summary of a particular position on an issue and you are ready to write it, then write it, even though the context for that explanation hasn’t been written yet. Better to </a:t>
            </a:r>
            <a:r>
              <a:rPr lang="en-IE" b="1" dirty="0">
                <a:solidFill>
                  <a:srgbClr val="FF0000"/>
                </a:solidFill>
              </a:rPr>
              <a:t>get it down while it’s fresh in your mind</a:t>
            </a:r>
            <a:r>
              <a:rPr lang="en-IE" dirty="0"/>
              <a:t>.</a:t>
            </a:r>
          </a:p>
        </p:txBody>
      </p:sp>
    </p:spTree>
    <p:extLst>
      <p:ext uri="{BB962C8B-B14F-4D97-AF65-F5344CB8AC3E}">
        <p14:creationId xmlns:p14="http://schemas.microsoft.com/office/powerpoint/2010/main" val="2165436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2BFD6-0932-460A-A240-5718D2BB8137}"/>
              </a:ext>
            </a:extLst>
          </p:cNvPr>
          <p:cNvSpPr>
            <a:spLocks noGrp="1"/>
          </p:cNvSpPr>
          <p:nvPr>
            <p:ph type="title"/>
          </p:nvPr>
        </p:nvSpPr>
        <p:spPr/>
        <p:txBody>
          <a:bodyPr/>
          <a:lstStyle/>
          <a:p>
            <a:r>
              <a:rPr lang="en-IE" dirty="0"/>
              <a:t>Methods for developing of ideas</a:t>
            </a:r>
          </a:p>
        </p:txBody>
      </p:sp>
      <p:sp>
        <p:nvSpPr>
          <p:cNvPr id="3" name="Content Placeholder 2">
            <a:extLst>
              <a:ext uri="{FF2B5EF4-FFF2-40B4-BE49-F238E27FC236}">
                <a16:creationId xmlns:a16="http://schemas.microsoft.com/office/drawing/2014/main" id="{3F475366-DD01-4E12-BCDD-D61D9AAC2A60}"/>
              </a:ext>
            </a:extLst>
          </p:cNvPr>
          <p:cNvSpPr>
            <a:spLocks noGrp="1"/>
          </p:cNvSpPr>
          <p:nvPr>
            <p:ph idx="1"/>
          </p:nvPr>
        </p:nvSpPr>
        <p:spPr/>
        <p:txBody>
          <a:bodyPr/>
          <a:lstStyle/>
          <a:p>
            <a:r>
              <a:rPr lang="en-IE" dirty="0"/>
              <a:t>Aristotle identified </a:t>
            </a:r>
            <a:r>
              <a:rPr lang="en-IE" b="1" i="1" dirty="0" err="1">
                <a:solidFill>
                  <a:srgbClr val="FF0000"/>
                </a:solidFill>
              </a:rPr>
              <a:t>topoi</a:t>
            </a:r>
            <a:r>
              <a:rPr lang="en-IE" i="1" dirty="0"/>
              <a:t>,</a:t>
            </a:r>
            <a:r>
              <a:rPr lang="en-IE" dirty="0"/>
              <a:t> or topics, to which good writers go to develop a deeper understanding of their topic: definition, division (into parts), comparing, (other) relationships (such as cause/effect), circumstances, testimony…(see ‘</a:t>
            </a:r>
            <a:r>
              <a:rPr lang="en-IE" dirty="0">
                <a:hlinkClick r:id="rId3"/>
              </a:rPr>
              <a:t>topics of invention</a:t>
            </a:r>
            <a:r>
              <a:rPr lang="en-IE" dirty="0"/>
              <a:t>’, Silva </a:t>
            </a:r>
            <a:r>
              <a:rPr lang="en-IE" dirty="0" err="1"/>
              <a:t>Rhetorica</a:t>
            </a:r>
            <a:r>
              <a:rPr lang="en-IE" dirty="0"/>
              <a:t>)</a:t>
            </a:r>
          </a:p>
          <a:p>
            <a:r>
              <a:rPr lang="en-IE" b="1" dirty="0">
                <a:solidFill>
                  <a:srgbClr val="FF0000"/>
                </a:solidFill>
              </a:rPr>
              <a:t>Journalists’ questions</a:t>
            </a:r>
            <a:r>
              <a:rPr lang="en-IE" dirty="0"/>
              <a:t>: Who? What? Where? How? Why? How much? How often? Etc.</a:t>
            </a:r>
          </a:p>
          <a:p>
            <a:r>
              <a:rPr lang="en-IE" dirty="0"/>
              <a:t>Rhetorician Kenneth </a:t>
            </a:r>
            <a:r>
              <a:rPr lang="en-IE" b="1" dirty="0">
                <a:solidFill>
                  <a:srgbClr val="FF0000"/>
                </a:solidFill>
              </a:rPr>
              <a:t>Burke’s Pentad</a:t>
            </a:r>
            <a:r>
              <a:rPr lang="en-IE" dirty="0"/>
              <a:t>: (a variation of the journalists’ questions): act, scene, agent, agency, purpose. Burke’s</a:t>
            </a:r>
            <a:r>
              <a:rPr lang="en-IE" i="1" dirty="0"/>
              <a:t> ratios </a:t>
            </a:r>
            <a:r>
              <a:rPr lang="en-IE" dirty="0"/>
              <a:t>inquired into how one element affects the other, for instance, the effect of the scene on the act or the agent.</a:t>
            </a:r>
          </a:p>
        </p:txBody>
      </p:sp>
    </p:spTree>
    <p:extLst>
      <p:ext uri="{BB962C8B-B14F-4D97-AF65-F5344CB8AC3E}">
        <p14:creationId xmlns:p14="http://schemas.microsoft.com/office/powerpoint/2010/main" val="1562848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4D9AE-C993-4A5C-95B3-40D8EC70E914}"/>
              </a:ext>
            </a:extLst>
          </p:cNvPr>
          <p:cNvSpPr>
            <a:spLocks noGrp="1"/>
          </p:cNvSpPr>
          <p:nvPr>
            <p:ph type="title"/>
          </p:nvPr>
        </p:nvSpPr>
        <p:spPr/>
        <p:txBody>
          <a:bodyPr/>
          <a:lstStyle/>
          <a:p>
            <a:r>
              <a:rPr lang="en-IE" dirty="0"/>
              <a:t>Possible exercises</a:t>
            </a:r>
          </a:p>
        </p:txBody>
      </p:sp>
      <p:sp>
        <p:nvSpPr>
          <p:cNvPr id="3" name="Content Placeholder 2">
            <a:extLst>
              <a:ext uri="{FF2B5EF4-FFF2-40B4-BE49-F238E27FC236}">
                <a16:creationId xmlns:a16="http://schemas.microsoft.com/office/drawing/2014/main" id="{EA85FB3D-B79A-468B-B1FC-C664B26DC2F4}"/>
              </a:ext>
            </a:extLst>
          </p:cNvPr>
          <p:cNvSpPr>
            <a:spLocks noGrp="1"/>
          </p:cNvSpPr>
          <p:nvPr>
            <p:ph idx="1"/>
          </p:nvPr>
        </p:nvSpPr>
        <p:spPr/>
        <p:txBody>
          <a:bodyPr/>
          <a:lstStyle/>
          <a:p>
            <a:r>
              <a:rPr lang="en-IE" dirty="0"/>
              <a:t>Craft a provisional outline of the paper you are working on, including the amount of space each part will occupy.</a:t>
            </a:r>
          </a:p>
          <a:p>
            <a:r>
              <a:rPr lang="en-IE" dirty="0"/>
              <a:t>Conjure a prompt that will generate text for a particular part of your paper.</a:t>
            </a:r>
          </a:p>
          <a:p>
            <a:r>
              <a:rPr lang="en-IE" dirty="0" err="1"/>
              <a:t>Freewrite</a:t>
            </a:r>
            <a:r>
              <a:rPr lang="en-IE" dirty="0"/>
              <a:t> on a part of your paper that you think you are ready to write.</a:t>
            </a:r>
          </a:p>
        </p:txBody>
      </p:sp>
    </p:spTree>
    <p:extLst>
      <p:ext uri="{BB962C8B-B14F-4D97-AF65-F5344CB8AC3E}">
        <p14:creationId xmlns:p14="http://schemas.microsoft.com/office/powerpoint/2010/main" val="33041110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TotalTime>
  <Words>1304</Words>
  <Application>Microsoft Office PowerPoint</Application>
  <PresentationFormat>Widescreen</PresentationFormat>
  <Paragraphs>72</Paragraphs>
  <Slides>8</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Writing as Process: Drafting</vt:lpstr>
      <vt:lpstr>Your writing process</vt:lpstr>
      <vt:lpstr>Drafting</vt:lpstr>
      <vt:lpstr>Writing is messy</vt:lpstr>
      <vt:lpstr>Some drafting strategies</vt:lpstr>
      <vt:lpstr>PowerPoint Presentation</vt:lpstr>
      <vt:lpstr>Methods for developing of ideas</vt:lpstr>
      <vt:lpstr>Possible exercises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as Process: Drafting</dc:title>
  <dc:creator>Lawrence.Cleary</dc:creator>
  <cp:lastModifiedBy>Lawrence.Cleary</cp:lastModifiedBy>
  <cp:revision>19</cp:revision>
  <dcterms:created xsi:type="dcterms:W3CDTF">2017-10-03T09:28:19Z</dcterms:created>
  <dcterms:modified xsi:type="dcterms:W3CDTF">2017-10-03T13:35:01Z</dcterms:modified>
</cp:coreProperties>
</file>