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68" r:id="rId5"/>
    <p:sldId id="269" r:id="rId6"/>
    <p:sldId id="279" r:id="rId7"/>
    <p:sldId id="281" r:id="rId8"/>
    <p:sldId id="282" r:id="rId9"/>
    <p:sldId id="284" r:id="rId10"/>
    <p:sldId id="285" r:id="rId11"/>
    <p:sldId id="286"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77" d="100"/>
          <a:sy n="77" d="100"/>
        </p:scale>
        <p:origin x="67" y="562"/>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1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t>9/21/2017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t>‹#›</a:t>
            </a:fld>
            <a:endParaRPr lang="en-US" dirty="0"/>
          </a:p>
        </p:txBody>
      </p:sp>
    </p:spTree>
    <p:extLst>
      <p:ext uri="{BB962C8B-B14F-4D97-AF65-F5344CB8AC3E}">
        <p14:creationId xmlns:p14="http://schemas.microsoft.com/office/powerpoint/2010/main"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t>9/21/2017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t>‹#›</a:t>
            </a:fld>
            <a:endParaRPr lang="en-US" dirty="0"/>
          </a:p>
        </p:txBody>
      </p:sp>
    </p:spTree>
    <p:extLst>
      <p:ext uri="{BB962C8B-B14F-4D97-AF65-F5344CB8AC3E}">
        <p14:creationId xmlns:p14="http://schemas.microsoft.com/office/powerpoint/2010/main"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560CF8BB-EBC7-4B8F-9632-A5A136FBB880}" type="slidenum">
              <a:rPr lang="en-US" smtClean="0"/>
              <a:t>1</a:t>
            </a:fld>
            <a:endParaRPr lang="en-US" dirty="0"/>
          </a:p>
        </p:txBody>
      </p:sp>
    </p:spTree>
    <p:extLst>
      <p:ext uri="{BB962C8B-B14F-4D97-AF65-F5344CB8AC3E}">
        <p14:creationId xmlns:p14="http://schemas.microsoft.com/office/powerpoint/2010/main" val="276685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Barr </a:t>
            </a:r>
            <a:r>
              <a:rPr lang="en-IE" dirty="0" err="1"/>
              <a:t>Ebest</a:t>
            </a:r>
            <a:r>
              <a:rPr lang="en-IE" dirty="0"/>
              <a:t>, Sally, </a:t>
            </a:r>
            <a:r>
              <a:rPr lang="en-IE" dirty="0" err="1"/>
              <a:t>Alred</a:t>
            </a:r>
            <a:r>
              <a:rPr lang="en-IE" dirty="0"/>
              <a:t>, Gerald J., </a:t>
            </a:r>
            <a:r>
              <a:rPr lang="en-IE" dirty="0" err="1"/>
              <a:t>Brusaw</a:t>
            </a:r>
            <a:r>
              <a:rPr lang="en-IE" dirty="0"/>
              <a:t>, Charles T., and </a:t>
            </a:r>
            <a:r>
              <a:rPr lang="en-IE" dirty="0" err="1"/>
              <a:t>Oliu</a:t>
            </a:r>
            <a:r>
              <a:rPr lang="en-IE" dirty="0"/>
              <a:t>, Walter E. </a:t>
            </a:r>
            <a:r>
              <a:rPr lang="en-IE" i="1" dirty="0"/>
              <a:t>Writing from A to Z: The Easy-to-Use Reference Handbook</a:t>
            </a:r>
            <a:r>
              <a:rPr lang="en-IE" dirty="0"/>
              <a:t>, 5</a:t>
            </a:r>
            <a:r>
              <a:rPr lang="en-IE" baseline="30000" dirty="0"/>
              <a:t>th</a:t>
            </a:r>
            <a:r>
              <a:rPr lang="en-IE" dirty="0"/>
              <a:t> ed., Boston: McGraw Hill. 2005. </a:t>
            </a:r>
          </a:p>
          <a:p>
            <a:endParaRPr lang="en-IE" dirty="0"/>
          </a:p>
          <a:p>
            <a:r>
              <a:rPr lang="en-IE" b="1" dirty="0"/>
              <a:t>Possible exercise: </a:t>
            </a:r>
            <a:r>
              <a:rPr lang="en-IE" dirty="0"/>
              <a:t>Students are instructed beforehand to bring one of their writing assignments with them to class. (Those who have not been assigned writing can still assess the context in preparation for an assignment down the line.) Students spend five in-class minutes assessing the context into which they write by answering to the best of their ability the questions posed on the previous slide. Alternatively, this could be a take-home exercise that is submitted as part of their portfolio.</a:t>
            </a:r>
          </a:p>
          <a:p>
            <a:r>
              <a:rPr lang="en-IE" dirty="0"/>
              <a:t>Another possible exercise is for the tutorial teacher to take the students through the learning goals for a module on which they teach (other than the </a:t>
            </a:r>
            <a:r>
              <a:rPr lang="en-IE" dirty="0" err="1"/>
              <a:t>comp&amp;rhet</a:t>
            </a:r>
            <a:r>
              <a:rPr lang="en-IE" dirty="0"/>
              <a:t> module) and for one of the courses for which that module is a requirement or an elective.</a:t>
            </a:r>
          </a:p>
          <a:p>
            <a:endParaRPr lang="en-GB" dirty="0"/>
          </a:p>
        </p:txBody>
      </p:sp>
      <p:sp>
        <p:nvSpPr>
          <p:cNvPr id="4" name="Slide Number Placeholder 3"/>
          <p:cNvSpPr>
            <a:spLocks noGrp="1"/>
          </p:cNvSpPr>
          <p:nvPr>
            <p:ph type="sldNum" sz="quarter" idx="10"/>
          </p:nvPr>
        </p:nvSpPr>
        <p:spPr/>
        <p:txBody>
          <a:bodyPr/>
          <a:lstStyle/>
          <a:p>
            <a:fld id="{560CF8BB-EBC7-4B8F-9632-A5A136FBB880}" type="slidenum">
              <a:rPr lang="en-US" smtClean="0"/>
              <a:t>2</a:t>
            </a:fld>
            <a:endParaRPr lang="en-US" dirty="0"/>
          </a:p>
        </p:txBody>
      </p:sp>
    </p:spTree>
    <p:extLst>
      <p:ext uri="{BB962C8B-B14F-4D97-AF65-F5344CB8AC3E}">
        <p14:creationId xmlns:p14="http://schemas.microsoft.com/office/powerpoint/2010/main" val="423410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E" b="1" dirty="0"/>
              <a:t>Occasion for writing</a:t>
            </a:r>
            <a:r>
              <a:rPr lang="en-IE" dirty="0"/>
              <a:t>: In ‘Kairos in Aristotle’s </a:t>
            </a:r>
            <a:r>
              <a:rPr lang="en-IE" i="1" dirty="0"/>
              <a:t>Rhetoric</a:t>
            </a:r>
            <a:r>
              <a:rPr lang="en-IE" dirty="0"/>
              <a:t>’, James L. </a:t>
            </a:r>
            <a:r>
              <a:rPr lang="en-IE" dirty="0" err="1"/>
              <a:t>Kinneavy</a:t>
            </a:r>
            <a:r>
              <a:rPr lang="en-IE" dirty="0"/>
              <a:t> and Catherine R. </a:t>
            </a:r>
            <a:r>
              <a:rPr lang="en-IE" dirty="0" err="1"/>
              <a:t>Eskin</a:t>
            </a:r>
            <a:r>
              <a:rPr lang="en-IE" dirty="0"/>
              <a:t> decry the lack of research on Aristotle’s understanding of </a:t>
            </a:r>
            <a:r>
              <a:rPr lang="en-IE" i="1" dirty="0" err="1"/>
              <a:t>kairos</a:t>
            </a:r>
            <a:r>
              <a:rPr lang="en-IE" dirty="0"/>
              <a:t> by the many scholars of Aristotle’s </a:t>
            </a:r>
            <a:r>
              <a:rPr lang="en-IE" i="1" dirty="0"/>
              <a:t>Rhetoric</a:t>
            </a:r>
            <a:r>
              <a:rPr lang="en-IE" dirty="0"/>
              <a:t>. </a:t>
            </a:r>
            <a:r>
              <a:rPr lang="en-IE" dirty="0" err="1"/>
              <a:t>Kinneavy</a:t>
            </a:r>
            <a:r>
              <a:rPr lang="en-IE" dirty="0"/>
              <a:t> and </a:t>
            </a:r>
            <a:r>
              <a:rPr lang="en-IE" dirty="0" err="1"/>
              <a:t>Eskin</a:t>
            </a:r>
            <a:r>
              <a:rPr lang="en-IE" dirty="0"/>
              <a:t> equate </a:t>
            </a:r>
            <a:r>
              <a:rPr lang="en-IE" i="1" dirty="0" err="1"/>
              <a:t>kairos</a:t>
            </a:r>
            <a:r>
              <a:rPr lang="en-IE" dirty="0"/>
              <a:t> to today’s modern notion of ‘situational context’ (433). </a:t>
            </a:r>
            <a:r>
              <a:rPr lang="en-GB" dirty="0"/>
              <a:t>‘A good way to think about the rhetorical situation’, writes Crowley and </a:t>
            </a:r>
            <a:r>
              <a:rPr lang="en-GB" dirty="0" err="1"/>
              <a:t>Hawhee</a:t>
            </a:r>
            <a:r>
              <a:rPr lang="en-GB" dirty="0"/>
              <a:t>, in </a:t>
            </a:r>
            <a:r>
              <a:rPr lang="en-GB" i="1" dirty="0"/>
              <a:t>Ancient </a:t>
            </a:r>
            <a:r>
              <a:rPr lang="en-GB" i="1" dirty="0" err="1"/>
              <a:t>Rhetorics</a:t>
            </a:r>
            <a:r>
              <a:rPr lang="en-GB" i="1" dirty="0"/>
              <a:t> for Contemporary Students </a:t>
            </a:r>
            <a:r>
              <a:rPr lang="en-GB" dirty="0"/>
              <a:t>(38), is to consider the figure of </a:t>
            </a:r>
            <a:r>
              <a:rPr lang="en-GB" i="1" dirty="0"/>
              <a:t>Kairos</a:t>
            </a:r>
            <a:r>
              <a:rPr lang="en-GB" dirty="0"/>
              <a:t>, the personification of opportunity, timely action. ‘[T]he rhetor is much like Kairos, bearing many different tools. Not just anybody can balance precariously on a stick while displaying a set of scales on a razor blade in one hand and depressing the pan with the other’ Crowley and </a:t>
            </a:r>
            <a:r>
              <a:rPr lang="en-GB" dirty="0" err="1"/>
              <a:t>Hawhee</a:t>
            </a:r>
            <a:r>
              <a:rPr lang="en-GB" dirty="0"/>
              <a:t> tell us, ‘such balance takes practice’. Perhaps this description of </a:t>
            </a:r>
            <a:r>
              <a:rPr lang="en-GB" i="1" dirty="0" err="1"/>
              <a:t>kairos</a:t>
            </a:r>
            <a:r>
              <a:rPr lang="en-GB" dirty="0"/>
              <a:t> represents an appropriate metaphor for writing, with so many elements to balance, but acting while the time is right, while the topic is still relevant. </a:t>
            </a:r>
          </a:p>
          <a:p>
            <a:pPr marL="171450" indent="-171450">
              <a:buFont typeface="Arial" panose="020B0604020202020204" pitchFamily="34" charset="0"/>
              <a:buChar char="•"/>
            </a:pPr>
            <a:r>
              <a:rPr lang="en-IE" dirty="0"/>
              <a:t>Rarely do students wake up and say, “Gee, I feel like writing a(n) ____________ “. (Fill in the blank: essay, report, case study, review, brief, etc.) Rather, written work is assigned. What you have to do for your paper to achieve its goal</a:t>
            </a:r>
            <a:endParaRPr lang="en-GB" dirty="0"/>
          </a:p>
          <a:p>
            <a:pPr marL="171450" indent="-171450">
              <a:buFont typeface="Arial" panose="020B0604020202020204" pitchFamily="34" charset="0"/>
              <a:buChar char="•"/>
            </a:pPr>
            <a:r>
              <a:rPr lang="en-IE" dirty="0"/>
              <a:t>Understanding the occasion for writing helps when making your plan for completing your assignment, helps you to choose challenging topics to investigate and helps you to think about the most appropriate way of framing what you have to say in order for the paper to achieve the goals you set. </a:t>
            </a:r>
            <a:endParaRPr lang="en-GB" dirty="0"/>
          </a:p>
          <a:p>
            <a:r>
              <a:rPr lang="en-GB" sz="800" dirty="0" err="1"/>
              <a:t>Kinneavy</a:t>
            </a:r>
            <a:r>
              <a:rPr lang="en-GB" sz="800" dirty="0"/>
              <a:t>, James L., and Catherine R. </a:t>
            </a:r>
            <a:r>
              <a:rPr lang="en-GB" sz="800" dirty="0" err="1"/>
              <a:t>Eskin</a:t>
            </a:r>
            <a:r>
              <a:rPr lang="en-GB" sz="800" dirty="0"/>
              <a:t>. "Kairos in Aristotle's rhetoric." </a:t>
            </a:r>
            <a:r>
              <a:rPr lang="en-GB" sz="800" i="1" dirty="0"/>
              <a:t>Written Communication</a:t>
            </a:r>
            <a:r>
              <a:rPr lang="en-GB" sz="800" dirty="0"/>
              <a:t> 17.3 (2000): 432-444.</a:t>
            </a:r>
          </a:p>
          <a:p>
            <a:r>
              <a:rPr lang="en-GB" sz="800" dirty="0"/>
              <a:t>Corbett, Edward PJ, W. Rhys Roberts, and Ingram Bywater. "The rhetoric and the poetics of Aristotle." </a:t>
            </a:r>
            <a:r>
              <a:rPr lang="en-GB" sz="800" i="1" dirty="0"/>
              <a:t>Trans. Rhys Roberts</a:t>
            </a:r>
            <a:r>
              <a:rPr lang="en-GB" sz="800" dirty="0"/>
              <a:t> (1984).</a:t>
            </a:r>
          </a:p>
          <a:p>
            <a:r>
              <a:rPr lang="en-GB" sz="800" dirty="0"/>
              <a:t>Crowley, S. and </a:t>
            </a:r>
            <a:r>
              <a:rPr lang="en-GB" sz="800" dirty="0" err="1"/>
              <a:t>Hawhee</a:t>
            </a:r>
            <a:r>
              <a:rPr lang="en-GB" sz="800" dirty="0"/>
              <a:t>, D. Ancient </a:t>
            </a:r>
            <a:r>
              <a:rPr lang="en-GB" sz="800" dirty="0" err="1"/>
              <a:t>Rhetorics</a:t>
            </a:r>
            <a:r>
              <a:rPr lang="en-GB" sz="800" dirty="0"/>
              <a:t> for Contemporary Students, 3rd ed. New</a:t>
            </a:r>
          </a:p>
          <a:p>
            <a:r>
              <a:rPr lang="en-GB" sz="800" dirty="0"/>
              <a:t>York: Pearson Education (2004).</a:t>
            </a:r>
          </a:p>
          <a:p>
            <a:endParaRPr lang="en-GB" dirty="0"/>
          </a:p>
        </p:txBody>
      </p:sp>
      <p:sp>
        <p:nvSpPr>
          <p:cNvPr id="4" name="Slide Number Placeholder 3"/>
          <p:cNvSpPr>
            <a:spLocks noGrp="1"/>
          </p:cNvSpPr>
          <p:nvPr>
            <p:ph type="sldNum" sz="quarter" idx="10"/>
          </p:nvPr>
        </p:nvSpPr>
        <p:spPr/>
        <p:txBody>
          <a:bodyPr/>
          <a:lstStyle/>
          <a:p>
            <a:fld id="{560CF8BB-EBC7-4B8F-9632-A5A136FBB880}" type="slidenum">
              <a:rPr lang="en-US" smtClean="0"/>
              <a:t>3</a:t>
            </a:fld>
            <a:endParaRPr lang="en-US" dirty="0"/>
          </a:p>
        </p:txBody>
      </p:sp>
    </p:spTree>
    <p:extLst>
      <p:ext uri="{BB962C8B-B14F-4D97-AF65-F5344CB8AC3E}">
        <p14:creationId xmlns:p14="http://schemas.microsoft.com/office/powerpoint/2010/main" val="75583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possibility here is to talk a bit about Aristotle’s </a:t>
            </a:r>
            <a:r>
              <a:rPr lang="en-IE" i="1" dirty="0" err="1"/>
              <a:t>topoi</a:t>
            </a:r>
            <a:r>
              <a:rPr lang="en-IE" dirty="0"/>
              <a:t>, his commonplaces, the methods he recommended for the illumination of the topic: defining, comparing and contrasting, investigating causes and effects, analysing, synthesising, etc. </a:t>
            </a:r>
            <a:endParaRPr lang="en-GB" dirty="0"/>
          </a:p>
        </p:txBody>
      </p:sp>
      <p:sp>
        <p:nvSpPr>
          <p:cNvPr id="4" name="Slide Number Placeholder 3"/>
          <p:cNvSpPr>
            <a:spLocks noGrp="1"/>
          </p:cNvSpPr>
          <p:nvPr>
            <p:ph type="sldNum" sz="quarter" idx="10"/>
          </p:nvPr>
        </p:nvSpPr>
        <p:spPr/>
        <p:txBody>
          <a:bodyPr/>
          <a:lstStyle/>
          <a:p>
            <a:fld id="{560CF8BB-EBC7-4B8F-9632-A5A136FBB880}" type="slidenum">
              <a:rPr lang="en-US" smtClean="0"/>
              <a:t>4</a:t>
            </a:fld>
            <a:endParaRPr lang="en-US" dirty="0"/>
          </a:p>
        </p:txBody>
      </p:sp>
    </p:spTree>
    <p:extLst>
      <p:ext uri="{BB962C8B-B14F-4D97-AF65-F5344CB8AC3E}">
        <p14:creationId xmlns:p14="http://schemas.microsoft.com/office/powerpoint/2010/main" val="135788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Possible freewriting exercise:</a:t>
            </a:r>
            <a:r>
              <a:rPr lang="en-IE" dirty="0"/>
              <a:t> </a:t>
            </a:r>
          </a:p>
          <a:p>
            <a:endParaRPr lang="en-IE" dirty="0"/>
          </a:p>
          <a:p>
            <a:r>
              <a:rPr lang="en-IE" dirty="0"/>
              <a:t>Prompt: Identify the topic in one of your assignments and write for five minutes on what you already know about the topic and on any contested issues you surmise might be related to the topic.</a:t>
            </a:r>
          </a:p>
          <a:p>
            <a:endParaRPr lang="en-IE" dirty="0"/>
          </a:p>
          <a:p>
            <a:r>
              <a:rPr lang="en-IE" dirty="0"/>
              <a:t>A </a:t>
            </a:r>
            <a:r>
              <a:rPr lang="en-IE" dirty="0" err="1"/>
              <a:t>Freewrite</a:t>
            </a:r>
            <a:r>
              <a:rPr lang="en-IE" dirty="0"/>
              <a:t> is a free-writing exercise, which means that the student is allowed to deviate off topic if the exercise leads to meaningful exploration for the student.</a:t>
            </a:r>
          </a:p>
          <a:p>
            <a:endParaRPr lang="en-IE" dirty="0"/>
          </a:p>
          <a:p>
            <a:r>
              <a:rPr lang="en-IE" dirty="0"/>
              <a:t>Freewriting instructions:</a:t>
            </a:r>
          </a:p>
          <a:p>
            <a:pPr lvl="1"/>
            <a:r>
              <a:rPr lang="en-IE" dirty="0"/>
              <a:t>Write for five minutes without pausing or stopping to think—just write</a:t>
            </a:r>
          </a:p>
          <a:p>
            <a:pPr lvl="1"/>
            <a:r>
              <a:rPr lang="en-IE" dirty="0"/>
              <a:t>Write in sentences, not bullets</a:t>
            </a:r>
          </a:p>
          <a:p>
            <a:pPr lvl="1"/>
            <a:r>
              <a:rPr lang="en-IE" dirty="0"/>
              <a:t>Do not edit or sensor—writing is private; no one will see the product of this exercise—just write what comes into your head</a:t>
            </a:r>
          </a:p>
          <a:p>
            <a:pPr lvl="1"/>
            <a:r>
              <a:rPr lang="en-IE" dirty="0"/>
              <a:t>JUST WRITE!!!</a:t>
            </a:r>
            <a:endParaRPr lang="en-GB" dirty="0"/>
          </a:p>
          <a:p>
            <a:endParaRPr lang="en-GB" dirty="0"/>
          </a:p>
        </p:txBody>
      </p:sp>
      <p:sp>
        <p:nvSpPr>
          <p:cNvPr id="4" name="Slide Number Placeholder 3"/>
          <p:cNvSpPr>
            <a:spLocks noGrp="1"/>
          </p:cNvSpPr>
          <p:nvPr>
            <p:ph type="sldNum" sz="quarter" idx="10"/>
          </p:nvPr>
        </p:nvSpPr>
        <p:spPr/>
        <p:txBody>
          <a:bodyPr/>
          <a:lstStyle/>
          <a:p>
            <a:fld id="{560CF8BB-EBC7-4B8F-9632-A5A136FBB880}" type="slidenum">
              <a:rPr lang="en-US" smtClean="0"/>
              <a:t>5</a:t>
            </a:fld>
            <a:endParaRPr lang="en-US" dirty="0"/>
          </a:p>
        </p:txBody>
      </p:sp>
    </p:spTree>
    <p:extLst>
      <p:ext uri="{BB962C8B-B14F-4D97-AF65-F5344CB8AC3E}">
        <p14:creationId xmlns:p14="http://schemas.microsoft.com/office/powerpoint/2010/main" val="403203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would be a good time to steer students back to their syllabi. Are the grading criterial there? Or is the grading criteria accompanying the assignment or elsewhere?</a:t>
            </a:r>
          </a:p>
          <a:p>
            <a:r>
              <a:rPr lang="en-IE" dirty="0"/>
              <a:t>It is also a good time to talk about the levels of knowledge that teachers expect to be conveyed, and a teacher’s perspective on what constitutes criticality.</a:t>
            </a:r>
            <a:endParaRPr lang="en-GB" dirty="0"/>
          </a:p>
        </p:txBody>
      </p:sp>
      <p:sp>
        <p:nvSpPr>
          <p:cNvPr id="4" name="Slide Number Placeholder 3"/>
          <p:cNvSpPr>
            <a:spLocks noGrp="1"/>
          </p:cNvSpPr>
          <p:nvPr>
            <p:ph type="sldNum" sz="quarter" idx="10"/>
          </p:nvPr>
        </p:nvSpPr>
        <p:spPr/>
        <p:txBody>
          <a:bodyPr/>
          <a:lstStyle/>
          <a:p>
            <a:fld id="{560CF8BB-EBC7-4B8F-9632-A5A136FBB880}" type="slidenum">
              <a:rPr lang="en-US" smtClean="0"/>
              <a:t>6</a:t>
            </a:fld>
            <a:endParaRPr lang="en-US" dirty="0"/>
          </a:p>
        </p:txBody>
      </p:sp>
    </p:spTree>
    <p:extLst>
      <p:ext uri="{BB962C8B-B14F-4D97-AF65-F5344CB8AC3E}">
        <p14:creationId xmlns:p14="http://schemas.microsoft.com/office/powerpoint/2010/main" val="243017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58228"/>
          </a:xfrm>
        </p:spPr>
        <p:txBody>
          <a:bodyPr/>
          <a:lstStyle/>
          <a:p>
            <a:r>
              <a:rPr lang="en-IE" dirty="0"/>
              <a:t>This is why reading and being observant about how language is used to make meaning in the texts one is reading are so essential. </a:t>
            </a:r>
          </a:p>
          <a:p>
            <a:r>
              <a:rPr lang="en-IE" dirty="0"/>
              <a:t>Notice terminology—look it up. Don’t forget, meanings are context specific. An everyday word like ‘sufficient’, for example, has a technical meaning in philosophy.</a:t>
            </a:r>
          </a:p>
          <a:p>
            <a:r>
              <a:rPr lang="en-IE" dirty="0"/>
              <a:t>Look up words you are unfamiliar with, and be observant of its word class forms and  how they are used in phrases and sentences.</a:t>
            </a:r>
          </a:p>
          <a:p>
            <a:r>
              <a:rPr lang="en-IE" dirty="0"/>
              <a:t>What kinds of sentences do you see? Simple, single-clause sentences? Compound sentences (one independent clause linked to another by a coordinator)? Complex sentences (one or more independent clauses linked to a dependent clause by a subordinator or a relative pronoun)? Compound-</a:t>
            </a:r>
            <a:r>
              <a:rPr lang="en-IE" dirty="0" err="1"/>
              <a:t>compentences</a:t>
            </a:r>
            <a:r>
              <a:rPr lang="en-IE" dirty="0"/>
              <a:t>?</a:t>
            </a:r>
          </a:p>
          <a:p>
            <a:r>
              <a:rPr lang="en-IE" dirty="0"/>
              <a:t>Observe parameters of paragraph length. Do you observe any single sentence paragraphs in the texts you are reading? How many sentences do you see in the smallest paragraph? How many in the biggest?</a:t>
            </a:r>
          </a:p>
          <a:p>
            <a:r>
              <a:rPr lang="en-IE" dirty="0"/>
              <a:t>Notice formatting and style—indented paragraphing? Or blocked? Headings? Or not? Line spacing? Includes figures and tables? Or not? Informal language and humour? Or more formality? Self-reference? Citation and Referencing styles?</a:t>
            </a:r>
          </a:p>
          <a:p>
            <a:endParaRPr lang="en-IE" dirty="0"/>
          </a:p>
          <a:p>
            <a:r>
              <a:rPr lang="en-IE" b="1" dirty="0"/>
              <a:t>A good exercise might be </a:t>
            </a:r>
            <a:r>
              <a:rPr lang="en-IE" dirty="0"/>
              <a:t>for students to articulate some of their observations about the texts they have read so far, and what strikes them about the vocabulary, phrasing, organisation and tone.</a:t>
            </a:r>
          </a:p>
        </p:txBody>
      </p:sp>
      <p:sp>
        <p:nvSpPr>
          <p:cNvPr id="4" name="Slide Number Placeholder 3"/>
          <p:cNvSpPr>
            <a:spLocks noGrp="1"/>
          </p:cNvSpPr>
          <p:nvPr>
            <p:ph type="sldNum" sz="quarter" idx="10"/>
          </p:nvPr>
        </p:nvSpPr>
        <p:spPr/>
        <p:txBody>
          <a:bodyPr/>
          <a:lstStyle/>
          <a:p>
            <a:fld id="{560CF8BB-EBC7-4B8F-9632-A5A136FBB880}" type="slidenum">
              <a:rPr lang="en-US" smtClean="0"/>
              <a:t>7</a:t>
            </a:fld>
            <a:endParaRPr lang="en-US" dirty="0"/>
          </a:p>
        </p:txBody>
      </p:sp>
    </p:spTree>
    <p:extLst>
      <p:ext uri="{BB962C8B-B14F-4D97-AF65-F5344CB8AC3E}">
        <p14:creationId xmlns:p14="http://schemas.microsoft.com/office/powerpoint/2010/main" val="390291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t>Exercise:</a:t>
            </a:r>
            <a:r>
              <a:rPr lang="en-IE" dirty="0"/>
              <a:t> Students articulate their goals for a particular paper and elaborate on what they will do to assure the paper achieves the goal.</a:t>
            </a:r>
            <a:endParaRPr lang="en-GB" dirty="0"/>
          </a:p>
          <a:p>
            <a:endParaRPr lang="en-GB" dirty="0"/>
          </a:p>
        </p:txBody>
      </p:sp>
      <p:sp>
        <p:nvSpPr>
          <p:cNvPr id="4" name="Slide Number Placeholder 3"/>
          <p:cNvSpPr>
            <a:spLocks noGrp="1"/>
          </p:cNvSpPr>
          <p:nvPr>
            <p:ph type="sldNum" sz="quarter" idx="10"/>
          </p:nvPr>
        </p:nvSpPr>
        <p:spPr/>
        <p:txBody>
          <a:bodyPr/>
          <a:lstStyle/>
          <a:p>
            <a:fld id="{560CF8BB-EBC7-4B8F-9632-A5A136FBB880}" type="slidenum">
              <a:rPr lang="en-US" smtClean="0"/>
              <a:t>8</a:t>
            </a:fld>
            <a:endParaRPr lang="en-US" dirty="0"/>
          </a:p>
        </p:txBody>
      </p:sp>
    </p:spTree>
    <p:extLst>
      <p:ext uri="{BB962C8B-B14F-4D97-AF65-F5344CB8AC3E}">
        <p14:creationId xmlns:p14="http://schemas.microsoft.com/office/powerpoint/2010/main" val="124992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IE" b="1" dirty="0"/>
              <a:t>Possible exercises:</a:t>
            </a:r>
          </a:p>
          <a:p>
            <a:pPr lvl="1"/>
            <a:r>
              <a:rPr lang="en-IE" dirty="0"/>
              <a:t>Getting students to talk about what their process is like, what they generally do, and about things they have done in the past that didn’t go as they had expected might be helpful.</a:t>
            </a:r>
          </a:p>
          <a:p>
            <a:pPr lvl="1"/>
            <a:endParaRPr lang="en-IE" dirty="0"/>
          </a:p>
          <a:p>
            <a:pPr lvl="1"/>
            <a:r>
              <a:rPr lang="en-IE" dirty="0"/>
              <a:t>Another idea is to get them to talk about the kinds of feedback they’ve had on past papers or about in what area they see a need for improvement.</a:t>
            </a:r>
            <a:endParaRPr lang="en-GB" dirty="0"/>
          </a:p>
        </p:txBody>
      </p:sp>
      <p:sp>
        <p:nvSpPr>
          <p:cNvPr id="4" name="Slide Number Placeholder 3"/>
          <p:cNvSpPr>
            <a:spLocks noGrp="1"/>
          </p:cNvSpPr>
          <p:nvPr>
            <p:ph type="sldNum" sz="quarter" idx="10"/>
          </p:nvPr>
        </p:nvSpPr>
        <p:spPr/>
        <p:txBody>
          <a:bodyPr/>
          <a:lstStyle/>
          <a:p>
            <a:fld id="{560CF8BB-EBC7-4B8F-9632-A5A136FBB880}" type="slidenum">
              <a:rPr lang="en-US" smtClean="0"/>
              <a:t>9</a:t>
            </a:fld>
            <a:endParaRPr lang="en-US" dirty="0"/>
          </a:p>
        </p:txBody>
      </p:sp>
    </p:spTree>
    <p:extLst>
      <p:ext uri="{BB962C8B-B14F-4D97-AF65-F5344CB8AC3E}">
        <p14:creationId xmlns:p14="http://schemas.microsoft.com/office/powerpoint/2010/main" val="3404621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2465DD-9819-4ABC-A784-477AFBA19C86}" type="datetime1">
              <a:rPr lang="en-US" smtClean="0"/>
              <a:t>9/21/2017</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61E545-DA4D-4588-A168-A47EEF327FC2}" type="datetime1">
              <a:rPr lang="en-US" smtClean="0"/>
              <a:t>9/21/2017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26042-7092-4D96-B3CE-E8E6CFEE88C8}" type="datetime1">
              <a:rPr lang="en-US" smtClean="0"/>
              <a:t>9/21/2017</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tx2">
                    <a:lumMod val="65000"/>
                    <a:lumOff val="35000"/>
                  </a:schemeClr>
                </a:solidFill>
              </a:defRPr>
            </a:lvl1pPr>
          </a:lstStyle>
          <a:p>
            <a:fld id="{9729644A-97F2-4BC4-BBF7-FC141F507563}" type="datetime1">
              <a:rPr lang="en-US" smtClean="0"/>
              <a:t>9/21/2017</a:t>
            </a:fld>
            <a:endParaRPr lang="en-US" dirty="0"/>
          </a:p>
        </p:txBody>
      </p:sp>
      <p:sp>
        <p:nvSpPr>
          <p:cNvPr id="5" name="Footer Placeholder 4"/>
          <p:cNvSpPr>
            <a:spLocks noGrp="1"/>
          </p:cNvSpPr>
          <p:nvPr>
            <p:ph type="ftr" sz="quarter" idx="11"/>
          </p:nvPr>
        </p:nvSpPr>
        <p:spPr/>
        <p:txBody>
          <a:bodyPr/>
          <a:lstStyle>
            <a:lvl1pPr>
              <a:defRPr>
                <a:solidFill>
                  <a:schemeClr val="tx2">
                    <a:lumMod val="65000"/>
                    <a:lumOff val="35000"/>
                  </a:schemeClr>
                </a:solidFill>
              </a:defRPr>
            </a:lvl1pPr>
          </a:lstStyle>
          <a:p>
            <a:r>
              <a:rPr lang="en-US"/>
              <a:t>Add a footer</a:t>
            </a:r>
            <a:endParaRPr lang="en-US" dirty="0"/>
          </a:p>
        </p:txBody>
      </p:sp>
      <p:sp>
        <p:nvSpPr>
          <p:cNvPr id="6" name="Slide Number Placeholder 5"/>
          <p:cNvSpPr>
            <a:spLocks noGrp="1"/>
          </p:cNvSpPr>
          <p:nvPr>
            <p:ph type="sldNum" sz="quarter" idx="12"/>
          </p:nvPr>
        </p:nvSpPr>
        <p:spPr/>
        <p:txBody>
          <a:bodyPr/>
          <a:lstStyle>
            <a:lvl1pPr>
              <a:defRPr>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104EB7-77EC-481E-BDC6-73CA182AC952}" type="datetime1">
              <a:rPr lang="en-US" smtClean="0"/>
              <a:t>9/21/2017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016069-A392-4E44-934F-6743D63E2A4F}" type="datetime1">
              <a:rPr lang="en-US" smtClean="0"/>
              <a:t>9/21/2017</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1F9843-3551-47D6-BD3E-346FBDF458AF}" type="datetime1">
              <a:rPr lang="en-US" smtClean="0"/>
              <a:t>9/21/2017</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C2989-19D5-42F7-8321-FE6B75231AF4}" type="datetime1">
              <a:rPr lang="en-US" smtClean="0"/>
              <a:t>9/21/2017</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F9C03C-1F27-412D-AD0B-6423348F1B9B}" type="datetime1">
              <a:rPr lang="en-US" smtClean="0"/>
              <a:t>9/21/2017</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7120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631790" y="5586761"/>
            <a:ext cx="280731" cy="883759"/>
          </a:xfrm>
          <a:prstGeom prst="rect">
            <a:avLst/>
          </a:prstGeom>
        </p:spPr>
        <p:txBody>
          <a:bodyPr vert="vert270" lIns="91440" tIns="45720" rIns="91440" bIns="45720" rtlCol="0" anchor="ctr"/>
          <a:lstStyle>
            <a:lvl1pPr algn="l">
              <a:defRPr sz="1200">
                <a:solidFill>
                  <a:schemeClr val="tx2">
                    <a:lumMod val="65000"/>
                    <a:lumOff val="35000"/>
                  </a:schemeClr>
                </a:solidFill>
              </a:defRPr>
            </a:lvl1pPr>
          </a:lstStyle>
          <a:p>
            <a:fld id="{619CFDC2-5630-4611-9BF0-0EF7C8C4398D}" type="datetime1">
              <a:rPr lang="en-US" smtClean="0"/>
              <a:t>9/21/2017</a:t>
            </a:fld>
            <a:endParaRPr lang="en-US" dirty="0"/>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1200">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Rhetorical Situation</a:t>
            </a:r>
          </a:p>
        </p:txBody>
      </p:sp>
      <p:sp>
        <p:nvSpPr>
          <p:cNvPr id="3" name="Subtitle 2"/>
          <p:cNvSpPr>
            <a:spLocks noGrp="1"/>
          </p:cNvSpPr>
          <p:nvPr>
            <p:ph type="subTitle" idx="1"/>
          </p:nvPr>
        </p:nvSpPr>
        <p:spPr/>
        <p:txBody>
          <a:bodyPr>
            <a:normAutofit fontScale="92500" lnSpcReduction="10000"/>
          </a:bodyPr>
          <a:lstStyle/>
          <a:p>
            <a:r>
              <a:rPr lang="en-US" dirty="0"/>
              <a:t>The context into which you write</a:t>
            </a:r>
          </a:p>
          <a:p>
            <a:endParaRPr lang="en-US" dirty="0"/>
          </a:p>
          <a:p>
            <a:r>
              <a:rPr lang="en-US" dirty="0"/>
              <a:t>REGIONAL WRITING CENTRE</a:t>
            </a:r>
            <a:r>
              <a:rPr lang="en-US"/>
              <a:t>, UL</a:t>
            </a:r>
            <a:endParaRPr lang="en-US" dirty="0"/>
          </a:p>
        </p:txBody>
      </p:sp>
    </p:spTree>
    <p:extLst>
      <p:ext uri="{BB962C8B-B14F-4D97-AF65-F5344CB8AC3E}">
        <p14:creationId xmlns:p14="http://schemas.microsoft.com/office/powerpoint/2010/main" val="241325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Good Writers Write</a:t>
            </a:r>
          </a:p>
        </p:txBody>
      </p:sp>
      <p:sp>
        <p:nvSpPr>
          <p:cNvPr id="3" name="Content Placeholder 2"/>
          <p:cNvSpPr>
            <a:spLocks noGrp="1"/>
          </p:cNvSpPr>
          <p:nvPr>
            <p:ph idx="1"/>
          </p:nvPr>
        </p:nvSpPr>
        <p:spPr/>
        <p:txBody>
          <a:bodyPr/>
          <a:lstStyle/>
          <a:p>
            <a:r>
              <a:rPr lang="en-IE" dirty="0"/>
              <a:t>The process of producing a text can sometimes be orderly and sometimes messy, but all good writers begin with an assessment of </a:t>
            </a:r>
            <a:r>
              <a:rPr lang="en-IE" b="1" dirty="0"/>
              <a:t>the rhetorical situation</a:t>
            </a:r>
            <a:r>
              <a:rPr lang="en-IE" dirty="0"/>
              <a:t>. </a:t>
            </a:r>
          </a:p>
          <a:p>
            <a:r>
              <a:rPr lang="en-IE" dirty="0"/>
              <a:t>Sally Barr </a:t>
            </a:r>
            <a:r>
              <a:rPr lang="en-IE" dirty="0" err="1"/>
              <a:t>Ebest</a:t>
            </a:r>
            <a:r>
              <a:rPr lang="en-IE" dirty="0"/>
              <a:t> et al., in </a:t>
            </a:r>
            <a:r>
              <a:rPr lang="en-IE" i="1" dirty="0"/>
              <a:t>Writing from A to Z</a:t>
            </a:r>
            <a:r>
              <a:rPr lang="en-IE" dirty="0"/>
              <a:t>, mark the assessment of the rhetorical situation as the beginning of the composing process: </a:t>
            </a:r>
          </a:p>
          <a:p>
            <a:pPr lvl="1"/>
            <a:r>
              <a:rPr lang="en-IE" dirty="0"/>
              <a:t>“Every act of writing is done in a particular context, called </a:t>
            </a:r>
            <a:r>
              <a:rPr lang="en-IE" b="1" dirty="0"/>
              <a:t>the rhetorical situation</a:t>
            </a:r>
            <a:r>
              <a:rPr lang="en-IE" dirty="0"/>
              <a:t>. Different kinds of writing may emphasize different elements of the rhetorical situation, but five elements are always present: writer, occasion, audience, topic, and purpose.” </a:t>
            </a:r>
          </a:p>
        </p:txBody>
      </p:sp>
    </p:spTree>
    <p:extLst>
      <p:ext uri="{BB962C8B-B14F-4D97-AF65-F5344CB8AC3E}">
        <p14:creationId xmlns:p14="http://schemas.microsoft.com/office/powerpoint/2010/main" val="252333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EF25-C9A8-45E1-9121-7711F9C1A5A8}"/>
              </a:ext>
            </a:extLst>
          </p:cNvPr>
          <p:cNvSpPr>
            <a:spLocks noGrp="1"/>
          </p:cNvSpPr>
          <p:nvPr>
            <p:ph type="title"/>
          </p:nvPr>
        </p:nvSpPr>
        <p:spPr/>
        <p:txBody>
          <a:bodyPr/>
          <a:lstStyle/>
          <a:p>
            <a:r>
              <a:rPr lang="en-IE" dirty="0"/>
              <a:t>The Occasion For Writing</a:t>
            </a:r>
            <a:endParaRPr lang="en-GB" dirty="0"/>
          </a:p>
        </p:txBody>
      </p:sp>
      <p:sp>
        <p:nvSpPr>
          <p:cNvPr id="3" name="Content Placeholder 2">
            <a:extLst>
              <a:ext uri="{FF2B5EF4-FFF2-40B4-BE49-F238E27FC236}">
                <a16:creationId xmlns:a16="http://schemas.microsoft.com/office/drawing/2014/main" id="{48DF1051-3EA1-444F-9208-FAE34337AFE4}"/>
              </a:ext>
            </a:extLst>
          </p:cNvPr>
          <p:cNvSpPr>
            <a:spLocks noGrp="1"/>
          </p:cNvSpPr>
          <p:nvPr>
            <p:ph idx="1"/>
          </p:nvPr>
        </p:nvSpPr>
        <p:spPr/>
        <p:txBody>
          <a:bodyPr/>
          <a:lstStyle/>
          <a:p>
            <a:pPr lvl="1"/>
            <a:r>
              <a:rPr lang="en-IE" dirty="0"/>
              <a:t>Knowing how best to complete the assignment requires a student to know:</a:t>
            </a:r>
            <a:endParaRPr lang="en-GB" dirty="0"/>
          </a:p>
          <a:p>
            <a:pPr lvl="2"/>
            <a:r>
              <a:rPr lang="en-IE" dirty="0"/>
              <a:t>How to analyse an assignment: What is it asking me to do?</a:t>
            </a:r>
            <a:endParaRPr lang="en-GB" dirty="0"/>
          </a:p>
          <a:p>
            <a:pPr lvl="2"/>
            <a:r>
              <a:rPr lang="en-IE" dirty="0"/>
              <a:t>How the assignment will be evaluated (what the teacher wants to know about what you know—are they looking for a particular answer? Or are they looking for a viable, well-supported argument?) </a:t>
            </a:r>
          </a:p>
          <a:p>
            <a:pPr lvl="3"/>
            <a:r>
              <a:rPr lang="en-IE" dirty="0"/>
              <a:t>How I might evidence my acquisition of the learning goals for the module and the learning goals of the degree programme I am taking?</a:t>
            </a:r>
            <a:endParaRPr lang="en-GB" dirty="0"/>
          </a:p>
          <a:p>
            <a:pPr lvl="2"/>
            <a:r>
              <a:rPr lang="en-IE" dirty="0"/>
              <a:t>How many words do I have to write</a:t>
            </a:r>
            <a:r>
              <a:rPr lang="en-GB" dirty="0"/>
              <a:t> and </a:t>
            </a:r>
            <a:r>
              <a:rPr lang="en-IE" dirty="0"/>
              <a:t>how much time you have in which to write those words?</a:t>
            </a:r>
            <a:endParaRPr lang="en-GB" dirty="0"/>
          </a:p>
          <a:p>
            <a:pPr lvl="2"/>
            <a:r>
              <a:rPr lang="en-IE" dirty="0"/>
              <a:t>What do people in this field talk about and what are people currently saying about the topics under consideration?</a:t>
            </a:r>
            <a:endParaRPr lang="en-GB" dirty="0"/>
          </a:p>
          <a:p>
            <a:pPr lvl="2"/>
            <a:r>
              <a:rPr lang="en-IE" dirty="0"/>
              <a:t>What do I want my paper to do?</a:t>
            </a:r>
            <a:endParaRPr lang="en-GB" dirty="0"/>
          </a:p>
          <a:p>
            <a:pPr lvl="2"/>
            <a:r>
              <a:rPr lang="en-IE" dirty="0"/>
              <a:t>What do I have to do for my paper to achieve the goal I set for it?</a:t>
            </a:r>
            <a:endParaRPr lang="en-GB" dirty="0"/>
          </a:p>
          <a:p>
            <a:endParaRPr lang="en-GB" dirty="0"/>
          </a:p>
        </p:txBody>
      </p:sp>
    </p:spTree>
    <p:extLst>
      <p:ext uri="{BB962C8B-B14F-4D97-AF65-F5344CB8AC3E}">
        <p14:creationId xmlns:p14="http://schemas.microsoft.com/office/powerpoint/2010/main" val="5496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DB096-B831-4754-A20C-DA8D5706EEB3}"/>
              </a:ext>
            </a:extLst>
          </p:cNvPr>
          <p:cNvSpPr>
            <a:spLocks noGrp="1"/>
          </p:cNvSpPr>
          <p:nvPr>
            <p:ph type="title"/>
          </p:nvPr>
        </p:nvSpPr>
        <p:spPr/>
        <p:txBody>
          <a:bodyPr/>
          <a:lstStyle/>
          <a:p>
            <a:r>
              <a:rPr lang="en-IE" dirty="0"/>
              <a:t>What do I Talk about? The Topic</a:t>
            </a:r>
            <a:endParaRPr lang="en-GB" dirty="0"/>
          </a:p>
        </p:txBody>
      </p:sp>
      <p:sp>
        <p:nvSpPr>
          <p:cNvPr id="3" name="Content Placeholder 2">
            <a:extLst>
              <a:ext uri="{FF2B5EF4-FFF2-40B4-BE49-F238E27FC236}">
                <a16:creationId xmlns:a16="http://schemas.microsoft.com/office/drawing/2014/main" id="{FECDAF81-8AF4-4A11-A9D5-5347C7E9DFEA}"/>
              </a:ext>
            </a:extLst>
          </p:cNvPr>
          <p:cNvSpPr>
            <a:spLocks noGrp="1"/>
          </p:cNvSpPr>
          <p:nvPr>
            <p:ph idx="1"/>
          </p:nvPr>
        </p:nvSpPr>
        <p:spPr/>
        <p:txBody>
          <a:bodyPr>
            <a:normAutofit/>
          </a:bodyPr>
          <a:lstStyle/>
          <a:p>
            <a:r>
              <a:rPr lang="en-IE" dirty="0"/>
              <a:t>Because the context is academic, the topics are almost always arguments. </a:t>
            </a:r>
          </a:p>
          <a:p>
            <a:r>
              <a:rPr lang="en-IE" dirty="0"/>
              <a:t>Topics like “Women in the military” are not academic topics. </a:t>
            </a:r>
          </a:p>
          <a:p>
            <a:r>
              <a:rPr lang="en-IE" dirty="0"/>
              <a:t>“Should women in the military serve as soldiers in the field?” is an academic topic because in the academy we choose topics that are currently relevant and either heavily contested or about which there is a gap in the field of knowledge. </a:t>
            </a:r>
          </a:p>
          <a:p>
            <a:r>
              <a:rPr lang="en-IE" dirty="0"/>
              <a:t>The assignment itself may specify the topic (argument) that you are to engage, take a position on or elucidate in some way. Or you may be required to identify contests in the literature that you are required to read.</a:t>
            </a:r>
            <a:endParaRPr lang="en-GB" dirty="0"/>
          </a:p>
        </p:txBody>
      </p:sp>
    </p:spTree>
    <p:extLst>
      <p:ext uri="{BB962C8B-B14F-4D97-AF65-F5344CB8AC3E}">
        <p14:creationId xmlns:p14="http://schemas.microsoft.com/office/powerpoint/2010/main" val="236083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804F3-0487-4803-94E5-075154A7E557}"/>
              </a:ext>
            </a:extLst>
          </p:cNvPr>
          <p:cNvSpPr>
            <a:spLocks noGrp="1"/>
          </p:cNvSpPr>
          <p:nvPr>
            <p:ph type="title"/>
          </p:nvPr>
        </p:nvSpPr>
        <p:spPr/>
        <p:txBody>
          <a:bodyPr>
            <a:normAutofit/>
          </a:bodyPr>
          <a:lstStyle/>
          <a:p>
            <a:r>
              <a:rPr lang="en-IE" dirty="0"/>
              <a:t>Questions Good Writers Ask When Reading</a:t>
            </a:r>
            <a:endParaRPr lang="en-GB" dirty="0"/>
          </a:p>
        </p:txBody>
      </p:sp>
      <p:sp>
        <p:nvSpPr>
          <p:cNvPr id="3" name="Content Placeholder 2">
            <a:extLst>
              <a:ext uri="{FF2B5EF4-FFF2-40B4-BE49-F238E27FC236}">
                <a16:creationId xmlns:a16="http://schemas.microsoft.com/office/drawing/2014/main" id="{14F5808C-52FE-4850-ADAC-319CE24EA107}"/>
              </a:ext>
            </a:extLst>
          </p:cNvPr>
          <p:cNvSpPr>
            <a:spLocks noGrp="1"/>
          </p:cNvSpPr>
          <p:nvPr>
            <p:ph idx="1"/>
          </p:nvPr>
        </p:nvSpPr>
        <p:spPr/>
        <p:txBody>
          <a:bodyPr>
            <a:normAutofit fontScale="92500" lnSpcReduction="20000"/>
          </a:bodyPr>
          <a:lstStyle/>
          <a:p>
            <a:pPr lvl="1"/>
            <a:r>
              <a:rPr lang="en-IE" dirty="0"/>
              <a:t>What is/are the contested topic(s) or gap(s) in this field of knowledge?</a:t>
            </a:r>
            <a:endParaRPr lang="en-GB" dirty="0"/>
          </a:p>
          <a:p>
            <a:pPr lvl="1"/>
            <a:r>
              <a:rPr lang="en-IE" dirty="0"/>
              <a:t>Who in the literature talks engages with this contest?—and whose position do they oppose? With whom do they align themselves?</a:t>
            </a:r>
            <a:endParaRPr lang="en-GB" dirty="0"/>
          </a:p>
          <a:p>
            <a:pPr lvl="1"/>
            <a:r>
              <a:rPr lang="en-IE" dirty="0"/>
              <a:t>Can I summarise or outline the author’s(s’) position on the issue or the author’s(s’) attempt to fill the gap in the knowledge field.</a:t>
            </a:r>
            <a:endParaRPr lang="en-GB" dirty="0"/>
          </a:p>
          <a:p>
            <a:pPr lvl="1"/>
            <a:r>
              <a:rPr lang="en-IE" dirty="0"/>
              <a:t>Was the author‘s(s’) argument logical? Was it supported by good evidence? And were the author’s(s’) conclusions valid, given the evidence put forward?</a:t>
            </a:r>
            <a:endParaRPr lang="en-GB" dirty="0"/>
          </a:p>
          <a:p>
            <a:pPr lvl="1"/>
            <a:r>
              <a:rPr lang="en-IE" dirty="0"/>
              <a:t>Can I synthesise the various arguments of all those speaking on the topic—perhaps create a matrix that organises the points on which all sides agree and those points on which all sides disagree? Perhaps exposing those points that are unique to particular arguments?</a:t>
            </a:r>
            <a:endParaRPr lang="en-GB" dirty="0"/>
          </a:p>
          <a:p>
            <a:pPr lvl="1"/>
            <a:r>
              <a:rPr lang="en-IE" dirty="0"/>
              <a:t>What is my own position? Why do I prefer this particular argument over the others? Or is there good points in each argument and can they brought together to form an even better argument? Is my preference due to the strength of the evidence? Is it due to a moral or ideological position to which I adhere? Is it due to what I perceive as common sense? Is my preference due to some personal or cultural bias?</a:t>
            </a:r>
            <a:endParaRPr lang="en-GB" dirty="0"/>
          </a:p>
          <a:p>
            <a:pPr lvl="1"/>
            <a:r>
              <a:rPr lang="en-IE" dirty="0"/>
              <a:t>Can I formulate a balanced defence for my position</a:t>
            </a:r>
            <a:r>
              <a:rPr lang="en-GB" dirty="0"/>
              <a:t>?</a:t>
            </a:r>
          </a:p>
        </p:txBody>
      </p:sp>
    </p:spTree>
    <p:extLst>
      <p:ext uri="{BB962C8B-B14F-4D97-AF65-F5344CB8AC3E}">
        <p14:creationId xmlns:p14="http://schemas.microsoft.com/office/powerpoint/2010/main" val="396140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0E1-D8FE-4449-BDC3-21EA3757A572}"/>
              </a:ext>
            </a:extLst>
          </p:cNvPr>
          <p:cNvSpPr>
            <a:spLocks noGrp="1"/>
          </p:cNvSpPr>
          <p:nvPr>
            <p:ph type="title"/>
          </p:nvPr>
        </p:nvSpPr>
        <p:spPr/>
        <p:txBody>
          <a:bodyPr>
            <a:normAutofit/>
          </a:bodyPr>
          <a:lstStyle/>
          <a:p>
            <a:br>
              <a:rPr lang="en-IE" b="1" dirty="0"/>
            </a:br>
            <a:r>
              <a:rPr lang="en-IE" b="1" dirty="0"/>
              <a:t>Audience: </a:t>
            </a:r>
            <a:r>
              <a:rPr lang="en-IE" dirty="0"/>
              <a:t> To whom am I speaking? </a:t>
            </a:r>
            <a:endParaRPr lang="en-GB" dirty="0"/>
          </a:p>
        </p:txBody>
      </p:sp>
      <p:sp>
        <p:nvSpPr>
          <p:cNvPr id="3" name="Content Placeholder 2">
            <a:extLst>
              <a:ext uri="{FF2B5EF4-FFF2-40B4-BE49-F238E27FC236}">
                <a16:creationId xmlns:a16="http://schemas.microsoft.com/office/drawing/2014/main" id="{B0DE3ED0-6D1D-480A-AAF8-59513818300E}"/>
              </a:ext>
            </a:extLst>
          </p:cNvPr>
          <p:cNvSpPr>
            <a:spLocks noGrp="1"/>
          </p:cNvSpPr>
          <p:nvPr>
            <p:ph idx="1"/>
          </p:nvPr>
        </p:nvSpPr>
        <p:spPr/>
        <p:txBody>
          <a:bodyPr>
            <a:normAutofit fontScale="92500" lnSpcReduction="10000"/>
          </a:bodyPr>
          <a:lstStyle/>
          <a:p>
            <a:r>
              <a:rPr lang="en-IE" b="1" dirty="0"/>
              <a:t>The Assessor:</a:t>
            </a:r>
            <a:r>
              <a:rPr lang="en-IE" dirty="0"/>
              <a:t> </a:t>
            </a:r>
          </a:p>
          <a:p>
            <a:pPr lvl="1"/>
            <a:r>
              <a:rPr lang="en-IE" dirty="0"/>
              <a:t>As a student in an academic context, assuming that my written work will be assessed, at least one of my audiences is the person or people assigning a grade to my work. </a:t>
            </a:r>
          </a:p>
          <a:p>
            <a:pPr lvl="1"/>
            <a:r>
              <a:rPr lang="en-IE" dirty="0"/>
              <a:t>Getting a good grade involves many things, including making a well-supported but balanced argument, taking a position on a contentious issue or else attempting to explain what has yet to be explained. Become familiar with the criteria on which your paper will be judged. </a:t>
            </a:r>
          </a:p>
          <a:p>
            <a:pPr lvl="1"/>
            <a:r>
              <a:rPr lang="en-IE" dirty="0"/>
              <a:t>Criteria for assessment might include any of the following:</a:t>
            </a:r>
            <a:endParaRPr lang="en-GB" dirty="0"/>
          </a:p>
          <a:p>
            <a:pPr lvl="3"/>
            <a:r>
              <a:rPr lang="en-IE" dirty="0"/>
              <a:t>An insightful, coherent and logical argumentative framework for your answer or position that includes a critical analysis of the various positions held in the literature</a:t>
            </a:r>
            <a:endParaRPr lang="en-GB" dirty="0"/>
          </a:p>
          <a:p>
            <a:pPr lvl="3"/>
            <a:r>
              <a:rPr lang="en-IE" dirty="0"/>
              <a:t>Demonstration of a variety of levels of knowledge on the issue being debated—ability to explain concepts, demonstrate their applicability, analyse others arguments, conceptualisations and theories, synthesise how various players or theories involved in the discussion agree or disagree on various issues relevant to the argument, critically evaluate the validity of claims and arguments</a:t>
            </a:r>
            <a:endParaRPr lang="en-GB" dirty="0"/>
          </a:p>
          <a:p>
            <a:pPr lvl="3"/>
            <a:r>
              <a:rPr lang="en-IE" dirty="0"/>
              <a:t>Ability to support the argument with evidence from relevant readings</a:t>
            </a:r>
            <a:endParaRPr lang="en-GB" dirty="0"/>
          </a:p>
          <a:p>
            <a:pPr lvl="3"/>
            <a:r>
              <a:rPr lang="en-IE" dirty="0"/>
              <a:t>The use of a very high standard of grammar, punctuation, spelling and sentence construction</a:t>
            </a:r>
            <a:endParaRPr lang="en-GB" dirty="0"/>
          </a:p>
        </p:txBody>
      </p:sp>
    </p:spTree>
    <p:extLst>
      <p:ext uri="{BB962C8B-B14F-4D97-AF65-F5344CB8AC3E}">
        <p14:creationId xmlns:p14="http://schemas.microsoft.com/office/powerpoint/2010/main" val="376932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B3E2-568E-44B3-9512-AA98414794BE}"/>
              </a:ext>
            </a:extLst>
          </p:cNvPr>
          <p:cNvSpPr>
            <a:spLocks noGrp="1"/>
          </p:cNvSpPr>
          <p:nvPr>
            <p:ph type="title"/>
          </p:nvPr>
        </p:nvSpPr>
        <p:spPr/>
        <p:txBody>
          <a:bodyPr/>
          <a:lstStyle/>
          <a:p>
            <a:r>
              <a:rPr lang="en-IE" b="1" dirty="0"/>
              <a:t>Audience: </a:t>
            </a:r>
            <a:r>
              <a:rPr lang="en-IE" dirty="0"/>
              <a:t> To whom am I speaking?</a:t>
            </a:r>
            <a:endParaRPr lang="en-GB" dirty="0"/>
          </a:p>
        </p:txBody>
      </p:sp>
      <p:sp>
        <p:nvSpPr>
          <p:cNvPr id="3" name="Content Placeholder 2">
            <a:extLst>
              <a:ext uri="{FF2B5EF4-FFF2-40B4-BE49-F238E27FC236}">
                <a16:creationId xmlns:a16="http://schemas.microsoft.com/office/drawing/2014/main" id="{34E4ED8E-B05B-4B41-A52D-44794A9F517D}"/>
              </a:ext>
            </a:extLst>
          </p:cNvPr>
          <p:cNvSpPr>
            <a:spLocks noGrp="1"/>
          </p:cNvSpPr>
          <p:nvPr>
            <p:ph idx="1"/>
          </p:nvPr>
        </p:nvSpPr>
        <p:spPr/>
        <p:txBody>
          <a:bodyPr>
            <a:normAutofit/>
          </a:bodyPr>
          <a:lstStyle/>
          <a:p>
            <a:r>
              <a:rPr lang="en-IE" b="1" dirty="0"/>
              <a:t>The Discourse Community:</a:t>
            </a:r>
            <a:r>
              <a:rPr lang="en-IE" dirty="0"/>
              <a:t> </a:t>
            </a:r>
          </a:p>
          <a:p>
            <a:pPr lvl="1"/>
            <a:r>
              <a:rPr lang="en-IE" dirty="0"/>
              <a:t>It is also my job to join conversations taking place in the fields that discourse on the subject(s) that I am writing about. </a:t>
            </a:r>
            <a:endParaRPr lang="en-GB" dirty="0"/>
          </a:p>
          <a:p>
            <a:pPr lvl="3"/>
            <a:r>
              <a:rPr lang="en-IE" dirty="0"/>
              <a:t>What do people in this field talk about? </a:t>
            </a:r>
          </a:p>
          <a:p>
            <a:pPr lvl="3"/>
            <a:r>
              <a:rPr lang="en-IE" dirty="0"/>
              <a:t>How do they talk about the things they talk about? (register/tenor/arrangement) </a:t>
            </a:r>
            <a:endParaRPr lang="en-GB" dirty="0"/>
          </a:p>
          <a:p>
            <a:pPr lvl="3"/>
            <a:r>
              <a:rPr lang="en-IE" dirty="0"/>
              <a:t>What has been resolved and what do people still argue about? </a:t>
            </a:r>
            <a:endParaRPr lang="en-GB" dirty="0"/>
          </a:p>
          <a:p>
            <a:pPr lvl="3"/>
            <a:r>
              <a:rPr lang="en-IE" dirty="0"/>
              <a:t>Where are the gaps in the knowledge in this field? </a:t>
            </a:r>
            <a:endParaRPr lang="en-GB" dirty="0"/>
          </a:p>
          <a:p>
            <a:pPr lvl="3"/>
            <a:r>
              <a:rPr lang="en-IE" dirty="0"/>
              <a:t>What are the positions taken on the various issues? </a:t>
            </a:r>
            <a:endParaRPr lang="en-GB" dirty="0"/>
          </a:p>
          <a:p>
            <a:pPr lvl="3"/>
            <a:r>
              <a:rPr lang="en-IE" dirty="0"/>
              <a:t>How do they defend those positions? </a:t>
            </a:r>
            <a:endParaRPr lang="en-GB" dirty="0"/>
          </a:p>
          <a:p>
            <a:pPr lvl="3"/>
            <a:r>
              <a:rPr lang="en-IE" dirty="0"/>
              <a:t>What kind of evidence do people in this field use to back their claims?—Facts? Opinions? Statistics? Theories? Common sense?</a:t>
            </a:r>
            <a:endParaRPr lang="en-GB" dirty="0"/>
          </a:p>
          <a:p>
            <a:pPr lvl="3"/>
            <a:r>
              <a:rPr lang="en-IE" dirty="0"/>
              <a:t>Are theoretical, moral, ethical or ideological positions used to justify positions taken?</a:t>
            </a:r>
            <a:endParaRPr lang="en-GB" dirty="0"/>
          </a:p>
          <a:p>
            <a:pPr lvl="3"/>
            <a:r>
              <a:rPr lang="en-IE" dirty="0"/>
              <a:t>On what assumptions do these theoretical, moral, ethical or ideological positions rely?</a:t>
            </a:r>
            <a:endParaRPr lang="en-GB" dirty="0"/>
          </a:p>
        </p:txBody>
      </p:sp>
    </p:spTree>
    <p:extLst>
      <p:ext uri="{BB962C8B-B14F-4D97-AF65-F5344CB8AC3E}">
        <p14:creationId xmlns:p14="http://schemas.microsoft.com/office/powerpoint/2010/main" val="22176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250A-78E3-4667-B904-3143746EC288}"/>
              </a:ext>
            </a:extLst>
          </p:cNvPr>
          <p:cNvSpPr>
            <a:spLocks noGrp="1"/>
          </p:cNvSpPr>
          <p:nvPr>
            <p:ph type="title"/>
          </p:nvPr>
        </p:nvSpPr>
        <p:spPr/>
        <p:txBody>
          <a:bodyPr/>
          <a:lstStyle/>
          <a:p>
            <a:r>
              <a:rPr lang="en-IE" dirty="0"/>
              <a:t>Purpose: What Do you want the paper to do?</a:t>
            </a:r>
            <a:endParaRPr lang="en-GB" dirty="0"/>
          </a:p>
        </p:txBody>
      </p:sp>
      <p:sp>
        <p:nvSpPr>
          <p:cNvPr id="3" name="Content Placeholder 2">
            <a:extLst>
              <a:ext uri="{FF2B5EF4-FFF2-40B4-BE49-F238E27FC236}">
                <a16:creationId xmlns:a16="http://schemas.microsoft.com/office/drawing/2014/main" id="{452BA9D9-3D4E-488D-A7AB-64A30C5C962D}"/>
              </a:ext>
            </a:extLst>
          </p:cNvPr>
          <p:cNvSpPr>
            <a:spLocks noGrp="1"/>
          </p:cNvSpPr>
          <p:nvPr>
            <p:ph idx="1"/>
          </p:nvPr>
        </p:nvSpPr>
        <p:spPr/>
        <p:txBody>
          <a:bodyPr>
            <a:normAutofit/>
          </a:bodyPr>
          <a:lstStyle/>
          <a:p>
            <a:r>
              <a:rPr lang="en-IE" b="1" dirty="0"/>
              <a:t>Purpose: </a:t>
            </a:r>
          </a:p>
          <a:p>
            <a:pPr lvl="1"/>
            <a:r>
              <a:rPr lang="en-IE" dirty="0"/>
              <a:t>Naturally, it is right to think that </a:t>
            </a:r>
            <a:r>
              <a:rPr lang="en-IE" b="1" dirty="0"/>
              <a:t>your purpose for your paper </a:t>
            </a:r>
            <a:r>
              <a:rPr lang="en-IE" dirty="0"/>
              <a:t>is for it to score an A1. (See Audience and Occasion to begin thinking about how that might be done.) But your purpose might also include:</a:t>
            </a:r>
            <a:endParaRPr lang="en-GB" dirty="0"/>
          </a:p>
          <a:p>
            <a:pPr lvl="2"/>
            <a:r>
              <a:rPr lang="en-IE" dirty="0"/>
              <a:t>demonstrating that you are able to enter into those conversations and debates that you encounter in the assigned readings and through your own independent research</a:t>
            </a:r>
            <a:endParaRPr lang="en-GB" dirty="0"/>
          </a:p>
          <a:p>
            <a:pPr lvl="2"/>
            <a:r>
              <a:rPr lang="en-IE" dirty="0"/>
              <a:t>emulating how people in your field talk and argue about their stuff and imitating their style</a:t>
            </a:r>
            <a:endParaRPr lang="en-GB" dirty="0"/>
          </a:p>
          <a:p>
            <a:pPr lvl="2"/>
            <a:r>
              <a:rPr lang="en-IE" dirty="0"/>
              <a:t>writing a paper that will get you noticed (important if you are thinking about going on to postgraduate work later or submitting to the All Ireland Conference of Undergraduate Research (AICUR)</a:t>
            </a:r>
            <a:endParaRPr lang="en-GB" dirty="0"/>
          </a:p>
          <a:p>
            <a:pPr lvl="2"/>
            <a:r>
              <a:rPr lang="en-IE" dirty="0"/>
              <a:t>writing a paper that is publishable in an undergraduate journal</a:t>
            </a:r>
            <a:endParaRPr lang="en-GB" dirty="0"/>
          </a:p>
        </p:txBody>
      </p:sp>
    </p:spTree>
    <p:extLst>
      <p:ext uri="{BB962C8B-B14F-4D97-AF65-F5344CB8AC3E}">
        <p14:creationId xmlns:p14="http://schemas.microsoft.com/office/powerpoint/2010/main" val="33868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D971-49A1-4676-B614-AF2126F7CE9B}"/>
              </a:ext>
            </a:extLst>
          </p:cNvPr>
          <p:cNvSpPr>
            <a:spLocks noGrp="1"/>
          </p:cNvSpPr>
          <p:nvPr>
            <p:ph type="title"/>
          </p:nvPr>
        </p:nvSpPr>
        <p:spPr/>
        <p:txBody>
          <a:bodyPr/>
          <a:lstStyle/>
          <a:p>
            <a:r>
              <a:rPr lang="en-IE" dirty="0"/>
              <a:t>Writer as Situation</a:t>
            </a:r>
            <a:endParaRPr lang="en-GB" dirty="0"/>
          </a:p>
        </p:txBody>
      </p:sp>
      <p:sp>
        <p:nvSpPr>
          <p:cNvPr id="3" name="Content Placeholder 2">
            <a:extLst>
              <a:ext uri="{FF2B5EF4-FFF2-40B4-BE49-F238E27FC236}">
                <a16:creationId xmlns:a16="http://schemas.microsoft.com/office/drawing/2014/main" id="{330290BF-3861-4106-82EB-0FF28366BFDB}"/>
              </a:ext>
            </a:extLst>
          </p:cNvPr>
          <p:cNvSpPr>
            <a:spLocks noGrp="1"/>
          </p:cNvSpPr>
          <p:nvPr>
            <p:ph idx="1"/>
          </p:nvPr>
        </p:nvSpPr>
        <p:spPr/>
        <p:txBody>
          <a:bodyPr>
            <a:normAutofit fontScale="92500" lnSpcReduction="20000"/>
          </a:bodyPr>
          <a:lstStyle/>
          <a:p>
            <a:r>
              <a:rPr lang="en-IE" dirty="0"/>
              <a:t>There are many aspects of the writer that come into the equation and have an impact, at least, on planning, reading, the angle taken on the topic. Some of the questions good writers ask themselves when entering into a new writing situation:</a:t>
            </a:r>
            <a:endParaRPr lang="en-GB" dirty="0"/>
          </a:p>
          <a:p>
            <a:pPr lvl="2"/>
            <a:r>
              <a:rPr lang="en-IE" dirty="0"/>
              <a:t>What do I already know about this topic? What more do I need to know in order to address the assignment? (How much new reading do I have to do? How much can I bring into the conversation from past readings?)</a:t>
            </a:r>
            <a:endParaRPr lang="en-GB" dirty="0"/>
          </a:p>
          <a:p>
            <a:pPr lvl="2"/>
            <a:r>
              <a:rPr lang="en-IE" dirty="0"/>
              <a:t>How can I make this assignment interesting within the parameters of what is assigned? (How can I give the teacher what they want while satisfying my own curiosity on related issues?)</a:t>
            </a:r>
            <a:endParaRPr lang="en-GB" dirty="0"/>
          </a:p>
          <a:p>
            <a:pPr lvl="2"/>
            <a:r>
              <a:rPr lang="en-IE" dirty="0"/>
              <a:t>What do I know about myself as a writer?</a:t>
            </a:r>
            <a:endParaRPr lang="en-GB" dirty="0"/>
          </a:p>
          <a:p>
            <a:pPr lvl="2"/>
            <a:r>
              <a:rPr lang="en-IE" dirty="0"/>
              <a:t>How I have I done on past papers? What did the teachers like about my papers? On what points did they indicate a need for improvement? In what area do I think I need to improve?</a:t>
            </a:r>
            <a:endParaRPr lang="en-GB" dirty="0"/>
          </a:p>
          <a:p>
            <a:pPr lvl="2"/>
            <a:r>
              <a:rPr lang="en-IE" dirty="0"/>
              <a:t>Is this a new situation? (What worked in secondary school, for instance, may not work in third-level education.) What do I need to know about this situation in order to do well? What is expected?</a:t>
            </a:r>
            <a:endParaRPr lang="en-GB" dirty="0"/>
          </a:p>
          <a:p>
            <a:r>
              <a:rPr lang="en-IE" dirty="0"/>
              <a:t>What is my process like? (painful, methodical, non-descript?) What do I want to change about my research and writing process and the strategies </a:t>
            </a:r>
            <a:endParaRPr lang="en-GB" dirty="0"/>
          </a:p>
          <a:p>
            <a:endParaRPr lang="en-GB" dirty="0"/>
          </a:p>
        </p:txBody>
      </p:sp>
    </p:spTree>
    <p:extLst>
      <p:ext uri="{BB962C8B-B14F-4D97-AF65-F5344CB8AC3E}">
        <p14:creationId xmlns:p14="http://schemas.microsoft.com/office/powerpoint/2010/main" val="6809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wireframe building presentation (widescreen).potx" id="{39AFE29C-5BDA-42CB-9020-E960931A8E20}" vid="{6EE91DE2-A888-472A-92BA-F2E5BD5D46A2}"/>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30C5B9-1E5F-4356-968E-2FC64955BFF3}">
  <ds:schemaRefs>
    <ds:schemaRef ds:uri="http://purl.org/dc/elements/1.1/"/>
    <ds:schemaRef ds:uri="http://purl.org/dc/terms/"/>
    <ds:schemaRef ds:uri="http://schemas.openxmlformats.org/package/2006/metadata/core-properties"/>
    <ds:schemaRef ds:uri="http://schemas.microsoft.com/office/2006/metadata/properties"/>
    <ds:schemaRef ds:uri="http://schemas.microsoft.com/office/2006/documentManagement/types"/>
    <ds:schemaRef ds:uri="a4f35948-e619-41b3-aa29-22878b09cfd2"/>
    <ds:schemaRef ds:uri="http://purl.org/dc/dcmitype/"/>
    <ds:schemaRef ds:uri="http://schemas.microsoft.com/office/infopath/2007/PartnerControls"/>
    <ds:schemaRef ds:uri="40262f94-9f35-4ac3-9a90-690165a166b7"/>
    <ds:schemaRef ds:uri="http://www.w3.org/XML/1998/namespace"/>
  </ds:schemaRefs>
</ds:datastoreItem>
</file>

<file path=customXml/itemProps2.xml><?xml version="1.0" encoding="utf-8"?>
<ds:datastoreItem xmlns:ds="http://schemas.openxmlformats.org/officeDocument/2006/customXml" ds:itemID="{8DD6EEDF-527A-4587-A446-F1DE3EAF9D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6DFB71-5650-4E53-8134-FCF33ECDD3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wireframe building presentation (widescreen)</Template>
  <TotalTime>1563</TotalTime>
  <Words>2491</Words>
  <Application>Microsoft Office PowerPoint</Application>
  <PresentationFormat>Widescreen</PresentationFormat>
  <Paragraphs>113</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Wireframe Building 16x9</vt:lpstr>
      <vt:lpstr>The Rhetorical Situation</vt:lpstr>
      <vt:lpstr>When Good Writers Write</vt:lpstr>
      <vt:lpstr>The Occasion For Writing</vt:lpstr>
      <vt:lpstr>What do I Talk about? The Topic</vt:lpstr>
      <vt:lpstr>Questions Good Writers Ask When Reading</vt:lpstr>
      <vt:lpstr> Audience:  To whom am I speaking? </vt:lpstr>
      <vt:lpstr>Audience:  To whom am I speaking?</vt:lpstr>
      <vt:lpstr>Purpose: What Do you want the paper to do?</vt:lpstr>
      <vt:lpstr>Writer as Situation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Rhetorical Situation</dc:title>
  <dc:creator>Lawrence.Cleary</dc:creator>
  <cp:lastModifiedBy>Lawrence.Cleary</cp:lastModifiedBy>
  <cp:revision>15</cp:revision>
  <dcterms:created xsi:type="dcterms:W3CDTF">2017-08-22T09:28:44Z</dcterms:created>
  <dcterms:modified xsi:type="dcterms:W3CDTF">2017-09-21T09:15:01Z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