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9" r:id="rId6"/>
    <p:sldId id="257" r:id="rId7"/>
    <p:sldId id="264" r:id="rId8"/>
    <p:sldId id="262" r:id="rId9"/>
    <p:sldId id="263" r:id="rId10"/>
    <p:sldId id="265" r:id="rId11"/>
    <p:sldId id="266" r:id="rId12"/>
    <p:sldId id="260" r:id="rId13"/>
    <p:sldId id="267" r:id="rId14"/>
    <p:sldId id="268" r:id="rId15"/>
    <p:sldId id="269" r:id="rId16"/>
    <p:sldId id="270" r:id="rId17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8" d="100"/>
          <a:sy n="108" d="100"/>
        </p:scale>
        <p:origin x="2430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FA6DD-98B1-4500-9219-F6CEDE508B9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337BD-48CD-4211-86BE-D8702D24FFB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4653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1383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pp. 21-35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7933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pp. 36-45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6744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3804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09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767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871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5319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9026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0847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8A8ED-E349-4009-99A5-73AA7DB1CD3F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2614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1344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Ireland in the inter-war period football violence hooliganism religious bigotry sectarianism identity nationalism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337BD-48CD-4211-86BE-D8702D24FFB1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854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582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617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343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376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735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084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760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166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735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354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875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8D3C3-9CB9-4198-9064-2028B0604D6A}" type="datetimeFigureOut">
              <a:rPr lang="en-IE" smtClean="0"/>
              <a:t>03/03/2020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75F12-576A-4898-8FD0-DB627CE728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769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l.ie/rw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suu.com/historyul/docs/edited_undergrad_booklet_2019-20_v3_28_aug_2019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ssuu.com/historyul/docs/edited_undergrad_booklet_2019-20_v3_28_aug_201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ac.libguides.com/c.php?g=623210&amp;p=478414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fap.com/prepare/prepfram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holar.google.com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ingcenter.unc.edu/tips-and-tools/thesis-statement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ul.ie/histor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jstor.org/stable/pdf/30070921.pdf" TargetMode="External"/><Relationship Id="rId4" Type="http://schemas.openxmlformats.org/officeDocument/2006/relationships/hyperlink" Target="https://scholar.goog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Writing History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Lawrence Cleary, Regional Writing Centre Director,</a:t>
            </a:r>
          </a:p>
          <a:p>
            <a:r>
              <a:rPr lang="en-IE" dirty="0" smtClean="0"/>
              <a:t>University of Limerick</a:t>
            </a:r>
          </a:p>
          <a:p>
            <a:r>
              <a:rPr lang="en-IE" dirty="0" smtClean="0">
                <a:hlinkClick r:id="rId3"/>
              </a:rPr>
              <a:t>www.ul.ie/rwc</a:t>
            </a:r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289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makes for </a:t>
            </a:r>
            <a:r>
              <a:rPr lang="en-IE" dirty="0" smtClean="0">
                <a:hlinkClick r:id="rId3"/>
              </a:rPr>
              <a:t>a quality paper</a:t>
            </a:r>
            <a:r>
              <a:rPr lang="en-IE" dirty="0" smtClean="0"/>
              <a:t>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Rhetorical Knowledge </a:t>
            </a:r>
          </a:p>
          <a:p>
            <a:pPr lvl="1"/>
            <a:r>
              <a:rPr lang="en-IE" dirty="0" smtClean="0"/>
              <a:t>(How to get an ‘A’)</a:t>
            </a:r>
          </a:p>
          <a:p>
            <a:r>
              <a:rPr lang="en-IE" dirty="0" smtClean="0"/>
              <a:t>Discourse Community Knowledge </a:t>
            </a:r>
          </a:p>
          <a:p>
            <a:pPr lvl="1"/>
            <a:r>
              <a:rPr lang="en-IE" dirty="0" smtClean="0"/>
              <a:t>(all the stuff spoken about in lectures from beginning to the end of the course)</a:t>
            </a:r>
          </a:p>
          <a:p>
            <a:r>
              <a:rPr lang="en-IE" dirty="0" smtClean="0"/>
              <a:t>Research and Critical Thinking Skills</a:t>
            </a:r>
          </a:p>
          <a:p>
            <a:r>
              <a:rPr lang="en-IE" dirty="0" smtClean="0"/>
              <a:t>Engagement</a:t>
            </a:r>
            <a:endParaRPr lang="en-IE" dirty="0"/>
          </a:p>
          <a:p>
            <a:pPr lvl="1"/>
            <a:r>
              <a:rPr lang="en-IE" dirty="0" smtClean="0"/>
              <a:t>(with the topics and the community)</a:t>
            </a:r>
          </a:p>
        </p:txBody>
      </p:sp>
    </p:spTree>
    <p:extLst>
      <p:ext uri="{BB962C8B-B14F-4D97-AF65-F5344CB8AC3E}">
        <p14:creationId xmlns:p14="http://schemas.microsoft.com/office/powerpoint/2010/main" val="274386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Genre Conventions: </a:t>
            </a:r>
            <a:r>
              <a:rPr lang="en-IE" dirty="0" smtClean="0">
                <a:hlinkClick r:id="rId3"/>
              </a:rPr>
              <a:t>IHS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Formatting</a:t>
            </a:r>
          </a:p>
          <a:p>
            <a:r>
              <a:rPr lang="en-IE" dirty="0" smtClean="0"/>
              <a:t>Some details around use of quotes, numbers, dates, denominations, titles, and letter case</a:t>
            </a:r>
          </a:p>
          <a:p>
            <a:r>
              <a:rPr lang="en-IE" dirty="0" smtClean="0"/>
              <a:t>Citations in footnotes</a:t>
            </a:r>
          </a:p>
          <a:p>
            <a:pPr lvl="1"/>
            <a:r>
              <a:rPr lang="en-IE" dirty="0" smtClean="0">
                <a:hlinkClick r:id="rId4"/>
              </a:rPr>
              <a:t>Primary vs Secondary Sources </a:t>
            </a:r>
            <a:r>
              <a:rPr lang="en-IE" dirty="0" smtClean="0"/>
              <a:t>in History</a:t>
            </a:r>
          </a:p>
          <a:p>
            <a:r>
              <a:rPr lang="en-IE" dirty="0" smtClean="0"/>
              <a:t>Bibliography</a:t>
            </a:r>
          </a:p>
          <a:p>
            <a:r>
              <a:rPr lang="en-IE" dirty="0" smtClean="0"/>
              <a:t>Grammar &amp; Punctuation</a:t>
            </a:r>
          </a:p>
          <a:p>
            <a:r>
              <a:rPr lang="en-IE" dirty="0" smtClean="0"/>
              <a:t>Style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99107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 assignment: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Consider the significance of the year 1848 for the Hapsburg Empire.</a:t>
            </a:r>
          </a:p>
          <a:p>
            <a:pPr lvl="1"/>
            <a:r>
              <a:rPr lang="en-IE" dirty="0" smtClean="0"/>
              <a:t>“consider” </a:t>
            </a:r>
            <a:r>
              <a:rPr lang="en-IE" dirty="0" smtClean="0">
                <a:hlinkClick r:id="rId3"/>
              </a:rPr>
              <a:t>means</a:t>
            </a:r>
            <a:r>
              <a:rPr lang="en-IE" dirty="0" smtClean="0"/>
              <a:t> “requires an answer in which the students describe and give their thoughts on the subject.”</a:t>
            </a:r>
          </a:p>
          <a:p>
            <a:pPr lvl="1"/>
            <a:r>
              <a:rPr lang="en-IE" dirty="0" smtClean="0"/>
              <a:t>“the significance of”, an aspect</a:t>
            </a:r>
          </a:p>
          <a:p>
            <a:pPr lvl="1"/>
            <a:r>
              <a:rPr lang="en-IE" dirty="0" smtClean="0"/>
              <a:t>“the Hapsburg Empire”, the topic</a:t>
            </a:r>
          </a:p>
          <a:p>
            <a:pPr lvl="1"/>
            <a:r>
              <a:rPr lang="en-IE" dirty="0" smtClean="0"/>
              <a:t>“the year 1848”, a restriction or focus</a:t>
            </a:r>
          </a:p>
          <a:p>
            <a:r>
              <a:rPr lang="en-IE" dirty="0" smtClean="0"/>
              <a:t>Possible thesis statements:</a:t>
            </a:r>
          </a:p>
          <a:p>
            <a:pPr lvl="1"/>
            <a:r>
              <a:rPr lang="en-IE" dirty="0" smtClean="0"/>
              <a:t>How was the year 1848 significant for the Hapsburg Empire?</a:t>
            </a:r>
          </a:p>
          <a:p>
            <a:pPr lvl="1"/>
            <a:r>
              <a:rPr lang="en-IE" dirty="0" smtClean="0"/>
              <a:t>The year 1848 was significant for the Hapsburg Empire because…</a:t>
            </a:r>
          </a:p>
          <a:p>
            <a:r>
              <a:rPr lang="en-IE" dirty="0" smtClean="0"/>
              <a:t>Who </a:t>
            </a:r>
            <a:r>
              <a:rPr lang="en-IE" dirty="0" smtClean="0">
                <a:hlinkClick r:id="rId4"/>
              </a:rPr>
              <a:t>talks</a:t>
            </a:r>
            <a:r>
              <a:rPr lang="en-IE" dirty="0" smtClean="0"/>
              <a:t> about this problem?</a:t>
            </a:r>
          </a:p>
        </p:txBody>
      </p:sp>
    </p:spTree>
    <p:extLst>
      <p:ext uri="{BB962C8B-B14F-4D97-AF65-F5344CB8AC3E}">
        <p14:creationId xmlns:p14="http://schemas.microsoft.com/office/powerpoint/2010/main" val="1482219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else?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194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Writing for your life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If writers are to adapt more easily to new concepts, we need to help them develop a theory of writing that includes reflections on:</a:t>
            </a:r>
          </a:p>
          <a:p>
            <a:pPr lvl="1"/>
            <a:r>
              <a:rPr lang="en-IE" dirty="0"/>
              <a:t>writing </a:t>
            </a:r>
            <a:r>
              <a:rPr lang="en-IE" dirty="0" smtClean="0"/>
              <a:t>process knowledge</a:t>
            </a:r>
            <a:r>
              <a:rPr lang="en-IE" dirty="0"/>
              <a:t>, </a:t>
            </a:r>
            <a:endParaRPr lang="en-IE" dirty="0" smtClean="0"/>
          </a:p>
          <a:p>
            <a:pPr lvl="1"/>
            <a:r>
              <a:rPr lang="en-IE" dirty="0" smtClean="0"/>
              <a:t>rhetorical knowledge, </a:t>
            </a:r>
          </a:p>
          <a:p>
            <a:pPr lvl="1"/>
            <a:r>
              <a:rPr lang="en-IE" dirty="0" smtClean="0"/>
              <a:t>discourse community knowledge,</a:t>
            </a:r>
          </a:p>
          <a:p>
            <a:pPr lvl="1"/>
            <a:r>
              <a:rPr lang="en-IE" dirty="0" smtClean="0"/>
              <a:t>subject </a:t>
            </a:r>
            <a:r>
              <a:rPr lang="en-IE" dirty="0"/>
              <a:t>matter knowledge, </a:t>
            </a:r>
            <a:endParaRPr lang="en-IE" dirty="0" smtClean="0"/>
          </a:p>
          <a:p>
            <a:pPr lvl="1"/>
            <a:r>
              <a:rPr lang="en-IE" dirty="0" smtClean="0"/>
              <a:t>genre knowledge.</a:t>
            </a:r>
          </a:p>
          <a:p>
            <a:pPr marL="914400" lvl="2" indent="0" algn="r">
              <a:buNone/>
            </a:pPr>
            <a:r>
              <a:rPr lang="en-IE" sz="1400" dirty="0" smtClean="0"/>
              <a:t>Beaufort, A. (2000) ‘Learning the Trade: A Social Apprenticeship Model for </a:t>
            </a:r>
          </a:p>
          <a:p>
            <a:pPr marL="914400" lvl="2" indent="0" algn="r">
              <a:buNone/>
            </a:pPr>
            <a:r>
              <a:rPr lang="en-IE" sz="1400" dirty="0" smtClean="0"/>
              <a:t>Gaining Writing Expertise’. </a:t>
            </a:r>
            <a:r>
              <a:rPr lang="en-IE" sz="1400" i="1" dirty="0" smtClean="0"/>
              <a:t>Written Communication </a:t>
            </a:r>
            <a:r>
              <a:rPr lang="en-IE" sz="1400" dirty="0" smtClean="0"/>
              <a:t>17(2), pp. 185-223.</a:t>
            </a:r>
          </a:p>
        </p:txBody>
      </p:sp>
    </p:spTree>
    <p:extLst>
      <p:ext uri="{BB962C8B-B14F-4D97-AF65-F5344CB8AC3E}">
        <p14:creationId xmlns:p14="http://schemas.microsoft.com/office/powerpoint/2010/main" val="278476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What do good writers think about?</a:t>
            </a:r>
            <a:endParaRPr lang="en-I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00136" y="1825625"/>
            <a:ext cx="939172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42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1735B-E0B3-436B-B19A-CF6807888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D8A5E-6A37-43B3-8469-D62416A56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Occasion</a:t>
            </a:r>
            <a:r>
              <a:rPr lang="en-GB" dirty="0"/>
              <a:t>—an academic context; a discipline-specific context; an informal writing context or a formal one</a:t>
            </a:r>
            <a:endParaRPr lang="en-GB" sz="3200" dirty="0"/>
          </a:p>
          <a:p>
            <a:r>
              <a:rPr lang="en-GB" sz="3200" b="1" dirty="0">
                <a:solidFill>
                  <a:srgbClr val="FF0000"/>
                </a:solidFill>
              </a:rPr>
              <a:t>Topic</a:t>
            </a:r>
            <a:r>
              <a:rPr lang="en-GB" dirty="0"/>
              <a:t>—a point of contestation or a gap in the field of knowledge</a:t>
            </a:r>
          </a:p>
          <a:p>
            <a:pPr lvl="1"/>
            <a:r>
              <a:rPr lang="en-GB" dirty="0"/>
              <a:t>All academic papers are argumentative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claim</a:t>
            </a:r>
            <a:r>
              <a:rPr lang="en-GB" dirty="0" err="1">
                <a:sym typeface="Wingdings" panose="05000000000000000000" pitchFamily="2" charset="2"/>
              </a:rPr>
              <a:t>a</a:t>
            </a:r>
            <a:r>
              <a:rPr lang="en-GB" dirty="0">
                <a:sym typeface="Wingdings" panose="05000000000000000000" pitchFamily="2" charset="2"/>
              </a:rPr>
              <a:t> defence; a </a:t>
            </a:r>
            <a:r>
              <a:rPr lang="en-GB" dirty="0" err="1">
                <a:sym typeface="Wingdings" panose="05000000000000000000" pitchFamily="2" charset="2"/>
              </a:rPr>
              <a:t>questionanswer</a:t>
            </a:r>
            <a:r>
              <a:rPr lang="en-GB" dirty="0">
                <a:sym typeface="Wingdings" panose="05000000000000000000" pitchFamily="2" charset="2"/>
              </a:rPr>
              <a:t>; a </a:t>
            </a:r>
            <a:r>
              <a:rPr lang="en-GB" dirty="0" err="1">
                <a:sym typeface="Wingdings" panose="05000000000000000000" pitchFamily="2" charset="2"/>
              </a:rPr>
              <a:t>problema</a:t>
            </a:r>
            <a:r>
              <a:rPr lang="en-GB" dirty="0">
                <a:sym typeface="Wingdings" panose="05000000000000000000" pitchFamily="2" charset="2"/>
              </a:rPr>
              <a:t> solution; a </a:t>
            </a:r>
            <a:r>
              <a:rPr lang="en-GB" dirty="0" err="1">
                <a:sym typeface="Wingdings" panose="05000000000000000000" pitchFamily="2" charset="2"/>
              </a:rPr>
              <a:t>hypothesisa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err="1">
                <a:sym typeface="Wingdings" panose="05000000000000000000" pitchFamily="2" charset="2"/>
              </a:rPr>
              <a:t>testan</a:t>
            </a:r>
            <a:r>
              <a:rPr lang="en-GB" dirty="0">
                <a:sym typeface="Wingdings" panose="05000000000000000000" pitchFamily="2" charset="2"/>
              </a:rPr>
              <a:t> affirmation/negation</a:t>
            </a:r>
            <a:endParaRPr lang="en-GB" dirty="0"/>
          </a:p>
          <a:p>
            <a:r>
              <a:rPr lang="en-GB" sz="3200" b="1" dirty="0">
                <a:solidFill>
                  <a:srgbClr val="FF0000"/>
                </a:solidFill>
              </a:rPr>
              <a:t>Audience</a:t>
            </a:r>
            <a:r>
              <a:rPr lang="en-GB" dirty="0"/>
              <a:t>—the person assessing the paper; the community that talks about the problem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Purpose</a:t>
            </a:r>
            <a:r>
              <a:rPr lang="en-GB" sz="3000" dirty="0"/>
              <a:t>—to get an A+; and maybe more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Writer</a:t>
            </a:r>
            <a:r>
              <a:rPr lang="en-GB" sz="3000" dirty="0"/>
              <a:t>—what am I bringing to the table that contributes/that interferes?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354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C048-2569-4028-9B4E-6EB7D8CDC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08B8D-C2A8-4253-BE20-70097B240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you do when you are given a writing task. Writing is an act, a behaviour. </a:t>
            </a:r>
          </a:p>
          <a:p>
            <a:r>
              <a:rPr lang="en-GB" dirty="0"/>
              <a:t> Two Parts: </a:t>
            </a:r>
          </a:p>
          <a:p>
            <a:pPr lvl="1"/>
            <a:r>
              <a:rPr lang="en-GB" dirty="0"/>
              <a:t>First, all the things you do when you are trying to figure out </a:t>
            </a:r>
            <a:r>
              <a:rPr lang="en-GB" sz="3600" b="1" dirty="0">
                <a:solidFill>
                  <a:srgbClr val="FF0000"/>
                </a:solidFill>
              </a:rPr>
              <a:t>what</a:t>
            </a:r>
            <a:r>
              <a:rPr lang="en-GB" dirty="0"/>
              <a:t> you want to say</a:t>
            </a:r>
          </a:p>
          <a:p>
            <a:pPr lvl="2"/>
            <a:r>
              <a:rPr lang="en-GB" dirty="0"/>
              <a:t>Assessing the situation, making a plan, choosing a topic, gathering information, taking notes, drafting</a:t>
            </a:r>
          </a:p>
          <a:p>
            <a:pPr lvl="1"/>
            <a:r>
              <a:rPr lang="en-GB" dirty="0"/>
              <a:t>Second, all the things you do when you are trying to figure out </a:t>
            </a:r>
            <a:r>
              <a:rPr lang="en-GB" sz="3600" b="1" dirty="0">
                <a:solidFill>
                  <a:srgbClr val="FF0000"/>
                </a:solidFill>
              </a:rPr>
              <a:t>how</a:t>
            </a:r>
            <a:r>
              <a:rPr lang="en-GB" dirty="0"/>
              <a:t> to say it so that your audience gets it</a:t>
            </a:r>
          </a:p>
          <a:p>
            <a:pPr lvl="2"/>
            <a:r>
              <a:rPr lang="en-GB" dirty="0"/>
              <a:t>Revising/re-seeing, editing, proofing—thinking in terms of best word choice, style choice, genre conventions, etc.</a:t>
            </a:r>
          </a:p>
        </p:txBody>
      </p:sp>
    </p:spTree>
    <p:extLst>
      <p:ext uri="{BB962C8B-B14F-4D97-AF65-F5344CB8AC3E}">
        <p14:creationId xmlns:p14="http://schemas.microsoft.com/office/powerpoint/2010/main" val="217725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4425F-B629-4544-9239-3E621802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189E6-9800-4B51-A272-CD69F1DEA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FF0000"/>
                </a:solidFill>
              </a:rPr>
              <a:t>Metacognitive</a:t>
            </a:r>
            <a:r>
              <a:rPr lang="en-GB" dirty="0"/>
              <a:t>—reflection and self-assessment—is it working?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Cognitive</a:t>
            </a:r>
            <a:r>
              <a:rPr lang="en-GB" dirty="0"/>
              <a:t>—thoughts that either motivate or de-motivate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Affective</a:t>
            </a:r>
            <a:r>
              <a:rPr lang="en-GB" dirty="0"/>
              <a:t>—feelings that move me forward or hinder my progress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Social</a:t>
            </a:r>
            <a:r>
              <a:rPr lang="en-GB" dirty="0"/>
              <a:t>—people that either facilitate my work or impede it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Procedural</a:t>
            </a:r>
            <a:r>
              <a:rPr lang="en-GB" dirty="0"/>
              <a:t>—what am I doing that’s working? What isn’t working?</a:t>
            </a:r>
          </a:p>
        </p:txBody>
      </p:sp>
    </p:spTree>
    <p:extLst>
      <p:ext uri="{BB962C8B-B14F-4D97-AF65-F5344CB8AC3E}">
        <p14:creationId xmlns:p14="http://schemas.microsoft.com/office/powerpoint/2010/main" val="367005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‘Topic’ in an academic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Two things that academic researchers do:</a:t>
            </a:r>
          </a:p>
          <a:p>
            <a:pPr lvl="1"/>
            <a:r>
              <a:rPr lang="en-IE" dirty="0"/>
              <a:t>Take a position on a point of contestation</a:t>
            </a:r>
          </a:p>
          <a:p>
            <a:pPr lvl="1"/>
            <a:r>
              <a:rPr lang="en-IE" dirty="0"/>
              <a:t>Attempt to fill a gap in their discipline’s field of knowledge</a:t>
            </a:r>
          </a:p>
          <a:p>
            <a:r>
              <a:rPr lang="en-IE" dirty="0"/>
              <a:t>They do it in a number of ways:</a:t>
            </a:r>
          </a:p>
          <a:p>
            <a:pPr lvl="1"/>
            <a:r>
              <a:rPr lang="en-IE" dirty="0"/>
              <a:t>Claim </a:t>
            </a:r>
            <a:r>
              <a:rPr lang="en-IE" dirty="0">
                <a:sym typeface="Wingdings" panose="05000000000000000000" pitchFamily="2" charset="2"/>
              </a:rPr>
              <a:t> Defence</a:t>
            </a:r>
          </a:p>
          <a:p>
            <a:pPr lvl="1"/>
            <a:r>
              <a:rPr lang="en-IE" dirty="0">
                <a:sym typeface="Wingdings" panose="05000000000000000000" pitchFamily="2" charset="2"/>
              </a:rPr>
              <a:t>Question  Answer (defence)</a:t>
            </a:r>
          </a:p>
          <a:p>
            <a:pPr lvl="1"/>
            <a:r>
              <a:rPr lang="en-IE" dirty="0">
                <a:sym typeface="Wingdings" panose="05000000000000000000" pitchFamily="2" charset="2"/>
              </a:rPr>
              <a:t>Problem  Solution (defence)</a:t>
            </a:r>
          </a:p>
          <a:p>
            <a:pPr lvl="1"/>
            <a:r>
              <a:rPr lang="en-IE" dirty="0">
                <a:sym typeface="Wingdings" panose="05000000000000000000" pitchFamily="2" charset="2"/>
              </a:rPr>
              <a:t>Hypothesis  Test (defence)  Affirmation/Negation (defence)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8329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do you find a problem to research?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did you study in your course? </a:t>
            </a:r>
          </a:p>
          <a:p>
            <a:r>
              <a:rPr lang="en-IE" dirty="0" smtClean="0"/>
              <a:t>What kinds of questions or problems arose in the readings and still are current?</a:t>
            </a:r>
          </a:p>
          <a:p>
            <a:r>
              <a:rPr lang="en-IE" dirty="0" smtClean="0"/>
              <a:t>What issues in your field are of interest to you?</a:t>
            </a:r>
          </a:p>
          <a:p>
            <a:r>
              <a:rPr lang="en-IE" dirty="0" smtClean="0"/>
              <a:t>Which issues are manageable in the time/space available?</a:t>
            </a:r>
          </a:p>
          <a:p>
            <a:r>
              <a:rPr lang="en-IE" dirty="0" smtClean="0"/>
              <a:t>Can you narrow your focus to an aspect of the problem that interests you?</a:t>
            </a:r>
            <a:endParaRPr lang="en-IE" dirty="0"/>
          </a:p>
          <a:p>
            <a:r>
              <a:rPr lang="en-IE" dirty="0" smtClean="0"/>
              <a:t>What is </a:t>
            </a:r>
            <a:r>
              <a:rPr lang="en-IE" dirty="0" smtClean="0">
                <a:hlinkClick r:id="rId3"/>
              </a:rPr>
              <a:t>my thesis statement</a:t>
            </a:r>
            <a:r>
              <a:rPr lang="en-IE" dirty="0" smtClean="0"/>
              <a:t>: the claim or question or problem or hypothesis that motivates the research? Can I write it out?</a:t>
            </a:r>
          </a:p>
        </p:txBody>
      </p:sp>
    </p:spTree>
    <p:extLst>
      <p:ext uri="{BB962C8B-B14F-4D97-AF65-F5344CB8AC3E}">
        <p14:creationId xmlns:p14="http://schemas.microsoft.com/office/powerpoint/2010/main" val="19034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hlinkClick r:id="rId3"/>
              </a:rPr>
              <a:t>discourse community knowledge</a:t>
            </a:r>
            <a:r>
              <a:rPr lang="en-IE" dirty="0" smtClean="0"/>
              <a:t>,</a:t>
            </a:r>
          </a:p>
          <a:p>
            <a:r>
              <a:rPr lang="en-IE" dirty="0" smtClean="0">
                <a:hlinkClick r:id="rId4"/>
              </a:rPr>
              <a:t>subject matter knowledge</a:t>
            </a:r>
            <a:r>
              <a:rPr lang="en-IE" dirty="0" smtClean="0"/>
              <a:t>, </a:t>
            </a:r>
          </a:p>
          <a:p>
            <a:r>
              <a:rPr lang="en-IE" dirty="0" smtClean="0">
                <a:hlinkClick r:id="rId5"/>
              </a:rPr>
              <a:t>genre knowledge</a:t>
            </a:r>
            <a:r>
              <a:rPr lang="en-IE" dirty="0" smtClean="0"/>
              <a:t>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78041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F37A4E611AA24DB4FAF81430362EDA" ma:contentTypeVersion="15" ma:contentTypeDescription="Create a new document." ma:contentTypeScope="" ma:versionID="38539d35a00a915f6b19125bccf62d23">
  <xsd:schema xmlns:xsd="http://www.w3.org/2001/XMLSchema" xmlns:xs="http://www.w3.org/2001/XMLSchema" xmlns:p="http://schemas.microsoft.com/office/2006/metadata/properties" xmlns:ns3="43023927-f72a-40d9-82ec-f3f2d80d180b" targetNamespace="http://schemas.microsoft.com/office/2006/metadata/properties" ma:root="true" ma:fieldsID="92a9793129ef76de66de12bf9b29088b" ns3:_="">
    <xsd:import namespace="43023927-f72a-40d9-82ec-f3f2d80d180b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23927-f72a-40d9-82ec-f3f2d80d180b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Levels xmlns="43023927-f72a-40d9-82ec-f3f2d80d180b" xsi:nil="true"/>
    <MigrationWizIdDocumentLibraryPermissions xmlns="43023927-f72a-40d9-82ec-f3f2d80d180b" xsi:nil="true"/>
    <MigrationWizIdSecurityGroups xmlns="43023927-f72a-40d9-82ec-f3f2d80d180b" xsi:nil="true"/>
    <MigrationWizIdPermissions xmlns="43023927-f72a-40d9-82ec-f3f2d80d180b" xsi:nil="true"/>
    <MigrationWizId xmlns="43023927-f72a-40d9-82ec-f3f2d80d180b" xsi:nil="true"/>
  </documentManagement>
</p:properties>
</file>

<file path=customXml/itemProps1.xml><?xml version="1.0" encoding="utf-8"?>
<ds:datastoreItem xmlns:ds="http://schemas.openxmlformats.org/officeDocument/2006/customXml" ds:itemID="{2639BD76-C9EB-4408-A758-29240E1F87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023927-f72a-40d9-82ec-f3f2d80d18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D2CDA2-60F1-4FFB-BFCD-9DB12CD878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E01D59-220F-49B9-9A63-37701AE8CCCF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43023927-f72a-40d9-82ec-f3f2d80d180b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722</Words>
  <Application>Microsoft Office PowerPoint</Application>
  <PresentationFormat>Widescreen</PresentationFormat>
  <Paragraphs>97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Writing History</vt:lpstr>
      <vt:lpstr>Writing for your life</vt:lpstr>
      <vt:lpstr>What do good writers think about?</vt:lpstr>
      <vt:lpstr>Situation</vt:lpstr>
      <vt:lpstr>Process</vt:lpstr>
      <vt:lpstr>Strategies</vt:lpstr>
      <vt:lpstr>‘Topic’ in an academic context</vt:lpstr>
      <vt:lpstr>How do you find a problem to research?</vt:lpstr>
      <vt:lpstr>PowerPoint Presentation</vt:lpstr>
      <vt:lpstr>What makes for a quality paper?</vt:lpstr>
      <vt:lpstr>Genre Conventions: IHS</vt:lpstr>
      <vt:lpstr>An assignment:</vt:lpstr>
      <vt:lpstr>What else?</vt:lpstr>
    </vt:vector>
  </TitlesOfParts>
  <Company>University of Limerick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History</dc:title>
  <dc:creator>Lawrence.Cleary</dc:creator>
  <cp:lastModifiedBy>Bart.Ryan</cp:lastModifiedBy>
  <cp:revision>11</cp:revision>
  <cp:lastPrinted>2020-03-02T16:53:57Z</cp:lastPrinted>
  <dcterms:created xsi:type="dcterms:W3CDTF">2020-03-02T13:13:17Z</dcterms:created>
  <dcterms:modified xsi:type="dcterms:W3CDTF">2020-03-03T08:54:59Z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0x010100A2F37A4E611AA24DB4FAF81430362EDA</vt:lpwstr>
  </property>
</Properties>
</file>