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68"/>
  </p:notesMasterIdLst>
  <p:handoutMasterIdLst>
    <p:handoutMasterId r:id="rId69"/>
  </p:handoutMasterIdLst>
  <p:sldIdLst>
    <p:sldId id="256" r:id="rId2"/>
    <p:sldId id="387" r:id="rId3"/>
    <p:sldId id="388" r:id="rId4"/>
    <p:sldId id="389" r:id="rId5"/>
    <p:sldId id="390" r:id="rId6"/>
    <p:sldId id="350" r:id="rId7"/>
    <p:sldId id="402" r:id="rId8"/>
    <p:sldId id="403" r:id="rId9"/>
    <p:sldId id="404" r:id="rId10"/>
    <p:sldId id="405" r:id="rId11"/>
    <p:sldId id="391" r:id="rId12"/>
    <p:sldId id="392" r:id="rId13"/>
    <p:sldId id="393" r:id="rId14"/>
    <p:sldId id="394" r:id="rId15"/>
    <p:sldId id="395" r:id="rId16"/>
    <p:sldId id="396" r:id="rId17"/>
    <p:sldId id="397" r:id="rId18"/>
    <p:sldId id="398" r:id="rId19"/>
    <p:sldId id="399" r:id="rId20"/>
    <p:sldId id="400" r:id="rId21"/>
    <p:sldId id="401" r:id="rId22"/>
    <p:sldId id="280" r:id="rId23"/>
    <p:sldId id="283" r:id="rId24"/>
    <p:sldId id="285" r:id="rId25"/>
    <p:sldId id="286" r:id="rId26"/>
    <p:sldId id="342" r:id="rId27"/>
    <p:sldId id="344" r:id="rId28"/>
    <p:sldId id="345" r:id="rId29"/>
    <p:sldId id="346" r:id="rId30"/>
    <p:sldId id="347" r:id="rId31"/>
    <p:sldId id="348" r:id="rId32"/>
    <p:sldId id="349" r:id="rId33"/>
    <p:sldId id="362" r:id="rId34"/>
    <p:sldId id="29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20" r:id="rId50"/>
    <p:sldId id="321" r:id="rId51"/>
    <p:sldId id="322" r:id="rId52"/>
    <p:sldId id="323" r:id="rId53"/>
    <p:sldId id="406" r:id="rId54"/>
    <p:sldId id="324" r:id="rId55"/>
    <p:sldId id="325" r:id="rId56"/>
    <p:sldId id="376" r:id="rId57"/>
    <p:sldId id="378" r:id="rId58"/>
    <p:sldId id="379" r:id="rId59"/>
    <p:sldId id="380" r:id="rId60"/>
    <p:sldId id="326" r:id="rId61"/>
    <p:sldId id="327" r:id="rId62"/>
    <p:sldId id="328" r:id="rId63"/>
    <p:sldId id="329" r:id="rId64"/>
    <p:sldId id="330" r:id="rId65"/>
    <p:sldId id="381" r:id="rId66"/>
    <p:sldId id="374" r:id="rId67"/>
  </p:sldIdLst>
  <p:sldSz cx="9144000" cy="6858000" type="screen4x3"/>
  <p:notesSz cx="6858000" cy="9144000"/>
  <p:custDataLst>
    <p:tags r:id="rId70"/>
  </p:custDataLst>
  <p:defaultTextStyle>
    <a:defPPr>
      <a:defRPr lang="en-US"/>
    </a:defPPr>
    <a:lvl1pPr algn="ctr" rtl="0" fontAlgn="base">
      <a:spcBef>
        <a:spcPct val="20000"/>
      </a:spcBef>
      <a:spcAft>
        <a:spcPct val="0"/>
      </a:spcAft>
      <a:defRPr sz="2400" kern="1200">
        <a:solidFill>
          <a:schemeClr val="tx1"/>
        </a:solidFill>
        <a:latin typeface="Times New Roman" pitchFamily="18" charset="0"/>
        <a:ea typeface="+mn-ea"/>
        <a:cs typeface="+mn-cs"/>
      </a:defRPr>
    </a:lvl1pPr>
    <a:lvl2pPr marL="457200" algn="ctr" rtl="0" fontAlgn="base">
      <a:spcBef>
        <a:spcPct val="20000"/>
      </a:spcBef>
      <a:spcAft>
        <a:spcPct val="0"/>
      </a:spcAft>
      <a:defRPr sz="2400" kern="1200">
        <a:solidFill>
          <a:schemeClr val="tx1"/>
        </a:solidFill>
        <a:latin typeface="Times New Roman" pitchFamily="18" charset="0"/>
        <a:ea typeface="+mn-ea"/>
        <a:cs typeface="+mn-cs"/>
      </a:defRPr>
    </a:lvl2pPr>
    <a:lvl3pPr marL="914400" algn="ctr" rtl="0" fontAlgn="base">
      <a:spcBef>
        <a:spcPct val="20000"/>
      </a:spcBef>
      <a:spcAft>
        <a:spcPct val="0"/>
      </a:spcAft>
      <a:defRPr sz="2400" kern="1200">
        <a:solidFill>
          <a:schemeClr val="tx1"/>
        </a:solidFill>
        <a:latin typeface="Times New Roman" pitchFamily="18" charset="0"/>
        <a:ea typeface="+mn-ea"/>
        <a:cs typeface="+mn-cs"/>
      </a:defRPr>
    </a:lvl3pPr>
    <a:lvl4pPr marL="1371600" algn="ctr" rtl="0" fontAlgn="base">
      <a:spcBef>
        <a:spcPct val="20000"/>
      </a:spcBef>
      <a:spcAft>
        <a:spcPct val="0"/>
      </a:spcAft>
      <a:defRPr sz="2400" kern="1200">
        <a:solidFill>
          <a:schemeClr val="tx1"/>
        </a:solidFill>
        <a:latin typeface="Times New Roman" pitchFamily="18" charset="0"/>
        <a:ea typeface="+mn-ea"/>
        <a:cs typeface="+mn-cs"/>
      </a:defRPr>
    </a:lvl4pPr>
    <a:lvl5pPr marL="1828800" algn="ctr"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6600"/>
    <a:srgbClr val="0033CC"/>
    <a:srgbClr val="CC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75" autoAdjust="0"/>
    <p:restoredTop sz="94660" autoAdjust="0"/>
  </p:normalViewPr>
  <p:slideViewPr>
    <p:cSldViewPr>
      <p:cViewPr varScale="1">
        <p:scale>
          <a:sx n="96" d="100"/>
          <a:sy n="96" d="100"/>
        </p:scale>
        <p:origin x="-634"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739"/>
    </p:cViewPr>
  </p:sorterViewPr>
  <p:notesViewPr>
    <p:cSldViewPr>
      <p:cViewPr varScale="1">
        <p:scale>
          <a:sx n="57" d="100"/>
          <a:sy n="57" d="100"/>
        </p:scale>
        <p:origin x="-169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r>
              <a:rPr lang="en-US"/>
              <a:t>Notes</a:t>
            </a:r>
          </a:p>
        </p:txBody>
      </p:sp>
      <p:sp>
        <p:nvSpPr>
          <p:cNvPr id="61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AF79CEAB-C5FE-41D7-B484-AE4E18485A61}" type="datetime9">
              <a:rPr lang="en-GB"/>
              <a:pPr>
                <a:defRPr/>
              </a:pPr>
              <a:t>28/09/2015 12:01:43</a:t>
            </a:fld>
            <a:endParaRPr lang="en-US"/>
          </a:p>
        </p:txBody>
      </p:sp>
      <p:sp>
        <p:nvSpPr>
          <p:cNvPr id="61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r>
              <a:rPr lang="en-US"/>
              <a:t>ME4001</a:t>
            </a:r>
          </a:p>
        </p:txBody>
      </p:sp>
      <p:sp>
        <p:nvSpPr>
          <p:cNvPr id="61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8471CA2-3A7A-4DD3-B876-3827E682775B}" type="slidenum">
              <a:rPr lang="en-US"/>
              <a:pPr>
                <a:defRPr/>
              </a:pPr>
              <a:t>‹#›</a:t>
            </a:fld>
            <a:endParaRPr lang="en-US"/>
          </a:p>
        </p:txBody>
      </p:sp>
    </p:spTree>
    <p:extLst>
      <p:ext uri="{BB962C8B-B14F-4D97-AF65-F5344CB8AC3E}">
        <p14:creationId xmlns:p14="http://schemas.microsoft.com/office/powerpoint/2010/main" val="847811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r>
              <a:rPr lang="en-US"/>
              <a:t>Notes</a:t>
            </a:r>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004D5D5-BF67-4C30-BA71-52E895244FCA}" type="datetime9">
              <a:rPr lang="en-GB"/>
              <a:pPr>
                <a:defRPr/>
              </a:pPr>
              <a:t>28/09/2015 12:01:43</a:t>
            </a:fld>
            <a:endParaRPr lang="en-US"/>
          </a:p>
        </p:txBody>
      </p:sp>
      <p:sp>
        <p:nvSpPr>
          <p:cNvPr id="7066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r>
              <a:rPr lang="en-US"/>
              <a:t>ME4001</a:t>
            </a:r>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E05070-905E-478F-A541-E06E9AB3F728}" type="slidenum">
              <a:rPr lang="en-US"/>
              <a:pPr>
                <a:defRPr/>
              </a:pPr>
              <a:t>‹#›</a:t>
            </a:fld>
            <a:endParaRPr lang="en-US"/>
          </a:p>
        </p:txBody>
      </p:sp>
    </p:spTree>
    <p:extLst>
      <p:ext uri="{BB962C8B-B14F-4D97-AF65-F5344CB8AC3E}">
        <p14:creationId xmlns:p14="http://schemas.microsoft.com/office/powerpoint/2010/main" val="2496529457"/>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16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8B6FE27-CC02-4B2E-B59D-BB8E5F7038BE}" type="datetime9">
              <a:rPr lang="en-GB" sz="1200" smtClean="0"/>
              <a:pPr eaLnBrk="1" hangingPunct="1"/>
              <a:t>28/09/2015 12:01:43</a:t>
            </a:fld>
            <a:endParaRPr lang="en-US" sz="1200" smtClean="0"/>
          </a:p>
        </p:txBody>
      </p:sp>
      <p:sp>
        <p:nvSpPr>
          <p:cNvPr id="716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16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1638B68-1FB5-43DB-9241-CAFED882EDF8}" type="slidenum">
              <a:rPr lang="en-US" sz="1200" smtClean="0"/>
              <a:pPr eaLnBrk="1" hangingPunct="1"/>
              <a:t>1</a:t>
            </a:fld>
            <a:endParaRPr lang="en-US" sz="1200" smtClean="0"/>
          </a:p>
        </p:txBody>
      </p:sp>
      <p:sp>
        <p:nvSpPr>
          <p:cNvPr id="71686" name="Rectangle 2"/>
          <p:cNvSpPr>
            <a:spLocks noChangeArrowheads="1" noTextEdit="1"/>
          </p:cNvSpPr>
          <p:nvPr>
            <p:ph type="sldImg"/>
          </p:nvPr>
        </p:nvSpPr>
        <p:spPr>
          <a:ln/>
        </p:spPr>
      </p:sp>
      <p:sp>
        <p:nvSpPr>
          <p:cNvPr id="716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08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8AF055E-8CB0-455D-A501-DA29CC9BDCCD}" type="datetime9">
              <a:rPr lang="en-GB" sz="1200" smtClean="0"/>
              <a:pPr eaLnBrk="1" hangingPunct="1"/>
              <a:t>28/09/2015 12:01:43</a:t>
            </a:fld>
            <a:endParaRPr lang="en-US" sz="1200" smtClean="0"/>
          </a:p>
        </p:txBody>
      </p:sp>
      <p:sp>
        <p:nvSpPr>
          <p:cNvPr id="809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09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F65996C-D4C6-4CEF-BDCC-7330F318A68F}" type="slidenum">
              <a:rPr lang="en-US" sz="1200" smtClean="0"/>
              <a:pPr eaLnBrk="1" hangingPunct="1"/>
              <a:t>16</a:t>
            </a:fld>
            <a:endParaRPr lang="en-US" sz="1200" smtClean="0"/>
          </a:p>
        </p:txBody>
      </p:sp>
      <p:sp>
        <p:nvSpPr>
          <p:cNvPr id="80902" name="Rectangle 1026"/>
          <p:cNvSpPr>
            <a:spLocks noChangeArrowheads="1" noTextEdit="1"/>
          </p:cNvSpPr>
          <p:nvPr>
            <p:ph type="sldImg"/>
          </p:nvPr>
        </p:nvSpPr>
        <p:spPr>
          <a:solidFill>
            <a:srgbClr val="FFFFFF"/>
          </a:solidFill>
          <a:ln/>
        </p:spPr>
      </p:sp>
      <p:sp>
        <p:nvSpPr>
          <p:cNvPr id="80903" name="Rectangle 1027"/>
          <p:cNvSpPr>
            <a:spLocks noChangeArrowheads="1"/>
          </p:cNvSpPr>
          <p:nvPr>
            <p:ph type="body" idx="1"/>
          </p:nvPr>
        </p:nvSpPr>
        <p:spPr>
          <a:solidFill>
            <a:srgbClr val="FFFFFF"/>
          </a:solidFill>
          <a:ln>
            <a:solidFill>
              <a:srgbClr val="000000"/>
            </a:solidFill>
          </a:ln>
        </p:spPr>
        <p:txBody>
          <a:bodyPr/>
          <a:lstStyle/>
          <a:p>
            <a:pPr eaLnBrk="1" hangingPunct="1"/>
            <a:r>
              <a:rPr lang="en-IE" smtClean="0"/>
              <a:t>Your referencing format will be checked against this source.</a:t>
            </a: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19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CBC6B1B-882E-47B4-9B0F-5EC00E3914FA}" type="datetime9">
              <a:rPr lang="en-GB" sz="1200" smtClean="0"/>
              <a:pPr eaLnBrk="1" hangingPunct="1"/>
              <a:t>28/09/2015 12:01:43</a:t>
            </a:fld>
            <a:endParaRPr lang="en-US" sz="1200" smtClean="0"/>
          </a:p>
        </p:txBody>
      </p:sp>
      <p:sp>
        <p:nvSpPr>
          <p:cNvPr id="819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19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6BB938A-997C-42F7-BA3E-52D1A5C8E7DD}" type="slidenum">
              <a:rPr lang="en-US" sz="1200" smtClean="0"/>
              <a:pPr eaLnBrk="1" hangingPunct="1"/>
              <a:t>17</a:t>
            </a:fld>
            <a:endParaRPr lang="en-US" sz="1200" smtClean="0"/>
          </a:p>
        </p:txBody>
      </p:sp>
      <p:sp>
        <p:nvSpPr>
          <p:cNvPr id="81926" name="Rectangle 2"/>
          <p:cNvSpPr>
            <a:spLocks noChangeArrowheads="1" noTextEdit="1"/>
          </p:cNvSpPr>
          <p:nvPr>
            <p:ph type="sldImg"/>
          </p:nvPr>
        </p:nvSpPr>
        <p:spPr>
          <a:solidFill>
            <a:srgbClr val="FFFFFF"/>
          </a:solidFill>
          <a:ln/>
        </p:spPr>
      </p:sp>
      <p:sp>
        <p:nvSpPr>
          <p:cNvPr id="81927" name="Rectangle 3"/>
          <p:cNvSpPr>
            <a:spLocks noChangeArrowheads="1"/>
          </p:cNvSpPr>
          <p:nvPr>
            <p:ph type="body" idx="1"/>
          </p:nvPr>
        </p:nvSpPr>
        <p:spPr>
          <a:solidFill>
            <a:srgbClr val="FFFFFF"/>
          </a:solidFill>
          <a:ln>
            <a:solidFill>
              <a:srgbClr val="000000"/>
            </a:solidFill>
          </a:ln>
        </p:spPr>
        <p:txBody>
          <a:bodyPr/>
          <a:lstStyle/>
          <a:p>
            <a:pPr eaLnBrk="1" hangingPunct="1"/>
            <a:r>
              <a:rPr lang="en-IE" smtClean="0"/>
              <a:t>The top paraphrase is taken as is from the MIC website. The same paraphrase, below, is modified using Cite It Right formatting.</a:t>
            </a:r>
          </a:p>
          <a:p>
            <a:pPr eaLnBrk="1" hangingPunct="1"/>
            <a:endParaRPr lang="en-IE" smtClean="0"/>
          </a:p>
          <a:p>
            <a:pPr eaLnBrk="1" hangingPunct="1"/>
            <a:r>
              <a:rPr lang="en-IE" smtClean="0"/>
              <a:t>Mary Immaculate College, Learner Support Unit (</a:t>
            </a:r>
            <a:r>
              <a:rPr lang="en-IE" i="1" smtClean="0"/>
              <a:t>n.d</a:t>
            </a:r>
            <a:r>
              <a:rPr lang="en-IE" smtClean="0"/>
              <a:t>.) </a:t>
            </a:r>
            <a:r>
              <a:rPr lang="en-IE" i="1" smtClean="0"/>
              <a:t>The Harvard Referencing System</a:t>
            </a:r>
            <a:r>
              <a:rPr lang="en-IE" smtClean="0"/>
              <a:t> [online] available: </a:t>
            </a:r>
            <a:r>
              <a:rPr lang="en-US" smtClean="0"/>
              <a:t>http://www.mic.ul.ie/lsu/referencing_harvard.htm</a:t>
            </a:r>
            <a:r>
              <a:rPr lang="en-IE" smtClean="0"/>
              <a:t> [accessed 14 March 2006]</a:t>
            </a: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29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D714233-800D-4B99-917D-4CE2A910982C}" type="datetime9">
              <a:rPr lang="en-GB" sz="1200" smtClean="0"/>
              <a:pPr eaLnBrk="1" hangingPunct="1"/>
              <a:t>28/09/2015 12:01:43</a:t>
            </a:fld>
            <a:endParaRPr lang="en-US" sz="1200" smtClean="0"/>
          </a:p>
        </p:txBody>
      </p:sp>
      <p:sp>
        <p:nvSpPr>
          <p:cNvPr id="829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29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D574CDB-B4BF-4780-88A9-2F170E93E3AA}" type="slidenum">
              <a:rPr lang="en-US" sz="1200" smtClean="0"/>
              <a:pPr eaLnBrk="1" hangingPunct="1"/>
              <a:t>18</a:t>
            </a:fld>
            <a:endParaRPr lang="en-US" sz="1200" smtClean="0"/>
          </a:p>
        </p:txBody>
      </p:sp>
      <p:sp>
        <p:nvSpPr>
          <p:cNvPr id="82950" name="Rectangle 2"/>
          <p:cNvSpPr>
            <a:spLocks noChangeArrowheads="1" noTextEdit="1"/>
          </p:cNvSpPr>
          <p:nvPr>
            <p:ph type="sldImg"/>
          </p:nvPr>
        </p:nvSpPr>
        <p:spPr>
          <a:solidFill>
            <a:srgbClr val="FFFFFF"/>
          </a:solidFill>
          <a:ln/>
        </p:spPr>
      </p:sp>
      <p:sp>
        <p:nvSpPr>
          <p:cNvPr id="82951" name="Rectangle 3"/>
          <p:cNvSpPr>
            <a:spLocks noChangeArrowheads="1"/>
          </p:cNvSpPr>
          <p:nvPr>
            <p:ph type="body" idx="1"/>
          </p:nvPr>
        </p:nvSpPr>
        <p:spPr>
          <a:solidFill>
            <a:srgbClr val="FFFFFF"/>
          </a:solidFill>
          <a:ln>
            <a:solidFill>
              <a:srgbClr val="000000"/>
            </a:solidFill>
          </a:ln>
        </p:spPr>
        <p:txBody>
          <a:bodyPr/>
          <a:lstStyle/>
          <a:p>
            <a:pPr eaLnBrk="1" hangingPunct="1"/>
            <a:r>
              <a:rPr lang="en-IE" smtClean="0"/>
              <a:t>Go to Cite It Right, 3.1 The Reference List at a glance, the remainder of section 3 and an overview of section 4, stopping by a few examples.</a:t>
            </a: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39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1E586D9-660D-4ED9-BE6A-2F14E41A3BE2}" type="datetime9">
              <a:rPr lang="en-GB" sz="1200" smtClean="0"/>
              <a:pPr eaLnBrk="1" hangingPunct="1"/>
              <a:t>28/09/2015 12:01:43</a:t>
            </a:fld>
            <a:endParaRPr lang="en-US" sz="1200" smtClean="0"/>
          </a:p>
        </p:txBody>
      </p:sp>
      <p:sp>
        <p:nvSpPr>
          <p:cNvPr id="839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39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54A77F8-974E-463D-88BB-85D823609EEE}" type="slidenum">
              <a:rPr lang="en-US" sz="1200" smtClean="0"/>
              <a:pPr eaLnBrk="1" hangingPunct="1"/>
              <a:t>19</a:t>
            </a:fld>
            <a:endParaRPr lang="en-US" sz="1200" smtClean="0"/>
          </a:p>
        </p:txBody>
      </p:sp>
      <p:sp>
        <p:nvSpPr>
          <p:cNvPr id="83974" name="Rectangle 2"/>
          <p:cNvSpPr>
            <a:spLocks noChangeArrowheads="1" noTextEdit="1"/>
          </p:cNvSpPr>
          <p:nvPr>
            <p:ph type="sldImg"/>
          </p:nvPr>
        </p:nvSpPr>
        <p:spPr>
          <a:ln/>
        </p:spPr>
      </p:sp>
      <p:sp>
        <p:nvSpPr>
          <p:cNvPr id="839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49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667B48A-CB52-4B30-A2C9-6F736A96CE0D}" type="datetime9">
              <a:rPr lang="en-GB" sz="1200" smtClean="0"/>
              <a:pPr eaLnBrk="1" hangingPunct="1"/>
              <a:t>28/09/2015 12:01:43</a:t>
            </a:fld>
            <a:endParaRPr lang="en-US" sz="1200" smtClean="0"/>
          </a:p>
        </p:txBody>
      </p:sp>
      <p:sp>
        <p:nvSpPr>
          <p:cNvPr id="849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49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66EC3BB-4158-4D92-A00A-DD93FA15C076}" type="slidenum">
              <a:rPr lang="en-US" sz="1200" smtClean="0"/>
              <a:pPr eaLnBrk="1" hangingPunct="1"/>
              <a:t>20</a:t>
            </a:fld>
            <a:endParaRPr lang="en-US" sz="1200" smtClean="0"/>
          </a:p>
        </p:txBody>
      </p:sp>
      <p:sp>
        <p:nvSpPr>
          <p:cNvPr id="84998" name="Rectangle 2"/>
          <p:cNvSpPr>
            <a:spLocks noChangeArrowheads="1" noTextEdit="1"/>
          </p:cNvSpPr>
          <p:nvPr>
            <p:ph type="sldImg"/>
          </p:nvPr>
        </p:nvSpPr>
        <p:spPr>
          <a:ln/>
        </p:spPr>
      </p:sp>
      <p:sp>
        <p:nvSpPr>
          <p:cNvPr id="849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60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E18D9F6-0A96-4965-87B1-BCBF06675618}" type="datetime9">
              <a:rPr lang="en-GB" sz="1200" smtClean="0"/>
              <a:pPr eaLnBrk="1" hangingPunct="1"/>
              <a:t>28/09/2015 12:01:43</a:t>
            </a:fld>
            <a:endParaRPr lang="en-US" sz="1200" smtClean="0"/>
          </a:p>
        </p:txBody>
      </p:sp>
      <p:sp>
        <p:nvSpPr>
          <p:cNvPr id="860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60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84940CA-F0C3-494A-B6E1-52EBE0653F5B}" type="slidenum">
              <a:rPr lang="en-US" sz="1200" smtClean="0"/>
              <a:pPr eaLnBrk="1" hangingPunct="1"/>
              <a:t>22</a:t>
            </a:fld>
            <a:endParaRPr lang="en-US" sz="1200" smtClean="0"/>
          </a:p>
        </p:txBody>
      </p:sp>
      <p:sp>
        <p:nvSpPr>
          <p:cNvPr id="86022" name="Rectangle 2"/>
          <p:cNvSpPr>
            <a:spLocks noChangeArrowheads="1" noTextEdit="1"/>
          </p:cNvSpPr>
          <p:nvPr>
            <p:ph type="sldImg"/>
          </p:nvPr>
        </p:nvSpPr>
        <p:spPr>
          <a:ln/>
        </p:spPr>
      </p:sp>
      <p:sp>
        <p:nvSpPr>
          <p:cNvPr id="860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The report can thought of as being divided into three parts: the Preliminaries, the Body, and the End Matter.</a:t>
            </a: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70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2C034B4-7811-48A5-998C-A1CC6D173F0B}" type="datetime9">
              <a:rPr lang="en-GB" sz="1200" smtClean="0"/>
              <a:pPr eaLnBrk="1" hangingPunct="1"/>
              <a:t>28/09/2015 12:01:43</a:t>
            </a:fld>
            <a:endParaRPr lang="en-US" sz="1200" smtClean="0"/>
          </a:p>
        </p:txBody>
      </p:sp>
      <p:sp>
        <p:nvSpPr>
          <p:cNvPr id="870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70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AC01EAF-2EA6-431D-8854-910B05D395C7}" type="slidenum">
              <a:rPr lang="en-US" sz="1200" smtClean="0"/>
              <a:pPr eaLnBrk="1" hangingPunct="1"/>
              <a:t>23</a:t>
            </a:fld>
            <a:endParaRPr lang="en-US" sz="1200" smtClean="0"/>
          </a:p>
        </p:txBody>
      </p:sp>
      <p:sp>
        <p:nvSpPr>
          <p:cNvPr id="87046" name="Rectangle 2"/>
          <p:cNvSpPr>
            <a:spLocks noChangeArrowheads="1" noTextEdit="1"/>
          </p:cNvSpPr>
          <p:nvPr>
            <p:ph type="sldImg"/>
          </p:nvPr>
        </p:nvSpPr>
        <p:spPr>
          <a:ln/>
        </p:spPr>
      </p:sp>
      <p:sp>
        <p:nvSpPr>
          <p:cNvPr id="870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Words in bold represent headings used (perhaps excluding Title Page, the heading of which is the title). Alternative headings include:</a:t>
            </a:r>
          </a:p>
          <a:p>
            <a:pPr eaLnBrk="1" hangingPunct="1"/>
            <a:endParaRPr lang="en-IE" smtClean="0"/>
          </a:p>
          <a:p>
            <a:pPr eaLnBrk="1" hangingPunct="1"/>
            <a:r>
              <a:rPr lang="en-IE" smtClean="0"/>
              <a:t>Summary—Abstract, Synopsis, Executive Summary</a:t>
            </a:r>
          </a:p>
          <a:p>
            <a:pPr eaLnBrk="1" hangingPunct="1"/>
            <a:r>
              <a:rPr lang="en-IE" smtClean="0"/>
              <a:t>Table of contents—Contents</a:t>
            </a:r>
          </a:p>
          <a:p>
            <a:pPr eaLnBrk="1" hangingPunct="1"/>
            <a:r>
              <a:rPr lang="en-IE" smtClean="0"/>
              <a:t>List of figures—List of illustrations</a:t>
            </a:r>
          </a:p>
          <a:p>
            <a:pPr eaLnBrk="1" hangingPunct="1"/>
            <a:r>
              <a:rPr lang="en-IE" smtClean="0"/>
              <a:t>Nomenclature—Abbreviations, List of abbreviations, Symbols, List of Symbols, List of abbreviations and acronyms, Glossary (not the same as nomenclature), Glossary of terms and abbreviations.</a:t>
            </a:r>
          </a:p>
          <a:p>
            <a:pPr eaLnBrk="1" hangingPunct="1"/>
            <a:endParaRPr lang="en-IE" smtClean="0"/>
          </a:p>
          <a:p>
            <a:pPr eaLnBrk="1" hangingPunct="1"/>
            <a:r>
              <a:rPr lang="en-IE" smtClean="0"/>
              <a:t>Page numbers correspond to pages in Trevor’s book.</a:t>
            </a:r>
          </a:p>
          <a:p>
            <a:pPr eaLnBrk="1" hangingPunct="1"/>
            <a:endParaRPr lang="en-IE" smtClean="0"/>
          </a:p>
          <a:p>
            <a:pPr eaLnBrk="1" hangingPunct="1"/>
            <a:r>
              <a:rPr lang="en-IE" smtClean="0"/>
              <a:t>Sections are marked as essential / optional</a:t>
            </a: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80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252B81E-839D-4B55-807B-07877FABFB2D}" type="datetime9">
              <a:rPr lang="en-GB" sz="1200" smtClean="0"/>
              <a:pPr eaLnBrk="1" hangingPunct="1"/>
              <a:t>28/09/2015 12:01:43</a:t>
            </a:fld>
            <a:endParaRPr lang="en-US" sz="1200" smtClean="0"/>
          </a:p>
        </p:txBody>
      </p:sp>
      <p:sp>
        <p:nvSpPr>
          <p:cNvPr id="880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80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891EFAF-98D3-4DA7-A5C5-EA4C635CA8DC}" type="slidenum">
              <a:rPr lang="en-US" sz="1200" smtClean="0"/>
              <a:pPr eaLnBrk="1" hangingPunct="1"/>
              <a:t>24</a:t>
            </a:fld>
            <a:endParaRPr lang="en-US" sz="1200" smtClean="0"/>
          </a:p>
        </p:txBody>
      </p:sp>
      <p:sp>
        <p:nvSpPr>
          <p:cNvPr id="88070" name="Rectangle 2"/>
          <p:cNvSpPr>
            <a:spLocks noChangeArrowheads="1" noTextEdit="1"/>
          </p:cNvSpPr>
          <p:nvPr>
            <p:ph type="sldImg"/>
          </p:nvPr>
        </p:nvSpPr>
        <p:spPr>
          <a:ln/>
        </p:spPr>
      </p:sp>
      <p:sp>
        <p:nvSpPr>
          <p:cNvPr id="880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Note that the body sections are numbered.</a:t>
            </a:r>
          </a:p>
          <a:p>
            <a:pPr eaLnBrk="1" hangingPunct="1"/>
            <a:endParaRPr lang="en-IE" smtClean="0"/>
          </a:p>
          <a:p>
            <a:pPr eaLnBrk="1" hangingPunct="1"/>
            <a:r>
              <a:rPr lang="en-IE" smtClean="0"/>
              <a:t>Alternative headings:</a:t>
            </a:r>
          </a:p>
          <a:p>
            <a:pPr eaLnBrk="1" hangingPunct="1"/>
            <a:endParaRPr lang="en-IE" smtClean="0"/>
          </a:p>
          <a:p>
            <a:pPr eaLnBrk="1" hangingPunct="1"/>
            <a:r>
              <a:rPr lang="en-IE" smtClean="0"/>
              <a:t>Introduction—Background</a:t>
            </a:r>
          </a:p>
          <a:p>
            <a:pPr eaLnBrk="1" hangingPunct="1"/>
            <a:r>
              <a:rPr lang="en-IE" smtClean="0"/>
              <a:t>Objectives—Aims, Aims and Objectives, Purpose, Scope</a:t>
            </a:r>
          </a:p>
          <a:p>
            <a:pPr eaLnBrk="1" hangingPunct="1"/>
            <a:r>
              <a:rPr lang="en-IE" smtClean="0"/>
              <a:t>Conclusions—Concluding remarks, Summary of results, Conclusions and recommendations</a:t>
            </a:r>
          </a:p>
          <a:p>
            <a:pPr eaLnBrk="1" hangingPunct="1"/>
            <a:r>
              <a:rPr lang="en-IE" smtClean="0"/>
              <a:t>Recommendations—Recommendations for further work, Suggestions for further study, Future research, Future work</a:t>
            </a:r>
          </a:p>
          <a:p>
            <a:pPr eaLnBrk="1" hangingPunct="1"/>
            <a:endParaRPr lang="en-IE" smtClean="0"/>
          </a:p>
          <a:p>
            <a:pPr eaLnBrk="1" hangingPunct="1"/>
            <a:r>
              <a:rPr lang="en-IE" smtClean="0"/>
              <a:t>Chapters 3, 4, and 5—on choosing titles: What determines the title of the headings? The organization of any text is most often determined by the pursuit of an answer to some question or the purpose of the report and is often affected by the particular aspect of the topic that is being examined or investigated. “</a:t>
            </a:r>
            <a:r>
              <a:rPr lang="en-US" smtClean="0">
                <a:latin typeface="Arial" charset="0"/>
                <a:cs typeface="Arial" charset="0"/>
              </a:rPr>
              <a:t>Each section develops a subdivision of the report purpose. The sections are linked in order to connect the ideas. </a:t>
            </a:r>
            <a:r>
              <a:rPr lang="en-IE" smtClean="0">
                <a:latin typeface="Arial" charset="0"/>
                <a:cs typeface="Arial" charset="0"/>
              </a:rPr>
              <a:t>…</a:t>
            </a:r>
            <a:r>
              <a:rPr lang="en-US" smtClean="0">
                <a:latin typeface="Arial" charset="0"/>
                <a:cs typeface="Arial" charset="0"/>
              </a:rPr>
              <a:t>The purpose of the report must be made clear and the reader must be able to follow its development</a:t>
            </a:r>
            <a:r>
              <a:rPr lang="en-IE" smtClean="0">
                <a:latin typeface="Arial" charset="0"/>
                <a:cs typeface="Arial" charset="0"/>
              </a:rPr>
              <a:t>” (University of Hertfordshire 2006)</a:t>
            </a:r>
            <a:r>
              <a:rPr lang="en-US" smtClean="0">
                <a:latin typeface="Arial" charset="0"/>
                <a:cs typeface="Arial" charset="0"/>
              </a:rPr>
              <a:t>.</a:t>
            </a:r>
            <a:endParaRPr lang="en-IE" smtClean="0">
              <a:latin typeface="Arial" charset="0"/>
              <a:cs typeface="Arial" charset="0"/>
            </a:endParaRPr>
          </a:p>
          <a:p>
            <a:pPr eaLnBrk="1" hangingPunct="1"/>
            <a:endParaRPr lang="en-IE" smtClean="0">
              <a:latin typeface="Arial" charset="0"/>
              <a:cs typeface="Arial" charset="0"/>
            </a:endParaRPr>
          </a:p>
          <a:p>
            <a:pPr eaLnBrk="1" hangingPunct="1"/>
            <a:r>
              <a:rPr lang="en-IE" smtClean="0">
                <a:latin typeface="Arial" charset="0"/>
                <a:cs typeface="Arial" charset="0"/>
              </a:rPr>
              <a:t>For instance, a progress report calls for a section on the project plan, another on finances and yet another on the techical progress made (Young 2005, pp. 148-49). Alternatively, an assessment report calls for a section on the tests conducted or on the assessment procedure or process, and on the results of the tests or investigation. The inclusion of a discussion section in this report is not common (Young 2005, p. 17).</a:t>
            </a:r>
          </a:p>
          <a:p>
            <a:pPr eaLnBrk="1" hangingPunct="1"/>
            <a:endParaRPr lang="en-IE" smtClean="0">
              <a:latin typeface="Arial" charset="0"/>
              <a:cs typeface="Arial" charset="0"/>
            </a:endParaRPr>
          </a:p>
          <a:p>
            <a:pPr eaLnBrk="1" hangingPunct="1"/>
            <a:endParaRPr lang="en-IE" smtClean="0">
              <a:latin typeface="Arial" charset="0"/>
              <a:cs typeface="Arial" charset="0"/>
            </a:endParaRPr>
          </a:p>
          <a:p>
            <a:pPr eaLnBrk="1" hangingPunct="1"/>
            <a:endParaRPr lang="en-IE" smtClean="0">
              <a:latin typeface="Arial" charset="0"/>
              <a:cs typeface="Arial" charset="0"/>
            </a:endParaRPr>
          </a:p>
          <a:p>
            <a:pPr eaLnBrk="1" hangingPunct="1"/>
            <a:r>
              <a:rPr lang="en-IE" smtClean="0">
                <a:latin typeface="Arial" charset="0"/>
                <a:cs typeface="Arial" charset="0"/>
              </a:rPr>
              <a:t>University of Hertfordshire, School of Combined Studies (2006) </a:t>
            </a:r>
            <a:r>
              <a:rPr lang="en-IE" i="1" smtClean="0">
                <a:latin typeface="Arial" charset="0"/>
                <a:cs typeface="Arial" charset="0"/>
              </a:rPr>
              <a:t>English for Academic Purposes</a:t>
            </a:r>
            <a:r>
              <a:rPr lang="en-IE" smtClean="0">
                <a:latin typeface="Arial" charset="0"/>
                <a:cs typeface="Arial" charset="0"/>
              </a:rPr>
              <a:t> [online], available </a:t>
            </a:r>
            <a:r>
              <a:rPr lang="en-US" smtClean="0">
                <a:latin typeface="Arial" charset="0"/>
                <a:cs typeface="Arial" charset="0"/>
              </a:rPr>
              <a:t>http://www.uefap.com/writing/writfram.htm</a:t>
            </a:r>
            <a:r>
              <a:rPr lang="en-IE" smtClean="0">
                <a:latin typeface="Arial" charset="0"/>
                <a:cs typeface="Arial" charset="0"/>
              </a:rPr>
              <a:t> [accessed 08 Oct 2006].</a:t>
            </a:r>
            <a:endParaRPr lang="en-US" smtClean="0">
              <a:latin typeface="Arial" charset="0"/>
              <a:cs typeface="Arial" charset="0"/>
            </a:endParaRPr>
          </a:p>
          <a:p>
            <a:pPr eaLnBrk="1" hangingPunct="1"/>
            <a:endParaRPr lang="en-US" smtClean="0">
              <a:latin typeface="Arial" charset="0"/>
              <a:cs typeface="Arial" charset="0"/>
            </a:endParaRPr>
          </a:p>
          <a:p>
            <a:pPr eaLnBrk="1" hangingPunct="1"/>
            <a:r>
              <a:rPr lang="en-IE" smtClean="0"/>
              <a:t>Young, T. (2005) Technical Writing A-Z: A Commonsense Guide to Engineering Reports and Theses, British English Edition. New York: ASME.</a:t>
            </a:r>
          </a:p>
          <a:p>
            <a:pPr eaLnBrk="1" hangingPunct="1"/>
            <a:endParaRPr lang="en-IE" smtClean="0"/>
          </a:p>
          <a:p>
            <a:pPr eaLnBrk="1" hangingPunct="1"/>
            <a:endParaRPr lang="en-IE" smtClean="0"/>
          </a:p>
          <a:p>
            <a:pPr eaLnBrk="1" hangingPunct="1"/>
            <a:endParaRPr lang="en-IE" smtClean="0"/>
          </a:p>
          <a:p>
            <a:pPr eaLnBrk="1" hangingPunct="1"/>
            <a:r>
              <a:rPr lang="en-IE" smtClean="0"/>
              <a:t>pp. 134-35 instructs on how to number chapters, headings, and sub-headings</a:t>
            </a: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890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E2E41CE-20DC-4ACF-A3FD-9360535B3684}" type="datetime9">
              <a:rPr lang="en-GB" sz="1200" smtClean="0"/>
              <a:pPr eaLnBrk="1" hangingPunct="1"/>
              <a:t>28/09/2015 12:01:43</a:t>
            </a:fld>
            <a:endParaRPr lang="en-US" sz="1200" smtClean="0"/>
          </a:p>
        </p:txBody>
      </p:sp>
      <p:sp>
        <p:nvSpPr>
          <p:cNvPr id="890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890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DF16172-9510-4979-BC6B-2401C4215DC1}" type="slidenum">
              <a:rPr lang="en-US" sz="1200" smtClean="0"/>
              <a:pPr eaLnBrk="1" hangingPunct="1"/>
              <a:t>25</a:t>
            </a:fld>
            <a:endParaRPr lang="en-US" sz="1200" smtClean="0"/>
          </a:p>
        </p:txBody>
      </p:sp>
      <p:sp>
        <p:nvSpPr>
          <p:cNvPr id="89094" name="Rectangle 2"/>
          <p:cNvSpPr>
            <a:spLocks noChangeArrowheads="1" noTextEdit="1"/>
          </p:cNvSpPr>
          <p:nvPr>
            <p:ph type="sldImg"/>
          </p:nvPr>
        </p:nvSpPr>
        <p:spPr>
          <a:ln/>
        </p:spPr>
      </p:sp>
      <p:sp>
        <p:nvSpPr>
          <p:cNvPr id="890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Alternative headings:</a:t>
            </a:r>
          </a:p>
          <a:p>
            <a:pPr eaLnBrk="1" hangingPunct="1"/>
            <a:endParaRPr lang="en-IE" smtClean="0"/>
          </a:p>
          <a:p>
            <a:pPr eaLnBrk="1" hangingPunct="1"/>
            <a:r>
              <a:rPr lang="en-IE" smtClean="0"/>
              <a:t>References—List of references, bibliography</a:t>
            </a:r>
          </a:p>
          <a:p>
            <a:pPr eaLnBrk="1" hangingPunct="1"/>
            <a:endParaRPr lang="en-IE" smtClean="0"/>
          </a:p>
          <a:p>
            <a:pPr eaLnBrk="1" hangingPunct="1"/>
            <a:r>
              <a:rPr lang="en-IE" smtClean="0"/>
              <a:t>Appendix—Annex, Addendum</a:t>
            </a: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01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7F368EE-1AFA-4C3C-8B0A-7E4CE32ACB1A}" type="datetime9">
              <a:rPr lang="en-GB" sz="1200" smtClean="0"/>
              <a:pPr eaLnBrk="1" hangingPunct="1"/>
              <a:t>28/09/2015 12:01:43</a:t>
            </a:fld>
            <a:endParaRPr lang="en-US" sz="1200" smtClean="0"/>
          </a:p>
        </p:txBody>
      </p:sp>
      <p:sp>
        <p:nvSpPr>
          <p:cNvPr id="901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01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2D1F722-364E-4A10-938E-A575018403A1}" type="slidenum">
              <a:rPr lang="en-US" sz="1200" smtClean="0"/>
              <a:pPr eaLnBrk="1" hangingPunct="1"/>
              <a:t>26</a:t>
            </a:fld>
            <a:endParaRPr lang="en-US" sz="1200" smtClean="0"/>
          </a:p>
        </p:txBody>
      </p:sp>
      <p:sp>
        <p:nvSpPr>
          <p:cNvPr id="90118" name="Rectangle 2050"/>
          <p:cNvSpPr>
            <a:spLocks noChangeArrowheads="1" noTextEdit="1"/>
          </p:cNvSpPr>
          <p:nvPr>
            <p:ph type="sldImg"/>
          </p:nvPr>
        </p:nvSpPr>
        <p:spPr>
          <a:ln/>
        </p:spPr>
      </p:sp>
      <p:sp>
        <p:nvSpPr>
          <p:cNvPr id="90119"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27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487D8D7-A2B8-4957-B6C3-914EBE9B7DF5}" type="datetime9">
              <a:rPr lang="en-GB" sz="1200" smtClean="0"/>
              <a:pPr eaLnBrk="1" hangingPunct="1"/>
              <a:t>28/09/2015 12:01:43</a:t>
            </a:fld>
            <a:endParaRPr lang="en-US" sz="1200" smtClean="0"/>
          </a:p>
        </p:txBody>
      </p:sp>
      <p:sp>
        <p:nvSpPr>
          <p:cNvPr id="727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27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5B95454-2DC7-4779-A050-093D6CF5CB6B}" type="slidenum">
              <a:rPr lang="en-US" sz="1200" smtClean="0"/>
              <a:pPr eaLnBrk="1" hangingPunct="1"/>
              <a:t>3</a:t>
            </a:fld>
            <a:endParaRPr lang="en-US" sz="1200" smtClean="0"/>
          </a:p>
        </p:txBody>
      </p:sp>
      <p:sp>
        <p:nvSpPr>
          <p:cNvPr id="72710" name="Rectangle 2"/>
          <p:cNvSpPr>
            <a:spLocks noChangeArrowheads="1" noTextEdit="1"/>
          </p:cNvSpPr>
          <p:nvPr>
            <p:ph type="sldImg"/>
          </p:nvPr>
        </p:nvSpPr>
        <p:spPr>
          <a:ln/>
        </p:spPr>
      </p:sp>
      <p:sp>
        <p:nvSpPr>
          <p:cNvPr id="727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smtClean="0"/>
              <a:t>Dr William J Easson Department of Mechanical Engineering The University of Edinburgh Mayfield Road Edinburgh EH9 3JL 12 January 1995 (link is now dead [Sept 2010])</a:t>
            </a:r>
            <a:endParaRPr lang="en-IE" smtClean="0"/>
          </a:p>
          <a:p>
            <a:pPr algn="ctr" eaLnBrk="1" hangingPunct="1"/>
            <a:endParaRPr lang="en-US" smtClean="0"/>
          </a:p>
          <a:p>
            <a:pPr eaLnBrk="1" hangingPunct="1"/>
            <a:r>
              <a:rPr lang="en-US" b="1" smtClean="0"/>
              <a:t>1. INTRODUCTION </a:t>
            </a:r>
          </a:p>
          <a:p>
            <a:pPr eaLnBrk="1" hangingPunct="1"/>
            <a:r>
              <a:rPr lang="en-US" smtClean="0"/>
              <a:t>In addition to the analytical and design skills which you need to become a successful engineer, a number of other skills, known as transferable skills, will be required throughout your career. Amongst these, communication skills have been identified in a survey of graduates of this department as being of primary importance. The ability to communicate your ideas or findings to others is as important as the knowledge itself</a:t>
            </a:r>
            <a:r>
              <a:rPr lang="en-IE" smtClean="0"/>
              <a:t>…</a:t>
            </a:r>
          </a:p>
          <a:p>
            <a:pPr eaLnBrk="1" hangingPunct="1"/>
            <a:endParaRPr lang="en-US" smtClean="0"/>
          </a:p>
          <a:p>
            <a:pPr eaLnBrk="1" hangingPunct="1"/>
            <a:r>
              <a:rPr lang="en-US" b="1" smtClean="0"/>
              <a:t>The purpose of a report is to convey information factually, briefly, and clearly. Brevity is important; a report is not an essay. Clarity is achieved by subdividing the report into headed sections each with a definite part to play. There is no single "best" way to present a report. However, the department teaching committee has decided that it is in the interest of students that one particular form should be adhered to. </a:t>
            </a:r>
            <a:endParaRPr lang="en-IE" b="1" smtClean="0"/>
          </a:p>
          <a:p>
            <a:pPr algn="r" eaLnBrk="1" hangingPunct="1"/>
            <a:r>
              <a:rPr lang="en-IE" smtClean="0"/>
              <a:t>(University of Edinburgh 1995)</a:t>
            </a:r>
          </a:p>
          <a:p>
            <a:pPr algn="r" eaLnBrk="1" hangingPunct="1"/>
            <a:endParaRPr lang="en-IE" smtClean="0"/>
          </a:p>
          <a:p>
            <a:pPr eaLnBrk="1" hangingPunct="1"/>
            <a:r>
              <a:rPr lang="en-IE" smtClean="0"/>
              <a:t>Dr. Easson then goes on to outline the model that he would have his students emulate. Dr. Trevor Young has also given us a guideline for what constitutes a typical report structure, on pages 194 through 196, in his </a:t>
            </a:r>
            <a:r>
              <a:rPr lang="en-IE" i="1" smtClean="0"/>
              <a:t>Technical Writing A-Z</a:t>
            </a:r>
            <a:r>
              <a:rPr lang="en-IE" smtClean="0"/>
              <a:t>. </a:t>
            </a:r>
          </a:p>
          <a:p>
            <a:pPr eaLnBrk="1" hangingPunct="1"/>
            <a:endParaRPr lang="en-IE" smtClean="0"/>
          </a:p>
          <a:p>
            <a:pPr algn="ctr" eaLnBrk="1" hangingPunct="1"/>
            <a:r>
              <a:rPr lang="en-IE" sz="1400" b="1" smtClean="0">
                <a:latin typeface="Microsoft Sans Serif" pitchFamily="34" charset="0"/>
              </a:rPr>
              <a:t>Hold up book for students to see.</a:t>
            </a:r>
            <a:endParaRPr lang="en-US" sz="1400" b="1" smtClean="0">
              <a:latin typeface="Microsoft Sans Serif"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11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E743532-C278-4A8B-A506-98B47C1133A7}" type="datetime9">
              <a:rPr lang="en-GB" sz="1200" smtClean="0"/>
              <a:pPr eaLnBrk="1" hangingPunct="1"/>
              <a:t>28/09/2015 12:01:43</a:t>
            </a:fld>
            <a:endParaRPr lang="en-US" sz="1200" smtClean="0"/>
          </a:p>
        </p:txBody>
      </p:sp>
      <p:sp>
        <p:nvSpPr>
          <p:cNvPr id="911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11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8E5478D-F7D7-435E-B161-FEA205BE300E}" type="slidenum">
              <a:rPr lang="en-US" sz="1200" smtClean="0"/>
              <a:pPr eaLnBrk="1" hangingPunct="1"/>
              <a:t>27</a:t>
            </a:fld>
            <a:endParaRPr lang="en-US" sz="1200" smtClean="0"/>
          </a:p>
        </p:txBody>
      </p:sp>
      <p:sp>
        <p:nvSpPr>
          <p:cNvPr id="91142" name="Rectangle 2050"/>
          <p:cNvSpPr>
            <a:spLocks noChangeArrowheads="1" noTextEdit="1"/>
          </p:cNvSpPr>
          <p:nvPr>
            <p:ph type="sldImg"/>
          </p:nvPr>
        </p:nvSpPr>
        <p:spPr>
          <a:ln/>
        </p:spPr>
      </p:sp>
      <p:sp>
        <p:nvSpPr>
          <p:cNvPr id="91143"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21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983B0BA-B377-4153-B782-DCE0996DBE32}" type="datetime9">
              <a:rPr lang="en-GB" sz="1200" smtClean="0"/>
              <a:pPr eaLnBrk="1" hangingPunct="1"/>
              <a:t>28/09/2015 12:01:43</a:t>
            </a:fld>
            <a:endParaRPr lang="en-US" sz="1200" smtClean="0"/>
          </a:p>
        </p:txBody>
      </p:sp>
      <p:sp>
        <p:nvSpPr>
          <p:cNvPr id="921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21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5E7F8A3-9C31-4BE9-8BA6-966D119345EA}" type="slidenum">
              <a:rPr lang="en-US" sz="1200" smtClean="0"/>
              <a:pPr eaLnBrk="1" hangingPunct="1"/>
              <a:t>28</a:t>
            </a:fld>
            <a:endParaRPr lang="en-US" sz="1200" smtClean="0"/>
          </a:p>
        </p:txBody>
      </p:sp>
      <p:sp>
        <p:nvSpPr>
          <p:cNvPr id="92166" name="Rectangle 2"/>
          <p:cNvSpPr>
            <a:spLocks noChangeArrowheads="1" noTextEdit="1"/>
          </p:cNvSpPr>
          <p:nvPr>
            <p:ph type="sldImg"/>
          </p:nvPr>
        </p:nvSpPr>
        <p:spPr>
          <a:ln/>
        </p:spPr>
      </p:sp>
      <p:sp>
        <p:nvSpPr>
          <p:cNvPr id="921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More on this in a little while.</a:t>
            </a: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31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E52EACB-DC42-43AD-A691-96CB0C412F84}" type="datetime9">
              <a:rPr lang="en-GB" sz="1200" smtClean="0"/>
              <a:pPr eaLnBrk="1" hangingPunct="1"/>
              <a:t>28/09/2015 12:01:43</a:t>
            </a:fld>
            <a:endParaRPr lang="en-US" sz="1200" smtClean="0"/>
          </a:p>
        </p:txBody>
      </p:sp>
      <p:sp>
        <p:nvSpPr>
          <p:cNvPr id="931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31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1DC6A97-D725-4E54-8E10-439A04C4B98A}" type="slidenum">
              <a:rPr lang="en-US" sz="1200" smtClean="0"/>
              <a:pPr eaLnBrk="1" hangingPunct="1"/>
              <a:t>29</a:t>
            </a:fld>
            <a:endParaRPr lang="en-US" sz="1200" smtClean="0"/>
          </a:p>
        </p:txBody>
      </p:sp>
      <p:sp>
        <p:nvSpPr>
          <p:cNvPr id="93190" name="Rectangle 2"/>
          <p:cNvSpPr>
            <a:spLocks noChangeArrowheads="1" noTextEdit="1"/>
          </p:cNvSpPr>
          <p:nvPr>
            <p:ph type="sldImg"/>
          </p:nvPr>
        </p:nvSpPr>
        <p:spPr>
          <a:ln/>
        </p:spPr>
      </p:sp>
      <p:sp>
        <p:nvSpPr>
          <p:cNvPr id="931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42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EA1FEC7-F46D-4D68-A52E-E61DDB461E76}" type="datetime9">
              <a:rPr lang="en-GB" sz="1200" smtClean="0"/>
              <a:pPr eaLnBrk="1" hangingPunct="1"/>
              <a:t>28/09/2015 12:01:43</a:t>
            </a:fld>
            <a:endParaRPr lang="en-US" sz="1200" smtClean="0"/>
          </a:p>
        </p:txBody>
      </p:sp>
      <p:sp>
        <p:nvSpPr>
          <p:cNvPr id="942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42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7F43ECC-B98E-418B-98A0-3A7120A33D07}" type="slidenum">
              <a:rPr lang="en-US" sz="1200" smtClean="0"/>
              <a:pPr eaLnBrk="1" hangingPunct="1"/>
              <a:t>30</a:t>
            </a:fld>
            <a:endParaRPr lang="en-US" sz="1200" smtClean="0"/>
          </a:p>
        </p:txBody>
      </p:sp>
      <p:sp>
        <p:nvSpPr>
          <p:cNvPr id="94214" name="Rectangle 2"/>
          <p:cNvSpPr>
            <a:spLocks noChangeArrowheads="1" noTextEdit="1"/>
          </p:cNvSpPr>
          <p:nvPr>
            <p:ph type="sldImg"/>
          </p:nvPr>
        </p:nvSpPr>
        <p:spPr>
          <a:ln/>
        </p:spPr>
      </p:sp>
      <p:sp>
        <p:nvSpPr>
          <p:cNvPr id="942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52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8448F8E-02F4-4499-B12F-79751F09760B}" type="datetime9">
              <a:rPr lang="en-GB" sz="1200" smtClean="0"/>
              <a:pPr eaLnBrk="1" hangingPunct="1"/>
              <a:t>28/09/2015 12:01:43</a:t>
            </a:fld>
            <a:endParaRPr lang="en-US" sz="1200" smtClean="0"/>
          </a:p>
        </p:txBody>
      </p:sp>
      <p:sp>
        <p:nvSpPr>
          <p:cNvPr id="952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52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094F45D-0603-41CE-81EC-CF60E280126F}" type="slidenum">
              <a:rPr lang="en-US" sz="1200" smtClean="0"/>
              <a:pPr eaLnBrk="1" hangingPunct="1"/>
              <a:t>31</a:t>
            </a:fld>
            <a:endParaRPr lang="en-US" sz="1200" smtClean="0"/>
          </a:p>
        </p:txBody>
      </p:sp>
      <p:sp>
        <p:nvSpPr>
          <p:cNvPr id="95238" name="Rectangle 1026"/>
          <p:cNvSpPr>
            <a:spLocks noChangeArrowheads="1" noTextEdit="1"/>
          </p:cNvSpPr>
          <p:nvPr>
            <p:ph type="sldImg"/>
          </p:nvPr>
        </p:nvSpPr>
        <p:spPr>
          <a:ln/>
        </p:spPr>
      </p:sp>
      <p:sp>
        <p:nvSpPr>
          <p:cNvPr id="95239"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62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05194B2-D1D0-4699-8DEE-EA37488E1F8A}" type="datetime9">
              <a:rPr lang="en-GB" sz="1200" smtClean="0"/>
              <a:pPr eaLnBrk="1" hangingPunct="1"/>
              <a:t>28/09/2015 12:01:43</a:t>
            </a:fld>
            <a:endParaRPr lang="en-US" sz="1200" smtClean="0"/>
          </a:p>
        </p:txBody>
      </p:sp>
      <p:sp>
        <p:nvSpPr>
          <p:cNvPr id="962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62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1C6476C-D995-4F66-9A10-40702BCB6966}" type="slidenum">
              <a:rPr lang="en-US" sz="1200" smtClean="0"/>
              <a:pPr eaLnBrk="1" hangingPunct="1"/>
              <a:t>32</a:t>
            </a:fld>
            <a:endParaRPr lang="en-US" sz="1200" smtClean="0"/>
          </a:p>
        </p:txBody>
      </p:sp>
      <p:sp>
        <p:nvSpPr>
          <p:cNvPr id="96262" name="Rectangle 2050"/>
          <p:cNvSpPr>
            <a:spLocks noChangeArrowheads="1" noTextEdit="1"/>
          </p:cNvSpPr>
          <p:nvPr>
            <p:ph type="sldImg"/>
          </p:nvPr>
        </p:nvSpPr>
        <p:spPr>
          <a:ln/>
        </p:spPr>
      </p:sp>
      <p:sp>
        <p:nvSpPr>
          <p:cNvPr id="96263"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72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D6C0D92-F2B4-480B-AEAD-7138199E547C}" type="datetime9">
              <a:rPr lang="en-GB" sz="1200" smtClean="0"/>
              <a:pPr eaLnBrk="1" hangingPunct="1"/>
              <a:t>28/09/2015 12:01:43</a:t>
            </a:fld>
            <a:endParaRPr lang="en-US" sz="1200" smtClean="0"/>
          </a:p>
        </p:txBody>
      </p:sp>
      <p:sp>
        <p:nvSpPr>
          <p:cNvPr id="972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72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A1E7F71-9776-47CD-8210-7F965E6DE942}" type="slidenum">
              <a:rPr lang="en-US" sz="1200" smtClean="0"/>
              <a:pPr eaLnBrk="1" hangingPunct="1"/>
              <a:t>33</a:t>
            </a:fld>
            <a:endParaRPr lang="en-US" sz="1200" smtClean="0"/>
          </a:p>
        </p:txBody>
      </p:sp>
      <p:sp>
        <p:nvSpPr>
          <p:cNvPr id="97286" name="Rectangle 2"/>
          <p:cNvSpPr>
            <a:spLocks noChangeArrowheads="1" noTextEdit="1"/>
          </p:cNvSpPr>
          <p:nvPr>
            <p:ph type="sldImg"/>
          </p:nvPr>
        </p:nvSpPr>
        <p:spPr>
          <a:ln/>
        </p:spPr>
      </p:sp>
      <p:sp>
        <p:nvSpPr>
          <p:cNvPr id="972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83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E9B53C7-3317-4F5F-B4AA-05A26DDD4ED2}" type="datetime9">
              <a:rPr lang="en-GB" sz="1200" smtClean="0"/>
              <a:pPr eaLnBrk="1" hangingPunct="1"/>
              <a:t>28/09/2015 12:01:43</a:t>
            </a:fld>
            <a:endParaRPr lang="en-US" sz="1200" smtClean="0"/>
          </a:p>
        </p:txBody>
      </p:sp>
      <p:sp>
        <p:nvSpPr>
          <p:cNvPr id="983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83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51596B0-7BEF-4786-891A-C335100AAFFD}" type="slidenum">
              <a:rPr lang="en-US" sz="1200" smtClean="0"/>
              <a:pPr eaLnBrk="1" hangingPunct="1"/>
              <a:t>34</a:t>
            </a:fld>
            <a:endParaRPr lang="en-US" sz="1200" smtClean="0"/>
          </a:p>
        </p:txBody>
      </p:sp>
      <p:sp>
        <p:nvSpPr>
          <p:cNvPr id="98310" name="Rectangle 1026"/>
          <p:cNvSpPr>
            <a:spLocks noChangeArrowheads="1" noTextEdit="1"/>
          </p:cNvSpPr>
          <p:nvPr>
            <p:ph type="sldImg"/>
          </p:nvPr>
        </p:nvSpPr>
        <p:spPr>
          <a:ln/>
        </p:spPr>
      </p:sp>
      <p:sp>
        <p:nvSpPr>
          <p:cNvPr id="98311"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993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4AE941D-A3E7-4E3E-BE5C-7126EA98E60C}" type="datetime9">
              <a:rPr lang="en-GB" sz="1200" smtClean="0"/>
              <a:pPr eaLnBrk="1" hangingPunct="1"/>
              <a:t>28/09/2015 12:01:43</a:t>
            </a:fld>
            <a:endParaRPr lang="en-US" sz="1200" smtClean="0"/>
          </a:p>
        </p:txBody>
      </p:sp>
      <p:sp>
        <p:nvSpPr>
          <p:cNvPr id="993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993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B26705D-441A-426F-B62F-2BFA16E4476E}" type="slidenum">
              <a:rPr lang="en-US" sz="1200" smtClean="0"/>
              <a:pPr eaLnBrk="1" hangingPunct="1"/>
              <a:t>35</a:t>
            </a:fld>
            <a:endParaRPr lang="en-US" sz="1200" smtClean="0"/>
          </a:p>
        </p:txBody>
      </p:sp>
      <p:sp>
        <p:nvSpPr>
          <p:cNvPr id="99334" name="Rectangle 2"/>
          <p:cNvSpPr>
            <a:spLocks noChangeArrowheads="1" noTextEdit="1"/>
          </p:cNvSpPr>
          <p:nvPr>
            <p:ph type="sldImg"/>
          </p:nvPr>
        </p:nvSpPr>
        <p:spPr>
          <a:ln/>
        </p:spPr>
      </p:sp>
      <p:sp>
        <p:nvSpPr>
          <p:cNvPr id="993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Call attention to the technical dictionaries / resources in Technical Writing A-Z.</a:t>
            </a:r>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03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59DECA1-7214-42F9-A4AA-CE5E387EE418}" type="datetime9">
              <a:rPr lang="en-GB" sz="1200" smtClean="0"/>
              <a:pPr eaLnBrk="1" hangingPunct="1"/>
              <a:t>28/09/2015 12:01:43</a:t>
            </a:fld>
            <a:endParaRPr lang="en-US" sz="1200" smtClean="0"/>
          </a:p>
        </p:txBody>
      </p:sp>
      <p:sp>
        <p:nvSpPr>
          <p:cNvPr id="1003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03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7E10C9C-9746-46B1-8046-BCA932A872DB}" type="slidenum">
              <a:rPr lang="en-US" sz="1200" smtClean="0"/>
              <a:pPr eaLnBrk="1" hangingPunct="1"/>
              <a:t>36</a:t>
            </a:fld>
            <a:endParaRPr lang="en-US" sz="1200" smtClean="0"/>
          </a:p>
        </p:txBody>
      </p:sp>
      <p:sp>
        <p:nvSpPr>
          <p:cNvPr id="100358" name="Rectangle 2"/>
          <p:cNvSpPr>
            <a:spLocks noChangeArrowheads="1" noTextEdit="1"/>
          </p:cNvSpPr>
          <p:nvPr>
            <p:ph type="sldImg"/>
          </p:nvPr>
        </p:nvSpPr>
        <p:spPr>
          <a:ln/>
        </p:spPr>
      </p:sp>
      <p:sp>
        <p:nvSpPr>
          <p:cNvPr id="1003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A sentence expresses a complete idea.</a:t>
            </a:r>
          </a:p>
          <a:p>
            <a:pPr eaLnBrk="1" hangingPunct="1"/>
            <a:endParaRPr lang="en-IE" smtClean="0"/>
          </a:p>
          <a:p>
            <a:pPr eaLnBrk="1" hangingPunct="1"/>
            <a:r>
              <a:rPr lang="en-US" smtClean="0"/>
              <a:t>This is why the concept of gas-liquid mass transfer in bioprocessing is centered on oxygen transfer, even if other gases can also be involved.</a:t>
            </a:r>
            <a:r>
              <a:rPr lang="en-IE" smtClean="0"/>
              <a:t> </a:t>
            </a:r>
            <a:r>
              <a:rPr lang="en-IE" b="1" smtClean="0"/>
              <a:t>For example, </a:t>
            </a:r>
            <a:r>
              <a:rPr lang="en-US" b="1" smtClean="0"/>
              <a:t>carbon dioxide; hydrogen, methane, and ammonia.</a:t>
            </a:r>
            <a:br>
              <a:rPr lang="en-US" b="1" smtClean="0"/>
            </a:br>
            <a:r>
              <a:rPr lang="en-IE" b="1" smtClean="0"/>
              <a:t>(Though punctuated by like a sentence, the second sentence is an incomplete thought. It is not a sentence.)</a:t>
            </a:r>
          </a:p>
          <a:p>
            <a:pPr eaLnBrk="1" hangingPunct="1"/>
            <a:r>
              <a:rPr lang="en-US" smtClean="0"/>
              <a:t>This is why the concept of gas-liquid mass transfer in bioprocessing is centered on oxygen transfer, even if other gases such as carbon dioxide; hydrogen, methane, and ammonia can also be involved.</a:t>
            </a:r>
            <a:br>
              <a:rPr lang="en-US" smtClean="0"/>
            </a:br>
            <a:r>
              <a:rPr lang="en-IE" b="1" smtClean="0"/>
              <a:t>(a complete thought)</a:t>
            </a:r>
            <a:endParaRPr lang="en-US" smtClean="0"/>
          </a:p>
          <a:p>
            <a:pPr eaLnBrk="1" hangingPunct="1"/>
            <a:endParaRPr lang="en-US" smtClean="0"/>
          </a:p>
          <a:p>
            <a:pPr eaLnBrk="1" hangingPunct="1"/>
            <a:endParaRPr lang="en-IE" smtClean="0"/>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37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FF1BE81-11DC-43B2-B10D-F234C5F681D8}" type="datetime9">
              <a:rPr lang="en-GB" sz="1200" smtClean="0"/>
              <a:pPr eaLnBrk="1" hangingPunct="1"/>
              <a:t>28/09/2015 12:01:43</a:t>
            </a:fld>
            <a:endParaRPr lang="en-US" sz="1200" smtClean="0"/>
          </a:p>
        </p:txBody>
      </p:sp>
      <p:sp>
        <p:nvSpPr>
          <p:cNvPr id="737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37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72216C5-AF9E-4A0F-9D6B-4BEA18605640}" type="slidenum">
              <a:rPr lang="en-US" sz="1200" smtClean="0"/>
              <a:pPr eaLnBrk="1" hangingPunct="1"/>
              <a:t>5</a:t>
            </a:fld>
            <a:endParaRPr lang="en-US" sz="1200" smtClean="0"/>
          </a:p>
        </p:txBody>
      </p:sp>
      <p:sp>
        <p:nvSpPr>
          <p:cNvPr id="73734" name="Rectangle 2"/>
          <p:cNvSpPr>
            <a:spLocks noChangeArrowheads="1" noTextEdit="1"/>
          </p:cNvSpPr>
          <p:nvPr>
            <p:ph type="sldImg"/>
          </p:nvPr>
        </p:nvSpPr>
        <p:spPr>
          <a:ln/>
        </p:spPr>
      </p:sp>
      <p:sp>
        <p:nvSpPr>
          <p:cNvPr id="737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The University of Toronto’s Engineering Communication Center on ‘Short Reports’:</a:t>
            </a:r>
          </a:p>
          <a:p>
            <a:pPr eaLnBrk="1" hangingPunct="1"/>
            <a:endParaRPr lang="en-IE" smtClean="0"/>
          </a:p>
          <a:p>
            <a:pPr eaLnBrk="1" hangingPunct="1"/>
            <a:r>
              <a:rPr lang="en-US" smtClean="0"/>
              <a:t>Business and industry, as well as university, often demand short technical reports. They may be proposals, progress reports, trip reports, completion reports, investigation reports, feasibility studies, or evaluation reports. </a:t>
            </a:r>
            <a:r>
              <a:rPr lang="en-IE" smtClean="0"/>
              <a:t>As the names indicate, these reports are diverse in focus and aim, (</a:t>
            </a:r>
            <a:r>
              <a:rPr lang="en-IE" i="1" smtClean="0"/>
              <a:t>sic</a:t>
            </a:r>
            <a:r>
              <a:rPr lang="en-IE" smtClean="0"/>
              <a:t>) and differ in structure. However, one goal remains the same: to communicate to an audience.</a:t>
            </a:r>
          </a:p>
          <a:p>
            <a:pPr eaLnBrk="1" hangingPunct="1"/>
            <a:endParaRPr lang="en-IE" smtClean="0"/>
          </a:p>
          <a:p>
            <a:pPr eaLnBrk="1" hangingPunct="1"/>
            <a:r>
              <a:rPr lang="en-US" smtClean="0"/>
              <a:t>Your audience for an academic report is already very well informed. Your professor and teaching assistants will not usually read your report in order to extract knowledge; instead, they will look for evidence that you understand the material and ideas your report presents. Your document, then, should not only convey information clearly and coherently (such as numbers, facts or equations), but should also, where appropriate, detail the logical processes you relied upon (such as interpretation, analysis, or evaluation). </a:t>
            </a:r>
            <a:endParaRPr lang="en-IE" smtClean="0"/>
          </a:p>
          <a:p>
            <a:pPr algn="r" eaLnBrk="1" hangingPunct="1"/>
            <a:r>
              <a:rPr lang="en-IE" smtClean="0"/>
              <a:t>(University of Toronto 2002)</a:t>
            </a:r>
          </a:p>
          <a:p>
            <a:pPr algn="r" eaLnBrk="1" hangingPunct="1"/>
            <a:endParaRPr lang="en-IE" smtClean="0"/>
          </a:p>
          <a:p>
            <a:pPr eaLnBrk="1" hangingPunct="1"/>
            <a:r>
              <a:rPr lang="en-IE" smtClean="0"/>
              <a:t>University of Toronto, Engineering Communication Center (2002) </a:t>
            </a:r>
            <a:r>
              <a:rPr lang="en-IE" i="1" smtClean="0"/>
              <a:t>Short Reports</a:t>
            </a:r>
            <a:r>
              <a:rPr lang="en-IE" smtClean="0"/>
              <a:t> [online], available: </a:t>
            </a:r>
            <a:r>
              <a:rPr lang="en-US" smtClean="0"/>
              <a:t>http://www.ecf.toronto.edu/~writing/handbook-shrtrept.html</a:t>
            </a:r>
            <a:r>
              <a:rPr lang="en-IE" smtClean="0"/>
              <a:t> [accessed 2 Oct 2006]. </a:t>
            </a:r>
            <a:endParaRPr lang="en-US" smtClean="0"/>
          </a:p>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13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3B07F04-B80B-426D-8B3A-1DB90779EDDB}" type="datetime9">
              <a:rPr lang="en-GB" sz="1200" smtClean="0"/>
              <a:pPr eaLnBrk="1" hangingPunct="1"/>
              <a:t>28/09/2015 12:01:43</a:t>
            </a:fld>
            <a:endParaRPr lang="en-US" sz="1200" smtClean="0"/>
          </a:p>
        </p:txBody>
      </p:sp>
      <p:sp>
        <p:nvSpPr>
          <p:cNvPr id="10138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13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8C7E45E-DDA1-48E1-A9F5-A86DF0E50826}" type="slidenum">
              <a:rPr lang="en-US" sz="1200" smtClean="0"/>
              <a:pPr eaLnBrk="1" hangingPunct="1"/>
              <a:t>37</a:t>
            </a:fld>
            <a:endParaRPr lang="en-US" sz="1200" smtClean="0"/>
          </a:p>
        </p:txBody>
      </p:sp>
      <p:sp>
        <p:nvSpPr>
          <p:cNvPr id="101382" name="Rectangle 2"/>
          <p:cNvSpPr>
            <a:spLocks noChangeArrowheads="1" noTextEdit="1"/>
          </p:cNvSpPr>
          <p:nvPr>
            <p:ph type="sldImg"/>
          </p:nvPr>
        </p:nvSpPr>
        <p:spPr>
          <a:ln/>
        </p:spPr>
      </p:sp>
      <p:sp>
        <p:nvSpPr>
          <p:cNvPr id="1013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24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8055F77-1623-4843-B908-0E84ED1C6959}" type="datetime9">
              <a:rPr lang="en-GB" sz="1200" smtClean="0"/>
              <a:pPr eaLnBrk="1" hangingPunct="1"/>
              <a:t>28/09/2015 12:01:43</a:t>
            </a:fld>
            <a:endParaRPr lang="en-US" sz="1200" smtClean="0"/>
          </a:p>
        </p:txBody>
      </p:sp>
      <p:sp>
        <p:nvSpPr>
          <p:cNvPr id="1024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24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1E053FA-2D15-40E4-8F8A-328FFF40A013}" type="slidenum">
              <a:rPr lang="en-US" sz="1200" smtClean="0"/>
              <a:pPr eaLnBrk="1" hangingPunct="1"/>
              <a:t>38</a:t>
            </a:fld>
            <a:endParaRPr lang="en-US" sz="1200" smtClean="0"/>
          </a:p>
        </p:txBody>
      </p:sp>
      <p:sp>
        <p:nvSpPr>
          <p:cNvPr id="102406" name="Rectangle 2"/>
          <p:cNvSpPr>
            <a:spLocks noChangeArrowheads="1" noTextEdit="1"/>
          </p:cNvSpPr>
          <p:nvPr>
            <p:ph type="sldImg"/>
          </p:nvPr>
        </p:nvSpPr>
        <p:spPr>
          <a:ln/>
        </p:spPr>
      </p:sp>
      <p:sp>
        <p:nvSpPr>
          <p:cNvPr id="1024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34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5A29EEF-94EE-4058-85AC-965CA9AEAFE2}" type="datetime9">
              <a:rPr lang="en-GB" sz="1200" smtClean="0"/>
              <a:pPr eaLnBrk="1" hangingPunct="1"/>
              <a:t>28/09/2015 12:01:43</a:t>
            </a:fld>
            <a:endParaRPr lang="en-US" sz="1200" smtClean="0"/>
          </a:p>
        </p:txBody>
      </p:sp>
      <p:sp>
        <p:nvSpPr>
          <p:cNvPr id="1034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34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BBB2D81-D140-4EAF-9F1E-8F9BAA6E214B}" type="slidenum">
              <a:rPr lang="en-US" sz="1200" smtClean="0"/>
              <a:pPr eaLnBrk="1" hangingPunct="1"/>
              <a:t>39</a:t>
            </a:fld>
            <a:endParaRPr lang="en-US" sz="1200" smtClean="0"/>
          </a:p>
        </p:txBody>
      </p:sp>
      <p:sp>
        <p:nvSpPr>
          <p:cNvPr id="103430" name="Rectangle 2"/>
          <p:cNvSpPr>
            <a:spLocks noChangeArrowheads="1" noTextEdit="1"/>
          </p:cNvSpPr>
          <p:nvPr>
            <p:ph type="sldImg"/>
          </p:nvPr>
        </p:nvSpPr>
        <p:spPr>
          <a:ln/>
        </p:spPr>
      </p:sp>
      <p:sp>
        <p:nvSpPr>
          <p:cNvPr id="1034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44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B23A966-9F16-45A3-9E46-B0C08AF63B3E}" type="datetime9">
              <a:rPr lang="en-GB" sz="1200" smtClean="0"/>
              <a:pPr eaLnBrk="1" hangingPunct="1"/>
              <a:t>28/09/2015 12:01:43</a:t>
            </a:fld>
            <a:endParaRPr lang="en-US" sz="1200" smtClean="0"/>
          </a:p>
        </p:txBody>
      </p:sp>
      <p:sp>
        <p:nvSpPr>
          <p:cNvPr id="1044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44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8A78993-8FF4-4824-B731-C1E68D701925}" type="slidenum">
              <a:rPr lang="en-US" sz="1200" smtClean="0"/>
              <a:pPr eaLnBrk="1" hangingPunct="1"/>
              <a:t>40</a:t>
            </a:fld>
            <a:endParaRPr lang="en-US" sz="1200" smtClean="0"/>
          </a:p>
        </p:txBody>
      </p:sp>
      <p:sp>
        <p:nvSpPr>
          <p:cNvPr id="104454" name="Rectangle 2"/>
          <p:cNvSpPr>
            <a:spLocks noChangeArrowheads="1" noTextEdit="1"/>
          </p:cNvSpPr>
          <p:nvPr>
            <p:ph type="sldImg"/>
          </p:nvPr>
        </p:nvSpPr>
        <p:spPr>
          <a:ln/>
        </p:spPr>
      </p:sp>
      <p:sp>
        <p:nvSpPr>
          <p:cNvPr id="1044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54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1C721CD-1D53-4C33-9263-7986C3191DC2}" type="datetime9">
              <a:rPr lang="en-GB" sz="1200" smtClean="0"/>
              <a:pPr eaLnBrk="1" hangingPunct="1"/>
              <a:t>28/09/2015 12:01:43</a:t>
            </a:fld>
            <a:endParaRPr lang="en-US" sz="1200" smtClean="0"/>
          </a:p>
        </p:txBody>
      </p:sp>
      <p:sp>
        <p:nvSpPr>
          <p:cNvPr id="10547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54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81C7269-B3C6-43EB-AADB-06A3CA675B01}" type="slidenum">
              <a:rPr lang="en-US" sz="1200" smtClean="0"/>
              <a:pPr eaLnBrk="1" hangingPunct="1"/>
              <a:t>41</a:t>
            </a:fld>
            <a:endParaRPr lang="en-US" sz="1200" smtClean="0"/>
          </a:p>
        </p:txBody>
      </p:sp>
      <p:sp>
        <p:nvSpPr>
          <p:cNvPr id="105478" name="Rectangle 2"/>
          <p:cNvSpPr>
            <a:spLocks noChangeArrowheads="1" noTextEdit="1"/>
          </p:cNvSpPr>
          <p:nvPr>
            <p:ph type="sldImg"/>
          </p:nvPr>
        </p:nvSpPr>
        <p:spPr>
          <a:ln/>
        </p:spPr>
      </p:sp>
      <p:sp>
        <p:nvSpPr>
          <p:cNvPr id="1054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64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688BA59-5BD9-40AE-A1F2-4E1D52A98949}" type="datetime9">
              <a:rPr lang="en-GB" sz="1200" smtClean="0"/>
              <a:pPr eaLnBrk="1" hangingPunct="1"/>
              <a:t>28/09/2015 12:01:43</a:t>
            </a:fld>
            <a:endParaRPr lang="en-US" sz="1200" smtClean="0"/>
          </a:p>
        </p:txBody>
      </p:sp>
      <p:sp>
        <p:nvSpPr>
          <p:cNvPr id="1065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65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74E788F-9CB2-47E9-8C3A-E41FE5DC2BB8}" type="slidenum">
              <a:rPr lang="en-US" sz="1200" smtClean="0"/>
              <a:pPr eaLnBrk="1" hangingPunct="1"/>
              <a:t>42</a:t>
            </a:fld>
            <a:endParaRPr lang="en-US" sz="1200" smtClean="0"/>
          </a:p>
        </p:txBody>
      </p:sp>
      <p:sp>
        <p:nvSpPr>
          <p:cNvPr id="106502" name="Rectangle 2"/>
          <p:cNvSpPr>
            <a:spLocks noChangeArrowheads="1" noTextEdit="1"/>
          </p:cNvSpPr>
          <p:nvPr>
            <p:ph type="sldImg"/>
          </p:nvPr>
        </p:nvSpPr>
        <p:spPr>
          <a:ln/>
        </p:spPr>
      </p:sp>
      <p:sp>
        <p:nvSpPr>
          <p:cNvPr id="1065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75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0E90364-675B-45D3-A87F-3966530389FE}" type="datetime9">
              <a:rPr lang="en-GB" sz="1200" smtClean="0"/>
              <a:pPr eaLnBrk="1" hangingPunct="1"/>
              <a:t>28/09/2015 12:01:43</a:t>
            </a:fld>
            <a:endParaRPr lang="en-US" sz="1200" smtClean="0"/>
          </a:p>
        </p:txBody>
      </p:sp>
      <p:sp>
        <p:nvSpPr>
          <p:cNvPr id="1075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75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9198398-9B07-4C82-BF93-2A4E2D1AD54C}" type="slidenum">
              <a:rPr lang="en-US" sz="1200" smtClean="0"/>
              <a:pPr eaLnBrk="1" hangingPunct="1"/>
              <a:t>43</a:t>
            </a:fld>
            <a:endParaRPr lang="en-US" sz="1200" smtClean="0"/>
          </a:p>
        </p:txBody>
      </p:sp>
      <p:sp>
        <p:nvSpPr>
          <p:cNvPr id="107526" name="Rectangle 2"/>
          <p:cNvSpPr>
            <a:spLocks noChangeArrowheads="1" noTextEdit="1"/>
          </p:cNvSpPr>
          <p:nvPr>
            <p:ph type="sldImg"/>
          </p:nvPr>
        </p:nvSpPr>
        <p:spPr>
          <a:ln/>
        </p:spPr>
      </p:sp>
      <p:sp>
        <p:nvSpPr>
          <p:cNvPr id="1075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85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5E57CE9-4036-4589-A296-40585B75BD26}" type="datetime9">
              <a:rPr lang="en-GB" sz="1200" smtClean="0"/>
              <a:pPr eaLnBrk="1" hangingPunct="1"/>
              <a:t>28/09/2015 12:01:43</a:t>
            </a:fld>
            <a:endParaRPr lang="en-US" sz="1200" smtClean="0"/>
          </a:p>
        </p:txBody>
      </p:sp>
      <p:sp>
        <p:nvSpPr>
          <p:cNvPr id="1085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85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5EDF797-2B62-4E5A-A557-D059B4598265}" type="slidenum">
              <a:rPr lang="en-US" sz="1200" smtClean="0"/>
              <a:pPr eaLnBrk="1" hangingPunct="1"/>
              <a:t>44</a:t>
            </a:fld>
            <a:endParaRPr lang="en-US" sz="1200" smtClean="0"/>
          </a:p>
        </p:txBody>
      </p:sp>
      <p:sp>
        <p:nvSpPr>
          <p:cNvPr id="108550" name="Rectangle 2"/>
          <p:cNvSpPr>
            <a:spLocks noChangeArrowheads="1" noTextEdit="1"/>
          </p:cNvSpPr>
          <p:nvPr>
            <p:ph type="sldImg"/>
          </p:nvPr>
        </p:nvSpPr>
        <p:spPr>
          <a:ln/>
        </p:spPr>
      </p:sp>
      <p:sp>
        <p:nvSpPr>
          <p:cNvPr id="1085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095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88216C3-215C-4E3C-BEB9-B0F61D504E75}" type="datetime9">
              <a:rPr lang="en-GB" sz="1200" smtClean="0"/>
              <a:pPr eaLnBrk="1" hangingPunct="1"/>
              <a:t>28/09/2015 12:01:43</a:t>
            </a:fld>
            <a:endParaRPr lang="en-US" sz="1200" smtClean="0"/>
          </a:p>
        </p:txBody>
      </p:sp>
      <p:sp>
        <p:nvSpPr>
          <p:cNvPr id="1095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095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4453088-66B6-4AAE-8DE3-CDB54084DD03}" type="slidenum">
              <a:rPr lang="en-US" sz="1200" smtClean="0"/>
              <a:pPr eaLnBrk="1" hangingPunct="1"/>
              <a:t>45</a:t>
            </a:fld>
            <a:endParaRPr lang="en-US" sz="1200" smtClean="0"/>
          </a:p>
        </p:txBody>
      </p:sp>
      <p:sp>
        <p:nvSpPr>
          <p:cNvPr id="109574" name="Rectangle 2"/>
          <p:cNvSpPr>
            <a:spLocks noChangeArrowheads="1" noTextEdit="1"/>
          </p:cNvSpPr>
          <p:nvPr>
            <p:ph type="sldImg"/>
          </p:nvPr>
        </p:nvSpPr>
        <p:spPr>
          <a:ln/>
        </p:spPr>
      </p:sp>
      <p:sp>
        <p:nvSpPr>
          <p:cNvPr id="1095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05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3EBAF37-DEBF-4456-A297-AFBAEA3A664A}" type="datetime9">
              <a:rPr lang="en-GB" sz="1200" smtClean="0"/>
              <a:pPr eaLnBrk="1" hangingPunct="1"/>
              <a:t>28/09/2015 12:01:43</a:t>
            </a:fld>
            <a:endParaRPr lang="en-US" sz="1200" smtClean="0"/>
          </a:p>
        </p:txBody>
      </p:sp>
      <p:sp>
        <p:nvSpPr>
          <p:cNvPr id="1105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05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F04A0AA-567B-47BB-B597-DA0718BBD1C3}" type="slidenum">
              <a:rPr lang="en-US" sz="1200" smtClean="0"/>
              <a:pPr eaLnBrk="1" hangingPunct="1"/>
              <a:t>46</a:t>
            </a:fld>
            <a:endParaRPr lang="en-US" sz="1200" smtClean="0"/>
          </a:p>
        </p:txBody>
      </p:sp>
      <p:sp>
        <p:nvSpPr>
          <p:cNvPr id="110598" name="Rectangle 2"/>
          <p:cNvSpPr>
            <a:spLocks noChangeArrowheads="1" noTextEdit="1"/>
          </p:cNvSpPr>
          <p:nvPr>
            <p:ph type="sldImg"/>
          </p:nvPr>
        </p:nvSpPr>
        <p:spPr>
          <a:ln/>
        </p:spPr>
      </p:sp>
      <p:sp>
        <p:nvSpPr>
          <p:cNvPr id="1105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E88F371-189C-49B1-9DAD-4568A4B70A6F}" type="datetime9">
              <a:rPr lang="en-GB" sz="1200" smtClean="0"/>
              <a:pPr eaLnBrk="1" hangingPunct="1"/>
              <a:t>28/09/2015 12:01:43</a:t>
            </a:fld>
            <a:endParaRPr lang="en-US" sz="1200" smtClean="0"/>
          </a:p>
        </p:txBody>
      </p:sp>
      <p:sp>
        <p:nvSpPr>
          <p:cNvPr id="747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47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7CF3C84-B95C-4DBC-89F3-1E6CF5F72391}" type="slidenum">
              <a:rPr lang="en-US" sz="1200" smtClean="0"/>
              <a:pPr eaLnBrk="1" hangingPunct="1"/>
              <a:t>6</a:t>
            </a:fld>
            <a:endParaRPr lang="en-US" sz="1200" smtClean="0"/>
          </a:p>
        </p:txBody>
      </p:sp>
      <p:sp>
        <p:nvSpPr>
          <p:cNvPr id="74758" name="Rectangle 2"/>
          <p:cNvSpPr>
            <a:spLocks noChangeArrowheads="1" noTextEdit="1"/>
          </p:cNvSpPr>
          <p:nvPr>
            <p:ph type="sldImg"/>
          </p:nvPr>
        </p:nvSpPr>
        <p:spPr>
          <a:ln/>
        </p:spPr>
      </p:sp>
      <p:sp>
        <p:nvSpPr>
          <p:cNvPr id="747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16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88181E3-1AB4-409D-AC41-03EC49DF6DE8}" type="datetime9">
              <a:rPr lang="en-GB" sz="1200" smtClean="0"/>
              <a:pPr eaLnBrk="1" hangingPunct="1"/>
              <a:t>28/09/2015 12:01:43</a:t>
            </a:fld>
            <a:endParaRPr lang="en-US" sz="1200" smtClean="0"/>
          </a:p>
        </p:txBody>
      </p:sp>
      <p:sp>
        <p:nvSpPr>
          <p:cNvPr id="1116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16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8324DBE-8D1C-4BE2-8968-DEE2468AECEB}" type="slidenum">
              <a:rPr lang="en-US" sz="1200" smtClean="0"/>
              <a:pPr eaLnBrk="1" hangingPunct="1"/>
              <a:t>47</a:t>
            </a:fld>
            <a:endParaRPr lang="en-US" sz="1200" smtClean="0"/>
          </a:p>
        </p:txBody>
      </p:sp>
      <p:sp>
        <p:nvSpPr>
          <p:cNvPr id="111622" name="Rectangle 2"/>
          <p:cNvSpPr>
            <a:spLocks noChangeArrowheads="1" noTextEdit="1"/>
          </p:cNvSpPr>
          <p:nvPr>
            <p:ph type="sldImg"/>
          </p:nvPr>
        </p:nvSpPr>
        <p:spPr>
          <a:ln/>
        </p:spPr>
      </p:sp>
      <p:sp>
        <p:nvSpPr>
          <p:cNvPr id="1116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26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4571263-A90E-4E6E-A6D1-B4563B4C8D42}" type="datetime9">
              <a:rPr lang="en-GB" sz="1200" smtClean="0"/>
              <a:pPr eaLnBrk="1" hangingPunct="1"/>
              <a:t>28/09/2015 12:01:43</a:t>
            </a:fld>
            <a:endParaRPr lang="en-US" sz="1200" smtClean="0"/>
          </a:p>
        </p:txBody>
      </p:sp>
      <p:sp>
        <p:nvSpPr>
          <p:cNvPr id="1126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26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AB871A1-70AF-4947-BFC1-7976D65243BB}" type="slidenum">
              <a:rPr lang="en-US" sz="1200" smtClean="0"/>
              <a:pPr eaLnBrk="1" hangingPunct="1"/>
              <a:t>48</a:t>
            </a:fld>
            <a:endParaRPr lang="en-US" sz="1200" smtClean="0"/>
          </a:p>
        </p:txBody>
      </p:sp>
      <p:sp>
        <p:nvSpPr>
          <p:cNvPr id="112646" name="Rectangle 2"/>
          <p:cNvSpPr>
            <a:spLocks noChangeArrowheads="1" noTextEdit="1"/>
          </p:cNvSpPr>
          <p:nvPr>
            <p:ph type="sldImg"/>
          </p:nvPr>
        </p:nvSpPr>
        <p:spPr>
          <a:ln/>
        </p:spPr>
      </p:sp>
      <p:sp>
        <p:nvSpPr>
          <p:cNvPr id="1126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36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5C90871-9BF1-4BD0-9512-E61B3EEB7E87}" type="datetime9">
              <a:rPr lang="en-GB" sz="1200" smtClean="0"/>
              <a:pPr eaLnBrk="1" hangingPunct="1"/>
              <a:t>28/09/2015 12:01:43</a:t>
            </a:fld>
            <a:endParaRPr lang="en-US" sz="1200" smtClean="0"/>
          </a:p>
        </p:txBody>
      </p:sp>
      <p:sp>
        <p:nvSpPr>
          <p:cNvPr id="1136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36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5B5CCDA-672E-49E9-9DC2-F5B46C31FC74}" type="slidenum">
              <a:rPr lang="en-US" sz="1200" smtClean="0"/>
              <a:pPr eaLnBrk="1" hangingPunct="1"/>
              <a:t>49</a:t>
            </a:fld>
            <a:endParaRPr lang="en-US" sz="1200" smtClean="0"/>
          </a:p>
        </p:txBody>
      </p:sp>
      <p:sp>
        <p:nvSpPr>
          <p:cNvPr id="113670" name="Rectangle 2"/>
          <p:cNvSpPr>
            <a:spLocks noChangeArrowheads="1" noTextEdit="1"/>
          </p:cNvSpPr>
          <p:nvPr>
            <p:ph type="sldImg"/>
          </p:nvPr>
        </p:nvSpPr>
        <p:spPr>
          <a:ln/>
        </p:spPr>
      </p:sp>
      <p:sp>
        <p:nvSpPr>
          <p:cNvPr id="1136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46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F66DDD6-DDFA-4332-8A85-D0A3ADAC8D34}" type="datetime9">
              <a:rPr lang="en-GB" sz="1200" smtClean="0"/>
              <a:pPr eaLnBrk="1" hangingPunct="1"/>
              <a:t>28/09/2015 12:01:43</a:t>
            </a:fld>
            <a:endParaRPr lang="en-US" sz="1200" smtClean="0"/>
          </a:p>
        </p:txBody>
      </p:sp>
      <p:sp>
        <p:nvSpPr>
          <p:cNvPr id="1146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46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E4927D7-8F32-4411-BE21-7D89B7A1EF89}" type="slidenum">
              <a:rPr lang="en-US" sz="1200" smtClean="0"/>
              <a:pPr eaLnBrk="1" hangingPunct="1"/>
              <a:t>50</a:t>
            </a:fld>
            <a:endParaRPr lang="en-US" sz="1200" smtClean="0"/>
          </a:p>
        </p:txBody>
      </p:sp>
      <p:sp>
        <p:nvSpPr>
          <p:cNvPr id="114694" name="Rectangle 2"/>
          <p:cNvSpPr>
            <a:spLocks noChangeArrowheads="1" noTextEdit="1"/>
          </p:cNvSpPr>
          <p:nvPr>
            <p:ph type="sldImg"/>
          </p:nvPr>
        </p:nvSpPr>
        <p:spPr>
          <a:ln/>
        </p:spPr>
      </p:sp>
      <p:sp>
        <p:nvSpPr>
          <p:cNvPr id="1146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57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285D1F7-B177-4D23-84D1-D8FD2245A97F}" type="datetime9">
              <a:rPr lang="en-GB" sz="1200" smtClean="0"/>
              <a:pPr eaLnBrk="1" hangingPunct="1"/>
              <a:t>28/09/2015 12:01:43</a:t>
            </a:fld>
            <a:endParaRPr lang="en-US" sz="1200" smtClean="0"/>
          </a:p>
        </p:txBody>
      </p:sp>
      <p:sp>
        <p:nvSpPr>
          <p:cNvPr id="1157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57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8BCE133-E985-4B93-9B48-5BABC6018726}" type="slidenum">
              <a:rPr lang="en-US" sz="1200" smtClean="0"/>
              <a:pPr eaLnBrk="1" hangingPunct="1"/>
              <a:t>51</a:t>
            </a:fld>
            <a:endParaRPr lang="en-US" sz="1200" smtClean="0"/>
          </a:p>
        </p:txBody>
      </p:sp>
      <p:sp>
        <p:nvSpPr>
          <p:cNvPr id="115718" name="Rectangle 2"/>
          <p:cNvSpPr>
            <a:spLocks noChangeArrowheads="1" noTextEdit="1"/>
          </p:cNvSpPr>
          <p:nvPr>
            <p:ph type="sldImg"/>
          </p:nvPr>
        </p:nvSpPr>
        <p:spPr>
          <a:ln/>
        </p:spPr>
      </p:sp>
      <p:sp>
        <p:nvSpPr>
          <p:cNvPr id="1157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67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D1F287F-07D2-4232-96F0-552BB1C2D69C}" type="datetime9">
              <a:rPr lang="en-GB" sz="1200" smtClean="0"/>
              <a:pPr eaLnBrk="1" hangingPunct="1"/>
              <a:t>28/09/2015 12:01:43</a:t>
            </a:fld>
            <a:endParaRPr lang="en-US" sz="1200" smtClean="0"/>
          </a:p>
        </p:txBody>
      </p:sp>
      <p:sp>
        <p:nvSpPr>
          <p:cNvPr id="1167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67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4263E12-03E9-4291-ADBF-D5E1E365845C}" type="slidenum">
              <a:rPr lang="en-US" sz="1200" smtClean="0"/>
              <a:pPr eaLnBrk="1" hangingPunct="1"/>
              <a:t>52</a:t>
            </a:fld>
            <a:endParaRPr lang="en-US" sz="1200" smtClean="0"/>
          </a:p>
        </p:txBody>
      </p:sp>
      <p:sp>
        <p:nvSpPr>
          <p:cNvPr id="116742" name="Rectangle 2"/>
          <p:cNvSpPr>
            <a:spLocks noChangeArrowheads="1" noTextEdit="1"/>
          </p:cNvSpPr>
          <p:nvPr>
            <p:ph type="sldImg"/>
          </p:nvPr>
        </p:nvSpPr>
        <p:spPr>
          <a:ln/>
        </p:spPr>
      </p:sp>
      <p:sp>
        <p:nvSpPr>
          <p:cNvPr id="1167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B16038C-ECEE-470A-A9EB-60F412AE2AF3}" type="datetime9">
              <a:rPr lang="en-GB" sz="1200" smtClean="0"/>
              <a:pPr eaLnBrk="1" hangingPunct="1"/>
              <a:t>28/09/2015 12:01:43</a:t>
            </a:fld>
            <a:endParaRPr lang="en-US" sz="1200" smtClean="0"/>
          </a:p>
        </p:txBody>
      </p:sp>
      <p:sp>
        <p:nvSpPr>
          <p:cNvPr id="1177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77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C72F187-58D1-4A5F-B6D2-E63762E6F54B}" type="slidenum">
              <a:rPr lang="en-US" sz="1200" smtClean="0"/>
              <a:pPr eaLnBrk="1" hangingPunct="1"/>
              <a:t>54</a:t>
            </a:fld>
            <a:endParaRPr lang="en-US" sz="1200" smtClean="0"/>
          </a:p>
        </p:txBody>
      </p:sp>
      <p:sp>
        <p:nvSpPr>
          <p:cNvPr id="117766" name="Rectangle 2"/>
          <p:cNvSpPr>
            <a:spLocks noChangeArrowheads="1" noTextEdit="1"/>
          </p:cNvSpPr>
          <p:nvPr>
            <p:ph type="sldImg"/>
          </p:nvPr>
        </p:nvSpPr>
        <p:spPr>
          <a:ln/>
        </p:spPr>
      </p:sp>
      <p:sp>
        <p:nvSpPr>
          <p:cNvPr id="1177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Accept has a sense of agreement; except has a sense of exclusion.</a:t>
            </a:r>
          </a:p>
          <a:p>
            <a:pPr eaLnBrk="1" hangingPunct="1"/>
            <a:r>
              <a:rPr lang="en-IE" smtClean="0"/>
              <a:t>Advice is a noun; advise is a verb.</a:t>
            </a:r>
          </a:p>
          <a:p>
            <a:pPr eaLnBrk="1" hangingPunct="1"/>
            <a:r>
              <a:rPr lang="en-IE" smtClean="0"/>
              <a:t>Affect / effect</a:t>
            </a:r>
          </a:p>
          <a:p>
            <a:pPr eaLnBrk="1" hangingPunct="1"/>
            <a:r>
              <a:rPr lang="en-IE" smtClean="0"/>
              <a:t>How do you think the changes will affect (verb) you.</a:t>
            </a:r>
          </a:p>
          <a:p>
            <a:pPr eaLnBrk="1" hangingPunct="1"/>
            <a:r>
              <a:rPr lang="en-IE" smtClean="0"/>
              <a:t>What effect (noun) will the the rising interest rates have on homeowners.</a:t>
            </a:r>
          </a:p>
          <a:p>
            <a:pPr eaLnBrk="1" hangingPunct="1"/>
            <a:r>
              <a:rPr lang="en-IE" smtClean="0"/>
              <a:t>How will the rising interest rates affect (verb) homeowners.</a:t>
            </a:r>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87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E574C15-C3E7-445E-91BC-57DC11735FF0}" type="datetime9">
              <a:rPr lang="en-GB" sz="1200" smtClean="0"/>
              <a:pPr eaLnBrk="1" hangingPunct="1"/>
              <a:t>28/09/2015 12:01:43</a:t>
            </a:fld>
            <a:endParaRPr lang="en-US" sz="1200" smtClean="0"/>
          </a:p>
        </p:txBody>
      </p:sp>
      <p:sp>
        <p:nvSpPr>
          <p:cNvPr id="1187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87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39C34E6-DB10-4E06-A074-F6685BA07D79}" type="slidenum">
              <a:rPr lang="en-US" sz="1200" smtClean="0"/>
              <a:pPr eaLnBrk="1" hangingPunct="1"/>
              <a:t>55</a:t>
            </a:fld>
            <a:endParaRPr lang="en-US" sz="1200" smtClean="0"/>
          </a:p>
        </p:txBody>
      </p:sp>
      <p:sp>
        <p:nvSpPr>
          <p:cNvPr id="118790" name="Rectangle 2"/>
          <p:cNvSpPr>
            <a:spLocks noChangeArrowheads="1" noTextEdit="1"/>
          </p:cNvSpPr>
          <p:nvPr>
            <p:ph type="sldImg"/>
          </p:nvPr>
        </p:nvSpPr>
        <p:spPr>
          <a:ln/>
        </p:spPr>
      </p:sp>
      <p:sp>
        <p:nvSpPr>
          <p:cNvPr id="1187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198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26D960C-4712-474B-AC6C-E0561C8B3B66}" type="datetime9">
              <a:rPr lang="en-GB" sz="1200" smtClean="0"/>
              <a:pPr eaLnBrk="1" hangingPunct="1"/>
              <a:t>28/09/2015 12:01:43</a:t>
            </a:fld>
            <a:endParaRPr lang="en-US" sz="1200" smtClean="0"/>
          </a:p>
        </p:txBody>
      </p:sp>
      <p:sp>
        <p:nvSpPr>
          <p:cNvPr id="1198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198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9B0A025-23E5-401F-B869-08871E2D078B}" type="slidenum">
              <a:rPr lang="en-US" sz="1200" smtClean="0"/>
              <a:pPr eaLnBrk="1" hangingPunct="1"/>
              <a:t>56</a:t>
            </a:fld>
            <a:endParaRPr lang="en-US" sz="1200" smtClean="0"/>
          </a:p>
        </p:txBody>
      </p:sp>
      <p:sp>
        <p:nvSpPr>
          <p:cNvPr id="119814" name="Rectangle 2"/>
          <p:cNvSpPr>
            <a:spLocks noChangeArrowheads="1" noTextEdit="1"/>
          </p:cNvSpPr>
          <p:nvPr>
            <p:ph type="sldImg"/>
          </p:nvPr>
        </p:nvSpPr>
        <p:spPr>
          <a:ln/>
        </p:spPr>
      </p:sp>
      <p:sp>
        <p:nvSpPr>
          <p:cNvPr id="1198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08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D88C634-770A-4ECF-A144-730070BBAB60}" type="datetime9">
              <a:rPr lang="en-GB" sz="1200" smtClean="0"/>
              <a:pPr eaLnBrk="1" hangingPunct="1"/>
              <a:t>28/09/2015 12:01:43</a:t>
            </a:fld>
            <a:endParaRPr lang="en-US" sz="1200" smtClean="0"/>
          </a:p>
        </p:txBody>
      </p:sp>
      <p:sp>
        <p:nvSpPr>
          <p:cNvPr id="1208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08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387D4FE-F019-472E-8DDF-12BD693BBB24}" type="slidenum">
              <a:rPr lang="en-US" sz="1200" smtClean="0"/>
              <a:pPr eaLnBrk="1" hangingPunct="1"/>
              <a:t>57</a:t>
            </a:fld>
            <a:endParaRPr lang="en-US" sz="1200" smtClean="0"/>
          </a:p>
        </p:txBody>
      </p:sp>
      <p:sp>
        <p:nvSpPr>
          <p:cNvPr id="120838" name="Rectangle 2"/>
          <p:cNvSpPr>
            <a:spLocks noChangeArrowheads="1" noTextEdit="1"/>
          </p:cNvSpPr>
          <p:nvPr>
            <p:ph type="sldImg"/>
          </p:nvPr>
        </p:nvSpPr>
        <p:spPr>
          <a:ln/>
        </p:spPr>
      </p:sp>
      <p:sp>
        <p:nvSpPr>
          <p:cNvPr id="1208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IE" smtClean="0"/>
              <a:t>These are some of the text types that you might encounter.</a:t>
            </a:r>
          </a:p>
          <a:p>
            <a:pPr eaLnBrk="1" hangingPunct="1"/>
            <a:r>
              <a:rPr lang="en-IE" b="1" smtClean="0"/>
              <a:t>Analysis:</a:t>
            </a:r>
            <a:r>
              <a:rPr lang="en-IE" smtClean="0"/>
              <a:t> Should I divide my subject into parts and then discuss each part separately or rather focus on a single part.</a:t>
            </a:r>
          </a:p>
          <a:p>
            <a:pPr eaLnBrk="1" hangingPunct="1"/>
            <a:r>
              <a:rPr lang="en-IE" b="1" smtClean="0"/>
              <a:t>Cause and effect:</a:t>
            </a:r>
            <a:r>
              <a:rPr lang="en-IE" smtClean="0"/>
              <a:t> Should I explain what caused this subject or what its effect might be?</a:t>
            </a:r>
          </a:p>
          <a:p>
            <a:pPr eaLnBrk="1" hangingPunct="1"/>
            <a:r>
              <a:rPr lang="en-IE" b="1" smtClean="0"/>
              <a:t>Classification:</a:t>
            </a:r>
            <a:r>
              <a:rPr lang="en-IE" smtClean="0"/>
              <a:t> Can I classify this subject by putting it in a group of siimilar things?</a:t>
            </a:r>
          </a:p>
          <a:p>
            <a:pPr eaLnBrk="1" hangingPunct="1"/>
            <a:r>
              <a:rPr lang="en-IE" b="1" smtClean="0"/>
              <a:t>Comparison / Contrast:</a:t>
            </a:r>
            <a:r>
              <a:rPr lang="en-IE" smtClean="0"/>
              <a:t> Should I compare my subject to something or contrast it with something in order to illuminate it?</a:t>
            </a:r>
          </a:p>
          <a:p>
            <a:pPr eaLnBrk="1" hangingPunct="1"/>
            <a:r>
              <a:rPr lang="en-IE" b="1" smtClean="0"/>
              <a:t>Definition:</a:t>
            </a:r>
            <a:r>
              <a:rPr lang="en-IE" smtClean="0"/>
              <a:t> Should I describe the features of my subject? Name it, name the group with which it is associated, its class, and follow that with some distinguishing features. An apple is a fruit that grows on trees, has a stem, a soft outer skin, contains its seeds in its core, and can be either sweet or tart, depending on the type.</a:t>
            </a:r>
          </a:p>
          <a:p>
            <a:pPr eaLnBrk="1" hangingPunct="1"/>
            <a:r>
              <a:rPr lang="en-IE" b="1" smtClean="0"/>
              <a:t>Examples:</a:t>
            </a:r>
            <a:r>
              <a:rPr lang="en-IE" smtClean="0"/>
              <a:t> Should I provide an example of what I mean?</a:t>
            </a:r>
          </a:p>
          <a:p>
            <a:pPr eaLnBrk="1" hangingPunct="1"/>
            <a:r>
              <a:rPr lang="en-IE" b="1" smtClean="0"/>
              <a:t>Narration:</a:t>
            </a:r>
            <a:r>
              <a:rPr lang="en-IE" smtClean="0"/>
              <a:t> Should I provide anecdotal information?</a:t>
            </a:r>
          </a:p>
          <a:p>
            <a:pPr eaLnBrk="1" hangingPunct="1"/>
            <a:r>
              <a:rPr lang="en-IE" b="1" smtClean="0"/>
              <a:t>Process:</a:t>
            </a:r>
            <a:r>
              <a:rPr lang="en-IE" smtClean="0"/>
              <a:t> Can I see this subject as a process and explain how it works?</a:t>
            </a: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341AEF3-83AA-4DAB-ADB6-C349F6136D95}" type="datetime9">
              <a:rPr lang="en-GB" sz="1200" smtClean="0"/>
              <a:pPr eaLnBrk="1" hangingPunct="1"/>
              <a:t>28/09/2015 12:01:43</a:t>
            </a:fld>
            <a:endParaRPr lang="en-US" sz="1200" smtClean="0"/>
          </a:p>
        </p:txBody>
      </p:sp>
      <p:sp>
        <p:nvSpPr>
          <p:cNvPr id="7578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57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544F039-2A2A-467D-82EA-9717A1072A50}" type="slidenum">
              <a:rPr lang="en-US" sz="1200" smtClean="0"/>
              <a:pPr eaLnBrk="1" hangingPunct="1"/>
              <a:t>11</a:t>
            </a:fld>
            <a:endParaRPr lang="en-US" sz="1200" smtClean="0"/>
          </a:p>
        </p:txBody>
      </p:sp>
      <p:sp>
        <p:nvSpPr>
          <p:cNvPr id="75782" name="Rectangle 2"/>
          <p:cNvSpPr>
            <a:spLocks noChangeArrowheads="1" noTextEdit="1"/>
          </p:cNvSpPr>
          <p:nvPr>
            <p:ph type="sldImg"/>
          </p:nvPr>
        </p:nvSpPr>
        <p:spPr>
          <a:ln/>
        </p:spPr>
      </p:sp>
      <p:sp>
        <p:nvSpPr>
          <p:cNvPr id="757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18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7251561-2382-41B3-A012-E462EB031251}" type="datetime9">
              <a:rPr lang="en-GB" sz="1200" smtClean="0"/>
              <a:pPr eaLnBrk="1" hangingPunct="1"/>
              <a:t>28/09/2015 12:01:43</a:t>
            </a:fld>
            <a:endParaRPr lang="en-US" sz="1200" smtClean="0"/>
          </a:p>
        </p:txBody>
      </p:sp>
      <p:sp>
        <p:nvSpPr>
          <p:cNvPr id="1218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18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D087F7C-1D74-4799-873C-372D194C6C6B}" type="slidenum">
              <a:rPr lang="en-US" sz="1200" smtClean="0"/>
              <a:pPr eaLnBrk="1" hangingPunct="1"/>
              <a:t>58</a:t>
            </a:fld>
            <a:endParaRPr lang="en-US" sz="1200" smtClean="0"/>
          </a:p>
        </p:txBody>
      </p:sp>
      <p:sp>
        <p:nvSpPr>
          <p:cNvPr id="121862" name="Rectangle 2"/>
          <p:cNvSpPr>
            <a:spLocks noChangeArrowheads="1" noTextEdit="1"/>
          </p:cNvSpPr>
          <p:nvPr>
            <p:ph type="sldImg"/>
          </p:nvPr>
        </p:nvSpPr>
        <p:spPr>
          <a:ln/>
        </p:spPr>
      </p:sp>
      <p:sp>
        <p:nvSpPr>
          <p:cNvPr id="1218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28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04B8D4B-72F2-40C7-A4A2-E318DA4C67B7}" type="datetime9">
              <a:rPr lang="en-GB" sz="1200" smtClean="0"/>
              <a:pPr eaLnBrk="1" hangingPunct="1"/>
              <a:t>28/09/2015 12:01:43</a:t>
            </a:fld>
            <a:endParaRPr lang="en-US" sz="1200" smtClean="0"/>
          </a:p>
        </p:txBody>
      </p:sp>
      <p:sp>
        <p:nvSpPr>
          <p:cNvPr id="1228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28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B9F3A3C-64DF-4006-99A3-635EC0C4643D}" type="slidenum">
              <a:rPr lang="en-US" sz="1200" smtClean="0"/>
              <a:pPr eaLnBrk="1" hangingPunct="1"/>
              <a:t>59</a:t>
            </a:fld>
            <a:endParaRPr lang="en-US" sz="1200" smtClean="0"/>
          </a:p>
        </p:txBody>
      </p:sp>
      <p:sp>
        <p:nvSpPr>
          <p:cNvPr id="122886" name="Rectangle 2"/>
          <p:cNvSpPr>
            <a:spLocks noChangeArrowheads="1" noTextEdit="1"/>
          </p:cNvSpPr>
          <p:nvPr>
            <p:ph type="sldImg"/>
          </p:nvPr>
        </p:nvSpPr>
        <p:spPr>
          <a:ln/>
        </p:spPr>
      </p:sp>
      <p:sp>
        <p:nvSpPr>
          <p:cNvPr id="1228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39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14E7240-769E-48F9-BC86-EA60BBB7F3A0}" type="datetime9">
              <a:rPr lang="en-GB" sz="1200" smtClean="0"/>
              <a:pPr eaLnBrk="1" hangingPunct="1"/>
              <a:t>28/09/2015 12:01:43</a:t>
            </a:fld>
            <a:endParaRPr lang="en-US" sz="1200" smtClean="0"/>
          </a:p>
        </p:txBody>
      </p:sp>
      <p:sp>
        <p:nvSpPr>
          <p:cNvPr id="1239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39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9C0A068-C2F5-45FD-8D34-DB2E672F3F10}" type="slidenum">
              <a:rPr lang="en-US" sz="1200" smtClean="0"/>
              <a:pPr eaLnBrk="1" hangingPunct="1"/>
              <a:t>60</a:t>
            </a:fld>
            <a:endParaRPr lang="en-US" sz="1200" smtClean="0"/>
          </a:p>
        </p:txBody>
      </p:sp>
      <p:sp>
        <p:nvSpPr>
          <p:cNvPr id="123910" name="Rectangle 2"/>
          <p:cNvSpPr>
            <a:spLocks noChangeArrowheads="1" noTextEdit="1"/>
          </p:cNvSpPr>
          <p:nvPr>
            <p:ph type="sldImg"/>
          </p:nvPr>
        </p:nvSpPr>
        <p:spPr>
          <a:ln/>
        </p:spPr>
      </p:sp>
      <p:sp>
        <p:nvSpPr>
          <p:cNvPr id="1239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49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86FB963-A7DF-44FA-8FAE-EA34FE9A49A9}" type="datetime9">
              <a:rPr lang="en-GB" sz="1200" smtClean="0"/>
              <a:pPr eaLnBrk="1" hangingPunct="1"/>
              <a:t>28/09/2015 12:01:43</a:t>
            </a:fld>
            <a:endParaRPr lang="en-US" sz="1200" smtClean="0"/>
          </a:p>
        </p:txBody>
      </p:sp>
      <p:sp>
        <p:nvSpPr>
          <p:cNvPr id="1249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49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9042394-4F73-425D-874D-FBBBBB98E36F}" type="slidenum">
              <a:rPr lang="en-US" sz="1200" smtClean="0"/>
              <a:pPr eaLnBrk="1" hangingPunct="1"/>
              <a:t>61</a:t>
            </a:fld>
            <a:endParaRPr lang="en-US" sz="1200" smtClean="0"/>
          </a:p>
        </p:txBody>
      </p:sp>
      <p:sp>
        <p:nvSpPr>
          <p:cNvPr id="124934" name="Rectangle 2"/>
          <p:cNvSpPr>
            <a:spLocks noChangeArrowheads="1" noTextEdit="1"/>
          </p:cNvSpPr>
          <p:nvPr>
            <p:ph type="sldImg"/>
          </p:nvPr>
        </p:nvSpPr>
        <p:spPr>
          <a:ln/>
        </p:spPr>
      </p:sp>
      <p:sp>
        <p:nvSpPr>
          <p:cNvPr id="1249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59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DB7418F-0425-46DB-B530-96031C5C58E1}" type="datetime9">
              <a:rPr lang="en-GB" sz="1200" smtClean="0"/>
              <a:pPr eaLnBrk="1" hangingPunct="1"/>
              <a:t>28/09/2015 12:01:43</a:t>
            </a:fld>
            <a:endParaRPr lang="en-US" sz="1200" smtClean="0"/>
          </a:p>
        </p:txBody>
      </p:sp>
      <p:sp>
        <p:nvSpPr>
          <p:cNvPr id="1259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59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A324E5C-3D89-4E5A-BD1F-B5190EA2A6B0}" type="slidenum">
              <a:rPr lang="en-US" sz="1200" smtClean="0"/>
              <a:pPr eaLnBrk="1" hangingPunct="1"/>
              <a:t>62</a:t>
            </a:fld>
            <a:endParaRPr lang="en-US" sz="1200" smtClean="0"/>
          </a:p>
        </p:txBody>
      </p:sp>
      <p:sp>
        <p:nvSpPr>
          <p:cNvPr id="125958" name="Rectangle 2"/>
          <p:cNvSpPr>
            <a:spLocks noChangeArrowheads="1" noTextEdit="1"/>
          </p:cNvSpPr>
          <p:nvPr>
            <p:ph type="sldImg"/>
          </p:nvPr>
        </p:nvSpPr>
        <p:spPr>
          <a:ln/>
        </p:spPr>
      </p:sp>
      <p:sp>
        <p:nvSpPr>
          <p:cNvPr id="1259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69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85BCDCF-3240-4243-8855-321E1DB6525C}" type="datetime9">
              <a:rPr lang="en-GB" sz="1200" smtClean="0"/>
              <a:pPr eaLnBrk="1" hangingPunct="1"/>
              <a:t>28/09/2015 12:01:43</a:t>
            </a:fld>
            <a:endParaRPr lang="en-US" sz="1200" smtClean="0"/>
          </a:p>
        </p:txBody>
      </p:sp>
      <p:sp>
        <p:nvSpPr>
          <p:cNvPr id="12698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69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3E10BBA-5455-4E7D-86C2-E05C3C07F01A}" type="slidenum">
              <a:rPr lang="en-US" sz="1200" smtClean="0"/>
              <a:pPr eaLnBrk="1" hangingPunct="1"/>
              <a:t>63</a:t>
            </a:fld>
            <a:endParaRPr lang="en-US" sz="1200" smtClean="0"/>
          </a:p>
        </p:txBody>
      </p:sp>
      <p:sp>
        <p:nvSpPr>
          <p:cNvPr id="126982" name="Rectangle 2"/>
          <p:cNvSpPr>
            <a:spLocks noChangeArrowheads="1" noTextEdit="1"/>
          </p:cNvSpPr>
          <p:nvPr>
            <p:ph type="sldImg"/>
          </p:nvPr>
        </p:nvSpPr>
        <p:spPr>
          <a:ln/>
        </p:spPr>
      </p:sp>
      <p:sp>
        <p:nvSpPr>
          <p:cNvPr id="1269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80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F27B453-3E1D-4A46-81FD-9EC6550551F8}" type="datetime9">
              <a:rPr lang="en-GB" sz="1200" smtClean="0"/>
              <a:pPr eaLnBrk="1" hangingPunct="1"/>
              <a:t>28/09/2015 12:01:43</a:t>
            </a:fld>
            <a:endParaRPr lang="en-US" sz="1200" smtClean="0"/>
          </a:p>
        </p:txBody>
      </p:sp>
      <p:sp>
        <p:nvSpPr>
          <p:cNvPr id="1280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80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4D5DBCD-D5EE-4259-8A8D-D3401AB9078D}" type="slidenum">
              <a:rPr lang="en-US" sz="1200" smtClean="0"/>
              <a:pPr eaLnBrk="1" hangingPunct="1"/>
              <a:t>64</a:t>
            </a:fld>
            <a:endParaRPr lang="en-US" sz="1200" smtClean="0"/>
          </a:p>
        </p:txBody>
      </p:sp>
      <p:sp>
        <p:nvSpPr>
          <p:cNvPr id="128006" name="Rectangle 2"/>
          <p:cNvSpPr>
            <a:spLocks noChangeArrowheads="1" noTextEdit="1"/>
          </p:cNvSpPr>
          <p:nvPr>
            <p:ph type="sldImg"/>
          </p:nvPr>
        </p:nvSpPr>
        <p:spPr>
          <a:ln/>
        </p:spPr>
      </p:sp>
      <p:sp>
        <p:nvSpPr>
          <p:cNvPr id="1280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290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8B773A4-09BE-4E8B-AF96-2A879DC32431}" type="datetime9">
              <a:rPr lang="en-GB" sz="1200" smtClean="0"/>
              <a:pPr eaLnBrk="1" hangingPunct="1"/>
              <a:t>28/09/2015 12:01:43</a:t>
            </a:fld>
            <a:endParaRPr lang="en-US" sz="1200" smtClean="0"/>
          </a:p>
        </p:txBody>
      </p:sp>
      <p:sp>
        <p:nvSpPr>
          <p:cNvPr id="1290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290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206493B-74D2-4647-966F-17D0EEF70A7F}" type="slidenum">
              <a:rPr lang="en-US" sz="1200" smtClean="0"/>
              <a:pPr eaLnBrk="1" hangingPunct="1"/>
              <a:t>65</a:t>
            </a:fld>
            <a:endParaRPr lang="en-US" sz="1200" smtClean="0"/>
          </a:p>
        </p:txBody>
      </p:sp>
      <p:sp>
        <p:nvSpPr>
          <p:cNvPr id="129030" name="Rectangle 2"/>
          <p:cNvSpPr>
            <a:spLocks noChangeArrowheads="1" noTextEdit="1"/>
          </p:cNvSpPr>
          <p:nvPr>
            <p:ph type="sldImg"/>
          </p:nvPr>
        </p:nvSpPr>
        <p:spPr>
          <a:ln/>
        </p:spPr>
      </p:sp>
      <p:sp>
        <p:nvSpPr>
          <p:cNvPr id="1290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1300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23968DF-2633-4244-A05D-6D8F3A1C391F}" type="datetime9">
              <a:rPr lang="en-GB" sz="1200" smtClean="0"/>
              <a:pPr eaLnBrk="1" hangingPunct="1"/>
              <a:t>28/09/2015 12:01:43</a:t>
            </a:fld>
            <a:endParaRPr lang="en-US" sz="1200" smtClean="0"/>
          </a:p>
        </p:txBody>
      </p:sp>
      <p:sp>
        <p:nvSpPr>
          <p:cNvPr id="1300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1300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1FC7F9B-E252-4675-9ACD-439F4347D25E}" type="slidenum">
              <a:rPr lang="en-US" sz="1200" smtClean="0"/>
              <a:pPr eaLnBrk="1" hangingPunct="1"/>
              <a:t>66</a:t>
            </a:fld>
            <a:endParaRPr lang="en-US" sz="1200" smtClean="0"/>
          </a:p>
        </p:txBody>
      </p:sp>
      <p:sp>
        <p:nvSpPr>
          <p:cNvPr id="130054" name="Rectangle 2"/>
          <p:cNvSpPr>
            <a:spLocks noChangeArrowheads="1" noTextEdit="1"/>
          </p:cNvSpPr>
          <p:nvPr>
            <p:ph type="sldImg"/>
          </p:nvPr>
        </p:nvSpPr>
        <p:spPr>
          <a:ln/>
        </p:spPr>
      </p:sp>
      <p:sp>
        <p:nvSpPr>
          <p:cNvPr id="1300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16999E0-6098-40EC-A364-AE51DE5F7128}" type="datetime9">
              <a:rPr lang="en-GB" sz="1200" smtClean="0"/>
              <a:pPr eaLnBrk="1" hangingPunct="1"/>
              <a:t>28/09/2015 12:01:43</a:t>
            </a:fld>
            <a:endParaRPr lang="en-US" sz="1200" smtClean="0"/>
          </a:p>
        </p:txBody>
      </p:sp>
      <p:sp>
        <p:nvSpPr>
          <p:cNvPr id="768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68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B82D33D-836D-4825-96C8-C90D6AA6BF28}" type="slidenum">
              <a:rPr lang="en-US" sz="1200" smtClean="0"/>
              <a:pPr eaLnBrk="1" hangingPunct="1"/>
              <a:t>12</a:t>
            </a:fld>
            <a:endParaRPr lang="en-US" sz="1200" smtClean="0"/>
          </a:p>
        </p:txBody>
      </p:sp>
      <p:sp>
        <p:nvSpPr>
          <p:cNvPr id="76806" name="Rectangle 2"/>
          <p:cNvSpPr>
            <a:spLocks noChangeArrowheads="1" noTextEdit="1"/>
          </p:cNvSpPr>
          <p:nvPr>
            <p:ph type="sldImg"/>
          </p:nvPr>
        </p:nvSpPr>
        <p:spPr>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78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7376F21-286D-4EE8-9D58-5F139BD369E4}" type="datetime9">
              <a:rPr lang="en-GB" sz="1200" smtClean="0"/>
              <a:pPr eaLnBrk="1" hangingPunct="1"/>
              <a:t>28/09/2015 12:01:43</a:t>
            </a:fld>
            <a:endParaRPr lang="en-US" sz="1200" smtClean="0"/>
          </a:p>
        </p:txBody>
      </p:sp>
      <p:sp>
        <p:nvSpPr>
          <p:cNvPr id="778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78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226FBD8-05AC-4F8D-B462-3C3D94FA672F}" type="slidenum">
              <a:rPr lang="en-US" sz="1200" smtClean="0"/>
              <a:pPr eaLnBrk="1" hangingPunct="1"/>
              <a:t>13</a:t>
            </a:fld>
            <a:endParaRPr lang="en-US" sz="1200" smtClean="0"/>
          </a:p>
        </p:txBody>
      </p:sp>
      <p:sp>
        <p:nvSpPr>
          <p:cNvPr id="77830" name="Rectangle 2050"/>
          <p:cNvSpPr>
            <a:spLocks noChangeArrowheads="1" noTextEdit="1"/>
          </p:cNvSpPr>
          <p:nvPr>
            <p:ph type="sldImg"/>
          </p:nvPr>
        </p:nvSpPr>
        <p:spPr>
          <a:ln/>
        </p:spPr>
      </p:sp>
      <p:sp>
        <p:nvSpPr>
          <p:cNvPr id="77831"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88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B64994F-00C9-4417-B0E0-87D7A0F9807D}" type="datetime9">
              <a:rPr lang="en-GB" sz="1200" smtClean="0"/>
              <a:pPr eaLnBrk="1" hangingPunct="1"/>
              <a:t>28/09/2015 12:01:43</a:t>
            </a:fld>
            <a:endParaRPr lang="en-US" sz="1200" smtClean="0"/>
          </a:p>
        </p:txBody>
      </p:sp>
      <p:sp>
        <p:nvSpPr>
          <p:cNvPr id="788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88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CC33DD8-AF60-4850-B92B-1EF3DFD8E93A}" type="slidenum">
              <a:rPr lang="en-US" sz="1200" smtClean="0"/>
              <a:pPr eaLnBrk="1" hangingPunct="1"/>
              <a:t>14</a:t>
            </a:fld>
            <a:endParaRPr lang="en-US" sz="1200" smtClean="0"/>
          </a:p>
        </p:txBody>
      </p:sp>
      <p:sp>
        <p:nvSpPr>
          <p:cNvPr id="78854" name="Rectangle 2"/>
          <p:cNvSpPr>
            <a:spLocks noChangeArrowheads="1" noTextEdit="1"/>
          </p:cNvSpPr>
          <p:nvPr>
            <p:ph type="sldImg"/>
          </p:nvPr>
        </p:nvSpPr>
        <p:spPr>
          <a:solidFill>
            <a:srgbClr val="FFFFFF"/>
          </a:solidFill>
          <a:ln/>
        </p:spPr>
      </p:sp>
      <p:sp>
        <p:nvSpPr>
          <p:cNvPr id="78855" name="Rectangle 3"/>
          <p:cNvSpPr>
            <a:spLocks noChangeArrowheads="1"/>
          </p:cNvSpPr>
          <p:nvPr>
            <p:ph type="body" idx="1"/>
          </p:nvPr>
        </p:nvSpPr>
        <p:spPr>
          <a:solidFill>
            <a:srgbClr val="FFFFFF"/>
          </a:solidFill>
          <a:ln>
            <a:solidFill>
              <a:srgbClr val="000000"/>
            </a:solidFill>
          </a:ln>
        </p:spPr>
        <p:txBody>
          <a:bodyPr/>
          <a:lstStyle/>
          <a:p>
            <a:pPr eaLnBrk="1" hangingPunct="1"/>
            <a:r>
              <a:rPr lang="en-IE" smtClean="0"/>
              <a:t>Distinguish between an Author Date Page system like the Harvard Style system, the MLA Referencing system, APA, and CBE and a footnoting system like Chicago / Turabian. Mention too that there are numbering systems used as found in many academic journals on physics, </a:t>
            </a:r>
            <a:r>
              <a:rPr lang="en-US" smtClean="0">
                <a:latin typeface="Arial" charset="0"/>
                <a:cs typeface="Arial" charset="0"/>
              </a:rPr>
              <a:t>chemistry, computer science, mathematics, and medical sciences</a:t>
            </a:r>
            <a:r>
              <a:rPr lang="en-IE" smtClean="0">
                <a:latin typeface="Arial" charset="0"/>
                <a:cs typeface="Arial" charset="0"/>
              </a:rPr>
              <a:t>.</a:t>
            </a:r>
            <a:endParaRPr lang="en-US" smtClean="0">
              <a:latin typeface="Arial" charset="0"/>
              <a:cs typeface="Arial" charset="0"/>
            </a:endParaRP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Notes</a:t>
            </a:r>
          </a:p>
        </p:txBody>
      </p:sp>
      <p:sp>
        <p:nvSpPr>
          <p:cNvPr id="798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CD9C4A3-B738-49E2-BBF5-B6262865117F}" type="datetime9">
              <a:rPr lang="en-GB" sz="1200" smtClean="0"/>
              <a:pPr eaLnBrk="1" hangingPunct="1"/>
              <a:t>28/09/2015 12:01:43</a:t>
            </a:fld>
            <a:endParaRPr lang="en-US" sz="1200" smtClean="0"/>
          </a:p>
        </p:txBody>
      </p:sp>
      <p:sp>
        <p:nvSpPr>
          <p:cNvPr id="7987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200" smtClean="0"/>
              <a:t>ME4001</a:t>
            </a:r>
          </a:p>
        </p:txBody>
      </p:sp>
      <p:sp>
        <p:nvSpPr>
          <p:cNvPr id="798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3AE1F58-4FEF-4EAB-8C01-ACB5037B0E94}" type="slidenum">
              <a:rPr lang="en-US" sz="1200" smtClean="0"/>
              <a:pPr eaLnBrk="1" hangingPunct="1"/>
              <a:t>15</a:t>
            </a:fld>
            <a:endParaRPr lang="en-US" sz="1200" smtClean="0"/>
          </a:p>
        </p:txBody>
      </p:sp>
      <p:sp>
        <p:nvSpPr>
          <p:cNvPr id="79878" name="Rectangle 2"/>
          <p:cNvSpPr>
            <a:spLocks noChangeArrowheads="1" noTextEdit="1"/>
          </p:cNvSpPr>
          <p:nvPr>
            <p:ph type="sldImg"/>
          </p:nvPr>
        </p:nvSpPr>
        <p:spPr>
          <a:solidFill>
            <a:srgbClr val="FFFFFF"/>
          </a:solidFill>
          <a:ln/>
        </p:spPr>
      </p:sp>
      <p:sp>
        <p:nvSpPr>
          <p:cNvPr id="79879" name="Rectangle 3"/>
          <p:cNvSpPr>
            <a:spLocks noChangeArrowheads="1"/>
          </p:cNvSpPr>
          <p:nvPr>
            <p:ph type="body" idx="1"/>
          </p:nvPr>
        </p:nvSpPr>
        <p:spPr>
          <a:solidFill>
            <a:srgbClr val="FFFFFF"/>
          </a:solidFill>
          <a:ln>
            <a:solidFill>
              <a:srgbClr val="000000"/>
            </a:solidFill>
          </a:ln>
        </p:spPr>
        <p:txBody>
          <a:bodyPr/>
          <a:lstStyle/>
          <a:p>
            <a:pPr eaLnBrk="1" hangingPunct="1"/>
            <a:r>
              <a:rPr lang="en-IE" smtClean="0"/>
              <a:t>Demonstrate with a model: open up the ‘Cite it Right’ pdf document to page 4.</a:t>
            </a:r>
          </a:p>
          <a:p>
            <a:pPr eaLnBrk="1" hangingPunct="1"/>
            <a:endParaRPr lang="en-IE" smtClean="0"/>
          </a:p>
          <a:p>
            <a:pPr eaLnBrk="1" hangingPunct="1"/>
            <a:r>
              <a:rPr lang="en-IE" smtClean="0"/>
              <a:t>Go through each citation presented, commenting on the details of each parenthetical citation.</a:t>
            </a:r>
          </a:p>
          <a:p>
            <a:pPr eaLnBrk="1" hangingPunct="1"/>
            <a:endParaRPr lang="en-IE" smtClean="0"/>
          </a:p>
          <a:p>
            <a:pPr eaLnBrk="1" hangingPunct="1"/>
            <a:r>
              <a:rPr lang="en-IE" smtClean="0"/>
              <a:t>Note the text at the bottom of page four—bold, green font is for demonstration purposes only.</a:t>
            </a:r>
          </a:p>
          <a:p>
            <a:pPr eaLnBrk="1" hangingPunct="1"/>
            <a:endParaRPr lang="en-IE" smtClean="0"/>
          </a:p>
          <a:p>
            <a:pPr eaLnBrk="1" hangingPunct="1"/>
            <a:r>
              <a:rPr lang="en-IE" smtClean="0"/>
              <a:t>Review the information on page 5, sections 2.2, 2.3, and 2.4, then skip ahead to section 5. Quickly run through the variety of source-types.</a:t>
            </a:r>
          </a:p>
          <a:p>
            <a:pPr eaLnBrk="1" hangingPunct="1"/>
            <a:endParaRPr lang="en-IE" smtClean="0"/>
          </a:p>
          <a:p>
            <a:pPr eaLnBrk="1" hangingPunct="1"/>
            <a:r>
              <a:rPr lang="en-IE" smtClean="0"/>
              <a:t>Note non-archived information such as 4.9, 4.10 and 4.13. The focus is on the author’s details.</a:t>
            </a:r>
          </a:p>
          <a:p>
            <a:pPr eaLnBrk="1" hangingPunct="1"/>
            <a:endParaRPr lang="en-IE" smtClean="0"/>
          </a:p>
          <a:p>
            <a:pPr eaLnBrk="1" hangingPunct="1"/>
            <a:r>
              <a:rPr lang="en-IE" smtClean="0"/>
              <a:t>Citing a source found in another source: 5.8</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0"/>
            <a:ext cx="6362700" cy="6858000"/>
            <a:chOff x="0" y="0"/>
            <a:chExt cx="4008" cy="4320"/>
          </a:xfrm>
        </p:grpSpPr>
        <p:pic>
          <p:nvPicPr>
            <p:cNvPr id="5" name="Picture 8" descr="Exp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EXPHOR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 y="3600"/>
              <a:ext cx="180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0" descr="EXPHORS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657600"/>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1752600" y="990600"/>
            <a:ext cx="6400800" cy="2514600"/>
          </a:xfrm>
          <a:ln w="76200" cmpd="tri"/>
        </p:spPr>
        <p:txBody>
          <a:bodyPr/>
          <a:lstStyle>
            <a:lvl1pPr>
              <a:defRPr/>
            </a:lvl1pPr>
          </a:lstStyle>
          <a:p>
            <a:r>
              <a:rPr lang="en-US"/>
              <a:t>Click to edit Master title style</a:t>
            </a:r>
          </a:p>
        </p:txBody>
      </p:sp>
      <p:sp>
        <p:nvSpPr>
          <p:cNvPr id="4099" name="Rectangle 3"/>
          <p:cNvSpPr>
            <a:spLocks noGrp="1" noChangeArrowheads="1"/>
          </p:cNvSpPr>
          <p:nvPr>
            <p:ph type="subTitle" idx="1"/>
          </p:nvPr>
        </p:nvSpPr>
        <p:spPr>
          <a:xfrm>
            <a:off x="1752600" y="3886200"/>
            <a:ext cx="6400800" cy="1752600"/>
          </a:xfrm>
          <a:ln w="6350"/>
        </p:spPr>
        <p:txBody>
          <a:bodyPr/>
          <a:lstStyle>
            <a:lvl1pPr marL="0" indent="0" algn="ctr">
              <a:buFontTx/>
              <a:buNone/>
              <a:defRPr/>
            </a:lvl1pPr>
          </a:lstStyle>
          <a:p>
            <a:r>
              <a:rPr lang="en-US"/>
              <a:t>Click to edit Master subtitle style</a:t>
            </a:r>
          </a:p>
        </p:txBody>
      </p:sp>
      <p:sp>
        <p:nvSpPr>
          <p:cNvPr id="8" name="Rectangle 4"/>
          <p:cNvSpPr>
            <a:spLocks noGrp="1" noChangeArrowheads="1"/>
          </p:cNvSpPr>
          <p:nvPr>
            <p:ph type="dt" sz="half" idx="10"/>
          </p:nvPr>
        </p:nvSpPr>
        <p:spPr>
          <a:xfrm>
            <a:off x="914400" y="6400800"/>
            <a:ext cx="1905000" cy="457200"/>
          </a:xfrm>
        </p:spPr>
        <p:txBody>
          <a:bodyPr anchorCtr="0"/>
          <a:lstStyle>
            <a:lvl1pPr>
              <a:defRPr/>
            </a:lvl1pPr>
          </a:lstStyle>
          <a:p>
            <a:pPr>
              <a:defRPr/>
            </a:pPr>
            <a:fld id="{7B09429F-AE8E-4A03-8032-519D852680CE}" type="datetime9">
              <a:rPr lang="en-GB"/>
              <a:pPr>
                <a:defRPr/>
              </a:pPr>
              <a:t>28/09/2015 12:01:43</a:t>
            </a:fld>
            <a:endParaRPr lang="en-US"/>
          </a:p>
        </p:txBody>
      </p:sp>
      <p:sp>
        <p:nvSpPr>
          <p:cNvPr id="9" name="Rectangle 5"/>
          <p:cNvSpPr>
            <a:spLocks noGrp="1" noChangeArrowheads="1"/>
          </p:cNvSpPr>
          <p:nvPr>
            <p:ph type="ftr" sz="quarter" idx="11"/>
          </p:nvPr>
        </p:nvSpPr>
        <p:spPr>
          <a:xfrm>
            <a:off x="3505200" y="6400800"/>
            <a:ext cx="2895600" cy="457200"/>
          </a:xfrm>
        </p:spPr>
        <p:txBody>
          <a:bodyPr anchorCtr="0"/>
          <a:lstStyle>
            <a:lvl1pPr>
              <a:defRPr/>
            </a:lvl1pPr>
          </a:lstStyle>
          <a:p>
            <a:pPr>
              <a:defRPr/>
            </a:pPr>
            <a:r>
              <a:rPr lang="en-US"/>
              <a:t>ME4001</a:t>
            </a:r>
          </a:p>
        </p:txBody>
      </p:sp>
      <p:sp>
        <p:nvSpPr>
          <p:cNvPr id="10" name="Rectangle 6"/>
          <p:cNvSpPr>
            <a:spLocks noGrp="1" noChangeArrowheads="1"/>
          </p:cNvSpPr>
          <p:nvPr>
            <p:ph type="sldNum" sz="quarter" idx="12"/>
          </p:nvPr>
        </p:nvSpPr>
        <p:spPr/>
        <p:txBody>
          <a:bodyPr anchorCtr="0"/>
          <a:lstStyle>
            <a:lvl1pPr>
              <a:defRPr/>
            </a:lvl1pPr>
          </a:lstStyle>
          <a:p>
            <a:pPr>
              <a:defRPr/>
            </a:pPr>
            <a:fld id="{C269940F-4977-4708-BA12-777FB49CD66C}" type="slidenum">
              <a:rPr lang="en-US"/>
              <a:pPr>
                <a:defRPr/>
              </a:pPr>
              <a:t>‹#›</a:t>
            </a:fld>
            <a:endParaRPr lang="en-US"/>
          </a:p>
        </p:txBody>
      </p:sp>
    </p:spTree>
    <p:extLst>
      <p:ext uri="{BB962C8B-B14F-4D97-AF65-F5344CB8AC3E}">
        <p14:creationId xmlns:p14="http://schemas.microsoft.com/office/powerpoint/2010/main" val="90066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1028"/>
          <p:cNvSpPr>
            <a:spLocks noGrp="1" noChangeArrowheads="1"/>
          </p:cNvSpPr>
          <p:nvPr>
            <p:ph type="dt" sz="half" idx="10"/>
          </p:nvPr>
        </p:nvSpPr>
        <p:spPr>
          <a:ln/>
        </p:spPr>
        <p:txBody>
          <a:bodyPr/>
          <a:lstStyle>
            <a:lvl1pPr>
              <a:defRPr/>
            </a:lvl1pPr>
          </a:lstStyle>
          <a:p>
            <a:pPr>
              <a:defRPr/>
            </a:pPr>
            <a:fld id="{09FA12BF-D508-4A20-A75D-252CFD56167B}" type="datetime9">
              <a:rPr lang="en-GB"/>
              <a:pPr>
                <a:defRPr/>
              </a:pPr>
              <a:t>28/09/2015 12:01:43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6" name="Rectangle 1030"/>
          <p:cNvSpPr>
            <a:spLocks noGrp="1" noChangeArrowheads="1"/>
          </p:cNvSpPr>
          <p:nvPr>
            <p:ph type="sldNum" sz="quarter" idx="12"/>
          </p:nvPr>
        </p:nvSpPr>
        <p:spPr>
          <a:ln/>
        </p:spPr>
        <p:txBody>
          <a:bodyPr/>
          <a:lstStyle>
            <a:lvl1pPr>
              <a:defRPr/>
            </a:lvl1pPr>
          </a:lstStyle>
          <a:p>
            <a:pPr>
              <a:defRPr/>
            </a:pPr>
            <a:fld id="{77A823CB-2F49-40D9-92A4-CDA990148012}" type="slidenum">
              <a:rPr lang="en-US"/>
              <a:pPr>
                <a:defRPr/>
              </a:pPr>
              <a:t>‹#›</a:t>
            </a:fld>
            <a:endParaRPr lang="en-US"/>
          </a:p>
        </p:txBody>
      </p:sp>
    </p:spTree>
    <p:extLst>
      <p:ext uri="{BB962C8B-B14F-4D97-AF65-F5344CB8AC3E}">
        <p14:creationId xmlns:p14="http://schemas.microsoft.com/office/powerpoint/2010/main" val="907019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381000"/>
            <a:ext cx="1962150" cy="549910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1062038" y="381000"/>
            <a:ext cx="5738812" cy="5499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1028"/>
          <p:cNvSpPr>
            <a:spLocks noGrp="1" noChangeArrowheads="1"/>
          </p:cNvSpPr>
          <p:nvPr>
            <p:ph type="dt" sz="half" idx="10"/>
          </p:nvPr>
        </p:nvSpPr>
        <p:spPr>
          <a:ln/>
        </p:spPr>
        <p:txBody>
          <a:bodyPr/>
          <a:lstStyle>
            <a:lvl1pPr>
              <a:defRPr/>
            </a:lvl1pPr>
          </a:lstStyle>
          <a:p>
            <a:pPr>
              <a:defRPr/>
            </a:pPr>
            <a:fld id="{53A698CC-BB1E-486B-8516-80B96067D6FD}" type="datetime9">
              <a:rPr lang="en-GB"/>
              <a:pPr>
                <a:defRPr/>
              </a:pPr>
              <a:t>28/09/2015 12:01:43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6" name="Rectangle 1030"/>
          <p:cNvSpPr>
            <a:spLocks noGrp="1" noChangeArrowheads="1"/>
          </p:cNvSpPr>
          <p:nvPr>
            <p:ph type="sldNum" sz="quarter" idx="12"/>
          </p:nvPr>
        </p:nvSpPr>
        <p:spPr>
          <a:ln/>
        </p:spPr>
        <p:txBody>
          <a:bodyPr/>
          <a:lstStyle>
            <a:lvl1pPr>
              <a:defRPr/>
            </a:lvl1pPr>
          </a:lstStyle>
          <a:p>
            <a:pPr>
              <a:defRPr/>
            </a:pPr>
            <a:fld id="{28781724-B9C3-4166-9392-C3433903CEC1}" type="slidenum">
              <a:rPr lang="en-US"/>
              <a:pPr>
                <a:defRPr/>
              </a:pPr>
              <a:t>‹#›</a:t>
            </a:fld>
            <a:endParaRPr lang="en-US"/>
          </a:p>
        </p:txBody>
      </p:sp>
    </p:spTree>
    <p:extLst>
      <p:ext uri="{BB962C8B-B14F-4D97-AF65-F5344CB8AC3E}">
        <p14:creationId xmlns:p14="http://schemas.microsoft.com/office/powerpoint/2010/main" val="1504459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772400" cy="1143000"/>
          </a:xfrm>
        </p:spPr>
        <p:txBody>
          <a:bodyPr/>
          <a:lstStyle/>
          <a:p>
            <a:r>
              <a:rPr lang="en-US" smtClean="0"/>
              <a:t>Click to edit Master title style</a:t>
            </a:r>
            <a:endParaRPr lang="en-IE"/>
          </a:p>
        </p:txBody>
      </p:sp>
      <p:sp>
        <p:nvSpPr>
          <p:cNvPr id="3" name="Table Placeholder 2"/>
          <p:cNvSpPr>
            <a:spLocks noGrp="1"/>
          </p:cNvSpPr>
          <p:nvPr>
            <p:ph type="tbl" idx="1"/>
          </p:nvPr>
        </p:nvSpPr>
        <p:spPr>
          <a:xfrm>
            <a:off x="1062038" y="1766888"/>
            <a:ext cx="7769225" cy="4113212"/>
          </a:xfrm>
        </p:spPr>
        <p:txBody>
          <a:bodyPr/>
          <a:lstStyle/>
          <a:p>
            <a:pPr lvl="0"/>
            <a:endParaRPr lang="en-IE" noProof="0" smtClean="0"/>
          </a:p>
        </p:txBody>
      </p:sp>
      <p:sp>
        <p:nvSpPr>
          <p:cNvPr id="4" name="Rectangle 1028"/>
          <p:cNvSpPr>
            <a:spLocks noGrp="1" noChangeArrowheads="1"/>
          </p:cNvSpPr>
          <p:nvPr>
            <p:ph type="dt" sz="half" idx="10"/>
          </p:nvPr>
        </p:nvSpPr>
        <p:spPr>
          <a:ln/>
        </p:spPr>
        <p:txBody>
          <a:bodyPr/>
          <a:lstStyle>
            <a:lvl1pPr>
              <a:defRPr/>
            </a:lvl1pPr>
          </a:lstStyle>
          <a:p>
            <a:pPr>
              <a:defRPr/>
            </a:pPr>
            <a:fld id="{8AEE3DB4-6C7B-4BFB-A4B3-A72A482D6E7C}" type="datetime9">
              <a:rPr lang="en-GB"/>
              <a:pPr>
                <a:defRPr/>
              </a:pPr>
              <a:t>28/09/2015 12:01:43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6" name="Rectangle 1030"/>
          <p:cNvSpPr>
            <a:spLocks noGrp="1" noChangeArrowheads="1"/>
          </p:cNvSpPr>
          <p:nvPr>
            <p:ph type="sldNum" sz="quarter" idx="12"/>
          </p:nvPr>
        </p:nvSpPr>
        <p:spPr>
          <a:ln/>
        </p:spPr>
        <p:txBody>
          <a:bodyPr/>
          <a:lstStyle>
            <a:lvl1pPr>
              <a:defRPr/>
            </a:lvl1pPr>
          </a:lstStyle>
          <a:p>
            <a:pPr>
              <a:defRPr/>
            </a:pPr>
            <a:fld id="{618323FE-16B1-481E-94E8-14500E10E0B9}" type="slidenum">
              <a:rPr lang="en-US"/>
              <a:pPr>
                <a:defRPr/>
              </a:pPr>
              <a:t>‹#›</a:t>
            </a:fld>
            <a:endParaRPr lang="en-US"/>
          </a:p>
        </p:txBody>
      </p:sp>
    </p:spTree>
    <p:extLst>
      <p:ext uri="{BB962C8B-B14F-4D97-AF65-F5344CB8AC3E}">
        <p14:creationId xmlns:p14="http://schemas.microsoft.com/office/powerpoint/2010/main" val="3777662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772400" cy="1143000"/>
          </a:xfrm>
        </p:spPr>
        <p:txBody>
          <a:bodyPr/>
          <a:lstStyle/>
          <a:p>
            <a:r>
              <a:rPr lang="en-US" smtClean="0"/>
              <a:t>Click to edit Master title style</a:t>
            </a:r>
            <a:endParaRPr lang="en-IE"/>
          </a:p>
        </p:txBody>
      </p:sp>
      <p:sp>
        <p:nvSpPr>
          <p:cNvPr id="3" name="Text Placeholder 2"/>
          <p:cNvSpPr>
            <a:spLocks noGrp="1"/>
          </p:cNvSpPr>
          <p:nvPr>
            <p:ph type="body" sz="half" idx="1"/>
          </p:nvPr>
        </p:nvSpPr>
        <p:spPr>
          <a:xfrm>
            <a:off x="1062038" y="1766888"/>
            <a:ext cx="3808412" cy="4113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5022850" y="1766888"/>
            <a:ext cx="3808413" cy="4113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Rectangle 1028"/>
          <p:cNvSpPr>
            <a:spLocks noGrp="1" noChangeArrowheads="1"/>
          </p:cNvSpPr>
          <p:nvPr>
            <p:ph type="dt" sz="half" idx="10"/>
          </p:nvPr>
        </p:nvSpPr>
        <p:spPr>
          <a:ln/>
        </p:spPr>
        <p:txBody>
          <a:bodyPr/>
          <a:lstStyle>
            <a:lvl1pPr>
              <a:defRPr/>
            </a:lvl1pPr>
          </a:lstStyle>
          <a:p>
            <a:pPr>
              <a:defRPr/>
            </a:pPr>
            <a:fld id="{BCD037B7-D8EC-4466-9AD5-4A24FF195178}" type="datetime9">
              <a:rPr lang="en-GB"/>
              <a:pPr>
                <a:defRPr/>
              </a:pPr>
              <a:t>28/09/2015 12:01:43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7" name="Rectangle 1030"/>
          <p:cNvSpPr>
            <a:spLocks noGrp="1" noChangeArrowheads="1"/>
          </p:cNvSpPr>
          <p:nvPr>
            <p:ph type="sldNum" sz="quarter" idx="12"/>
          </p:nvPr>
        </p:nvSpPr>
        <p:spPr>
          <a:ln/>
        </p:spPr>
        <p:txBody>
          <a:bodyPr/>
          <a:lstStyle>
            <a:lvl1pPr>
              <a:defRPr/>
            </a:lvl1pPr>
          </a:lstStyle>
          <a:p>
            <a:pPr>
              <a:defRPr/>
            </a:pPr>
            <a:fld id="{FA419DB4-89B1-4856-AEA3-47E0EBC14ECA}" type="slidenum">
              <a:rPr lang="en-US"/>
              <a:pPr>
                <a:defRPr/>
              </a:pPr>
              <a:t>‹#›</a:t>
            </a:fld>
            <a:endParaRPr lang="en-US"/>
          </a:p>
        </p:txBody>
      </p:sp>
    </p:spTree>
    <p:extLst>
      <p:ext uri="{BB962C8B-B14F-4D97-AF65-F5344CB8AC3E}">
        <p14:creationId xmlns:p14="http://schemas.microsoft.com/office/powerpoint/2010/main" val="111609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772400" cy="1143000"/>
          </a:xfrm>
        </p:spPr>
        <p:txBody>
          <a:bodyPr/>
          <a:lstStyle/>
          <a:p>
            <a:r>
              <a:rPr lang="en-US" smtClean="0"/>
              <a:t>Click to edit Master title style</a:t>
            </a:r>
            <a:endParaRPr lang="en-IE"/>
          </a:p>
        </p:txBody>
      </p:sp>
      <p:sp>
        <p:nvSpPr>
          <p:cNvPr id="3" name="Text Placeholder 2"/>
          <p:cNvSpPr>
            <a:spLocks noGrp="1"/>
          </p:cNvSpPr>
          <p:nvPr>
            <p:ph type="body" sz="half" idx="1"/>
          </p:nvPr>
        </p:nvSpPr>
        <p:spPr>
          <a:xfrm>
            <a:off x="1062038" y="1766888"/>
            <a:ext cx="3808412" cy="4113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quarter" idx="2"/>
          </p:nvPr>
        </p:nvSpPr>
        <p:spPr>
          <a:xfrm>
            <a:off x="5022850" y="1766888"/>
            <a:ext cx="3808413" cy="19796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Content Placeholder 4"/>
          <p:cNvSpPr>
            <a:spLocks noGrp="1"/>
          </p:cNvSpPr>
          <p:nvPr>
            <p:ph sz="quarter" idx="3"/>
          </p:nvPr>
        </p:nvSpPr>
        <p:spPr>
          <a:xfrm>
            <a:off x="5022850" y="3898900"/>
            <a:ext cx="3808413"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Rectangle 1028"/>
          <p:cNvSpPr>
            <a:spLocks noGrp="1" noChangeArrowheads="1"/>
          </p:cNvSpPr>
          <p:nvPr>
            <p:ph type="dt" sz="half" idx="10"/>
          </p:nvPr>
        </p:nvSpPr>
        <p:spPr>
          <a:ln/>
        </p:spPr>
        <p:txBody>
          <a:bodyPr/>
          <a:lstStyle>
            <a:lvl1pPr>
              <a:defRPr/>
            </a:lvl1pPr>
          </a:lstStyle>
          <a:p>
            <a:pPr>
              <a:defRPr/>
            </a:pPr>
            <a:fld id="{99AD1CB2-2CB1-461A-A74D-C29C775BE648}" type="datetime9">
              <a:rPr lang="en-GB"/>
              <a:pPr>
                <a:defRPr/>
              </a:pPr>
              <a:t>28/09/2015 12:01:43</a:t>
            </a:fld>
            <a:endParaRPr lang="en-US"/>
          </a:p>
        </p:txBody>
      </p:sp>
      <p:sp>
        <p:nvSpPr>
          <p:cNvPr id="7"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8" name="Rectangle 1030"/>
          <p:cNvSpPr>
            <a:spLocks noGrp="1" noChangeArrowheads="1"/>
          </p:cNvSpPr>
          <p:nvPr>
            <p:ph type="sldNum" sz="quarter" idx="12"/>
          </p:nvPr>
        </p:nvSpPr>
        <p:spPr>
          <a:ln/>
        </p:spPr>
        <p:txBody>
          <a:bodyPr/>
          <a:lstStyle>
            <a:lvl1pPr>
              <a:defRPr/>
            </a:lvl1pPr>
          </a:lstStyle>
          <a:p>
            <a:pPr>
              <a:defRPr/>
            </a:pPr>
            <a:fld id="{415386FC-9DDF-4C17-9692-4095B6ED0F7D}" type="slidenum">
              <a:rPr lang="en-US"/>
              <a:pPr>
                <a:defRPr/>
              </a:pPr>
              <a:t>‹#›</a:t>
            </a:fld>
            <a:endParaRPr lang="en-US"/>
          </a:p>
        </p:txBody>
      </p:sp>
    </p:spTree>
    <p:extLst>
      <p:ext uri="{BB962C8B-B14F-4D97-AF65-F5344CB8AC3E}">
        <p14:creationId xmlns:p14="http://schemas.microsoft.com/office/powerpoint/2010/main" val="92546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1028"/>
          <p:cNvSpPr>
            <a:spLocks noGrp="1" noChangeArrowheads="1"/>
          </p:cNvSpPr>
          <p:nvPr>
            <p:ph type="dt" sz="half" idx="10"/>
          </p:nvPr>
        </p:nvSpPr>
        <p:spPr>
          <a:ln/>
        </p:spPr>
        <p:txBody>
          <a:bodyPr/>
          <a:lstStyle>
            <a:lvl1pPr>
              <a:defRPr/>
            </a:lvl1pPr>
          </a:lstStyle>
          <a:p>
            <a:pPr>
              <a:defRPr/>
            </a:pPr>
            <a:fld id="{659D07D8-66D6-4566-964A-C54CA5000C0E}" type="datetime9">
              <a:rPr lang="en-GB"/>
              <a:pPr>
                <a:defRPr/>
              </a:pPr>
              <a:t>28/09/2015 12:01:43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6" name="Rectangle 1030"/>
          <p:cNvSpPr>
            <a:spLocks noGrp="1" noChangeArrowheads="1"/>
          </p:cNvSpPr>
          <p:nvPr>
            <p:ph type="sldNum" sz="quarter" idx="12"/>
          </p:nvPr>
        </p:nvSpPr>
        <p:spPr>
          <a:ln/>
        </p:spPr>
        <p:txBody>
          <a:bodyPr/>
          <a:lstStyle>
            <a:lvl1pPr>
              <a:defRPr/>
            </a:lvl1pPr>
          </a:lstStyle>
          <a:p>
            <a:pPr>
              <a:defRPr/>
            </a:pPr>
            <a:fld id="{7DEFF9BD-F4A5-40BB-8844-3322CE164080}" type="slidenum">
              <a:rPr lang="en-US"/>
              <a:pPr>
                <a:defRPr/>
              </a:pPr>
              <a:t>‹#›</a:t>
            </a:fld>
            <a:endParaRPr lang="en-US"/>
          </a:p>
        </p:txBody>
      </p:sp>
    </p:spTree>
    <p:extLst>
      <p:ext uri="{BB962C8B-B14F-4D97-AF65-F5344CB8AC3E}">
        <p14:creationId xmlns:p14="http://schemas.microsoft.com/office/powerpoint/2010/main" val="109573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8"/>
          <p:cNvSpPr>
            <a:spLocks noGrp="1" noChangeArrowheads="1"/>
          </p:cNvSpPr>
          <p:nvPr>
            <p:ph type="dt" sz="half" idx="10"/>
          </p:nvPr>
        </p:nvSpPr>
        <p:spPr>
          <a:ln/>
        </p:spPr>
        <p:txBody>
          <a:bodyPr/>
          <a:lstStyle>
            <a:lvl1pPr>
              <a:defRPr/>
            </a:lvl1pPr>
          </a:lstStyle>
          <a:p>
            <a:pPr>
              <a:defRPr/>
            </a:pPr>
            <a:fld id="{0407C949-CD90-4188-AC8F-EDC5BB97459C}" type="datetime9">
              <a:rPr lang="en-GB"/>
              <a:pPr>
                <a:defRPr/>
              </a:pPr>
              <a:t>28/09/2015 12:01:43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6" name="Rectangle 1030"/>
          <p:cNvSpPr>
            <a:spLocks noGrp="1" noChangeArrowheads="1"/>
          </p:cNvSpPr>
          <p:nvPr>
            <p:ph type="sldNum" sz="quarter" idx="12"/>
          </p:nvPr>
        </p:nvSpPr>
        <p:spPr>
          <a:ln/>
        </p:spPr>
        <p:txBody>
          <a:bodyPr/>
          <a:lstStyle>
            <a:lvl1pPr>
              <a:defRPr/>
            </a:lvl1pPr>
          </a:lstStyle>
          <a:p>
            <a:pPr>
              <a:defRPr/>
            </a:pPr>
            <a:fld id="{9EEF57C8-AEB5-44FF-9329-5235CE236266}" type="slidenum">
              <a:rPr lang="en-US"/>
              <a:pPr>
                <a:defRPr/>
              </a:pPr>
              <a:t>‹#›</a:t>
            </a:fld>
            <a:endParaRPr lang="en-US"/>
          </a:p>
        </p:txBody>
      </p:sp>
    </p:spTree>
    <p:extLst>
      <p:ext uri="{BB962C8B-B14F-4D97-AF65-F5344CB8AC3E}">
        <p14:creationId xmlns:p14="http://schemas.microsoft.com/office/powerpoint/2010/main" val="378914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1062038"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502285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Rectangle 1028"/>
          <p:cNvSpPr>
            <a:spLocks noGrp="1" noChangeArrowheads="1"/>
          </p:cNvSpPr>
          <p:nvPr>
            <p:ph type="dt" sz="half" idx="10"/>
          </p:nvPr>
        </p:nvSpPr>
        <p:spPr>
          <a:ln/>
        </p:spPr>
        <p:txBody>
          <a:bodyPr/>
          <a:lstStyle>
            <a:lvl1pPr>
              <a:defRPr/>
            </a:lvl1pPr>
          </a:lstStyle>
          <a:p>
            <a:pPr>
              <a:defRPr/>
            </a:pPr>
            <a:fld id="{E44FD1E3-F7BD-4926-B6F5-CD585F283B79}" type="datetime9">
              <a:rPr lang="en-GB"/>
              <a:pPr>
                <a:defRPr/>
              </a:pPr>
              <a:t>28/09/2015 12:01:43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7" name="Rectangle 1030"/>
          <p:cNvSpPr>
            <a:spLocks noGrp="1" noChangeArrowheads="1"/>
          </p:cNvSpPr>
          <p:nvPr>
            <p:ph type="sldNum" sz="quarter" idx="12"/>
          </p:nvPr>
        </p:nvSpPr>
        <p:spPr>
          <a:ln/>
        </p:spPr>
        <p:txBody>
          <a:bodyPr/>
          <a:lstStyle>
            <a:lvl1pPr>
              <a:defRPr/>
            </a:lvl1pPr>
          </a:lstStyle>
          <a:p>
            <a:pPr>
              <a:defRPr/>
            </a:pPr>
            <a:fld id="{9C7B2B79-5704-4909-B914-390B67589ACA}" type="slidenum">
              <a:rPr lang="en-US"/>
              <a:pPr>
                <a:defRPr/>
              </a:pPr>
              <a:t>‹#›</a:t>
            </a:fld>
            <a:endParaRPr lang="en-US"/>
          </a:p>
        </p:txBody>
      </p:sp>
    </p:spTree>
    <p:extLst>
      <p:ext uri="{BB962C8B-B14F-4D97-AF65-F5344CB8AC3E}">
        <p14:creationId xmlns:p14="http://schemas.microsoft.com/office/powerpoint/2010/main" val="707437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Rectangle 1028"/>
          <p:cNvSpPr>
            <a:spLocks noGrp="1" noChangeArrowheads="1"/>
          </p:cNvSpPr>
          <p:nvPr>
            <p:ph type="dt" sz="half" idx="10"/>
          </p:nvPr>
        </p:nvSpPr>
        <p:spPr>
          <a:ln/>
        </p:spPr>
        <p:txBody>
          <a:bodyPr/>
          <a:lstStyle>
            <a:lvl1pPr>
              <a:defRPr/>
            </a:lvl1pPr>
          </a:lstStyle>
          <a:p>
            <a:pPr>
              <a:defRPr/>
            </a:pPr>
            <a:fld id="{A2E859BC-3E3A-4143-B0CC-5DA183DAC342}" type="datetime9">
              <a:rPr lang="en-GB"/>
              <a:pPr>
                <a:defRPr/>
              </a:pPr>
              <a:t>28/09/2015 12:01:43</a:t>
            </a:fld>
            <a:endParaRPr lang="en-US"/>
          </a:p>
        </p:txBody>
      </p:sp>
      <p:sp>
        <p:nvSpPr>
          <p:cNvPr id="8"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9" name="Rectangle 1030"/>
          <p:cNvSpPr>
            <a:spLocks noGrp="1" noChangeArrowheads="1"/>
          </p:cNvSpPr>
          <p:nvPr>
            <p:ph type="sldNum" sz="quarter" idx="12"/>
          </p:nvPr>
        </p:nvSpPr>
        <p:spPr>
          <a:ln/>
        </p:spPr>
        <p:txBody>
          <a:bodyPr/>
          <a:lstStyle>
            <a:lvl1pPr>
              <a:defRPr/>
            </a:lvl1pPr>
          </a:lstStyle>
          <a:p>
            <a:pPr>
              <a:defRPr/>
            </a:pPr>
            <a:fld id="{65A1E533-C747-42EB-8157-E8B8F28EE83A}" type="slidenum">
              <a:rPr lang="en-US"/>
              <a:pPr>
                <a:defRPr/>
              </a:pPr>
              <a:t>‹#›</a:t>
            </a:fld>
            <a:endParaRPr lang="en-US"/>
          </a:p>
        </p:txBody>
      </p:sp>
    </p:spTree>
    <p:extLst>
      <p:ext uri="{BB962C8B-B14F-4D97-AF65-F5344CB8AC3E}">
        <p14:creationId xmlns:p14="http://schemas.microsoft.com/office/powerpoint/2010/main" val="423143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Rectangle 1028"/>
          <p:cNvSpPr>
            <a:spLocks noGrp="1" noChangeArrowheads="1"/>
          </p:cNvSpPr>
          <p:nvPr>
            <p:ph type="dt" sz="half" idx="10"/>
          </p:nvPr>
        </p:nvSpPr>
        <p:spPr>
          <a:ln/>
        </p:spPr>
        <p:txBody>
          <a:bodyPr/>
          <a:lstStyle>
            <a:lvl1pPr>
              <a:defRPr/>
            </a:lvl1pPr>
          </a:lstStyle>
          <a:p>
            <a:pPr>
              <a:defRPr/>
            </a:pPr>
            <a:fld id="{0129392D-331C-487E-856A-224E8263B271}" type="datetime9">
              <a:rPr lang="en-GB"/>
              <a:pPr>
                <a:defRPr/>
              </a:pPr>
              <a:t>28/09/2015 12:01:43</a:t>
            </a:fld>
            <a:endParaRPr lang="en-US"/>
          </a:p>
        </p:txBody>
      </p:sp>
      <p:sp>
        <p:nvSpPr>
          <p:cNvPr id="4"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5" name="Rectangle 1030"/>
          <p:cNvSpPr>
            <a:spLocks noGrp="1" noChangeArrowheads="1"/>
          </p:cNvSpPr>
          <p:nvPr>
            <p:ph type="sldNum" sz="quarter" idx="12"/>
          </p:nvPr>
        </p:nvSpPr>
        <p:spPr>
          <a:ln/>
        </p:spPr>
        <p:txBody>
          <a:bodyPr/>
          <a:lstStyle>
            <a:lvl1pPr>
              <a:defRPr/>
            </a:lvl1pPr>
          </a:lstStyle>
          <a:p>
            <a:pPr>
              <a:defRPr/>
            </a:pPr>
            <a:fld id="{968310C2-B523-4D49-9851-1C84B3611A1A}" type="slidenum">
              <a:rPr lang="en-US"/>
              <a:pPr>
                <a:defRPr/>
              </a:pPr>
              <a:t>‹#›</a:t>
            </a:fld>
            <a:endParaRPr lang="en-US"/>
          </a:p>
        </p:txBody>
      </p:sp>
    </p:spTree>
    <p:extLst>
      <p:ext uri="{BB962C8B-B14F-4D97-AF65-F5344CB8AC3E}">
        <p14:creationId xmlns:p14="http://schemas.microsoft.com/office/powerpoint/2010/main" val="1466781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pPr>
              <a:defRPr/>
            </a:pPr>
            <a:fld id="{A93259AB-A141-413E-95BA-C5BEB150A2F7}" type="datetime9">
              <a:rPr lang="en-GB"/>
              <a:pPr>
                <a:defRPr/>
              </a:pPr>
              <a:t>28/09/2015 12:01:43</a:t>
            </a:fld>
            <a:endParaRPr lang="en-US"/>
          </a:p>
        </p:txBody>
      </p:sp>
      <p:sp>
        <p:nvSpPr>
          <p:cNvPr id="3"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4" name="Rectangle 1030"/>
          <p:cNvSpPr>
            <a:spLocks noGrp="1" noChangeArrowheads="1"/>
          </p:cNvSpPr>
          <p:nvPr>
            <p:ph type="sldNum" sz="quarter" idx="12"/>
          </p:nvPr>
        </p:nvSpPr>
        <p:spPr>
          <a:ln/>
        </p:spPr>
        <p:txBody>
          <a:bodyPr/>
          <a:lstStyle>
            <a:lvl1pPr>
              <a:defRPr/>
            </a:lvl1pPr>
          </a:lstStyle>
          <a:p>
            <a:pPr>
              <a:defRPr/>
            </a:pPr>
            <a:fld id="{B11CB414-8C0A-49D9-9FB5-E702E8B86004}" type="slidenum">
              <a:rPr lang="en-US"/>
              <a:pPr>
                <a:defRPr/>
              </a:pPr>
              <a:t>‹#›</a:t>
            </a:fld>
            <a:endParaRPr lang="en-US"/>
          </a:p>
        </p:txBody>
      </p:sp>
    </p:spTree>
    <p:extLst>
      <p:ext uri="{BB962C8B-B14F-4D97-AF65-F5344CB8AC3E}">
        <p14:creationId xmlns:p14="http://schemas.microsoft.com/office/powerpoint/2010/main" val="242712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fld id="{50D2601E-0023-492A-B2F5-5C9D1836A377}" type="datetime9">
              <a:rPr lang="en-GB"/>
              <a:pPr>
                <a:defRPr/>
              </a:pPr>
              <a:t>28/09/2015 12:01:43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7" name="Rectangle 1030"/>
          <p:cNvSpPr>
            <a:spLocks noGrp="1" noChangeArrowheads="1"/>
          </p:cNvSpPr>
          <p:nvPr>
            <p:ph type="sldNum" sz="quarter" idx="12"/>
          </p:nvPr>
        </p:nvSpPr>
        <p:spPr>
          <a:ln/>
        </p:spPr>
        <p:txBody>
          <a:bodyPr/>
          <a:lstStyle>
            <a:lvl1pPr>
              <a:defRPr/>
            </a:lvl1pPr>
          </a:lstStyle>
          <a:p>
            <a:pPr>
              <a:defRPr/>
            </a:pPr>
            <a:fld id="{710CA0DE-8910-4828-9D8E-D121FE540AD1}" type="slidenum">
              <a:rPr lang="en-US"/>
              <a:pPr>
                <a:defRPr/>
              </a:pPr>
              <a:t>‹#›</a:t>
            </a:fld>
            <a:endParaRPr lang="en-US"/>
          </a:p>
        </p:txBody>
      </p:sp>
    </p:spTree>
    <p:extLst>
      <p:ext uri="{BB962C8B-B14F-4D97-AF65-F5344CB8AC3E}">
        <p14:creationId xmlns:p14="http://schemas.microsoft.com/office/powerpoint/2010/main" val="254652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fld id="{C688E4AF-E410-40DB-B16D-D213E2A0C7F1}" type="datetime9">
              <a:rPr lang="en-GB"/>
              <a:pPr>
                <a:defRPr/>
              </a:pPr>
              <a:t>28/09/2015 12:01:43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r>
              <a:rPr lang="en-US"/>
              <a:t>ME4001</a:t>
            </a:r>
          </a:p>
        </p:txBody>
      </p:sp>
      <p:sp>
        <p:nvSpPr>
          <p:cNvPr id="7" name="Rectangle 1030"/>
          <p:cNvSpPr>
            <a:spLocks noGrp="1" noChangeArrowheads="1"/>
          </p:cNvSpPr>
          <p:nvPr>
            <p:ph type="sldNum" sz="quarter" idx="12"/>
          </p:nvPr>
        </p:nvSpPr>
        <p:spPr>
          <a:ln/>
        </p:spPr>
        <p:txBody>
          <a:bodyPr/>
          <a:lstStyle>
            <a:lvl1pPr>
              <a:defRPr/>
            </a:lvl1pPr>
          </a:lstStyle>
          <a:p>
            <a:pPr>
              <a:defRPr/>
            </a:pPr>
            <a:fld id="{D8E3BCBA-F92C-4311-B7FB-FA6E473363C5}" type="slidenum">
              <a:rPr lang="en-US"/>
              <a:pPr>
                <a:defRPr/>
              </a:pPr>
              <a:t>‹#›</a:t>
            </a:fld>
            <a:endParaRPr lang="en-US"/>
          </a:p>
        </p:txBody>
      </p:sp>
    </p:spTree>
    <p:extLst>
      <p:ext uri="{BB962C8B-B14F-4D97-AF65-F5344CB8AC3E}">
        <p14:creationId xmlns:p14="http://schemas.microsoft.com/office/powerpoint/2010/main" val="62923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pic>
        <p:nvPicPr>
          <p:cNvPr id="1026" name="Picture 1026" descr="Expbann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invGray">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27"/>
          <p:cNvSpPr>
            <a:spLocks noGrp="1" noChangeArrowheads="1"/>
          </p:cNvSpPr>
          <p:nvPr>
            <p:ph type="title"/>
          </p:nvPr>
        </p:nvSpPr>
        <p:spPr bwMode="auto">
          <a:xfrm>
            <a:off x="1143000" y="3810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6" name="Rectangle 1028"/>
          <p:cNvSpPr>
            <a:spLocks noGrp="1" noChangeArrowheads="1"/>
          </p:cNvSpPr>
          <p:nvPr>
            <p:ph type="dt" sz="half" idx="2"/>
          </p:nvPr>
        </p:nvSpPr>
        <p:spPr bwMode="auto">
          <a:xfrm>
            <a:off x="8382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a:solidFill>
                  <a:schemeClr val="tx2"/>
                </a:solidFill>
                <a:latin typeface="Arial" charset="0"/>
              </a:defRPr>
            </a:lvl1pPr>
          </a:lstStyle>
          <a:p>
            <a:pPr>
              <a:defRPr/>
            </a:pPr>
            <a:fld id="{122C5570-98F4-4278-B327-6FD7A60096FB}" type="datetime9">
              <a:rPr lang="en-GB"/>
              <a:pPr>
                <a:defRPr/>
              </a:pPr>
              <a:t>28/09/2015 12:01:43</a:t>
            </a:fld>
            <a:endParaRPr lang="en-US"/>
          </a:p>
        </p:txBody>
      </p:sp>
      <p:sp>
        <p:nvSpPr>
          <p:cNvPr id="3077" name="Rectangle 1029"/>
          <p:cNvSpPr>
            <a:spLocks noGrp="1" noChangeArrowheads="1"/>
          </p:cNvSpPr>
          <p:nvPr>
            <p:ph type="ftr" sz="quarter" idx="3"/>
          </p:nvPr>
        </p:nvSpPr>
        <p:spPr bwMode="auto">
          <a:xfrm>
            <a:off x="34290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a:solidFill>
                  <a:schemeClr val="tx2"/>
                </a:solidFill>
                <a:latin typeface="Arial" charset="0"/>
              </a:defRPr>
            </a:lvl1pPr>
          </a:lstStyle>
          <a:p>
            <a:pPr>
              <a:defRPr/>
            </a:pPr>
            <a:r>
              <a:rPr lang="en-US"/>
              <a:t>ME4001</a:t>
            </a:r>
          </a:p>
        </p:txBody>
      </p:sp>
      <p:sp>
        <p:nvSpPr>
          <p:cNvPr id="3078" name="Rectangle 1030"/>
          <p:cNvSpPr>
            <a:spLocks noGrp="1" noChangeArrowheads="1"/>
          </p:cNvSpPr>
          <p:nvPr>
            <p:ph type="sldNum" sz="quarter" idx="4"/>
          </p:nvPr>
        </p:nvSpPr>
        <p:spPr bwMode="auto">
          <a:xfrm>
            <a:off x="70104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a:solidFill>
                  <a:schemeClr val="tx2"/>
                </a:solidFill>
                <a:latin typeface="Arial" charset="0"/>
              </a:defRPr>
            </a:lvl1pPr>
          </a:lstStyle>
          <a:p>
            <a:pPr>
              <a:defRPr/>
            </a:pPr>
            <a:fld id="{919D4CB8-7D0B-4696-83C1-6100EE86278F}" type="slidenum">
              <a:rPr lang="en-US"/>
              <a:pPr>
                <a:defRPr/>
              </a:pPr>
              <a:t>‹#›</a:t>
            </a:fld>
            <a:endParaRPr lang="en-US"/>
          </a:p>
        </p:txBody>
      </p:sp>
      <p:pic>
        <p:nvPicPr>
          <p:cNvPr id="1031" name="Picture 1031" descr="EXPHORSA"/>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66800" y="1574800"/>
            <a:ext cx="7772400"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1032"/>
          <p:cNvSpPr>
            <a:spLocks noGrp="1" noChangeArrowheads="1"/>
          </p:cNvSpPr>
          <p:nvPr>
            <p:ph type="body" idx="1"/>
          </p:nvPr>
        </p:nvSpPr>
        <p:spPr bwMode="auto">
          <a:xfrm>
            <a:off x="1062038" y="1766888"/>
            <a:ext cx="7769225" cy="411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903"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Lst>
  <p:hf hdr="0"/>
  <p:txStyles>
    <p:titleStyle>
      <a:lvl1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2pPr>
      <a:lvl3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3pPr>
      <a:lvl4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4pPr>
      <a:lvl5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5pPr>
      <a:lvl6pPr marL="457200" algn="ctr" rtl="0" fontAlgn="base">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6pPr>
      <a:lvl7pPr marL="914400" algn="ctr" rtl="0" fontAlgn="base">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7pPr>
      <a:lvl8pPr marL="1371600" algn="ctr" rtl="0" fontAlgn="base">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8pPr>
      <a:lvl9pPr marL="1828800" algn="ctr" rtl="0" fontAlgn="base">
        <a:spcBef>
          <a:spcPct val="0"/>
        </a:spcBef>
        <a:spcAft>
          <a:spcPct val="0"/>
        </a:spcAft>
        <a:defRPr sz="3600" b="1">
          <a:solidFill>
            <a:schemeClr val="tx2"/>
          </a:solidFill>
          <a:effectLst>
            <a:outerShdw blurRad="38100" dist="38100" dir="2700000" algn="tl">
              <a:srgbClr val="000000"/>
            </a:outerShdw>
          </a:effectLst>
          <a:latin typeface="Myriad Web Pro" pitchFamily="34" charset="0"/>
        </a:defRPr>
      </a:lvl9pPr>
    </p:titleStyle>
    <p:bodyStyle>
      <a:lvl1pPr marL="342900" indent="-342900" algn="l" rtl="0" eaLnBrk="0" fontAlgn="base" hangingPunct="0">
        <a:spcBef>
          <a:spcPct val="20000"/>
        </a:spcBef>
        <a:spcAft>
          <a:spcPct val="0"/>
        </a:spcAft>
        <a:buBlip>
          <a:blip r:embed="rId19"/>
        </a:buBlip>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Blip>
          <a:blip r:embed="rId20"/>
        </a:buBlip>
        <a:defRPr sz="2800">
          <a:solidFill>
            <a:schemeClr val="tx1"/>
          </a:solidFill>
          <a:effectLst>
            <a:outerShdw blurRad="38100" dist="38100" dir="2700000" algn="tl">
              <a:srgbClr val="FFFFFF"/>
            </a:outerShdw>
          </a:effectLst>
          <a:latin typeface="+mj-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tx2"/>
        </a:buClr>
        <a:buFont typeface="Wingdings" pitchFamily="2" charset="2"/>
        <a:buChar char="s"/>
        <a:defRPr sz="2000">
          <a:solidFill>
            <a:schemeClr val="tx1"/>
          </a:solidFill>
          <a:effectLst>
            <a:outerShdw blurRad="38100" dist="38100" dir="2700000" algn="tl">
              <a:srgbClr val="FFFFFF"/>
            </a:outerShdw>
          </a:effectLst>
          <a:latin typeface="+mj-lt"/>
        </a:defRPr>
      </a:lvl4pPr>
      <a:lvl5pPr marL="2057400" indent="-228600" algn="l" rtl="0" eaLnBrk="0" fontAlgn="base" hangingPunct="0">
        <a:spcBef>
          <a:spcPct val="20000"/>
        </a:spcBef>
        <a:spcAft>
          <a:spcPct val="0"/>
        </a:spcAft>
        <a:buClr>
          <a:schemeClr val="tx2"/>
        </a:buClr>
        <a:buFont typeface="Wingdings"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lgdata.s3-website-us-east-1.amazonaws.com/docs/4663/1245490/citeitrigh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ic.ul.ie/adminservices/lsu/Documents/studyskillshandbook.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hyperlink" Target="http://www.mic.ul.ie/lsu/index.ht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lgdata.s3-website-us-east-1.amazonaws.com/docs/4663/1245490/citeitright.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DAC%20UL%20PRESENTATION.ppt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eng.ed.ac.uk/Mecheng/students/repstyle.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eng.ed.ac.uk/Mecheng/students/repstyle.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samples%20of%20student%20writing.doc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teachingportfolioforengineering.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rismnet.com/~hcexres/textbook/"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p:txBody>
          <a:bodyPr/>
          <a:lstStyle/>
          <a:p>
            <a:pPr eaLnBrk="1" hangingPunct="1">
              <a:defRPr/>
            </a:pPr>
            <a:r>
              <a:rPr lang="en-IE" smtClean="0"/>
              <a:t>Report Writing for Engineers</a:t>
            </a:r>
            <a:endParaRPr lang="en-US" smtClean="0"/>
          </a:p>
        </p:txBody>
      </p:sp>
      <p:sp>
        <p:nvSpPr>
          <p:cNvPr id="2057" name="Rectangle 9"/>
          <p:cNvSpPr>
            <a:spLocks noGrp="1" noChangeArrowheads="1"/>
          </p:cNvSpPr>
          <p:nvPr>
            <p:ph type="subTitle" idx="1"/>
          </p:nvPr>
        </p:nvSpPr>
        <p:spPr/>
        <p:txBody>
          <a:bodyPr/>
          <a:lstStyle/>
          <a:p>
            <a:pPr eaLnBrk="1" hangingPunct="1">
              <a:defRPr/>
            </a:pPr>
            <a:r>
              <a:rPr lang="en-IE" smtClean="0"/>
              <a:t>Dr. Trevor Young, </a:t>
            </a:r>
          </a:p>
          <a:p>
            <a:pPr eaLnBrk="1" hangingPunct="1">
              <a:defRPr/>
            </a:pPr>
            <a:r>
              <a:rPr lang="en-IE" smtClean="0"/>
              <a:t>Dr. Michael Walsh and </a:t>
            </a:r>
          </a:p>
          <a:p>
            <a:pPr eaLnBrk="1" hangingPunct="1">
              <a:defRPr/>
            </a:pPr>
            <a:r>
              <a:rPr lang="en-IE" smtClean="0"/>
              <a:t>Lawrence Cleary</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t>Strategies</a:t>
            </a:r>
            <a:endParaRPr lang="en-IE" dirty="0"/>
          </a:p>
        </p:txBody>
      </p:sp>
      <p:sp>
        <p:nvSpPr>
          <p:cNvPr id="3" name="Content Placeholder 2"/>
          <p:cNvSpPr>
            <a:spLocks noGrp="1"/>
          </p:cNvSpPr>
          <p:nvPr>
            <p:ph idx="1"/>
          </p:nvPr>
        </p:nvSpPr>
        <p:spPr/>
        <p:txBody>
          <a:bodyPr/>
          <a:lstStyle/>
          <a:p>
            <a:pPr>
              <a:defRPr/>
            </a:pPr>
            <a:r>
              <a:rPr lang="en-IE" dirty="0" smtClean="0"/>
              <a:t>Cognitive</a:t>
            </a:r>
          </a:p>
          <a:p>
            <a:pPr>
              <a:defRPr/>
            </a:pPr>
            <a:r>
              <a:rPr lang="en-IE" dirty="0" smtClean="0"/>
              <a:t>Procedural</a:t>
            </a:r>
          </a:p>
          <a:p>
            <a:pPr>
              <a:defRPr/>
            </a:pPr>
            <a:r>
              <a:rPr lang="en-IE" dirty="0" smtClean="0"/>
              <a:t>Metacognitive</a:t>
            </a:r>
          </a:p>
          <a:p>
            <a:pPr>
              <a:defRPr/>
            </a:pPr>
            <a:r>
              <a:rPr lang="en-IE" dirty="0" smtClean="0"/>
              <a:t>Affective</a:t>
            </a:r>
          </a:p>
          <a:p>
            <a:pPr>
              <a:defRPr/>
            </a:pPr>
            <a:r>
              <a:rPr lang="en-IE" dirty="0" smtClean="0"/>
              <a:t>Social</a:t>
            </a:r>
            <a:endParaRPr lang="en-IE" dirty="0"/>
          </a:p>
        </p:txBody>
      </p:sp>
      <p:sp>
        <p:nvSpPr>
          <p:cNvPr id="122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3B7D9D0-3AEB-42C9-BB7F-07BF2BC9C998}"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2314DCB-42F8-4224-A963-5341694011EF}" type="slidenum">
              <a:rPr lang="en-US" sz="1400" smtClean="0">
                <a:solidFill>
                  <a:schemeClr val="tx2"/>
                </a:solidFill>
                <a:latin typeface="Arial" charset="0"/>
              </a:rPr>
              <a:pPr eaLnBrk="1" hangingPunct="1"/>
              <a:t>10</a:t>
            </a:fld>
            <a:endParaRPr lang="en-US" sz="1400" smtClean="0">
              <a:solidFill>
                <a:schemeClr val="tx2"/>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2637A38-6D5A-4AF4-B4B5-E2665D3AA76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331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331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12D2C12-6CE2-4F88-B4E4-E6EA04287984}" type="slidenum">
              <a:rPr lang="en-US" sz="1400" smtClean="0">
                <a:solidFill>
                  <a:schemeClr val="tx2"/>
                </a:solidFill>
                <a:latin typeface="Arial" charset="0"/>
              </a:rPr>
              <a:pPr eaLnBrk="1" hangingPunct="1"/>
              <a:t>11</a:t>
            </a:fld>
            <a:endParaRPr lang="en-US" sz="1400" smtClean="0">
              <a:solidFill>
                <a:schemeClr val="tx2"/>
              </a:solidFill>
              <a:latin typeface="Arial" charset="0"/>
            </a:endParaRPr>
          </a:p>
        </p:txBody>
      </p:sp>
      <p:sp>
        <p:nvSpPr>
          <p:cNvPr id="13317" name="Date Placeholder 2"/>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EC93E4A5-0934-4B04-9152-2303A920E8EE}"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3318" name="Footer Placeholder 3"/>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3319" name="Slide Number Placeholder 4"/>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3C24A328-BB94-492A-A88A-D49B8E7FBDAF}" type="slidenum">
              <a:rPr lang="en-US" sz="1400">
                <a:solidFill>
                  <a:schemeClr val="tx2"/>
                </a:solidFill>
                <a:latin typeface="Arial" charset="0"/>
              </a:rPr>
              <a:pPr algn="r" eaLnBrk="1" hangingPunct="1">
                <a:spcBef>
                  <a:spcPct val="0"/>
                </a:spcBef>
              </a:pPr>
              <a:t>11</a:t>
            </a:fld>
            <a:endParaRPr lang="en-US" sz="1400">
              <a:solidFill>
                <a:schemeClr val="tx2"/>
              </a:solidFill>
              <a:latin typeface="Arial" charset="0"/>
            </a:endParaRPr>
          </a:p>
        </p:txBody>
      </p:sp>
      <p:sp>
        <p:nvSpPr>
          <p:cNvPr id="183299" name="Rectangle 1027"/>
          <p:cNvSpPr>
            <a:spLocks noGrp="1" noChangeArrowheads="1"/>
          </p:cNvSpPr>
          <p:nvPr>
            <p:ph type="title"/>
          </p:nvPr>
        </p:nvSpPr>
        <p:spPr/>
        <p:txBody>
          <a:bodyPr/>
          <a:lstStyle/>
          <a:p>
            <a:pPr eaLnBrk="1" hangingPunct="1">
              <a:defRPr/>
            </a:pPr>
            <a:r>
              <a:rPr lang="en-IE" smtClean="0"/>
              <a:t>Citing and Referencing</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BA80579-3B15-4120-88AE-351AB3F39912}"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433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434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44A266A-ED23-4C85-92AE-3F8910A640AB}" type="slidenum">
              <a:rPr lang="en-US" sz="1400" smtClean="0">
                <a:solidFill>
                  <a:schemeClr val="tx2"/>
                </a:solidFill>
                <a:latin typeface="Arial" charset="0"/>
              </a:rPr>
              <a:pPr eaLnBrk="1" hangingPunct="1"/>
              <a:t>12</a:t>
            </a:fld>
            <a:endParaRPr lang="en-US" sz="1400" smtClean="0">
              <a:solidFill>
                <a:schemeClr val="tx2"/>
              </a:solidFill>
              <a:latin typeface="Arial" charset="0"/>
            </a:endParaRPr>
          </a:p>
        </p:txBody>
      </p:sp>
      <p:sp>
        <p:nvSpPr>
          <p:cNvPr id="1434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F366F8CB-28D9-4442-A8BE-F5AEA0CB7FA0}"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434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434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4FBBC35B-CA18-470F-AC4A-917D2F5EBD0F}" type="slidenum">
              <a:rPr lang="en-US" sz="1400">
                <a:solidFill>
                  <a:schemeClr val="tx2"/>
                </a:solidFill>
                <a:latin typeface="Arial" charset="0"/>
              </a:rPr>
              <a:pPr algn="r" eaLnBrk="1" hangingPunct="1">
                <a:spcBef>
                  <a:spcPct val="0"/>
                </a:spcBef>
              </a:pPr>
              <a:t>12</a:t>
            </a:fld>
            <a:endParaRPr lang="en-US" sz="1400">
              <a:solidFill>
                <a:schemeClr val="tx2"/>
              </a:solidFill>
              <a:latin typeface="Arial" charset="0"/>
            </a:endParaRPr>
          </a:p>
        </p:txBody>
      </p:sp>
      <p:sp>
        <p:nvSpPr>
          <p:cNvPr id="167942" name="Rectangle 2054"/>
          <p:cNvSpPr>
            <a:spLocks noGrp="1" noChangeArrowheads="1"/>
          </p:cNvSpPr>
          <p:nvPr>
            <p:ph type="title"/>
          </p:nvPr>
        </p:nvSpPr>
        <p:spPr/>
        <p:txBody>
          <a:bodyPr/>
          <a:lstStyle/>
          <a:p>
            <a:pPr eaLnBrk="1" hangingPunct="1">
              <a:defRPr/>
            </a:pPr>
            <a:r>
              <a:rPr lang="en-IE" smtClean="0"/>
              <a:t>Citing Sources</a:t>
            </a:r>
            <a:endParaRPr lang="en-US" smtClean="0"/>
          </a:p>
        </p:txBody>
      </p:sp>
      <p:sp>
        <p:nvSpPr>
          <p:cNvPr id="167943" name="Rectangle 2055"/>
          <p:cNvSpPr>
            <a:spLocks noGrp="1" noChangeArrowheads="1"/>
          </p:cNvSpPr>
          <p:nvPr>
            <p:ph type="body" idx="1"/>
          </p:nvPr>
        </p:nvSpPr>
        <p:spPr/>
        <p:txBody>
          <a:bodyPr/>
          <a:lstStyle/>
          <a:p>
            <a:pPr eaLnBrk="1" hangingPunct="1">
              <a:lnSpc>
                <a:spcPct val="90000"/>
              </a:lnSpc>
              <a:defRPr/>
            </a:pPr>
            <a:r>
              <a:rPr lang="en-IE" sz="2800" smtClean="0"/>
              <a:t>Whether you quote, paraphrase, or summarize, if you wish to use somebody else’s words, ideas, method of organization, or graphic presentation of information, you must cite the source in your text and reference it at the end of your report.</a:t>
            </a:r>
          </a:p>
          <a:p>
            <a:pPr eaLnBrk="1" hangingPunct="1">
              <a:lnSpc>
                <a:spcPct val="90000"/>
              </a:lnSpc>
              <a:defRPr/>
            </a:pPr>
            <a:r>
              <a:rPr lang="en-IE" sz="2800" smtClean="0"/>
              <a:t>Not doing so constitutes plagiarism, which is an academic offence that carries penalties.</a:t>
            </a:r>
          </a:p>
          <a:p>
            <a:pPr eaLnBrk="1" hangingPunct="1">
              <a:lnSpc>
                <a:spcPct val="90000"/>
              </a:lnSpc>
              <a:defRPr/>
            </a:pPr>
            <a:r>
              <a:rPr lang="en-IE" sz="2800" smtClean="0"/>
              <a:t>Doing so enhances your credibility as a writer.</a:t>
            </a:r>
            <a:endParaRPr lang="en-US" sz="2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C6C2720-5251-4985-BF0A-FD3737746FD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536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536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28848A6-F4BC-4D06-A37D-3FE7139FEE58}" type="slidenum">
              <a:rPr lang="en-US" sz="1400" smtClean="0">
                <a:solidFill>
                  <a:schemeClr val="tx2"/>
                </a:solidFill>
                <a:latin typeface="Arial" charset="0"/>
              </a:rPr>
              <a:pPr eaLnBrk="1" hangingPunct="1"/>
              <a:t>13</a:t>
            </a:fld>
            <a:endParaRPr lang="en-US" sz="1400" smtClean="0">
              <a:solidFill>
                <a:schemeClr val="tx2"/>
              </a:solidFill>
              <a:latin typeface="Arial" charset="0"/>
            </a:endParaRPr>
          </a:p>
        </p:txBody>
      </p:sp>
      <p:sp>
        <p:nvSpPr>
          <p:cNvPr id="1536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B9B8CEED-5DA8-487C-8E0F-C1D3914F3907}"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536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536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103E8689-4DB5-4C9E-A76E-E619FE7223D6}" type="slidenum">
              <a:rPr lang="en-US" sz="1400">
                <a:solidFill>
                  <a:schemeClr val="tx2"/>
                </a:solidFill>
                <a:latin typeface="Arial" charset="0"/>
              </a:rPr>
              <a:pPr algn="r" eaLnBrk="1" hangingPunct="1">
                <a:spcBef>
                  <a:spcPct val="0"/>
                </a:spcBef>
              </a:pPr>
              <a:t>13</a:t>
            </a:fld>
            <a:endParaRPr lang="en-US" sz="1400">
              <a:solidFill>
                <a:schemeClr val="tx2"/>
              </a:solidFill>
              <a:latin typeface="Arial" charset="0"/>
            </a:endParaRPr>
          </a:p>
        </p:txBody>
      </p:sp>
      <p:sp>
        <p:nvSpPr>
          <p:cNvPr id="168968" name="Rectangle 8"/>
          <p:cNvSpPr>
            <a:spLocks noGrp="1" noChangeArrowheads="1"/>
          </p:cNvSpPr>
          <p:nvPr>
            <p:ph type="title"/>
          </p:nvPr>
        </p:nvSpPr>
        <p:spPr/>
        <p:txBody>
          <a:bodyPr/>
          <a:lstStyle/>
          <a:p>
            <a:pPr eaLnBrk="1" hangingPunct="1">
              <a:defRPr/>
            </a:pPr>
            <a:r>
              <a:rPr lang="en-IE" smtClean="0"/>
              <a:t>Why Cite Sources?</a:t>
            </a:r>
            <a:endParaRPr lang="en-US" smtClean="0"/>
          </a:p>
        </p:txBody>
      </p:sp>
      <p:sp>
        <p:nvSpPr>
          <p:cNvPr id="168969" name="Rectangle 9"/>
          <p:cNvSpPr>
            <a:spLocks noGrp="1" noChangeArrowheads="1"/>
          </p:cNvSpPr>
          <p:nvPr>
            <p:ph type="body" idx="1"/>
          </p:nvPr>
        </p:nvSpPr>
        <p:spPr/>
        <p:txBody>
          <a:bodyPr/>
          <a:lstStyle/>
          <a:p>
            <a:pPr eaLnBrk="1" hangingPunct="1">
              <a:lnSpc>
                <a:spcPct val="90000"/>
              </a:lnSpc>
              <a:defRPr/>
            </a:pPr>
            <a:r>
              <a:rPr lang="en-IE" sz="2800" dirty="0" smtClean="0"/>
              <a:t> Doing so allows the reader to distinguish between the discoveries you have made through research and your own thoughts in response to those discoveries.</a:t>
            </a:r>
          </a:p>
          <a:p>
            <a:pPr eaLnBrk="1" hangingPunct="1">
              <a:lnSpc>
                <a:spcPct val="90000"/>
              </a:lnSpc>
              <a:defRPr/>
            </a:pPr>
            <a:r>
              <a:rPr lang="en-IE" sz="2800" dirty="0" smtClean="0"/>
              <a:t> Your citation provides a link between the information that you have imparted in your text and the original source of that information.</a:t>
            </a:r>
          </a:p>
          <a:p>
            <a:pPr eaLnBrk="1" hangingPunct="1">
              <a:lnSpc>
                <a:spcPct val="90000"/>
              </a:lnSpc>
              <a:defRPr/>
            </a:pPr>
            <a:r>
              <a:rPr lang="en-IE" sz="2800" dirty="0" smtClean="0"/>
              <a:t>Citing sources and referencing those sources in a reference list at the end of your report protects you from charges of plagiarism.</a:t>
            </a:r>
            <a:endParaRPr lang="en-US"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3F264BC-795C-4BD6-8A00-C1C64CBC4E61}"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638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638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E1200D8-5157-40AD-98AC-8F774971021C}" type="slidenum">
              <a:rPr lang="en-US" sz="1400" smtClean="0">
                <a:solidFill>
                  <a:schemeClr val="tx2"/>
                </a:solidFill>
                <a:latin typeface="Arial" charset="0"/>
              </a:rPr>
              <a:pPr eaLnBrk="1" hangingPunct="1"/>
              <a:t>14</a:t>
            </a:fld>
            <a:endParaRPr lang="en-US" sz="1400" smtClean="0">
              <a:solidFill>
                <a:schemeClr val="tx2"/>
              </a:solidFill>
              <a:latin typeface="Arial" charset="0"/>
            </a:endParaRPr>
          </a:p>
        </p:txBody>
      </p:sp>
      <p:sp>
        <p:nvSpPr>
          <p:cNvPr id="1638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C8A9BDC5-414A-400C-BA0C-9053C7013808}"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639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639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7F2E66ED-94A0-4148-96D5-D5C4FC0A81FD}" type="slidenum">
              <a:rPr lang="en-US" sz="1400">
                <a:solidFill>
                  <a:schemeClr val="tx2"/>
                </a:solidFill>
                <a:latin typeface="Arial" charset="0"/>
              </a:rPr>
              <a:pPr algn="r" eaLnBrk="1" hangingPunct="1">
                <a:spcBef>
                  <a:spcPct val="0"/>
                </a:spcBef>
              </a:pPr>
              <a:t>14</a:t>
            </a:fld>
            <a:endParaRPr lang="en-US" sz="1400">
              <a:solidFill>
                <a:schemeClr val="tx2"/>
              </a:solidFill>
              <a:latin typeface="Arial" charset="0"/>
            </a:endParaRPr>
          </a:p>
        </p:txBody>
      </p:sp>
      <p:sp>
        <p:nvSpPr>
          <p:cNvPr id="169992" name="Rectangle 8"/>
          <p:cNvSpPr>
            <a:spLocks noGrp="1" noChangeArrowheads="1"/>
          </p:cNvSpPr>
          <p:nvPr>
            <p:ph type="title"/>
          </p:nvPr>
        </p:nvSpPr>
        <p:spPr/>
        <p:txBody>
          <a:bodyPr/>
          <a:lstStyle/>
          <a:p>
            <a:pPr eaLnBrk="1" hangingPunct="1">
              <a:defRPr/>
            </a:pPr>
            <a:r>
              <a:rPr lang="en-IE" smtClean="0"/>
              <a:t>Various Referencing Styles</a:t>
            </a:r>
            <a:endParaRPr lang="en-US" smtClean="0"/>
          </a:p>
        </p:txBody>
      </p:sp>
      <p:sp>
        <p:nvSpPr>
          <p:cNvPr id="169993" name="Rectangle 9"/>
          <p:cNvSpPr>
            <a:spLocks noGrp="1" noChangeArrowheads="1"/>
          </p:cNvSpPr>
          <p:nvPr>
            <p:ph type="body" idx="1"/>
          </p:nvPr>
        </p:nvSpPr>
        <p:spPr/>
        <p:txBody>
          <a:bodyPr/>
          <a:lstStyle/>
          <a:p>
            <a:pPr eaLnBrk="1" hangingPunct="1">
              <a:defRPr/>
            </a:pPr>
            <a:r>
              <a:rPr lang="en-IE" smtClean="0"/>
              <a:t> Harvard Style</a:t>
            </a:r>
          </a:p>
          <a:p>
            <a:pPr eaLnBrk="1" hangingPunct="1">
              <a:defRPr/>
            </a:pPr>
            <a:r>
              <a:rPr lang="en-IE" smtClean="0"/>
              <a:t> Modern Language Association (MLA) Style</a:t>
            </a:r>
          </a:p>
          <a:p>
            <a:pPr eaLnBrk="1" hangingPunct="1">
              <a:defRPr/>
            </a:pPr>
            <a:r>
              <a:rPr lang="en-IE" smtClean="0"/>
              <a:t> Chicago / Turabian Style</a:t>
            </a:r>
          </a:p>
          <a:p>
            <a:pPr eaLnBrk="1" hangingPunct="1">
              <a:defRPr/>
            </a:pPr>
            <a:r>
              <a:rPr lang="en-IE" smtClean="0"/>
              <a:t> American Psychological Association (APA) Style</a:t>
            </a:r>
          </a:p>
          <a:p>
            <a:pPr eaLnBrk="1" hangingPunct="1">
              <a:defRPr/>
            </a:pPr>
            <a:r>
              <a:rPr lang="en-IE" smtClean="0"/>
              <a:t> Council of Science Editors (CSE) Style</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68D9526-D572-4DFB-B362-C0E6BC1024E3}"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741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741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9C472FB-2C0C-4E35-9338-C2E9F9EC8B9C}" type="slidenum">
              <a:rPr lang="en-US" sz="1400" smtClean="0">
                <a:solidFill>
                  <a:schemeClr val="tx2"/>
                </a:solidFill>
                <a:latin typeface="Arial" charset="0"/>
              </a:rPr>
              <a:pPr eaLnBrk="1" hangingPunct="1"/>
              <a:t>15</a:t>
            </a:fld>
            <a:endParaRPr lang="en-US" sz="1400" smtClean="0">
              <a:solidFill>
                <a:schemeClr val="tx2"/>
              </a:solidFill>
              <a:latin typeface="Arial" charset="0"/>
            </a:endParaRPr>
          </a:p>
        </p:txBody>
      </p:sp>
      <p:sp>
        <p:nvSpPr>
          <p:cNvPr id="1741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72A7190D-CA83-4257-B233-5D130D91286F}"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741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741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9089DD1A-809A-4A8B-A680-77FEA973E874}" type="slidenum">
              <a:rPr lang="en-US" sz="1400">
                <a:solidFill>
                  <a:schemeClr val="tx2"/>
                </a:solidFill>
                <a:latin typeface="Arial" charset="0"/>
              </a:rPr>
              <a:pPr algn="r" eaLnBrk="1" hangingPunct="1">
                <a:spcBef>
                  <a:spcPct val="0"/>
                </a:spcBef>
              </a:pPr>
              <a:t>15</a:t>
            </a:fld>
            <a:endParaRPr lang="en-US" sz="1400">
              <a:solidFill>
                <a:schemeClr val="tx2"/>
              </a:solidFill>
              <a:latin typeface="Arial" charset="0"/>
            </a:endParaRPr>
          </a:p>
        </p:txBody>
      </p:sp>
      <p:sp>
        <p:nvSpPr>
          <p:cNvPr id="172038" name="Rectangle 1030"/>
          <p:cNvSpPr>
            <a:spLocks noGrp="1" noChangeArrowheads="1"/>
          </p:cNvSpPr>
          <p:nvPr>
            <p:ph type="title"/>
          </p:nvPr>
        </p:nvSpPr>
        <p:spPr/>
        <p:txBody>
          <a:bodyPr/>
          <a:lstStyle/>
          <a:p>
            <a:pPr eaLnBrk="1" hangingPunct="1">
              <a:defRPr/>
            </a:pPr>
            <a:r>
              <a:rPr lang="en-IE" dirty="0" smtClean="0">
                <a:hlinkClick r:id="rId3"/>
              </a:rPr>
              <a:t>Harvard </a:t>
            </a:r>
            <a:r>
              <a:rPr lang="en-IE" dirty="0" smtClean="0">
                <a:hlinkClick r:id="rId3"/>
              </a:rPr>
              <a:t>Style</a:t>
            </a:r>
            <a:endParaRPr lang="en-US" dirty="0" smtClean="0"/>
          </a:p>
        </p:txBody>
      </p:sp>
      <p:sp>
        <p:nvSpPr>
          <p:cNvPr id="172039" name="Rectangle 1031"/>
          <p:cNvSpPr>
            <a:spLocks noGrp="1" noChangeArrowheads="1"/>
          </p:cNvSpPr>
          <p:nvPr>
            <p:ph type="body" idx="1"/>
          </p:nvPr>
        </p:nvSpPr>
        <p:spPr/>
        <p:txBody>
          <a:bodyPr/>
          <a:lstStyle/>
          <a:p>
            <a:pPr eaLnBrk="1" hangingPunct="1">
              <a:lnSpc>
                <a:spcPct val="90000"/>
              </a:lnSpc>
              <a:defRPr/>
            </a:pPr>
            <a:r>
              <a:rPr lang="en-IE" sz="2800" dirty="0" smtClean="0"/>
              <a:t>Harvard referencing style is favoured by UL and your department.</a:t>
            </a:r>
          </a:p>
          <a:p>
            <a:pPr eaLnBrk="1" hangingPunct="1">
              <a:lnSpc>
                <a:spcPct val="90000"/>
              </a:lnSpc>
              <a:defRPr/>
            </a:pPr>
            <a:r>
              <a:rPr lang="en-IE" sz="2800" dirty="0" smtClean="0"/>
              <a:t>The Harvard referencing style is an author-date system.</a:t>
            </a:r>
          </a:p>
          <a:p>
            <a:pPr eaLnBrk="1" hangingPunct="1">
              <a:lnSpc>
                <a:spcPct val="90000"/>
              </a:lnSpc>
              <a:defRPr/>
            </a:pPr>
            <a:r>
              <a:rPr lang="en-IE" sz="2800" dirty="0" smtClean="0"/>
              <a:t>Citations in your text are references to the author of the text from which you retrieved the information that you have presented in your writing and the year of that text’s publication.</a:t>
            </a:r>
          </a:p>
          <a:p>
            <a:pPr eaLnBrk="1" hangingPunct="1">
              <a:lnSpc>
                <a:spcPct val="90000"/>
              </a:lnSpc>
              <a:defRPr/>
            </a:pPr>
            <a:r>
              <a:rPr lang="en-US" sz="2800" i="1" dirty="0" smtClean="0"/>
              <a:t>Cite it Right</a:t>
            </a:r>
            <a:r>
              <a:rPr lang="en-US" sz="2800" dirty="0" smtClean="0"/>
              <a:t>: </a:t>
            </a:r>
            <a:r>
              <a:rPr lang="en-US" sz="2800" dirty="0"/>
              <a:t>http://lgdata.s3-website-us-east-1.amazonaws.com/docs/4663/1245490/citeitright.pdf</a:t>
            </a:r>
            <a:endParaRPr 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628D8D1-7E12-4D1E-9DEF-A36DC006B4F1}"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843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843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8CC19E8-FB59-49E9-B65E-8BF6B78FF20C}" type="slidenum">
              <a:rPr lang="en-US" sz="1400" smtClean="0">
                <a:solidFill>
                  <a:schemeClr val="tx2"/>
                </a:solidFill>
                <a:latin typeface="Arial" charset="0"/>
              </a:rPr>
              <a:pPr eaLnBrk="1" hangingPunct="1"/>
              <a:t>16</a:t>
            </a:fld>
            <a:endParaRPr lang="en-US" sz="1400" smtClean="0">
              <a:solidFill>
                <a:schemeClr val="tx2"/>
              </a:solidFill>
              <a:latin typeface="Arial" charset="0"/>
            </a:endParaRPr>
          </a:p>
        </p:txBody>
      </p:sp>
      <p:sp>
        <p:nvSpPr>
          <p:cNvPr id="1843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F8499DEB-26F3-45EB-A72C-71CEBE20565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843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843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BD6D87A3-75BF-4688-B2A7-420D262F33CC}" type="slidenum">
              <a:rPr lang="en-US" sz="1400">
                <a:solidFill>
                  <a:schemeClr val="tx2"/>
                </a:solidFill>
                <a:latin typeface="Arial" charset="0"/>
              </a:rPr>
              <a:pPr algn="r" eaLnBrk="1" hangingPunct="1">
                <a:spcBef>
                  <a:spcPct val="0"/>
                </a:spcBef>
              </a:pPr>
              <a:t>16</a:t>
            </a:fld>
            <a:endParaRPr lang="en-US" sz="1400">
              <a:solidFill>
                <a:schemeClr val="tx2"/>
              </a:solidFill>
              <a:latin typeface="Arial" charset="0"/>
            </a:endParaRPr>
          </a:p>
        </p:txBody>
      </p:sp>
      <p:sp>
        <p:nvSpPr>
          <p:cNvPr id="174086" name="Rectangle 1030"/>
          <p:cNvSpPr>
            <a:spLocks noGrp="1" noChangeArrowheads="1"/>
          </p:cNvSpPr>
          <p:nvPr>
            <p:ph type="title"/>
          </p:nvPr>
        </p:nvSpPr>
        <p:spPr/>
        <p:txBody>
          <a:bodyPr/>
          <a:lstStyle/>
          <a:p>
            <a:pPr eaLnBrk="1" hangingPunct="1">
              <a:defRPr/>
            </a:pPr>
            <a:r>
              <a:rPr lang="en-IE" smtClean="0"/>
              <a:t>Harvard Style: A Problem</a:t>
            </a:r>
            <a:endParaRPr lang="en-US" smtClean="0"/>
          </a:p>
        </p:txBody>
      </p:sp>
      <p:sp>
        <p:nvSpPr>
          <p:cNvPr id="174087" name="Rectangle 1031"/>
          <p:cNvSpPr>
            <a:spLocks noGrp="1" noChangeArrowheads="1"/>
          </p:cNvSpPr>
          <p:nvPr>
            <p:ph type="body" idx="1"/>
          </p:nvPr>
        </p:nvSpPr>
        <p:spPr/>
        <p:txBody>
          <a:bodyPr/>
          <a:lstStyle/>
          <a:p>
            <a:pPr eaLnBrk="1" hangingPunct="1">
              <a:lnSpc>
                <a:spcPct val="90000"/>
              </a:lnSpc>
              <a:defRPr/>
            </a:pPr>
            <a:r>
              <a:rPr lang="en-IE" sz="2800" dirty="0" smtClean="0"/>
              <a:t> One thing that distinguishes Harvard Style referencing from other referencing systems is that it does not have a prescriptive approach to the punctuation to be used.</a:t>
            </a:r>
          </a:p>
          <a:p>
            <a:pPr eaLnBrk="1" hangingPunct="1">
              <a:lnSpc>
                <a:spcPct val="90000"/>
              </a:lnSpc>
              <a:defRPr/>
            </a:pPr>
            <a:r>
              <a:rPr lang="en-IE" sz="2800" dirty="0" smtClean="0"/>
              <a:t> The only rule is to include particular information  in a particular order and to be consistent in how you format your citations and references.</a:t>
            </a:r>
          </a:p>
          <a:p>
            <a:pPr eaLnBrk="1" hangingPunct="1">
              <a:lnSpc>
                <a:spcPct val="90000"/>
              </a:lnSpc>
              <a:defRPr/>
            </a:pPr>
            <a:r>
              <a:rPr lang="en-IE" sz="2800" dirty="0" smtClean="0"/>
              <a:t> It is for this reason that the syntax and format used in </a:t>
            </a:r>
            <a:r>
              <a:rPr lang="en-IE" sz="2800" i="1" dirty="0" smtClean="0"/>
              <a:t>Cite It Right </a:t>
            </a:r>
            <a:r>
              <a:rPr lang="en-IE" sz="2800" dirty="0" smtClean="0"/>
              <a:t>supersedes all other sources.</a:t>
            </a:r>
            <a:endParaRPr lang="en-US"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25B577C-C44F-403D-9798-744F0A2AFFE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945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946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7DB373D-3AAC-4310-976B-A539AE312778}" type="slidenum">
              <a:rPr lang="en-US" sz="1400" smtClean="0">
                <a:solidFill>
                  <a:schemeClr val="tx2"/>
                </a:solidFill>
                <a:latin typeface="Arial" charset="0"/>
              </a:rPr>
              <a:pPr eaLnBrk="1" hangingPunct="1"/>
              <a:t>17</a:t>
            </a:fld>
            <a:endParaRPr lang="en-US" sz="1400" smtClean="0">
              <a:solidFill>
                <a:schemeClr val="tx2"/>
              </a:solidFill>
              <a:latin typeface="Arial" charset="0"/>
            </a:endParaRPr>
          </a:p>
        </p:txBody>
      </p:sp>
      <p:sp>
        <p:nvSpPr>
          <p:cNvPr id="1946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BC248B43-F92A-4837-904B-81568F051323}"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1946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1946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144C7741-35DC-4285-836B-73364CF8D8E5}" type="slidenum">
              <a:rPr lang="en-US" sz="1400">
                <a:solidFill>
                  <a:schemeClr val="tx2"/>
                </a:solidFill>
                <a:latin typeface="Arial" charset="0"/>
              </a:rPr>
              <a:pPr algn="r" eaLnBrk="1" hangingPunct="1">
                <a:spcBef>
                  <a:spcPct val="0"/>
                </a:spcBef>
              </a:pPr>
              <a:t>17</a:t>
            </a:fld>
            <a:endParaRPr lang="en-US" sz="1400">
              <a:solidFill>
                <a:schemeClr val="tx2"/>
              </a:solidFill>
              <a:latin typeface="Arial" charset="0"/>
            </a:endParaRPr>
          </a:p>
        </p:txBody>
      </p:sp>
      <p:sp>
        <p:nvSpPr>
          <p:cNvPr id="176132" name="Rectangle 1028"/>
          <p:cNvSpPr>
            <a:spLocks noGrp="1" noChangeArrowheads="1"/>
          </p:cNvSpPr>
          <p:nvPr>
            <p:ph type="title"/>
          </p:nvPr>
        </p:nvSpPr>
        <p:spPr/>
        <p:txBody>
          <a:bodyPr/>
          <a:lstStyle/>
          <a:p>
            <a:pPr eaLnBrk="1" hangingPunct="1">
              <a:defRPr/>
            </a:pPr>
            <a:r>
              <a:rPr lang="en-IE" smtClean="0"/>
              <a:t>For Instance:</a:t>
            </a:r>
            <a:endParaRPr lang="en-US" smtClean="0"/>
          </a:p>
        </p:txBody>
      </p:sp>
      <p:sp>
        <p:nvSpPr>
          <p:cNvPr id="176133" name="Rectangle 1029"/>
          <p:cNvSpPr>
            <a:spLocks noGrp="1" noChangeArrowheads="1"/>
          </p:cNvSpPr>
          <p:nvPr>
            <p:ph type="body" idx="1"/>
          </p:nvPr>
        </p:nvSpPr>
        <p:spPr>
          <a:xfrm>
            <a:off x="1062038" y="1766888"/>
            <a:ext cx="7769225" cy="4633912"/>
          </a:xfrm>
        </p:spPr>
        <p:txBody>
          <a:bodyPr/>
          <a:lstStyle/>
          <a:p>
            <a:pPr eaLnBrk="1" hangingPunct="1">
              <a:lnSpc>
                <a:spcPct val="90000"/>
              </a:lnSpc>
              <a:defRPr/>
            </a:pPr>
            <a:r>
              <a:rPr lang="en-US" sz="2400" dirty="0" smtClean="0"/>
              <a:t>Criminal activities associated with tourism can be</a:t>
            </a:r>
            <a:r>
              <a:rPr lang="en-IE" sz="2400" dirty="0" smtClean="0"/>
              <a:t> </a:t>
            </a:r>
            <a:r>
              <a:rPr lang="en-US" sz="2400" dirty="0" smtClean="0"/>
              <a:t>divided into three main categories: those attributable to the tourists; those which illegally service demands generated by tourists and those which are directed against tourists (Light and Jones, 1999: 46).</a:t>
            </a:r>
            <a:endParaRPr lang="en-IE" sz="2400" dirty="0" smtClean="0"/>
          </a:p>
          <a:p>
            <a:pPr algn="r" eaLnBrk="1" hangingPunct="1">
              <a:lnSpc>
                <a:spcPct val="90000"/>
              </a:lnSpc>
              <a:buFontTx/>
              <a:buNone/>
              <a:defRPr/>
            </a:pPr>
            <a:r>
              <a:rPr lang="en-IE" sz="2400" dirty="0" smtClean="0"/>
              <a:t>(</a:t>
            </a:r>
            <a:r>
              <a:rPr lang="en-IE" sz="2400" dirty="0" smtClean="0">
                <a:hlinkClick r:id="rId3"/>
              </a:rPr>
              <a:t>Mary Immaculate College </a:t>
            </a:r>
            <a:r>
              <a:rPr lang="en-IE" sz="2400" dirty="0" err="1" smtClean="0"/>
              <a:t>n.d.</a:t>
            </a:r>
            <a:r>
              <a:rPr lang="en-IE" sz="2400" dirty="0" smtClean="0"/>
              <a:t>)</a:t>
            </a:r>
          </a:p>
          <a:p>
            <a:pPr algn="r" eaLnBrk="1" hangingPunct="1">
              <a:lnSpc>
                <a:spcPct val="90000"/>
              </a:lnSpc>
              <a:buFontTx/>
              <a:buNone/>
              <a:defRPr/>
            </a:pPr>
            <a:endParaRPr lang="en-IE" sz="2400" dirty="0" smtClean="0"/>
          </a:p>
          <a:p>
            <a:pPr eaLnBrk="1" hangingPunct="1">
              <a:lnSpc>
                <a:spcPct val="90000"/>
              </a:lnSpc>
              <a:defRPr/>
            </a:pPr>
            <a:r>
              <a:rPr lang="en-US" sz="2400" dirty="0" smtClean="0"/>
              <a:t>Criminal activities associated with tourism can be divided into three main categories: those attributable to the tourists; those which illegally service demands generated by tourists and those which are directed against tourists (Light and Jones 1999</a:t>
            </a:r>
            <a:r>
              <a:rPr lang="en-IE" sz="2400" dirty="0" smtClean="0"/>
              <a:t>,</a:t>
            </a:r>
            <a:r>
              <a:rPr lang="en-US" sz="2400" dirty="0" smtClean="0"/>
              <a:t> </a:t>
            </a:r>
            <a:r>
              <a:rPr lang="en-IE" sz="2400" dirty="0" smtClean="0"/>
              <a:t>p.</a:t>
            </a:r>
            <a:r>
              <a:rPr lang="en-US" sz="2400" dirty="0" smtClean="0"/>
              <a:t>46).</a:t>
            </a:r>
            <a:endParaRPr lang="en-IE" sz="2400" dirty="0" smtClean="0"/>
          </a:p>
          <a:p>
            <a:pPr algn="r" eaLnBrk="1" hangingPunct="1">
              <a:lnSpc>
                <a:spcPct val="90000"/>
              </a:lnSpc>
              <a:buFontTx/>
              <a:buNone/>
              <a:defRPr/>
            </a:pPr>
            <a:r>
              <a:rPr lang="en-IE" sz="2400" dirty="0" smtClean="0"/>
              <a:t>(Murphy, et al. 2005)</a:t>
            </a:r>
            <a:endParaRPr lang="en-US" sz="2400" dirty="0" smtClean="0"/>
          </a:p>
        </p:txBody>
      </p:sp>
      <p:pic>
        <p:nvPicPr>
          <p:cNvPr id="19466" name="Picture 1032" descr="MCj04241660000[1]">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08175" y="476250"/>
            <a:ext cx="4746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0A07926-C0AE-491C-B6C5-899E68DC2A8C}"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048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048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22B1373-485D-437F-A896-62AD01272BFB}" type="slidenum">
              <a:rPr lang="en-US" sz="1400" smtClean="0">
                <a:solidFill>
                  <a:schemeClr val="tx2"/>
                </a:solidFill>
                <a:latin typeface="Arial" charset="0"/>
              </a:rPr>
              <a:pPr eaLnBrk="1" hangingPunct="1"/>
              <a:t>18</a:t>
            </a:fld>
            <a:endParaRPr lang="en-US" sz="1400" smtClean="0">
              <a:solidFill>
                <a:schemeClr val="tx2"/>
              </a:solidFill>
              <a:latin typeface="Arial" charset="0"/>
            </a:endParaRPr>
          </a:p>
        </p:txBody>
      </p:sp>
      <p:sp>
        <p:nvSpPr>
          <p:cNvPr id="2048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DE4CB3BA-2349-4347-87F0-CCC933D21221}"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048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048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A140C250-D325-44D8-BDF6-57752889AD8F}" type="slidenum">
              <a:rPr lang="en-US" sz="1400">
                <a:solidFill>
                  <a:schemeClr val="tx2"/>
                </a:solidFill>
                <a:latin typeface="Arial" charset="0"/>
              </a:rPr>
              <a:pPr algn="r" eaLnBrk="1" hangingPunct="1">
                <a:spcBef>
                  <a:spcPct val="0"/>
                </a:spcBef>
              </a:pPr>
              <a:t>18</a:t>
            </a:fld>
            <a:endParaRPr lang="en-US" sz="1400">
              <a:solidFill>
                <a:schemeClr val="tx2"/>
              </a:solidFill>
              <a:latin typeface="Arial" charset="0"/>
            </a:endParaRPr>
          </a:p>
        </p:txBody>
      </p:sp>
      <p:sp>
        <p:nvSpPr>
          <p:cNvPr id="178182" name="Rectangle 1030"/>
          <p:cNvSpPr>
            <a:spLocks noGrp="1" noChangeArrowheads="1"/>
          </p:cNvSpPr>
          <p:nvPr>
            <p:ph type="title"/>
          </p:nvPr>
        </p:nvSpPr>
        <p:spPr/>
        <p:txBody>
          <a:bodyPr/>
          <a:lstStyle/>
          <a:p>
            <a:pPr eaLnBrk="1" hangingPunct="1">
              <a:defRPr/>
            </a:pPr>
            <a:r>
              <a:rPr lang="en-IE" dirty="0" smtClean="0">
                <a:hlinkClick r:id="rId3"/>
              </a:rPr>
              <a:t>The </a:t>
            </a:r>
            <a:r>
              <a:rPr lang="en-IE" dirty="0" smtClean="0">
                <a:hlinkClick r:id="rId3"/>
              </a:rPr>
              <a:t>Reference </a:t>
            </a:r>
            <a:r>
              <a:rPr lang="en-IE" dirty="0" smtClean="0">
                <a:hlinkClick r:id="rId3"/>
              </a:rPr>
              <a:t>Page</a:t>
            </a:r>
            <a:endParaRPr lang="en-US" dirty="0" smtClean="0"/>
          </a:p>
        </p:txBody>
      </p:sp>
      <p:sp>
        <p:nvSpPr>
          <p:cNvPr id="178183" name="Rectangle 1031"/>
          <p:cNvSpPr>
            <a:spLocks noGrp="1" noChangeArrowheads="1"/>
          </p:cNvSpPr>
          <p:nvPr>
            <p:ph type="body" idx="1"/>
          </p:nvPr>
        </p:nvSpPr>
        <p:spPr>
          <a:xfrm>
            <a:off x="1062038" y="1766888"/>
            <a:ext cx="7769225" cy="4329112"/>
          </a:xfrm>
        </p:spPr>
        <p:txBody>
          <a:bodyPr/>
          <a:lstStyle/>
          <a:p>
            <a:pPr eaLnBrk="1" hangingPunct="1">
              <a:lnSpc>
                <a:spcPct val="90000"/>
              </a:lnSpc>
              <a:defRPr/>
            </a:pPr>
            <a:r>
              <a:rPr lang="en-IE" sz="2800" smtClean="0"/>
              <a:t> Sources cited are listed alphabetically according to the last name of the author used in the citation.</a:t>
            </a:r>
          </a:p>
          <a:p>
            <a:pPr eaLnBrk="1" hangingPunct="1">
              <a:lnSpc>
                <a:spcPct val="90000"/>
              </a:lnSpc>
              <a:defRPr/>
            </a:pPr>
            <a:r>
              <a:rPr lang="en-IE" sz="2800" smtClean="0"/>
              <a:t> The references are left-aligned. Neither the first line nor subsequent lines are indented.</a:t>
            </a:r>
          </a:p>
          <a:p>
            <a:pPr eaLnBrk="1" hangingPunct="1">
              <a:lnSpc>
                <a:spcPct val="90000"/>
              </a:lnSpc>
              <a:defRPr/>
            </a:pPr>
            <a:r>
              <a:rPr lang="en-IE" sz="2800" smtClean="0"/>
              <a:t> There is a double space between references.</a:t>
            </a:r>
          </a:p>
          <a:p>
            <a:pPr eaLnBrk="1" hangingPunct="1">
              <a:lnSpc>
                <a:spcPct val="90000"/>
              </a:lnSpc>
              <a:defRPr/>
            </a:pPr>
            <a:r>
              <a:rPr lang="en-IE" sz="2800" smtClean="0"/>
              <a:t> Example: </a:t>
            </a:r>
          </a:p>
          <a:p>
            <a:pPr lvl="1" eaLnBrk="1" hangingPunct="1">
              <a:lnSpc>
                <a:spcPct val="90000"/>
              </a:lnSpc>
              <a:buFont typeface="Wingdings" pitchFamily="2" charset="2"/>
              <a:buNone/>
              <a:defRPr/>
            </a:pPr>
            <a:r>
              <a:rPr lang="en-IE" sz="2400" smtClean="0"/>
              <a:t>	</a:t>
            </a:r>
            <a:r>
              <a:rPr lang="en-US" sz="2400" smtClean="0"/>
              <a:t>Beardsworth, I. and Keil, T. (1997) Sociology on the</a:t>
            </a:r>
            <a:r>
              <a:rPr lang="en-IE" sz="2400" smtClean="0"/>
              <a:t> </a:t>
            </a:r>
            <a:r>
              <a:rPr lang="en-US" sz="2400" smtClean="0"/>
              <a:t>Menu: an Invitation to the</a:t>
            </a:r>
            <a:r>
              <a:rPr lang="en-IE" sz="2400" smtClean="0"/>
              <a:t> </a:t>
            </a:r>
            <a:r>
              <a:rPr lang="en-US" sz="2400" smtClean="0"/>
              <a:t>Study of Food and Society, London: Routledge.</a:t>
            </a:r>
          </a:p>
          <a:p>
            <a:pPr eaLnBrk="1" hangingPunct="1">
              <a:lnSpc>
                <a:spcPct val="90000"/>
              </a:lnSpc>
              <a:defRPr/>
            </a:pPr>
            <a:endParaRPr lang="en-US"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C123175-AC48-4F9B-B888-B78161D80066}"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150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150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5C46873-31A9-4DC5-8A58-79AABBCB1B7B}" type="slidenum">
              <a:rPr lang="en-US" sz="1400" smtClean="0">
                <a:solidFill>
                  <a:schemeClr val="tx2"/>
                </a:solidFill>
                <a:latin typeface="Arial" charset="0"/>
              </a:rPr>
              <a:pPr eaLnBrk="1" hangingPunct="1"/>
              <a:t>19</a:t>
            </a:fld>
            <a:endParaRPr lang="en-US" sz="1400" smtClean="0">
              <a:solidFill>
                <a:schemeClr val="tx2"/>
              </a:solidFill>
              <a:latin typeface="Arial" charset="0"/>
            </a:endParaRPr>
          </a:p>
        </p:txBody>
      </p:sp>
      <p:sp>
        <p:nvSpPr>
          <p:cNvPr id="2150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008FBFC6-9CE7-44A7-9DC2-EC2485BC0F1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151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151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D00DAD23-1026-4015-9536-73F198421264}" type="slidenum">
              <a:rPr lang="en-US" sz="1400">
                <a:solidFill>
                  <a:schemeClr val="tx2"/>
                </a:solidFill>
                <a:latin typeface="Arial" charset="0"/>
              </a:rPr>
              <a:pPr algn="r" eaLnBrk="1" hangingPunct="1">
                <a:spcBef>
                  <a:spcPct val="0"/>
                </a:spcBef>
              </a:pPr>
              <a:t>19</a:t>
            </a:fld>
            <a:endParaRPr lang="en-US" sz="1400">
              <a:solidFill>
                <a:schemeClr val="tx2"/>
              </a:solidFill>
              <a:latin typeface="Arial" charset="0"/>
            </a:endParaRPr>
          </a:p>
        </p:txBody>
      </p:sp>
      <p:sp>
        <p:nvSpPr>
          <p:cNvPr id="180230" name="Rectangle 6"/>
          <p:cNvSpPr>
            <a:spLocks noGrp="1" noChangeArrowheads="1"/>
          </p:cNvSpPr>
          <p:nvPr>
            <p:ph type="title"/>
          </p:nvPr>
        </p:nvSpPr>
        <p:spPr/>
        <p:txBody>
          <a:bodyPr/>
          <a:lstStyle/>
          <a:p>
            <a:pPr eaLnBrk="1" hangingPunct="1">
              <a:defRPr/>
            </a:pPr>
            <a:r>
              <a:rPr lang="en-IE" smtClean="0"/>
              <a:t>Quotations</a:t>
            </a:r>
            <a:endParaRPr lang="en-US" smtClean="0"/>
          </a:p>
        </p:txBody>
      </p:sp>
      <p:sp>
        <p:nvSpPr>
          <p:cNvPr id="180231" name="Rectangle 7"/>
          <p:cNvSpPr>
            <a:spLocks noGrp="1" noChangeArrowheads="1"/>
          </p:cNvSpPr>
          <p:nvPr>
            <p:ph type="body" idx="1"/>
          </p:nvPr>
        </p:nvSpPr>
        <p:spPr/>
        <p:txBody>
          <a:bodyPr/>
          <a:lstStyle/>
          <a:p>
            <a:pPr eaLnBrk="1" hangingPunct="1">
              <a:defRPr/>
            </a:pPr>
            <a:r>
              <a:rPr lang="en-IE" sz="2800" smtClean="0"/>
              <a:t> Quoted information is enclosed by double-inverted commas (“…”).</a:t>
            </a:r>
          </a:p>
          <a:p>
            <a:pPr eaLnBrk="1" hangingPunct="1">
              <a:defRPr/>
            </a:pPr>
            <a:r>
              <a:rPr lang="en-IE" sz="2800" smtClean="0"/>
              <a:t> The text quoted is sacrosanct. </a:t>
            </a:r>
          </a:p>
          <a:p>
            <a:pPr lvl="1" eaLnBrk="1" hangingPunct="1">
              <a:defRPr/>
            </a:pPr>
            <a:r>
              <a:rPr lang="en-IE" sz="2400" smtClean="0"/>
              <a:t>Do not change spelling (I.e. American to British) or punctuation. </a:t>
            </a:r>
          </a:p>
          <a:p>
            <a:pPr lvl="1" eaLnBrk="1" hangingPunct="1">
              <a:defRPr/>
            </a:pPr>
            <a:r>
              <a:rPr lang="en-IE" sz="2400" smtClean="0"/>
              <a:t>Do not correct spelling and punctuation.</a:t>
            </a:r>
          </a:p>
          <a:p>
            <a:pPr lvl="1" eaLnBrk="1" hangingPunct="1">
              <a:defRPr/>
            </a:pPr>
            <a:r>
              <a:rPr lang="en-IE" sz="2400" smtClean="0"/>
              <a:t>Sic enclosed in square brackets, [sic], is inserted into the quote, after the error, to indicate to the reader that the error was not yours. </a:t>
            </a:r>
            <a:endParaRPr lang="en-US" sz="2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sz="6600" dirty="0" smtClean="0">
                <a:hlinkClick r:id="rId2" action="ppaction://hlinkpres?slideindex=1&amp;slidetitle="/>
              </a:rPr>
              <a:t>Writing</a:t>
            </a:r>
            <a:endParaRPr lang="en-IE" sz="6600" dirty="0"/>
          </a:p>
        </p:txBody>
      </p:sp>
      <p:sp>
        <p:nvSpPr>
          <p:cNvPr id="3" name="Content Placeholder 2"/>
          <p:cNvSpPr>
            <a:spLocks noGrp="1"/>
          </p:cNvSpPr>
          <p:nvPr>
            <p:ph idx="1"/>
          </p:nvPr>
        </p:nvSpPr>
        <p:spPr/>
        <p:txBody>
          <a:bodyPr/>
          <a:lstStyle/>
          <a:p>
            <a:pPr marL="0" indent="0" algn="ctr">
              <a:buFontTx/>
              <a:buNone/>
              <a:defRPr/>
            </a:pPr>
            <a:endParaRPr lang="en-IE" dirty="0" smtClean="0"/>
          </a:p>
          <a:p>
            <a:pPr marL="0" indent="0" algn="ctr">
              <a:buFontTx/>
              <a:buNone/>
              <a:defRPr/>
            </a:pPr>
            <a:endParaRPr lang="en-IE" dirty="0"/>
          </a:p>
          <a:p>
            <a:pPr marL="0" indent="0" algn="ctr">
              <a:buFontTx/>
              <a:buNone/>
              <a:defRPr/>
            </a:pPr>
            <a:endParaRPr lang="en-IE" dirty="0" smtClean="0"/>
          </a:p>
          <a:p>
            <a:pPr marL="0" indent="0" algn="ctr">
              <a:buFontTx/>
              <a:buNone/>
              <a:defRPr/>
            </a:pPr>
            <a:r>
              <a:rPr lang="en-IE" sz="9600" dirty="0" smtClean="0"/>
              <a:t>Who cares?</a:t>
            </a:r>
            <a:endParaRPr lang="en-IE" sz="9600" dirty="0"/>
          </a:p>
        </p:txBody>
      </p:sp>
      <p:sp>
        <p:nvSpPr>
          <p:cNvPr id="41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C6D480E-A1A6-4E9B-ADEB-B7F8CE9EBC3D}"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1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2994954-A310-4091-ACC7-A4D569EDEFDD}" type="slidenum">
              <a:rPr lang="en-US" sz="1400" smtClean="0">
                <a:solidFill>
                  <a:schemeClr val="tx2"/>
                </a:solidFill>
                <a:latin typeface="Arial" charset="0"/>
              </a:rPr>
              <a:pPr eaLnBrk="1" hangingPunct="1"/>
              <a:t>2</a:t>
            </a:fld>
            <a:endParaRPr lang="en-US" sz="1400" smtClean="0">
              <a:solidFill>
                <a:schemeClr val="tx2"/>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B84D273-7255-4B58-8E03-270B9C5D0391}"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253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253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774614A-D2A8-4B53-98E4-DB6F3D665B88}" type="slidenum">
              <a:rPr lang="en-US" sz="1400" smtClean="0">
                <a:solidFill>
                  <a:schemeClr val="tx2"/>
                </a:solidFill>
                <a:latin typeface="Arial" charset="0"/>
              </a:rPr>
              <a:pPr eaLnBrk="1" hangingPunct="1"/>
              <a:t>20</a:t>
            </a:fld>
            <a:endParaRPr lang="en-US" sz="1400" smtClean="0">
              <a:solidFill>
                <a:schemeClr val="tx2"/>
              </a:solidFill>
              <a:latin typeface="Arial" charset="0"/>
            </a:endParaRPr>
          </a:p>
        </p:txBody>
      </p:sp>
      <p:sp>
        <p:nvSpPr>
          <p:cNvPr id="2253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77CAD45C-E9B6-4BA9-880E-264452DCA0B9}"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253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253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905B030B-D064-4C7E-B419-870EAFF2F82C}" type="slidenum">
              <a:rPr lang="en-US" sz="1400">
                <a:solidFill>
                  <a:schemeClr val="tx2"/>
                </a:solidFill>
                <a:latin typeface="Arial" charset="0"/>
              </a:rPr>
              <a:pPr algn="r" eaLnBrk="1" hangingPunct="1">
                <a:spcBef>
                  <a:spcPct val="0"/>
                </a:spcBef>
              </a:pPr>
              <a:t>20</a:t>
            </a:fld>
            <a:endParaRPr lang="en-US" sz="1400">
              <a:solidFill>
                <a:schemeClr val="tx2"/>
              </a:solidFill>
              <a:latin typeface="Arial" charset="0"/>
            </a:endParaRPr>
          </a:p>
        </p:txBody>
      </p:sp>
      <p:sp>
        <p:nvSpPr>
          <p:cNvPr id="181254" name="Rectangle 6"/>
          <p:cNvSpPr>
            <a:spLocks noGrp="1" noChangeArrowheads="1"/>
          </p:cNvSpPr>
          <p:nvPr>
            <p:ph type="title"/>
          </p:nvPr>
        </p:nvSpPr>
        <p:spPr/>
        <p:txBody>
          <a:bodyPr/>
          <a:lstStyle/>
          <a:p>
            <a:pPr eaLnBrk="1" hangingPunct="1">
              <a:defRPr/>
            </a:pPr>
            <a:r>
              <a:rPr lang="en-IE" smtClean="0"/>
              <a:t>Quotations</a:t>
            </a:r>
            <a:endParaRPr lang="en-US" smtClean="0"/>
          </a:p>
        </p:txBody>
      </p:sp>
      <p:sp>
        <p:nvSpPr>
          <p:cNvPr id="181255" name="Rectangle 7"/>
          <p:cNvSpPr>
            <a:spLocks noGrp="1" noChangeArrowheads="1"/>
          </p:cNvSpPr>
          <p:nvPr>
            <p:ph type="body" idx="1"/>
          </p:nvPr>
        </p:nvSpPr>
        <p:spPr/>
        <p:txBody>
          <a:bodyPr/>
          <a:lstStyle/>
          <a:p>
            <a:pPr eaLnBrk="1" hangingPunct="1">
              <a:lnSpc>
                <a:spcPct val="90000"/>
              </a:lnSpc>
              <a:defRPr/>
            </a:pPr>
            <a:r>
              <a:rPr lang="en-IE" sz="2800" smtClean="0"/>
              <a:t> The citation is part of the sentence in which you have included a quote, but it is not part of the quote:</a:t>
            </a:r>
            <a:endParaRPr lang="en-US" sz="2800" smtClean="0"/>
          </a:p>
          <a:p>
            <a:pPr lvl="1" eaLnBrk="1" hangingPunct="1">
              <a:lnSpc>
                <a:spcPct val="90000"/>
              </a:lnSpc>
              <a:defRPr/>
            </a:pPr>
            <a:r>
              <a:rPr lang="en-IE" sz="2400" smtClean="0"/>
              <a:t> </a:t>
            </a:r>
            <a:r>
              <a:rPr lang="en-US" sz="2400" smtClean="0"/>
              <a:t>In 1944, the Minister for Industry and Commerce stated that </a:t>
            </a:r>
            <a:r>
              <a:rPr lang="en-IE" sz="2400" smtClean="0"/>
              <a:t>“</a:t>
            </a:r>
            <a:r>
              <a:rPr lang="en-US" sz="2400" smtClean="0"/>
              <a:t>the Great Southern Railway had saved £1.25 million in expenditure and brought a reduction in fares of between 10 and 12 per cent</a:t>
            </a:r>
            <a:r>
              <a:rPr lang="en-IE" sz="2400" smtClean="0"/>
              <a:t>”</a:t>
            </a:r>
            <a:r>
              <a:rPr lang="en-US" sz="2400" smtClean="0"/>
              <a:t> (Barrett 1982</a:t>
            </a:r>
            <a:r>
              <a:rPr lang="en-IE" sz="2400" smtClean="0"/>
              <a:t>, p.</a:t>
            </a:r>
            <a:r>
              <a:rPr lang="en-US" sz="2400" smtClean="0"/>
              <a:t> 3). </a:t>
            </a:r>
            <a:endParaRPr lang="en-IE" sz="2400" smtClean="0"/>
          </a:p>
          <a:p>
            <a:pPr lvl="1" eaLnBrk="1" hangingPunct="1">
              <a:lnSpc>
                <a:spcPct val="90000"/>
              </a:lnSpc>
              <a:defRPr/>
            </a:pPr>
            <a:endParaRPr lang="en-IE" sz="2400" smtClean="0"/>
          </a:p>
          <a:p>
            <a:pPr lvl="1" eaLnBrk="1" hangingPunct="1">
              <a:lnSpc>
                <a:spcPct val="90000"/>
              </a:lnSpc>
              <a:defRPr/>
            </a:pPr>
            <a:r>
              <a:rPr lang="en-IE" sz="2400" smtClean="0"/>
              <a:t>(adapted from Mary Immaculate College, Learner Support Unit  n.d.)</a:t>
            </a:r>
            <a:endParaRPr lang="en-US"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t>Citing and Referencing</a:t>
            </a:r>
            <a:endParaRPr lang="en-IE" dirty="0"/>
          </a:p>
        </p:txBody>
      </p:sp>
      <p:sp>
        <p:nvSpPr>
          <p:cNvPr id="3" name="Content Placeholder 2"/>
          <p:cNvSpPr>
            <a:spLocks noGrp="1"/>
          </p:cNvSpPr>
          <p:nvPr>
            <p:ph idx="1"/>
          </p:nvPr>
        </p:nvSpPr>
        <p:spPr/>
        <p:txBody>
          <a:bodyPr/>
          <a:lstStyle/>
          <a:p>
            <a:pPr>
              <a:buFont typeface="Arial" pitchFamily="34" charset="0"/>
              <a:buChar char="•"/>
              <a:defRPr/>
            </a:pPr>
            <a:r>
              <a:rPr lang="en-IE" sz="2400" dirty="0" smtClean="0"/>
              <a:t>Whenever you report on the ideas of others, or their words, or their methodologies, if unique to them, or their ways of organising ideas, you need to cite in the text and reference at the end of your paper.</a:t>
            </a:r>
          </a:p>
          <a:p>
            <a:pPr>
              <a:buFont typeface="Arial" pitchFamily="34" charset="0"/>
              <a:buChar char="•"/>
              <a:defRPr/>
            </a:pPr>
            <a:r>
              <a:rPr lang="en-IE" sz="2400" dirty="0" smtClean="0"/>
              <a:t>It doesn’t matter whether you quote, paraphrase or summarise others ideas, you need to cite the author, year and page number in the text and reference fully at the end.</a:t>
            </a:r>
          </a:p>
          <a:p>
            <a:pPr>
              <a:buFont typeface="Arial" pitchFamily="34" charset="0"/>
              <a:buChar char="•"/>
              <a:defRPr/>
            </a:pPr>
            <a:r>
              <a:rPr lang="en-IE" sz="2400" dirty="0" smtClean="0"/>
              <a:t>A rule of thumb is that if it is not common knowledge amongst your peers, the information should be cited and referenced.</a:t>
            </a:r>
          </a:p>
        </p:txBody>
      </p:sp>
      <p:sp>
        <p:nvSpPr>
          <p:cNvPr id="235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07F8782-DF55-4569-88EF-E398B04EA6E1}"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35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79F62F8-3FDC-4FF9-BF5F-959A05DAF5ED}" type="slidenum">
              <a:rPr lang="en-US" sz="1400" smtClean="0">
                <a:solidFill>
                  <a:schemeClr val="tx2"/>
                </a:solidFill>
                <a:latin typeface="Arial" charset="0"/>
              </a:rPr>
              <a:pPr eaLnBrk="1" hangingPunct="1"/>
              <a:t>21</a:t>
            </a:fld>
            <a:endParaRPr lang="en-US" sz="1400" smtClean="0">
              <a:solidFill>
                <a:schemeClr val="tx2"/>
              </a:solidFill>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9A2C9D9-81D1-4AAB-BDFD-3531629D0672}"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457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458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E0006F3-4686-43D4-A935-576D0ACF654B}" type="slidenum">
              <a:rPr lang="en-US" sz="1400" smtClean="0">
                <a:solidFill>
                  <a:schemeClr val="tx2"/>
                </a:solidFill>
                <a:latin typeface="Arial" charset="0"/>
              </a:rPr>
              <a:pPr eaLnBrk="1" hangingPunct="1"/>
              <a:t>22</a:t>
            </a:fld>
            <a:endParaRPr lang="en-US" sz="1400" smtClean="0">
              <a:solidFill>
                <a:schemeClr val="tx2"/>
              </a:solidFill>
              <a:latin typeface="Arial" charset="0"/>
            </a:endParaRPr>
          </a:p>
        </p:txBody>
      </p:sp>
      <p:sp>
        <p:nvSpPr>
          <p:cNvPr id="24581" name="Date Placeholder 4"/>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58C12FB8-E9A7-4BC2-BE39-5E518DC25FB0}"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4582" name="Footer Placeholder 5"/>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4583" name="Slide Number Placeholder 6"/>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0D33C133-02F2-4D46-98B7-A948EC0DA2FA}" type="slidenum">
              <a:rPr lang="en-US" sz="1400">
                <a:solidFill>
                  <a:schemeClr val="tx2"/>
                </a:solidFill>
                <a:latin typeface="Arial" charset="0"/>
              </a:rPr>
              <a:pPr algn="r" eaLnBrk="1" hangingPunct="1">
                <a:spcBef>
                  <a:spcPct val="0"/>
                </a:spcBef>
              </a:pPr>
              <a:t>22</a:t>
            </a:fld>
            <a:endParaRPr lang="en-US" sz="1400">
              <a:solidFill>
                <a:schemeClr val="tx2"/>
              </a:solidFill>
              <a:latin typeface="Arial" charset="0"/>
            </a:endParaRPr>
          </a:p>
        </p:txBody>
      </p:sp>
      <p:sp>
        <p:nvSpPr>
          <p:cNvPr id="49154" name="Rectangle 2"/>
          <p:cNvSpPr>
            <a:spLocks noGrp="1" noChangeArrowheads="1"/>
          </p:cNvSpPr>
          <p:nvPr>
            <p:ph type="title"/>
          </p:nvPr>
        </p:nvSpPr>
        <p:spPr/>
        <p:txBody>
          <a:bodyPr/>
          <a:lstStyle/>
          <a:p>
            <a:pPr eaLnBrk="1" hangingPunct="1">
              <a:defRPr/>
            </a:pPr>
            <a:r>
              <a:rPr lang="en-IE" smtClean="0"/>
              <a:t>The Structure of a Typical Report</a:t>
            </a:r>
            <a:endParaRPr lang="en-US" smtClean="0"/>
          </a:p>
        </p:txBody>
      </p:sp>
      <p:sp>
        <p:nvSpPr>
          <p:cNvPr id="49185" name="Rectangle 33"/>
          <p:cNvSpPr>
            <a:spLocks noGrp="1" noChangeArrowheads="1"/>
          </p:cNvSpPr>
          <p:nvPr>
            <p:ph type="body" sz="half" idx="1"/>
          </p:nvPr>
        </p:nvSpPr>
        <p:spPr>
          <a:xfrm>
            <a:off x="1042988" y="1773238"/>
            <a:ext cx="3808412" cy="4545012"/>
          </a:xfrm>
        </p:spPr>
        <p:txBody>
          <a:bodyPr/>
          <a:lstStyle/>
          <a:p>
            <a:pPr eaLnBrk="1" hangingPunct="1">
              <a:lnSpc>
                <a:spcPct val="90000"/>
              </a:lnSpc>
              <a:buFontTx/>
              <a:buNone/>
              <a:defRPr/>
            </a:pPr>
            <a:endParaRPr lang="en-IE" b="1" smtClean="0"/>
          </a:p>
          <a:p>
            <a:pPr eaLnBrk="1" hangingPunct="1">
              <a:lnSpc>
                <a:spcPct val="90000"/>
              </a:lnSpc>
              <a:defRPr/>
            </a:pPr>
            <a:r>
              <a:rPr lang="en-IE" b="1" smtClean="0"/>
              <a:t>Preliminaries</a:t>
            </a:r>
          </a:p>
          <a:p>
            <a:pPr eaLnBrk="1" hangingPunct="1">
              <a:lnSpc>
                <a:spcPct val="90000"/>
              </a:lnSpc>
              <a:buFontTx/>
              <a:buNone/>
              <a:defRPr/>
            </a:pPr>
            <a:endParaRPr lang="en-IE" b="1" smtClean="0"/>
          </a:p>
          <a:p>
            <a:pPr eaLnBrk="1" hangingPunct="1">
              <a:lnSpc>
                <a:spcPct val="90000"/>
              </a:lnSpc>
              <a:buFontTx/>
              <a:buNone/>
              <a:defRPr/>
            </a:pPr>
            <a:endParaRPr lang="en-IE" b="1" smtClean="0"/>
          </a:p>
          <a:p>
            <a:pPr eaLnBrk="1" hangingPunct="1">
              <a:lnSpc>
                <a:spcPct val="90000"/>
              </a:lnSpc>
              <a:defRPr/>
            </a:pPr>
            <a:r>
              <a:rPr lang="en-IE" b="1" smtClean="0"/>
              <a:t>Report Body</a:t>
            </a:r>
          </a:p>
          <a:p>
            <a:pPr eaLnBrk="1" hangingPunct="1">
              <a:lnSpc>
                <a:spcPct val="90000"/>
              </a:lnSpc>
              <a:buFontTx/>
              <a:buNone/>
              <a:defRPr/>
            </a:pPr>
            <a:endParaRPr lang="en-IE" b="1" smtClean="0"/>
          </a:p>
          <a:p>
            <a:pPr eaLnBrk="1" hangingPunct="1">
              <a:lnSpc>
                <a:spcPct val="90000"/>
              </a:lnSpc>
              <a:buFontTx/>
              <a:buNone/>
              <a:defRPr/>
            </a:pPr>
            <a:endParaRPr lang="en-IE" b="1" smtClean="0"/>
          </a:p>
          <a:p>
            <a:pPr eaLnBrk="1" hangingPunct="1">
              <a:lnSpc>
                <a:spcPct val="90000"/>
              </a:lnSpc>
              <a:defRPr/>
            </a:pPr>
            <a:r>
              <a:rPr lang="en-IE" b="1" smtClean="0"/>
              <a:t>End Matter</a:t>
            </a:r>
          </a:p>
        </p:txBody>
      </p:sp>
      <p:graphicFrame>
        <p:nvGraphicFramePr>
          <p:cNvPr id="49201" name="Group 49"/>
          <p:cNvGraphicFramePr>
            <a:graphicFrameLocks noGrp="1"/>
          </p:cNvGraphicFramePr>
          <p:nvPr>
            <p:ph sz="half" idx="2"/>
          </p:nvPr>
        </p:nvGraphicFramePr>
        <p:xfrm>
          <a:off x="5022850" y="1766888"/>
          <a:ext cx="3808413" cy="4614862"/>
        </p:xfrm>
        <a:graphic>
          <a:graphicData uri="http://schemas.openxmlformats.org/drawingml/2006/table">
            <a:tbl>
              <a:tblPr/>
              <a:tblGrid>
                <a:gridCol w="3808413"/>
              </a:tblGrid>
              <a:tr h="1371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Title page</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Abstract</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Contents</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53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Introduction </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Methodology </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Findings/Results </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Discussion </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Conclusion </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77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References</a:t>
                      </a:r>
                      <a:b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br>
                      <a:r>
                        <a:rPr kumimoji="0" lang="en-GB"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Appendices </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8CC726A-CA46-4F32-914E-7072624D2B54}"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560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560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11B1AF3-04A4-409B-9D62-857B96668B38}" type="slidenum">
              <a:rPr lang="en-US" sz="1400" smtClean="0">
                <a:solidFill>
                  <a:schemeClr val="tx2"/>
                </a:solidFill>
                <a:latin typeface="Arial" charset="0"/>
              </a:rPr>
              <a:pPr eaLnBrk="1" hangingPunct="1"/>
              <a:t>23</a:t>
            </a:fld>
            <a:endParaRPr lang="en-US" sz="1400" smtClean="0">
              <a:solidFill>
                <a:schemeClr val="tx2"/>
              </a:solidFill>
              <a:latin typeface="Arial" charset="0"/>
            </a:endParaRPr>
          </a:p>
        </p:txBody>
      </p:sp>
      <p:sp>
        <p:nvSpPr>
          <p:cNvPr id="2560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A1EFFCF3-A9CF-496C-9AB1-583C64A1BEEA}"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560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560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EBC78D97-5218-4AFF-8046-F4E316013391}" type="slidenum">
              <a:rPr lang="en-US" sz="1400">
                <a:solidFill>
                  <a:schemeClr val="tx2"/>
                </a:solidFill>
                <a:latin typeface="Arial" charset="0"/>
              </a:rPr>
              <a:pPr algn="r" eaLnBrk="1" hangingPunct="1">
                <a:spcBef>
                  <a:spcPct val="0"/>
                </a:spcBef>
              </a:pPr>
              <a:t>23</a:t>
            </a:fld>
            <a:endParaRPr lang="en-US" sz="1400">
              <a:solidFill>
                <a:schemeClr val="tx2"/>
              </a:solidFill>
              <a:latin typeface="Arial" charset="0"/>
            </a:endParaRPr>
          </a:p>
        </p:txBody>
      </p:sp>
      <p:sp>
        <p:nvSpPr>
          <p:cNvPr id="56324" name="Rectangle 4"/>
          <p:cNvSpPr>
            <a:spLocks noGrp="1" noChangeArrowheads="1"/>
          </p:cNvSpPr>
          <p:nvPr>
            <p:ph type="title"/>
          </p:nvPr>
        </p:nvSpPr>
        <p:spPr/>
        <p:txBody>
          <a:bodyPr/>
          <a:lstStyle/>
          <a:p>
            <a:pPr eaLnBrk="1" hangingPunct="1">
              <a:defRPr/>
            </a:pPr>
            <a:r>
              <a:rPr lang="en-IE" smtClean="0"/>
              <a:t>The Preliminary Section</a:t>
            </a:r>
            <a:endParaRPr lang="en-US" smtClean="0"/>
          </a:p>
        </p:txBody>
      </p:sp>
      <p:sp>
        <p:nvSpPr>
          <p:cNvPr id="56325" name="Rectangle 5"/>
          <p:cNvSpPr>
            <a:spLocks noGrp="1" noChangeArrowheads="1"/>
          </p:cNvSpPr>
          <p:nvPr>
            <p:ph type="body" idx="1"/>
          </p:nvPr>
        </p:nvSpPr>
        <p:spPr/>
        <p:txBody>
          <a:bodyPr/>
          <a:lstStyle/>
          <a:p>
            <a:pPr eaLnBrk="1" hangingPunct="1">
              <a:defRPr/>
            </a:pPr>
            <a:r>
              <a:rPr lang="en-IE" sz="2800" smtClean="0"/>
              <a:t> Title Page—pp. 219-20 (essential )</a:t>
            </a:r>
          </a:p>
          <a:p>
            <a:pPr eaLnBrk="1" hangingPunct="1">
              <a:defRPr/>
            </a:pPr>
            <a:r>
              <a:rPr lang="en-IE" sz="2800" smtClean="0"/>
              <a:t> Summary—p. 207 (essential )</a:t>
            </a:r>
          </a:p>
          <a:p>
            <a:pPr eaLnBrk="1" hangingPunct="1">
              <a:defRPr/>
            </a:pPr>
            <a:r>
              <a:rPr lang="en-IE" sz="2800" smtClean="0"/>
              <a:t> Table of contents—pp. 208-09 (essential )</a:t>
            </a:r>
          </a:p>
          <a:p>
            <a:pPr eaLnBrk="1" hangingPunct="1">
              <a:defRPr/>
            </a:pPr>
            <a:r>
              <a:rPr lang="en-IE" sz="2800" smtClean="0"/>
              <a:t> List of figures—pp. 116-17 (optional )</a:t>
            </a:r>
          </a:p>
          <a:p>
            <a:pPr eaLnBrk="1" hangingPunct="1">
              <a:defRPr/>
            </a:pPr>
            <a:r>
              <a:rPr lang="en-IE" sz="2800" smtClean="0"/>
              <a:t> List of tables—pp. 116-17 (optional )</a:t>
            </a:r>
          </a:p>
          <a:p>
            <a:pPr eaLnBrk="1" hangingPunct="1">
              <a:defRPr/>
            </a:pPr>
            <a:r>
              <a:rPr lang="en-IE" sz="2800" smtClean="0"/>
              <a:t> Nomenclature—p. 134 (essential if symbols and abbreviated terms are used )</a:t>
            </a:r>
            <a:endParaRPr lang="en-US" sz="28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54B608B-518F-4FE2-A3A9-5C7ED715DCD0}"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662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662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5AA30A3-6B4E-4EE3-8672-B89261AB509E}" type="slidenum">
              <a:rPr lang="en-US" sz="1400" smtClean="0">
                <a:solidFill>
                  <a:schemeClr val="tx2"/>
                </a:solidFill>
                <a:latin typeface="Arial" charset="0"/>
              </a:rPr>
              <a:pPr eaLnBrk="1" hangingPunct="1"/>
              <a:t>24</a:t>
            </a:fld>
            <a:endParaRPr lang="en-US" sz="1400" smtClean="0">
              <a:solidFill>
                <a:schemeClr val="tx2"/>
              </a:solidFill>
              <a:latin typeface="Arial" charset="0"/>
            </a:endParaRPr>
          </a:p>
        </p:txBody>
      </p:sp>
      <p:sp>
        <p:nvSpPr>
          <p:cNvPr id="2662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1FD52A8C-25D2-4BAB-BB31-E0943EE15AD1}"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663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663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BBD12BD3-C9CC-4F15-BBF6-1B86D1124EC3}" type="slidenum">
              <a:rPr lang="en-US" sz="1400">
                <a:solidFill>
                  <a:schemeClr val="tx2"/>
                </a:solidFill>
                <a:latin typeface="Arial" charset="0"/>
              </a:rPr>
              <a:pPr algn="r" eaLnBrk="1" hangingPunct="1">
                <a:spcBef>
                  <a:spcPct val="0"/>
                </a:spcBef>
              </a:pPr>
              <a:t>24</a:t>
            </a:fld>
            <a:endParaRPr lang="en-US" sz="1400">
              <a:solidFill>
                <a:schemeClr val="tx2"/>
              </a:solidFill>
              <a:latin typeface="Arial" charset="0"/>
            </a:endParaRPr>
          </a:p>
        </p:txBody>
      </p:sp>
      <p:sp>
        <p:nvSpPr>
          <p:cNvPr id="58372" name="Rectangle 4"/>
          <p:cNvSpPr>
            <a:spLocks noGrp="1" noChangeArrowheads="1"/>
          </p:cNvSpPr>
          <p:nvPr>
            <p:ph type="title"/>
          </p:nvPr>
        </p:nvSpPr>
        <p:spPr/>
        <p:txBody>
          <a:bodyPr/>
          <a:lstStyle/>
          <a:p>
            <a:pPr eaLnBrk="1" hangingPunct="1">
              <a:defRPr/>
            </a:pPr>
            <a:r>
              <a:rPr lang="en-IE" smtClean="0"/>
              <a:t>The Body of the Report</a:t>
            </a:r>
            <a:endParaRPr lang="en-US" smtClean="0"/>
          </a:p>
        </p:txBody>
      </p:sp>
      <p:sp>
        <p:nvSpPr>
          <p:cNvPr id="58373" name="Rectangle 5"/>
          <p:cNvSpPr>
            <a:spLocks noGrp="1" noChangeArrowheads="1"/>
          </p:cNvSpPr>
          <p:nvPr>
            <p:ph type="body" idx="1"/>
          </p:nvPr>
        </p:nvSpPr>
        <p:spPr/>
        <p:txBody>
          <a:bodyPr/>
          <a:lstStyle/>
          <a:p>
            <a:pPr eaLnBrk="1" hangingPunct="1">
              <a:defRPr/>
            </a:pPr>
            <a:r>
              <a:rPr lang="en-IE" sz="2800" smtClean="0"/>
              <a:t> 1 Introduction—pp. 109-10 (essential)</a:t>
            </a:r>
          </a:p>
          <a:p>
            <a:pPr eaLnBrk="1" hangingPunct="1">
              <a:defRPr/>
            </a:pPr>
            <a:r>
              <a:rPr lang="en-IE" sz="2800" smtClean="0"/>
              <a:t> 2 Objectives—p. 140 (essential)</a:t>
            </a:r>
          </a:p>
          <a:p>
            <a:pPr eaLnBrk="1" hangingPunct="1">
              <a:defRPr/>
            </a:pPr>
            <a:r>
              <a:rPr lang="en-IE" sz="2800" smtClean="0"/>
              <a:t> 3, 4, and 5 (appropriately titled)—p.26, 87-89, and 134-35 (essential)</a:t>
            </a:r>
          </a:p>
          <a:p>
            <a:pPr eaLnBrk="1" hangingPunct="1">
              <a:defRPr/>
            </a:pPr>
            <a:r>
              <a:rPr lang="en-IE" sz="2800" smtClean="0"/>
              <a:t> 6 Discussion—pp. 49-50 (essential for most report types)</a:t>
            </a:r>
          </a:p>
          <a:p>
            <a:pPr eaLnBrk="1" hangingPunct="1">
              <a:defRPr/>
            </a:pPr>
            <a:r>
              <a:rPr lang="en-IE" sz="2800" smtClean="0"/>
              <a:t> 7 Conclusions—pp. 41-42 (essential)</a:t>
            </a:r>
          </a:p>
          <a:p>
            <a:pPr eaLnBrk="1" hangingPunct="1">
              <a:defRPr/>
            </a:pPr>
            <a:r>
              <a:rPr lang="en-IE" sz="2800" smtClean="0"/>
              <a:t> 8 Recommendations—p. 172 (if required)</a:t>
            </a:r>
            <a:endParaRPr lang="en-US"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7A191BB-7D12-42F4-8D4E-8EBFEFD0C48F}"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765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765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0DFC9D4-E449-4040-A2F0-4F5F9DF6A59D}" type="slidenum">
              <a:rPr lang="en-US" sz="1400" smtClean="0">
                <a:solidFill>
                  <a:schemeClr val="tx2"/>
                </a:solidFill>
                <a:latin typeface="Arial" charset="0"/>
              </a:rPr>
              <a:pPr eaLnBrk="1" hangingPunct="1"/>
              <a:t>25</a:t>
            </a:fld>
            <a:endParaRPr lang="en-US" sz="1400" smtClean="0">
              <a:solidFill>
                <a:schemeClr val="tx2"/>
              </a:solidFill>
              <a:latin typeface="Arial" charset="0"/>
            </a:endParaRPr>
          </a:p>
        </p:txBody>
      </p:sp>
      <p:sp>
        <p:nvSpPr>
          <p:cNvPr id="2765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641C86F4-D8CC-429C-9353-78A1B93BDFD6}"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765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765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8C5FB538-B5AE-4A79-9E71-C831C09FD06F}" type="slidenum">
              <a:rPr lang="en-US" sz="1400">
                <a:solidFill>
                  <a:schemeClr val="tx2"/>
                </a:solidFill>
                <a:latin typeface="Arial" charset="0"/>
              </a:rPr>
              <a:pPr algn="r" eaLnBrk="1" hangingPunct="1">
                <a:spcBef>
                  <a:spcPct val="0"/>
                </a:spcBef>
              </a:pPr>
              <a:t>25</a:t>
            </a:fld>
            <a:endParaRPr lang="en-US" sz="1400">
              <a:solidFill>
                <a:schemeClr val="tx2"/>
              </a:solidFill>
              <a:latin typeface="Arial" charset="0"/>
            </a:endParaRPr>
          </a:p>
        </p:txBody>
      </p:sp>
      <p:sp>
        <p:nvSpPr>
          <p:cNvPr id="59398" name="Rectangle 6"/>
          <p:cNvSpPr>
            <a:spLocks noGrp="1" noChangeArrowheads="1"/>
          </p:cNvSpPr>
          <p:nvPr>
            <p:ph type="title"/>
          </p:nvPr>
        </p:nvSpPr>
        <p:spPr/>
        <p:txBody>
          <a:bodyPr/>
          <a:lstStyle/>
          <a:p>
            <a:pPr eaLnBrk="1" hangingPunct="1">
              <a:defRPr/>
            </a:pPr>
            <a:r>
              <a:rPr lang="en-IE" smtClean="0"/>
              <a:t>End Matter</a:t>
            </a:r>
            <a:endParaRPr lang="en-US" smtClean="0"/>
          </a:p>
        </p:txBody>
      </p:sp>
      <p:sp>
        <p:nvSpPr>
          <p:cNvPr id="59399" name="Rectangle 7"/>
          <p:cNvSpPr>
            <a:spLocks noGrp="1" noChangeArrowheads="1"/>
          </p:cNvSpPr>
          <p:nvPr>
            <p:ph type="body" idx="1"/>
          </p:nvPr>
        </p:nvSpPr>
        <p:spPr/>
        <p:txBody>
          <a:bodyPr/>
          <a:lstStyle/>
          <a:p>
            <a:pPr eaLnBrk="1" hangingPunct="1">
              <a:defRPr/>
            </a:pPr>
            <a:r>
              <a:rPr lang="en-IE" smtClean="0"/>
              <a:t> Acknowledgements—p.11 (optional)</a:t>
            </a:r>
          </a:p>
          <a:p>
            <a:pPr eaLnBrk="1" hangingPunct="1">
              <a:defRPr/>
            </a:pPr>
            <a:endParaRPr lang="en-IE" smtClean="0"/>
          </a:p>
          <a:p>
            <a:pPr eaLnBrk="1" hangingPunct="1">
              <a:defRPr/>
            </a:pPr>
            <a:r>
              <a:rPr lang="en-IE" smtClean="0"/>
              <a:t>References—pp. 173-185 (essential for most reports)</a:t>
            </a:r>
          </a:p>
          <a:p>
            <a:pPr eaLnBrk="1" hangingPunct="1">
              <a:defRPr/>
            </a:pPr>
            <a:endParaRPr lang="en-IE" smtClean="0"/>
          </a:p>
          <a:p>
            <a:pPr eaLnBrk="1" hangingPunct="1">
              <a:defRPr/>
            </a:pPr>
            <a:r>
              <a:rPr lang="en-IE" smtClean="0"/>
              <a:t>Appendices—pp. 15-16 (if required)</a:t>
            </a: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BC662C8-4056-4C7C-8ECE-69012C817BA6}"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867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867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5E1E067-5D06-470A-A5A4-60A8AA7A9F59}" type="slidenum">
              <a:rPr lang="en-US" sz="1400" smtClean="0">
                <a:solidFill>
                  <a:schemeClr val="tx2"/>
                </a:solidFill>
                <a:latin typeface="Arial" charset="0"/>
              </a:rPr>
              <a:pPr eaLnBrk="1" hangingPunct="1"/>
              <a:t>26</a:t>
            </a:fld>
            <a:endParaRPr lang="en-US" sz="1400" smtClean="0">
              <a:solidFill>
                <a:schemeClr val="tx2"/>
              </a:solidFill>
              <a:latin typeface="Arial" charset="0"/>
            </a:endParaRPr>
          </a:p>
        </p:txBody>
      </p:sp>
      <p:sp>
        <p:nvSpPr>
          <p:cNvPr id="2867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0E08D3D-89FF-4157-ADA8-30B195C7FAF3}"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867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867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79C50E5B-2278-4CB5-A88E-82F0480C196A}" type="slidenum">
              <a:rPr lang="en-US" sz="1400">
                <a:solidFill>
                  <a:schemeClr val="tx2"/>
                </a:solidFill>
                <a:latin typeface="Arial" charset="0"/>
              </a:rPr>
              <a:pPr algn="r" eaLnBrk="1" hangingPunct="1">
                <a:spcBef>
                  <a:spcPct val="0"/>
                </a:spcBef>
              </a:pPr>
              <a:t>26</a:t>
            </a:fld>
            <a:endParaRPr lang="en-US" sz="1400">
              <a:solidFill>
                <a:schemeClr val="tx2"/>
              </a:solidFill>
              <a:latin typeface="Arial" charset="0"/>
            </a:endParaRPr>
          </a:p>
        </p:txBody>
      </p:sp>
      <p:sp>
        <p:nvSpPr>
          <p:cNvPr id="152580" name="Rectangle 4"/>
          <p:cNvSpPr>
            <a:spLocks noGrp="1" noChangeArrowheads="1"/>
          </p:cNvSpPr>
          <p:nvPr>
            <p:ph type="title"/>
          </p:nvPr>
        </p:nvSpPr>
        <p:spPr/>
        <p:txBody>
          <a:bodyPr/>
          <a:lstStyle/>
          <a:p>
            <a:pPr eaLnBrk="1" hangingPunct="1">
              <a:defRPr/>
            </a:pPr>
            <a:r>
              <a:rPr lang="en-IE" smtClean="0"/>
              <a:t>References</a:t>
            </a:r>
            <a:endParaRPr lang="en-US" smtClean="0"/>
          </a:p>
        </p:txBody>
      </p:sp>
      <p:sp>
        <p:nvSpPr>
          <p:cNvPr id="152581" name="Rectangle 5"/>
          <p:cNvSpPr>
            <a:spLocks noGrp="1" noChangeArrowheads="1"/>
          </p:cNvSpPr>
          <p:nvPr>
            <p:ph type="body" idx="1"/>
          </p:nvPr>
        </p:nvSpPr>
        <p:spPr/>
        <p:txBody>
          <a:bodyPr/>
          <a:lstStyle/>
          <a:p>
            <a:pPr eaLnBrk="1" hangingPunct="1">
              <a:lnSpc>
                <a:spcPct val="90000"/>
              </a:lnSpc>
              <a:defRPr/>
            </a:pPr>
            <a:r>
              <a:rPr lang="en-IE" sz="2800" smtClean="0"/>
              <a:t>The reference list is positioned between the Acknowledgements and the Appendices, or between the last chapter and the Appendices.</a:t>
            </a:r>
          </a:p>
          <a:p>
            <a:pPr eaLnBrk="1" hangingPunct="1">
              <a:lnSpc>
                <a:spcPct val="90000"/>
              </a:lnSpc>
              <a:defRPr/>
            </a:pPr>
            <a:r>
              <a:rPr lang="en-IE" sz="2800" smtClean="0"/>
              <a:t>The entries in your reference list correspond to the citations you made in the text of your report. </a:t>
            </a:r>
          </a:p>
          <a:p>
            <a:pPr eaLnBrk="1" hangingPunct="1">
              <a:lnSpc>
                <a:spcPct val="90000"/>
              </a:lnSpc>
              <a:defRPr/>
            </a:pPr>
            <a:r>
              <a:rPr lang="en-IE" sz="2800" smtClean="0"/>
              <a:t>The format of your reference list (in addition to some other formatting issues in your report) is determined by the referencing system required by your professors, department, college, or publishers.</a:t>
            </a:r>
            <a:endParaRPr lang="en-US"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D6AB5D6-EE82-41FC-A8BF-51E85160EFD1}"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2969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2970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A72FAF2-3DFE-43A6-956D-A0345CB09522}" type="slidenum">
              <a:rPr lang="en-US" sz="1400" smtClean="0">
                <a:solidFill>
                  <a:schemeClr val="tx2"/>
                </a:solidFill>
                <a:latin typeface="Arial" charset="0"/>
              </a:rPr>
              <a:pPr eaLnBrk="1" hangingPunct="1"/>
              <a:t>27</a:t>
            </a:fld>
            <a:endParaRPr lang="en-US" sz="1400" smtClean="0">
              <a:solidFill>
                <a:schemeClr val="tx2"/>
              </a:solidFill>
              <a:latin typeface="Arial" charset="0"/>
            </a:endParaRPr>
          </a:p>
        </p:txBody>
      </p:sp>
      <p:sp>
        <p:nvSpPr>
          <p:cNvPr id="29701" name="Date Placeholder 1"/>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F40F097F-AF79-4043-90DB-1AC4D69014F3}"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29702" name="Footer Placeholder 2"/>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29703" name="Slide Number Placeholder 3"/>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4B93D557-A56B-4467-9065-8324011D0EF6}" type="slidenum">
              <a:rPr lang="en-US" sz="1400">
                <a:solidFill>
                  <a:schemeClr val="tx2"/>
                </a:solidFill>
                <a:latin typeface="Arial" charset="0"/>
              </a:rPr>
              <a:pPr algn="r" eaLnBrk="1" hangingPunct="1">
                <a:spcBef>
                  <a:spcPct val="0"/>
                </a:spcBef>
              </a:pPr>
              <a:t>27</a:t>
            </a:fld>
            <a:endParaRPr lang="en-US" sz="1400">
              <a:solidFill>
                <a:schemeClr val="tx2"/>
              </a:solidFill>
              <a:latin typeface="Arial" charset="0"/>
            </a:endParaRPr>
          </a:p>
        </p:txBody>
      </p:sp>
      <p:sp>
        <p:nvSpPr>
          <p:cNvPr id="29704" name="Rectangle 2"/>
          <p:cNvSpPr>
            <a:spLocks noChangeArrowheads="1"/>
          </p:cNvSpPr>
          <p:nvPr/>
        </p:nvSpPr>
        <p:spPr bwMode="auto">
          <a:xfrm>
            <a:off x="838200" y="381000"/>
            <a:ext cx="8001000" cy="583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0"/>
              </a:spcBef>
            </a:pPr>
            <a:r>
              <a:rPr lang="en-US" sz="1400" b="1">
                <a:latin typeface="Microsoft Sans Serif" pitchFamily="34" charset="0"/>
                <a:cs typeface="Microsoft Sans Serif" pitchFamily="34" charset="0"/>
              </a:rPr>
              <a:t>References</a:t>
            </a:r>
            <a:endParaRPr lang="en-US" sz="1400" b="1">
              <a:cs typeface="Times New Roman" pitchFamily="18" charset="0"/>
            </a:endParaRPr>
          </a:p>
          <a:p>
            <a:pPr eaLnBrk="0" hangingPunct="0">
              <a:spcBef>
                <a:spcPct val="0"/>
              </a:spcBef>
            </a:pPr>
            <a:r>
              <a:rPr lang="en-US" sz="1400" b="1">
                <a:cs typeface="Times New Roman" pitchFamily="18" charset="0"/>
              </a:rPr>
              <a:t> </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Indiana University, LETRS: Library Electronic Text Resource Service (2006) </a:t>
            </a:r>
            <a:r>
              <a:rPr lang="en-IE" sz="1400" i="1">
                <a:solidFill>
                  <a:srgbClr val="000000"/>
                </a:solidFill>
                <a:latin typeface="Microsoft Sans Serif" pitchFamily="34" charset="0"/>
                <a:cs typeface="Microsoft Sans Serif" pitchFamily="34" charset="0"/>
              </a:rPr>
              <a:t>The Oxford English Dictionary: List of Abbreviations, June 1996</a:t>
            </a:r>
            <a:r>
              <a:rPr lang="en-IE" sz="1400">
                <a:solidFill>
                  <a:srgbClr val="000000"/>
                </a:solidFill>
                <a:latin typeface="Microsoft Sans Serif" pitchFamily="34" charset="0"/>
                <a:cs typeface="Microsoft Sans Serif" pitchFamily="34" charset="0"/>
              </a:rPr>
              <a:t> [online], available: </a:t>
            </a:r>
            <a:r>
              <a:rPr lang="en-US" sz="1400">
                <a:solidFill>
                  <a:srgbClr val="000000"/>
                </a:solidFill>
                <a:latin typeface="Microsoft Sans Serif" pitchFamily="34" charset="0"/>
                <a:cs typeface="Microsoft Sans Serif" pitchFamily="34" charset="0"/>
              </a:rPr>
              <a:t>http://www.indiana.edu/~letrs/help-services/QuickGuides/oed-abbr.html</a:t>
            </a:r>
            <a:r>
              <a:rPr lang="en-IE" sz="1400">
                <a:solidFill>
                  <a:srgbClr val="000000"/>
                </a:solidFill>
                <a:latin typeface="Microsoft Sans Serif" pitchFamily="34" charset="0"/>
                <a:cs typeface="Microsoft Sans Serif" pitchFamily="34" charset="0"/>
              </a:rPr>
              <a:t> [accessed 07 Oct 2006].</a:t>
            </a:r>
            <a:endParaRPr lang="en-US" sz="1400">
              <a:cs typeface="Times New Roman" pitchFamily="18" charset="0"/>
            </a:endParaRPr>
          </a:p>
          <a:p>
            <a:pPr algn="l" eaLnBrk="0" hangingPunct="0">
              <a:spcBef>
                <a:spcPct val="0"/>
              </a:spcBef>
            </a:pPr>
            <a:endParaRPr lang="en-IE" sz="1400">
              <a:solidFill>
                <a:srgbClr val="000000"/>
              </a:solidFill>
              <a:latin typeface="Microsoft Sans Serif" pitchFamily="34" charset="0"/>
              <a:cs typeface="Microsoft Sans Serif" pitchFamily="34"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Mary Immaculate College, Learner Support Unit (n.d.) </a:t>
            </a:r>
            <a:r>
              <a:rPr lang="en-IE" sz="1400" i="1">
                <a:solidFill>
                  <a:srgbClr val="000000"/>
                </a:solidFill>
                <a:latin typeface="Microsoft Sans Serif" pitchFamily="34" charset="0"/>
                <a:cs typeface="Microsoft Sans Serif" pitchFamily="34" charset="0"/>
              </a:rPr>
              <a:t>The Harvard Referencing System</a:t>
            </a:r>
            <a:r>
              <a:rPr lang="en-IE" sz="1400">
                <a:solidFill>
                  <a:srgbClr val="000000"/>
                </a:solidFill>
                <a:latin typeface="Microsoft Sans Serif" pitchFamily="34" charset="0"/>
                <a:cs typeface="Microsoft Sans Serif" pitchFamily="34" charset="0"/>
              </a:rPr>
              <a:t> [online] available: </a:t>
            </a:r>
            <a:r>
              <a:rPr lang="en-US" sz="1400">
                <a:solidFill>
                  <a:srgbClr val="000000"/>
                </a:solidFill>
                <a:latin typeface="Microsoft Sans Serif" pitchFamily="34" charset="0"/>
                <a:cs typeface="Microsoft Sans Serif" pitchFamily="34" charset="0"/>
              </a:rPr>
              <a:t>http://www.mic.ul.ie/lsu/referencing_harvard.htm</a:t>
            </a:r>
            <a:r>
              <a:rPr lang="en-IE" sz="1400">
                <a:solidFill>
                  <a:srgbClr val="000000"/>
                </a:solidFill>
                <a:latin typeface="Microsoft Sans Serif" pitchFamily="34" charset="0"/>
                <a:cs typeface="Microsoft Sans Serif" pitchFamily="34" charset="0"/>
              </a:rPr>
              <a:t> [accessed 14 March 2006].</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 </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Rube Goldberg (n.d.) </a:t>
            </a:r>
            <a:r>
              <a:rPr lang="en-IE" sz="1400" i="1">
                <a:solidFill>
                  <a:srgbClr val="000000"/>
                </a:solidFill>
                <a:latin typeface="Microsoft Sans Serif" pitchFamily="34" charset="0"/>
                <a:cs typeface="Microsoft Sans Serif" pitchFamily="34" charset="0"/>
              </a:rPr>
              <a:t>Picture Snapping Machine</a:t>
            </a:r>
            <a:r>
              <a:rPr lang="en-IE" sz="1400">
                <a:solidFill>
                  <a:srgbClr val="000000"/>
                </a:solidFill>
                <a:latin typeface="Microsoft Sans Serif" pitchFamily="34" charset="0"/>
                <a:cs typeface="Microsoft Sans Serif" pitchFamily="34" charset="0"/>
              </a:rPr>
              <a:t> [online image], available: </a:t>
            </a:r>
            <a:r>
              <a:rPr lang="en-US" sz="1400">
                <a:solidFill>
                  <a:srgbClr val="000000"/>
                </a:solidFill>
                <a:latin typeface="Microsoft Sans Serif" pitchFamily="34" charset="0"/>
                <a:cs typeface="Microsoft Sans Serif" pitchFamily="34" charset="0"/>
              </a:rPr>
              <a:t>http://www.rube-goldberg.com/</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[accessed 08 Oct 2006].</a:t>
            </a:r>
            <a:endParaRPr lang="en-US" sz="1400">
              <a:cs typeface="Times New Roman" pitchFamily="18" charset="0"/>
            </a:endParaRPr>
          </a:p>
          <a:p>
            <a:pPr algn="l" eaLnBrk="0" hangingPunct="0">
              <a:spcBef>
                <a:spcPct val="0"/>
              </a:spcBef>
            </a:pPr>
            <a:endParaRPr lang="en-IE" sz="1400">
              <a:solidFill>
                <a:srgbClr val="000000"/>
              </a:solidFill>
              <a:latin typeface="Microsoft Sans Serif" pitchFamily="34" charset="0"/>
              <a:cs typeface="Microsoft Sans Serif" pitchFamily="34"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Strunk, W. and White, E.B. (1972) </a:t>
            </a:r>
            <a:r>
              <a:rPr lang="en-IE" sz="1400" i="1">
                <a:solidFill>
                  <a:srgbClr val="000000"/>
                </a:solidFill>
                <a:latin typeface="Microsoft Sans Serif" pitchFamily="34" charset="0"/>
                <a:cs typeface="Microsoft Sans Serif" pitchFamily="34" charset="0"/>
              </a:rPr>
              <a:t>The Elements of Style</a:t>
            </a:r>
            <a:r>
              <a:rPr lang="en-IE" sz="1400">
                <a:solidFill>
                  <a:srgbClr val="000000"/>
                </a:solidFill>
                <a:latin typeface="Microsoft Sans Serif" pitchFamily="34" charset="0"/>
                <a:cs typeface="Microsoft Sans Serif" pitchFamily="34" charset="0"/>
              </a:rPr>
              <a:t>, 2nd ed., New York: Macmillan. </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 </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University of Edinburgh, College of Science and Engineering (1995) </a:t>
            </a:r>
            <a:r>
              <a:rPr lang="en-IE" sz="1400" i="1">
                <a:solidFill>
                  <a:srgbClr val="000000"/>
                </a:solidFill>
                <a:latin typeface="Microsoft Sans Serif" pitchFamily="34" charset="0"/>
                <a:cs typeface="Microsoft Sans Serif" pitchFamily="34" charset="0"/>
              </a:rPr>
              <a:t>Information for Mechanical Engineering Students</a:t>
            </a:r>
            <a:r>
              <a:rPr lang="en-IE" sz="1400">
                <a:solidFill>
                  <a:srgbClr val="000000"/>
                </a:solidFill>
                <a:latin typeface="Microsoft Sans Serif" pitchFamily="34" charset="0"/>
                <a:cs typeface="Microsoft Sans Serif" pitchFamily="34" charset="0"/>
              </a:rPr>
              <a:t> (2005-06), [online], available: </a:t>
            </a:r>
            <a:r>
              <a:rPr lang="en-US" sz="1400">
                <a:solidFill>
                  <a:srgbClr val="000000"/>
                </a:solidFill>
                <a:latin typeface="Microsoft Sans Serif" pitchFamily="34" charset="0"/>
                <a:cs typeface="Microsoft Sans Serif" pitchFamily="34" charset="0"/>
                <a:hlinkClick r:id="rId3"/>
              </a:rPr>
              <a:t>http://www.eng.ed.ac.uk/Mecheng/students/repstyle.html</a:t>
            </a:r>
            <a:r>
              <a:rPr lang="en-IE" sz="1400">
                <a:solidFill>
                  <a:srgbClr val="000000"/>
                </a:solidFill>
                <a:latin typeface="Microsoft Sans Serif" pitchFamily="34" charset="0"/>
                <a:cs typeface="Microsoft Sans Serif" pitchFamily="34" charset="0"/>
              </a:rPr>
              <a:t>  [accessed 08 Oct 2006].  </a:t>
            </a:r>
            <a:endParaRPr lang="en-US" sz="1400">
              <a:cs typeface="Times New Roman" pitchFamily="18" charset="0"/>
            </a:endParaRPr>
          </a:p>
          <a:p>
            <a:pPr algn="l" eaLnBrk="0" hangingPunct="0">
              <a:spcBef>
                <a:spcPct val="0"/>
              </a:spcBef>
            </a:pPr>
            <a:r>
              <a:rPr lang="en-US" sz="1400" b="1">
                <a:latin typeface="Microsoft Sans Serif" pitchFamily="34" charset="0"/>
                <a:cs typeface="Microsoft Sans Serif" pitchFamily="34" charset="0"/>
              </a:rPr>
              <a:t> </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University of Hertfordshire, School of Combined Studies (2006) </a:t>
            </a:r>
            <a:r>
              <a:rPr lang="en-IE" sz="1400" i="1">
                <a:solidFill>
                  <a:srgbClr val="000000"/>
                </a:solidFill>
                <a:latin typeface="Microsoft Sans Serif" pitchFamily="34" charset="0"/>
                <a:cs typeface="Microsoft Sans Serif" pitchFamily="34" charset="0"/>
              </a:rPr>
              <a:t>English for Academic Purposes</a:t>
            </a:r>
            <a:r>
              <a:rPr lang="en-IE" sz="1400">
                <a:solidFill>
                  <a:srgbClr val="000000"/>
                </a:solidFill>
                <a:latin typeface="Microsoft Sans Serif" pitchFamily="34" charset="0"/>
                <a:cs typeface="Microsoft Sans Serif" pitchFamily="34" charset="0"/>
              </a:rPr>
              <a:t> [online], available </a:t>
            </a:r>
            <a:r>
              <a:rPr lang="en-US" sz="1400">
                <a:solidFill>
                  <a:srgbClr val="000000"/>
                </a:solidFill>
                <a:latin typeface="Microsoft Sans Serif" pitchFamily="34" charset="0"/>
                <a:cs typeface="Microsoft Sans Serif" pitchFamily="34" charset="0"/>
              </a:rPr>
              <a:t>http://www.uefap.com/writing/writfram.htm</a:t>
            </a:r>
            <a:r>
              <a:rPr lang="en-IE" sz="1400">
                <a:solidFill>
                  <a:srgbClr val="000000"/>
                </a:solidFill>
                <a:latin typeface="Microsoft Sans Serif" pitchFamily="34" charset="0"/>
                <a:cs typeface="Microsoft Sans Serif" pitchFamily="34" charset="0"/>
              </a:rPr>
              <a:t> [accessed 08 Oct 2006].</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 </a:t>
            </a:r>
            <a:endParaRPr lang="en-US" sz="1400">
              <a:cs typeface="Times New Roman" pitchFamily="18"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University of Toronto, Engineering Communication Center (2002) </a:t>
            </a:r>
            <a:r>
              <a:rPr lang="en-IE" sz="1400" i="1">
                <a:solidFill>
                  <a:srgbClr val="000000"/>
                </a:solidFill>
                <a:latin typeface="Microsoft Sans Serif" pitchFamily="34" charset="0"/>
                <a:cs typeface="Microsoft Sans Serif" pitchFamily="34" charset="0"/>
              </a:rPr>
              <a:t>Short Reports</a:t>
            </a:r>
            <a:r>
              <a:rPr lang="en-IE" sz="1400">
                <a:solidFill>
                  <a:srgbClr val="000000"/>
                </a:solidFill>
                <a:latin typeface="Microsoft Sans Serif" pitchFamily="34" charset="0"/>
                <a:cs typeface="Microsoft Sans Serif" pitchFamily="34" charset="0"/>
              </a:rPr>
              <a:t> [online], available: </a:t>
            </a:r>
            <a:r>
              <a:rPr lang="en-US" sz="1400">
                <a:solidFill>
                  <a:srgbClr val="000000"/>
                </a:solidFill>
                <a:latin typeface="Microsoft Sans Serif" pitchFamily="34" charset="0"/>
                <a:cs typeface="Microsoft Sans Serif" pitchFamily="34" charset="0"/>
              </a:rPr>
              <a:t>http://www.ecf.toronto.edu/~writing/handbook-shrtrept.html</a:t>
            </a:r>
            <a:r>
              <a:rPr lang="en-IE" sz="1400">
                <a:solidFill>
                  <a:srgbClr val="000000"/>
                </a:solidFill>
                <a:latin typeface="Microsoft Sans Serif" pitchFamily="34" charset="0"/>
                <a:cs typeface="Microsoft Sans Serif" pitchFamily="34" charset="0"/>
              </a:rPr>
              <a:t> [accessed 2 Oct 2006]. </a:t>
            </a:r>
            <a:endParaRPr lang="en-US" sz="1400">
              <a:cs typeface="Times New Roman" pitchFamily="18" charset="0"/>
            </a:endParaRPr>
          </a:p>
          <a:p>
            <a:pPr algn="l" eaLnBrk="0" hangingPunct="0">
              <a:spcBef>
                <a:spcPct val="0"/>
              </a:spcBef>
            </a:pPr>
            <a:endParaRPr lang="en-IE" sz="1400">
              <a:solidFill>
                <a:srgbClr val="000000"/>
              </a:solidFill>
              <a:latin typeface="Microsoft Sans Serif" pitchFamily="34" charset="0"/>
              <a:cs typeface="Microsoft Sans Serif" pitchFamily="34" charset="0"/>
            </a:endParaRPr>
          </a:p>
          <a:p>
            <a:pPr algn="l" eaLnBrk="0" hangingPunct="0">
              <a:spcBef>
                <a:spcPct val="0"/>
              </a:spcBef>
            </a:pPr>
            <a:r>
              <a:rPr lang="en-IE" sz="1400">
                <a:solidFill>
                  <a:srgbClr val="000000"/>
                </a:solidFill>
                <a:latin typeface="Microsoft Sans Serif" pitchFamily="34" charset="0"/>
                <a:cs typeface="Microsoft Sans Serif" pitchFamily="34" charset="0"/>
              </a:rPr>
              <a:t>Young, T. (2005) </a:t>
            </a:r>
            <a:r>
              <a:rPr lang="en-IE" sz="1400" i="1">
                <a:solidFill>
                  <a:srgbClr val="000000"/>
                </a:solidFill>
                <a:latin typeface="Microsoft Sans Serif" pitchFamily="34" charset="0"/>
                <a:cs typeface="Microsoft Sans Serif" pitchFamily="34" charset="0"/>
              </a:rPr>
              <a:t>Technical Writing A-Z: A Commonsense Guide to Engineering Reports and Theses</a:t>
            </a:r>
            <a:r>
              <a:rPr lang="en-IE" sz="1400">
                <a:solidFill>
                  <a:srgbClr val="000000"/>
                </a:solidFill>
                <a:latin typeface="Microsoft Sans Serif" pitchFamily="34" charset="0"/>
                <a:cs typeface="Microsoft Sans Serif" pitchFamily="34" charset="0"/>
              </a:rPr>
              <a:t>, British English Edition. New York: ASME.</a:t>
            </a:r>
            <a:endParaRPr lang="en-US" sz="1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722F052-9E0F-433F-A49F-CC01F88B01D2}"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072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072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741E186-14C7-413D-89F4-0F4EE2E5A527}" type="slidenum">
              <a:rPr lang="en-US" sz="1400" smtClean="0">
                <a:solidFill>
                  <a:schemeClr val="tx2"/>
                </a:solidFill>
                <a:latin typeface="Arial" charset="0"/>
              </a:rPr>
              <a:pPr eaLnBrk="1" hangingPunct="1"/>
              <a:t>28</a:t>
            </a:fld>
            <a:endParaRPr lang="en-US" sz="1400" smtClean="0">
              <a:solidFill>
                <a:schemeClr val="tx2"/>
              </a:solidFill>
              <a:latin typeface="Arial" charset="0"/>
            </a:endParaRPr>
          </a:p>
        </p:txBody>
      </p:sp>
      <p:sp>
        <p:nvSpPr>
          <p:cNvPr id="3072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9C438C51-D130-4EDF-B7A7-CEE4D8A7FF42}"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072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072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FF466023-03B8-445A-8AAB-9E790E830D4A}" type="slidenum">
              <a:rPr lang="en-US" sz="1400">
                <a:solidFill>
                  <a:schemeClr val="tx2"/>
                </a:solidFill>
                <a:latin typeface="Arial" charset="0"/>
              </a:rPr>
              <a:pPr algn="r" eaLnBrk="1" hangingPunct="1">
                <a:spcBef>
                  <a:spcPct val="0"/>
                </a:spcBef>
              </a:pPr>
              <a:t>28</a:t>
            </a:fld>
            <a:endParaRPr lang="en-US" sz="1400">
              <a:solidFill>
                <a:schemeClr val="tx2"/>
              </a:solidFill>
              <a:latin typeface="Arial" charset="0"/>
            </a:endParaRPr>
          </a:p>
        </p:txBody>
      </p:sp>
      <p:sp>
        <p:nvSpPr>
          <p:cNvPr id="156676" name="Rectangle 4"/>
          <p:cNvSpPr>
            <a:spLocks noGrp="1" noChangeArrowheads="1"/>
          </p:cNvSpPr>
          <p:nvPr>
            <p:ph type="title"/>
          </p:nvPr>
        </p:nvSpPr>
        <p:spPr/>
        <p:txBody>
          <a:bodyPr/>
          <a:lstStyle/>
          <a:p>
            <a:pPr eaLnBrk="1" hangingPunct="1">
              <a:defRPr/>
            </a:pPr>
            <a:r>
              <a:rPr lang="en-IE" smtClean="0"/>
              <a:t>References</a:t>
            </a:r>
            <a:endParaRPr lang="en-US" smtClean="0"/>
          </a:p>
        </p:txBody>
      </p:sp>
      <p:sp>
        <p:nvSpPr>
          <p:cNvPr id="156677" name="Rectangle 5"/>
          <p:cNvSpPr>
            <a:spLocks noGrp="1" noChangeArrowheads="1"/>
          </p:cNvSpPr>
          <p:nvPr>
            <p:ph type="body" idx="1"/>
          </p:nvPr>
        </p:nvSpPr>
        <p:spPr/>
        <p:txBody>
          <a:bodyPr/>
          <a:lstStyle/>
          <a:p>
            <a:pPr eaLnBrk="1" hangingPunct="1">
              <a:lnSpc>
                <a:spcPct val="90000"/>
              </a:lnSpc>
              <a:defRPr/>
            </a:pPr>
            <a:r>
              <a:rPr lang="en-IE" sz="2400" smtClean="0"/>
              <a:t>Hence, the parenthetical citation (University of Edinburgh 1995) in the text of my presentation refers to a full account of the citation on the reference page at the end of my presentation:</a:t>
            </a:r>
          </a:p>
          <a:p>
            <a:pPr eaLnBrk="1" hangingPunct="1">
              <a:lnSpc>
                <a:spcPct val="90000"/>
              </a:lnSpc>
              <a:defRPr/>
            </a:pPr>
            <a:endParaRPr lang="en-IE" sz="2400" smtClean="0"/>
          </a:p>
          <a:p>
            <a:pPr eaLnBrk="1" hangingPunct="1">
              <a:lnSpc>
                <a:spcPct val="90000"/>
              </a:lnSpc>
              <a:buFontTx/>
              <a:buNone/>
              <a:defRPr/>
            </a:pPr>
            <a:r>
              <a:rPr lang="en-IE" sz="2400" smtClean="0"/>
              <a:t>University of Edinburgh, College of Science and </a:t>
            </a:r>
          </a:p>
          <a:p>
            <a:pPr eaLnBrk="1" hangingPunct="1">
              <a:lnSpc>
                <a:spcPct val="90000"/>
              </a:lnSpc>
              <a:buFontTx/>
              <a:buNone/>
              <a:defRPr/>
            </a:pPr>
            <a:r>
              <a:rPr lang="en-IE" sz="2400" smtClean="0"/>
              <a:t>Engineering (1995) </a:t>
            </a:r>
            <a:r>
              <a:rPr lang="en-IE" sz="2400" i="1" smtClean="0"/>
              <a:t>Information for Mechanical </a:t>
            </a:r>
          </a:p>
          <a:p>
            <a:pPr eaLnBrk="1" hangingPunct="1">
              <a:lnSpc>
                <a:spcPct val="90000"/>
              </a:lnSpc>
              <a:buFontTx/>
              <a:buNone/>
              <a:defRPr/>
            </a:pPr>
            <a:r>
              <a:rPr lang="en-IE" sz="2400" i="1" smtClean="0"/>
              <a:t>Engineering Students</a:t>
            </a:r>
            <a:r>
              <a:rPr lang="en-IE" sz="2400" smtClean="0"/>
              <a:t> (2005-06), [online], available: </a:t>
            </a:r>
          </a:p>
          <a:p>
            <a:pPr eaLnBrk="1" hangingPunct="1">
              <a:lnSpc>
                <a:spcPct val="90000"/>
              </a:lnSpc>
              <a:buFontTx/>
              <a:buNone/>
              <a:defRPr/>
            </a:pPr>
            <a:r>
              <a:rPr lang="en-US" sz="2400" smtClean="0">
                <a:hlinkClick r:id="rId3"/>
              </a:rPr>
              <a:t>http://www.eng.ed.ac.uk/Mecheng/students/repstyle.htm</a:t>
            </a:r>
          </a:p>
          <a:p>
            <a:pPr eaLnBrk="1" hangingPunct="1">
              <a:lnSpc>
                <a:spcPct val="90000"/>
              </a:lnSpc>
              <a:buFontTx/>
              <a:buNone/>
              <a:defRPr/>
            </a:pPr>
            <a:r>
              <a:rPr lang="en-US" sz="2400" smtClean="0">
                <a:hlinkClick r:id="rId3"/>
              </a:rPr>
              <a:t>l</a:t>
            </a:r>
            <a:r>
              <a:rPr lang="en-IE" sz="2400" smtClean="0"/>
              <a:t>  [accessed 08 Oct 2006].</a:t>
            </a:r>
            <a:endParaRPr lang="en-US"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6E5A50B-04FA-49B9-AA22-264077C95ECD}"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174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174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6874107-B55F-41DB-A276-96E855B8C361}" type="slidenum">
              <a:rPr lang="en-US" sz="1400" smtClean="0">
                <a:solidFill>
                  <a:schemeClr val="tx2"/>
                </a:solidFill>
                <a:latin typeface="Arial" charset="0"/>
              </a:rPr>
              <a:pPr eaLnBrk="1" hangingPunct="1"/>
              <a:t>29</a:t>
            </a:fld>
            <a:endParaRPr lang="en-US" sz="1400" smtClean="0">
              <a:solidFill>
                <a:schemeClr val="tx2"/>
              </a:solidFill>
              <a:latin typeface="Arial" charset="0"/>
            </a:endParaRPr>
          </a:p>
        </p:txBody>
      </p:sp>
      <p:sp>
        <p:nvSpPr>
          <p:cNvPr id="3174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0EAC893C-8CCA-4372-BC51-D233E67A890B}"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175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175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389EB840-6D5E-4036-9BE2-632036CA1CEA}" type="slidenum">
              <a:rPr lang="en-US" sz="1400">
                <a:solidFill>
                  <a:schemeClr val="tx2"/>
                </a:solidFill>
                <a:latin typeface="Arial" charset="0"/>
              </a:rPr>
              <a:pPr algn="r" eaLnBrk="1" hangingPunct="1">
                <a:spcBef>
                  <a:spcPct val="0"/>
                </a:spcBef>
              </a:pPr>
              <a:t>29</a:t>
            </a:fld>
            <a:endParaRPr lang="en-US" sz="1400">
              <a:solidFill>
                <a:schemeClr val="tx2"/>
              </a:solidFill>
              <a:latin typeface="Arial" charset="0"/>
            </a:endParaRPr>
          </a:p>
        </p:txBody>
      </p:sp>
      <p:sp>
        <p:nvSpPr>
          <p:cNvPr id="160772" name="Rectangle 4"/>
          <p:cNvSpPr>
            <a:spLocks noGrp="1" noChangeArrowheads="1"/>
          </p:cNvSpPr>
          <p:nvPr>
            <p:ph type="title"/>
          </p:nvPr>
        </p:nvSpPr>
        <p:spPr/>
        <p:txBody>
          <a:bodyPr/>
          <a:lstStyle/>
          <a:p>
            <a:pPr eaLnBrk="1" hangingPunct="1">
              <a:defRPr/>
            </a:pPr>
            <a:r>
              <a:rPr lang="en-IE" smtClean="0"/>
              <a:t>Appendices</a:t>
            </a:r>
            <a:endParaRPr lang="en-US" smtClean="0"/>
          </a:p>
        </p:txBody>
      </p:sp>
      <p:sp>
        <p:nvSpPr>
          <p:cNvPr id="160773" name="Rectangle 5"/>
          <p:cNvSpPr>
            <a:spLocks noGrp="1" noChangeArrowheads="1"/>
          </p:cNvSpPr>
          <p:nvPr>
            <p:ph type="body" idx="1"/>
          </p:nvPr>
        </p:nvSpPr>
        <p:spPr/>
        <p:txBody>
          <a:bodyPr/>
          <a:lstStyle/>
          <a:p>
            <a:pPr eaLnBrk="1" hangingPunct="1">
              <a:defRPr/>
            </a:pPr>
            <a:r>
              <a:rPr lang="en-IE" sz="2800" smtClean="0"/>
              <a:t>“An appendix (plural: appendices) contains relevant supporting information that is not regarded as essential to the comprehension of the main report” (Young 2005, p. 15).</a:t>
            </a:r>
          </a:p>
          <a:p>
            <a:pPr eaLnBrk="1" hangingPunct="1">
              <a:defRPr/>
            </a:pPr>
            <a:r>
              <a:rPr lang="en-IE" sz="2800" smtClean="0"/>
              <a:t>An appendix is often thought of as containing the raw data such as mathematical calculations from which the presented data, statistical evidence or formulaic results, for instance, is drawn.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5"/>
          <p:cNvSpPr>
            <a:spLocks noGrp="1" noChangeArrowheads="1"/>
          </p:cNvSpPr>
          <p:nvPr>
            <p:ph type="ctrTitle"/>
          </p:nvPr>
        </p:nvSpPr>
        <p:spPr>
          <a:xfrm>
            <a:off x="827088" y="188913"/>
            <a:ext cx="8153400" cy="3416300"/>
          </a:xfrm>
        </p:spPr>
        <p:txBody>
          <a:bodyPr/>
          <a:lstStyle/>
          <a:p>
            <a:pPr algn="l" eaLnBrk="1" hangingPunct="1">
              <a:defRPr/>
            </a:pPr>
            <a:r>
              <a:rPr lang="en-US" sz="2400" dirty="0" smtClean="0"/>
              <a:t>In addition to the analytical and design skills which you need to become a successful engineer, a number of other skills, known as transferable skills, will be required throughout your career. Amongst these, communication skills have been identified in a survey of graduates of this department as being of primary importance. The ability to communicate your ideas or findings to others is as important as the knowledge itself</a:t>
            </a:r>
            <a:r>
              <a:rPr lang="en-IE" sz="2400" dirty="0" smtClean="0"/>
              <a:t>. 				</a:t>
            </a:r>
            <a:r>
              <a:rPr lang="en-IE" sz="2000" dirty="0" smtClean="0"/>
              <a:t>(University of Edinburgh 1995)</a:t>
            </a:r>
            <a:endParaRPr lang="en-US" sz="2000" dirty="0" smtClean="0"/>
          </a:p>
        </p:txBody>
      </p:sp>
      <p:sp>
        <p:nvSpPr>
          <p:cNvPr id="37894" name="Rectangle 6"/>
          <p:cNvSpPr>
            <a:spLocks noGrp="1" noChangeArrowheads="1"/>
          </p:cNvSpPr>
          <p:nvPr>
            <p:ph type="subTitle" idx="1"/>
          </p:nvPr>
        </p:nvSpPr>
        <p:spPr>
          <a:xfrm>
            <a:off x="1692275" y="4076700"/>
            <a:ext cx="6400800" cy="1871663"/>
          </a:xfrm>
        </p:spPr>
        <p:txBody>
          <a:bodyPr/>
          <a:lstStyle/>
          <a:p>
            <a:pPr eaLnBrk="1" hangingPunct="1">
              <a:lnSpc>
                <a:spcPct val="80000"/>
              </a:lnSpc>
              <a:defRPr/>
            </a:pPr>
            <a:r>
              <a:rPr lang="en-IE" sz="2000" dirty="0" smtClean="0"/>
              <a:t>University of Edinburgh, College of Science and Engineering (1995) Information for Mechanical Engineering Students (2005-06), [online], available: </a:t>
            </a:r>
            <a:r>
              <a:rPr lang="en-US" sz="2000" dirty="0" smtClean="0"/>
              <a:t>http://www.eng.ed.ac.uk/Mecheng/students/</a:t>
            </a:r>
          </a:p>
          <a:p>
            <a:pPr eaLnBrk="1" hangingPunct="1">
              <a:lnSpc>
                <a:spcPct val="80000"/>
              </a:lnSpc>
              <a:defRPr/>
            </a:pPr>
            <a:r>
              <a:rPr lang="en-US" sz="2000" dirty="0" smtClean="0"/>
              <a:t>repstyle.html</a:t>
            </a:r>
            <a:r>
              <a:rPr lang="en-IE" sz="2000" dirty="0" smtClean="0"/>
              <a:t>  [accessed 08 Oct 2006].</a:t>
            </a:r>
          </a:p>
          <a:p>
            <a:pPr eaLnBrk="1" hangingPunct="1">
              <a:lnSpc>
                <a:spcPct val="80000"/>
              </a:lnSpc>
              <a:defRPr/>
            </a:pPr>
            <a:endParaRPr lang="en-US"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95A6B32-4DF7-4E4F-97F8-E0DB6ACD8255}"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277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277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D97E020-5FCF-49AC-870B-096D906591B1}" type="slidenum">
              <a:rPr lang="en-US" sz="1400" smtClean="0">
                <a:solidFill>
                  <a:schemeClr val="tx2"/>
                </a:solidFill>
                <a:latin typeface="Arial" charset="0"/>
              </a:rPr>
              <a:pPr eaLnBrk="1" hangingPunct="1"/>
              <a:t>30</a:t>
            </a:fld>
            <a:endParaRPr lang="en-US" sz="1400" smtClean="0">
              <a:solidFill>
                <a:schemeClr val="tx2"/>
              </a:solidFill>
              <a:latin typeface="Arial" charset="0"/>
            </a:endParaRPr>
          </a:p>
        </p:txBody>
      </p:sp>
      <p:sp>
        <p:nvSpPr>
          <p:cNvPr id="3277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C794F490-8224-4D9B-88AF-2C4DD4388FA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277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277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25DF6AAA-A84E-4356-9C9F-A5D4BC94B072}" type="slidenum">
              <a:rPr lang="en-US" sz="1400">
                <a:solidFill>
                  <a:schemeClr val="tx2"/>
                </a:solidFill>
                <a:latin typeface="Arial" charset="0"/>
              </a:rPr>
              <a:pPr algn="r" eaLnBrk="1" hangingPunct="1">
                <a:spcBef>
                  <a:spcPct val="0"/>
                </a:spcBef>
              </a:pPr>
              <a:t>30</a:t>
            </a:fld>
            <a:endParaRPr lang="en-US" sz="1400">
              <a:solidFill>
                <a:schemeClr val="tx2"/>
              </a:solidFill>
              <a:latin typeface="Arial" charset="0"/>
            </a:endParaRPr>
          </a:p>
        </p:txBody>
      </p:sp>
      <p:sp>
        <p:nvSpPr>
          <p:cNvPr id="161796" name="Rectangle 4"/>
          <p:cNvSpPr>
            <a:spLocks noGrp="1" noChangeArrowheads="1"/>
          </p:cNvSpPr>
          <p:nvPr>
            <p:ph type="title"/>
          </p:nvPr>
        </p:nvSpPr>
        <p:spPr/>
        <p:txBody>
          <a:bodyPr/>
          <a:lstStyle/>
          <a:p>
            <a:pPr eaLnBrk="1" hangingPunct="1">
              <a:defRPr/>
            </a:pPr>
            <a:r>
              <a:rPr lang="en-IE" smtClean="0"/>
              <a:t>Appendices</a:t>
            </a:r>
            <a:endParaRPr lang="en-US" smtClean="0"/>
          </a:p>
        </p:txBody>
      </p:sp>
      <p:sp>
        <p:nvSpPr>
          <p:cNvPr id="161797" name="Rectangle 5"/>
          <p:cNvSpPr>
            <a:spLocks noGrp="1" noChangeArrowheads="1"/>
          </p:cNvSpPr>
          <p:nvPr>
            <p:ph type="body" idx="1"/>
          </p:nvPr>
        </p:nvSpPr>
        <p:spPr/>
        <p:txBody>
          <a:bodyPr/>
          <a:lstStyle/>
          <a:p>
            <a:pPr eaLnBrk="1" hangingPunct="1">
              <a:defRPr/>
            </a:pPr>
            <a:r>
              <a:rPr lang="en-IE" sz="2800" smtClean="0"/>
              <a:t>“If the material that you wish to include can be separated into a number of themes or sections, it is best to create individual appendices” (Young 2005, p. 15). </a:t>
            </a:r>
          </a:p>
          <a:p>
            <a:pPr eaLnBrk="1" hangingPunct="1">
              <a:defRPr/>
            </a:pPr>
            <a:r>
              <a:rPr lang="en-IE" sz="2800" smtClean="0"/>
              <a:t>Introduce each individual appendix, describing the content and identifying its contextual correspondence with material in the text of your report.</a:t>
            </a:r>
            <a:endParaRPr lang="en-US" sz="2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A8537FF-268B-4713-8807-0A4A42CE8AFA}"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379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379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153ED75-4402-45BF-8CEC-4187B885EF54}" type="slidenum">
              <a:rPr lang="en-US" sz="1400" smtClean="0">
                <a:solidFill>
                  <a:schemeClr val="tx2"/>
                </a:solidFill>
                <a:latin typeface="Arial" charset="0"/>
              </a:rPr>
              <a:pPr eaLnBrk="1" hangingPunct="1"/>
              <a:t>31</a:t>
            </a:fld>
            <a:endParaRPr lang="en-US" sz="1400" smtClean="0">
              <a:solidFill>
                <a:schemeClr val="tx2"/>
              </a:solidFill>
              <a:latin typeface="Arial" charset="0"/>
            </a:endParaRPr>
          </a:p>
        </p:txBody>
      </p:sp>
      <p:sp>
        <p:nvSpPr>
          <p:cNvPr id="3379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D2CA27DB-BB06-4750-80BF-C1CE9A33FC2F}"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379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379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695997BD-EC63-4D7C-AAEE-7CCF049F49CB}" type="slidenum">
              <a:rPr lang="en-US" sz="1400">
                <a:solidFill>
                  <a:schemeClr val="tx2"/>
                </a:solidFill>
                <a:latin typeface="Arial" charset="0"/>
              </a:rPr>
              <a:pPr algn="r" eaLnBrk="1" hangingPunct="1">
                <a:spcBef>
                  <a:spcPct val="0"/>
                </a:spcBef>
              </a:pPr>
              <a:t>31</a:t>
            </a:fld>
            <a:endParaRPr lang="en-US" sz="1400">
              <a:solidFill>
                <a:schemeClr val="tx2"/>
              </a:solidFill>
              <a:latin typeface="Arial" charset="0"/>
            </a:endParaRPr>
          </a:p>
        </p:txBody>
      </p:sp>
      <p:sp>
        <p:nvSpPr>
          <p:cNvPr id="162820" name="Rectangle 4"/>
          <p:cNvSpPr>
            <a:spLocks noGrp="1" noChangeArrowheads="1"/>
          </p:cNvSpPr>
          <p:nvPr>
            <p:ph type="title"/>
          </p:nvPr>
        </p:nvSpPr>
        <p:spPr/>
        <p:txBody>
          <a:bodyPr/>
          <a:lstStyle/>
          <a:p>
            <a:pPr eaLnBrk="1" hangingPunct="1">
              <a:defRPr/>
            </a:pPr>
            <a:r>
              <a:rPr lang="en-IE" smtClean="0"/>
              <a:t>Appendices</a:t>
            </a:r>
            <a:endParaRPr lang="en-US" smtClean="0"/>
          </a:p>
        </p:txBody>
      </p:sp>
      <p:sp>
        <p:nvSpPr>
          <p:cNvPr id="162821" name="Rectangle 5"/>
          <p:cNvSpPr>
            <a:spLocks noGrp="1" noChangeArrowheads="1"/>
          </p:cNvSpPr>
          <p:nvPr>
            <p:ph type="body" idx="1"/>
          </p:nvPr>
        </p:nvSpPr>
        <p:spPr/>
        <p:txBody>
          <a:bodyPr/>
          <a:lstStyle/>
          <a:p>
            <a:pPr eaLnBrk="1" hangingPunct="1">
              <a:defRPr/>
            </a:pPr>
            <a:r>
              <a:rPr lang="en-IE" sz="2800" smtClean="0"/>
              <a:t>“Appendices containing extensive and detailed mathematical calculations can be written by hand; typing equations is time consuming and there is a strong temptation to skip steps” (Young 2005, 15).</a:t>
            </a:r>
          </a:p>
          <a:p>
            <a:pPr eaLnBrk="1" hangingPunct="1">
              <a:defRPr/>
            </a:pPr>
            <a:r>
              <a:rPr lang="en-IE" sz="2800" smtClean="0"/>
              <a:t>Handwritten calculations can be stored and presented electronically with the help of a scanner, if necessary (Young 2005, 15).</a:t>
            </a:r>
            <a:endParaRPr lang="en-US"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329B40D-BA66-4465-973A-50048885E31A}"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481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482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DED6044-142D-4661-8CD2-F57B710D3C94}" type="slidenum">
              <a:rPr lang="en-US" sz="1400" smtClean="0">
                <a:solidFill>
                  <a:schemeClr val="tx2"/>
                </a:solidFill>
                <a:latin typeface="Arial" charset="0"/>
              </a:rPr>
              <a:pPr eaLnBrk="1" hangingPunct="1"/>
              <a:t>32</a:t>
            </a:fld>
            <a:endParaRPr lang="en-US" sz="1400" smtClean="0">
              <a:solidFill>
                <a:schemeClr val="tx2"/>
              </a:solidFill>
              <a:latin typeface="Arial" charset="0"/>
            </a:endParaRPr>
          </a:p>
        </p:txBody>
      </p:sp>
      <p:sp>
        <p:nvSpPr>
          <p:cNvPr id="3482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D955D61-AB02-4199-8605-B01FF12ED495}"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482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482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66E79357-4312-4019-B691-B8CE0A2E9848}" type="slidenum">
              <a:rPr lang="en-US" sz="1400">
                <a:solidFill>
                  <a:schemeClr val="tx2"/>
                </a:solidFill>
                <a:latin typeface="Arial" charset="0"/>
              </a:rPr>
              <a:pPr algn="r" eaLnBrk="1" hangingPunct="1">
                <a:spcBef>
                  <a:spcPct val="0"/>
                </a:spcBef>
              </a:pPr>
              <a:t>32</a:t>
            </a:fld>
            <a:endParaRPr lang="en-US" sz="1400">
              <a:solidFill>
                <a:schemeClr val="tx2"/>
              </a:solidFill>
              <a:latin typeface="Arial" charset="0"/>
            </a:endParaRPr>
          </a:p>
        </p:txBody>
      </p:sp>
      <p:sp>
        <p:nvSpPr>
          <p:cNvPr id="163844" name="Rectangle 4"/>
          <p:cNvSpPr>
            <a:spLocks noGrp="1" noChangeArrowheads="1"/>
          </p:cNvSpPr>
          <p:nvPr>
            <p:ph type="title"/>
          </p:nvPr>
        </p:nvSpPr>
        <p:spPr/>
        <p:txBody>
          <a:bodyPr/>
          <a:lstStyle/>
          <a:p>
            <a:pPr eaLnBrk="1" hangingPunct="1">
              <a:defRPr/>
            </a:pPr>
            <a:r>
              <a:rPr lang="en-IE" smtClean="0"/>
              <a:t>Appendices</a:t>
            </a:r>
            <a:endParaRPr lang="en-US" smtClean="0"/>
          </a:p>
        </p:txBody>
      </p:sp>
      <p:sp>
        <p:nvSpPr>
          <p:cNvPr id="163845" name="Rectangle 5"/>
          <p:cNvSpPr>
            <a:spLocks noGrp="1" noChangeArrowheads="1"/>
          </p:cNvSpPr>
          <p:nvPr>
            <p:ph type="body" idx="1"/>
          </p:nvPr>
        </p:nvSpPr>
        <p:spPr/>
        <p:txBody>
          <a:bodyPr/>
          <a:lstStyle/>
          <a:p>
            <a:pPr eaLnBrk="1" hangingPunct="1">
              <a:lnSpc>
                <a:spcPct val="90000"/>
              </a:lnSpc>
              <a:defRPr/>
            </a:pPr>
            <a:r>
              <a:rPr lang="en-IE" sz="2800" smtClean="0"/>
              <a:t>Each appendix should be titled and be designated by a letter or number such as Appendix A, B, C, etc.</a:t>
            </a:r>
          </a:p>
          <a:p>
            <a:pPr eaLnBrk="1" hangingPunct="1">
              <a:lnSpc>
                <a:spcPct val="90000"/>
              </a:lnSpc>
              <a:defRPr/>
            </a:pPr>
            <a:r>
              <a:rPr lang="en-IE" sz="2800" smtClean="0"/>
              <a:t>Appendices do not usually include continuous pagination, but each section is paginated separately and page numbers usually include both the letter or number designation and the page number (e.g. A 1, A 2, A 3, etc.).</a:t>
            </a:r>
          </a:p>
          <a:p>
            <a:pPr eaLnBrk="1" hangingPunct="1">
              <a:lnSpc>
                <a:spcPct val="90000"/>
              </a:lnSpc>
              <a:defRPr/>
            </a:pPr>
            <a:r>
              <a:rPr lang="en-IE" sz="2800" smtClean="0"/>
              <a:t>Do not forget that you may be referring to the appendices in the body of your report. These designations will make correspondence much easier to follow.</a:t>
            </a:r>
            <a:endParaRPr lang="en-US"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5DECCED-C92A-43A7-B0B8-13A61FF79EE9}"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584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584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7A869B0-7838-4C10-AC32-9543A7F46500}" type="slidenum">
              <a:rPr lang="en-US" sz="1400" smtClean="0">
                <a:solidFill>
                  <a:schemeClr val="tx2"/>
                </a:solidFill>
                <a:latin typeface="Arial" charset="0"/>
              </a:rPr>
              <a:pPr eaLnBrk="1" hangingPunct="1"/>
              <a:t>33</a:t>
            </a:fld>
            <a:endParaRPr lang="en-US" sz="1400" smtClean="0">
              <a:solidFill>
                <a:schemeClr val="tx2"/>
              </a:solidFill>
              <a:latin typeface="Arial" charset="0"/>
            </a:endParaRPr>
          </a:p>
        </p:txBody>
      </p:sp>
      <p:sp>
        <p:nvSpPr>
          <p:cNvPr id="35845" name="Date Placeholder 2"/>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B94AE2C2-95FC-4E6C-B89A-F7CD7E43715F}"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5846" name="Footer Placeholder 3"/>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5847" name="Slide Number Placeholder 4"/>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43865824-1994-4372-91B1-20BC499DC3B1}" type="slidenum">
              <a:rPr lang="en-US" sz="1400">
                <a:solidFill>
                  <a:schemeClr val="tx2"/>
                </a:solidFill>
                <a:latin typeface="Arial" charset="0"/>
              </a:rPr>
              <a:pPr algn="r" eaLnBrk="1" hangingPunct="1">
                <a:spcBef>
                  <a:spcPct val="0"/>
                </a:spcBef>
              </a:pPr>
              <a:t>33</a:t>
            </a:fld>
            <a:endParaRPr lang="en-US" sz="1400">
              <a:solidFill>
                <a:schemeClr val="tx2"/>
              </a:solidFill>
              <a:latin typeface="Arial" charset="0"/>
            </a:endParaRPr>
          </a:p>
        </p:txBody>
      </p:sp>
      <p:sp>
        <p:nvSpPr>
          <p:cNvPr id="184322" name="Rectangle 2"/>
          <p:cNvSpPr>
            <a:spLocks noGrp="1" noChangeArrowheads="1"/>
          </p:cNvSpPr>
          <p:nvPr>
            <p:ph type="title"/>
          </p:nvPr>
        </p:nvSpPr>
        <p:spPr>
          <a:xfrm>
            <a:off x="1143000" y="2209800"/>
            <a:ext cx="7772400" cy="1828800"/>
          </a:xfrm>
        </p:spPr>
        <p:txBody>
          <a:bodyPr/>
          <a:lstStyle/>
          <a:p>
            <a:pPr eaLnBrk="1" hangingPunct="1">
              <a:defRPr/>
            </a:pPr>
            <a:r>
              <a:rPr lang="en-IE" sz="4000" smtClean="0"/>
              <a:t>Formatting the Report with Microsoft Word</a:t>
            </a:r>
            <a:r>
              <a:rPr lang="en-IE" sz="3200" baseline="30000" smtClean="0">
                <a:cs typeface="Times New Roman" pitchFamily="18" charset="0"/>
              </a:rPr>
              <a:t>®</a:t>
            </a:r>
            <a:endParaRPr lang="en-US" sz="3200" baseline="300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0729136-6D37-416C-95EB-AB9AD76BA924}"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686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686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5C2CB66-E41E-4A0D-AF75-DEAAF8CD26A7}" type="slidenum">
              <a:rPr lang="en-US" sz="1400" smtClean="0">
                <a:solidFill>
                  <a:schemeClr val="tx2"/>
                </a:solidFill>
                <a:latin typeface="Arial" charset="0"/>
              </a:rPr>
              <a:pPr eaLnBrk="1" hangingPunct="1"/>
              <a:t>34</a:t>
            </a:fld>
            <a:endParaRPr lang="en-US" sz="1400" smtClean="0">
              <a:solidFill>
                <a:schemeClr val="tx2"/>
              </a:solidFill>
              <a:latin typeface="Arial" charset="0"/>
            </a:endParaRPr>
          </a:p>
        </p:txBody>
      </p:sp>
      <p:sp>
        <p:nvSpPr>
          <p:cNvPr id="3686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40BA4F62-AFF0-4C2D-8D22-72DD770CEA56}"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687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687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EE723735-071E-47F3-8047-C6990830BDF1}" type="slidenum">
              <a:rPr lang="en-US" sz="1400">
                <a:solidFill>
                  <a:schemeClr val="tx2"/>
                </a:solidFill>
                <a:latin typeface="Arial" charset="0"/>
              </a:rPr>
              <a:pPr algn="r" eaLnBrk="1" hangingPunct="1">
                <a:spcBef>
                  <a:spcPct val="0"/>
                </a:spcBef>
              </a:pPr>
              <a:t>34</a:t>
            </a:fld>
            <a:endParaRPr lang="en-US" sz="1400">
              <a:solidFill>
                <a:schemeClr val="tx2"/>
              </a:solidFill>
              <a:latin typeface="Arial" charset="0"/>
            </a:endParaRPr>
          </a:p>
        </p:txBody>
      </p:sp>
      <p:sp>
        <p:nvSpPr>
          <p:cNvPr id="94212" name="Rectangle 4"/>
          <p:cNvSpPr>
            <a:spLocks noGrp="1" noChangeArrowheads="1"/>
          </p:cNvSpPr>
          <p:nvPr>
            <p:ph type="title"/>
          </p:nvPr>
        </p:nvSpPr>
        <p:spPr/>
        <p:txBody>
          <a:bodyPr/>
          <a:lstStyle/>
          <a:p>
            <a:pPr eaLnBrk="1" hangingPunct="1">
              <a:defRPr/>
            </a:pPr>
            <a:r>
              <a:rPr lang="en-IE" dirty="0" smtClean="0">
                <a:hlinkClick r:id="rId3" action="ppaction://hlinkfile"/>
              </a:rPr>
              <a:t>Grammar and Style</a:t>
            </a:r>
            <a:endParaRPr lang="en-US" dirty="0" smtClean="0"/>
          </a:p>
        </p:txBody>
      </p:sp>
      <p:sp>
        <p:nvSpPr>
          <p:cNvPr id="94213" name="Rectangle 5"/>
          <p:cNvSpPr>
            <a:spLocks noGrp="1" noChangeArrowheads="1"/>
          </p:cNvSpPr>
          <p:nvPr>
            <p:ph type="body" idx="1"/>
          </p:nvPr>
        </p:nvSpPr>
        <p:spPr/>
        <p:txBody>
          <a:bodyPr/>
          <a:lstStyle/>
          <a:p>
            <a:pPr eaLnBrk="1" hangingPunct="1">
              <a:defRPr/>
            </a:pPr>
            <a:r>
              <a:rPr lang="en-IE" dirty="0" smtClean="0"/>
              <a:t> Punctuation</a:t>
            </a:r>
            <a:endParaRPr lang="en-IE" dirty="0" smtClean="0"/>
          </a:p>
          <a:p>
            <a:pPr eaLnBrk="1" hangingPunct="1">
              <a:defRPr/>
            </a:pPr>
            <a:r>
              <a:rPr lang="en-IE" dirty="0" smtClean="0"/>
              <a:t> Spelling</a:t>
            </a:r>
          </a:p>
          <a:p>
            <a:pPr eaLnBrk="1" hangingPunct="1">
              <a:defRPr/>
            </a:pPr>
            <a:r>
              <a:rPr lang="en-IE" dirty="0" smtClean="0"/>
              <a:t> Editing and Proofreading</a:t>
            </a: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36EF3BC-395A-489D-B380-FE348C018EC3}"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789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789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DD1567E-FF79-48A2-B0EF-59BBABE19389}" type="slidenum">
              <a:rPr lang="en-US" sz="1400" smtClean="0">
                <a:solidFill>
                  <a:schemeClr val="tx2"/>
                </a:solidFill>
                <a:latin typeface="Arial" charset="0"/>
              </a:rPr>
              <a:pPr eaLnBrk="1" hangingPunct="1"/>
              <a:t>35</a:t>
            </a:fld>
            <a:endParaRPr lang="en-US" sz="1400" smtClean="0">
              <a:solidFill>
                <a:schemeClr val="tx2"/>
              </a:solidFill>
              <a:latin typeface="Arial" charset="0"/>
            </a:endParaRPr>
          </a:p>
        </p:txBody>
      </p:sp>
      <p:sp>
        <p:nvSpPr>
          <p:cNvPr id="3789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018DE011-0581-4E1F-A13E-F79A1443AD01}"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789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789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4818599B-6118-42CD-9E79-21F31BB1BE5F}" type="slidenum">
              <a:rPr lang="en-US" sz="1400">
                <a:solidFill>
                  <a:schemeClr val="tx2"/>
                </a:solidFill>
                <a:latin typeface="Arial" charset="0"/>
              </a:rPr>
              <a:pPr algn="r" eaLnBrk="1" hangingPunct="1">
                <a:spcBef>
                  <a:spcPct val="0"/>
                </a:spcBef>
              </a:pPr>
              <a:t>35</a:t>
            </a:fld>
            <a:endParaRPr lang="en-US" sz="1400">
              <a:solidFill>
                <a:schemeClr val="tx2"/>
              </a:solidFill>
              <a:latin typeface="Arial" charset="0"/>
            </a:endParaRPr>
          </a:p>
        </p:txBody>
      </p:sp>
      <p:sp>
        <p:nvSpPr>
          <p:cNvPr id="110596" name="Rectangle 4"/>
          <p:cNvSpPr>
            <a:spLocks noGrp="1" noChangeArrowheads="1"/>
          </p:cNvSpPr>
          <p:nvPr>
            <p:ph type="title"/>
          </p:nvPr>
        </p:nvSpPr>
        <p:spPr/>
        <p:txBody>
          <a:bodyPr/>
          <a:lstStyle/>
          <a:p>
            <a:pPr eaLnBrk="1" hangingPunct="1">
              <a:defRPr/>
            </a:pPr>
            <a:r>
              <a:rPr lang="en-IE" smtClean="0"/>
              <a:t>Punctuation</a:t>
            </a:r>
            <a:endParaRPr lang="en-US" smtClean="0"/>
          </a:p>
        </p:txBody>
      </p:sp>
      <p:sp>
        <p:nvSpPr>
          <p:cNvPr id="110597" name="Rectangle 5"/>
          <p:cNvSpPr>
            <a:spLocks noGrp="1" noChangeArrowheads="1"/>
          </p:cNvSpPr>
          <p:nvPr>
            <p:ph type="body" idx="1"/>
          </p:nvPr>
        </p:nvSpPr>
        <p:spPr/>
        <p:txBody>
          <a:bodyPr/>
          <a:lstStyle/>
          <a:p>
            <a:pPr eaLnBrk="1" hangingPunct="1">
              <a:defRPr/>
            </a:pPr>
            <a:r>
              <a:rPr lang="en-IE" sz="2800" smtClean="0"/>
              <a:t> Good writers keep good resources at hand.</a:t>
            </a:r>
          </a:p>
          <a:p>
            <a:pPr eaLnBrk="1" hangingPunct="1">
              <a:defRPr/>
            </a:pPr>
            <a:r>
              <a:rPr lang="en-IE" sz="2800" smtClean="0"/>
              <a:t> Both</a:t>
            </a:r>
          </a:p>
          <a:p>
            <a:pPr lvl="1" eaLnBrk="1" hangingPunct="1">
              <a:defRPr/>
            </a:pPr>
            <a:r>
              <a:rPr lang="en-IE" sz="2400" i="1" smtClean="0"/>
              <a:t>The Elements of Style</a:t>
            </a:r>
            <a:r>
              <a:rPr lang="en-IE" sz="2400" smtClean="0"/>
              <a:t>, by William Strunk, Jr. and E.B. White, and… </a:t>
            </a:r>
          </a:p>
          <a:p>
            <a:pPr lvl="1" eaLnBrk="1" hangingPunct="1">
              <a:defRPr/>
            </a:pPr>
            <a:r>
              <a:rPr lang="en-IE" sz="2400" smtClean="0"/>
              <a:t>Trevor Young’s </a:t>
            </a:r>
            <a:r>
              <a:rPr lang="en-IE" sz="2400" i="1" smtClean="0"/>
              <a:t>Technical Writing A-Z: A Commonsense Guide to Engineering Reports and Theses</a:t>
            </a:r>
          </a:p>
          <a:p>
            <a:pPr eaLnBrk="1" hangingPunct="1">
              <a:defRPr/>
            </a:pPr>
            <a:r>
              <a:rPr lang="en-IE" sz="2800" smtClean="0"/>
              <a:t>…are in the library and in the bookshop.</a:t>
            </a:r>
          </a:p>
          <a:p>
            <a:pPr eaLnBrk="1" hangingPunct="1">
              <a:defRPr/>
            </a:pPr>
            <a:r>
              <a:rPr lang="en-IE" sz="2800" smtClean="0"/>
              <a:t> Buy one, borrow one, beg one, steal one!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341E21B-6F84-4427-ACB5-747223EFCCA6}"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891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891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F3B3608-9C1B-40B9-83DD-84AEC07F9723}" type="slidenum">
              <a:rPr lang="en-US" sz="1400" smtClean="0">
                <a:solidFill>
                  <a:schemeClr val="tx2"/>
                </a:solidFill>
                <a:latin typeface="Arial" charset="0"/>
              </a:rPr>
              <a:pPr eaLnBrk="1" hangingPunct="1"/>
              <a:t>36</a:t>
            </a:fld>
            <a:endParaRPr lang="en-US" sz="1400" smtClean="0">
              <a:solidFill>
                <a:schemeClr val="tx2"/>
              </a:solidFill>
              <a:latin typeface="Arial" charset="0"/>
            </a:endParaRPr>
          </a:p>
        </p:txBody>
      </p:sp>
      <p:sp>
        <p:nvSpPr>
          <p:cNvPr id="3891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789B2F4C-6E97-4743-973F-4242AB22CBA8}"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891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891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4F981ADE-F90D-49C6-9FBB-450E82403EBE}" type="slidenum">
              <a:rPr lang="en-US" sz="1400">
                <a:solidFill>
                  <a:schemeClr val="tx2"/>
                </a:solidFill>
                <a:latin typeface="Arial" charset="0"/>
              </a:rPr>
              <a:pPr algn="r" eaLnBrk="1" hangingPunct="1">
                <a:spcBef>
                  <a:spcPct val="0"/>
                </a:spcBef>
              </a:pPr>
              <a:t>36</a:t>
            </a:fld>
            <a:endParaRPr lang="en-US" sz="1400">
              <a:solidFill>
                <a:schemeClr val="tx2"/>
              </a:solidFill>
              <a:latin typeface="Arial" charset="0"/>
            </a:endParaRPr>
          </a:p>
        </p:txBody>
      </p:sp>
      <p:sp>
        <p:nvSpPr>
          <p:cNvPr id="111620" name="Rectangle 4"/>
          <p:cNvSpPr>
            <a:spLocks noGrp="1" noChangeArrowheads="1"/>
          </p:cNvSpPr>
          <p:nvPr>
            <p:ph type="title"/>
          </p:nvPr>
        </p:nvSpPr>
        <p:spPr/>
        <p:txBody>
          <a:bodyPr/>
          <a:lstStyle/>
          <a:p>
            <a:pPr eaLnBrk="1" hangingPunct="1">
              <a:defRPr/>
            </a:pPr>
            <a:r>
              <a:rPr lang="en-IE" smtClean="0"/>
              <a:t>Rules of Punctuation</a:t>
            </a:r>
            <a:endParaRPr lang="en-US" smtClean="0"/>
          </a:p>
        </p:txBody>
      </p:sp>
      <p:sp>
        <p:nvSpPr>
          <p:cNvPr id="111621" name="Rectangle 5"/>
          <p:cNvSpPr>
            <a:spLocks noGrp="1" noChangeArrowheads="1"/>
          </p:cNvSpPr>
          <p:nvPr>
            <p:ph type="body" idx="1"/>
          </p:nvPr>
        </p:nvSpPr>
        <p:spPr/>
        <p:txBody>
          <a:bodyPr/>
          <a:lstStyle/>
          <a:p>
            <a:pPr eaLnBrk="1" hangingPunct="1">
              <a:defRPr/>
            </a:pPr>
            <a:r>
              <a:rPr lang="en-IE" sz="2800" smtClean="0"/>
              <a:t>From Technical Writing A-Z (2005):</a:t>
            </a:r>
          </a:p>
          <a:p>
            <a:pPr lvl="1" eaLnBrk="1" hangingPunct="1">
              <a:defRPr/>
            </a:pPr>
            <a:r>
              <a:rPr lang="en-IE" sz="2400" smtClean="0"/>
              <a:t> Define the nature of a sentence (terminal punctuation), using a full stop, exclamation mark, question mark or ellipsis marks.</a:t>
            </a:r>
          </a:p>
          <a:p>
            <a:pPr lvl="1" eaLnBrk="1" hangingPunct="1">
              <a:defRPr/>
            </a:pPr>
            <a:r>
              <a:rPr lang="en-IE" sz="2400" smtClean="0"/>
              <a:t> Show the relationship between ideas in a sentence, using a colon, dashes, brackets and/or commas.</a:t>
            </a:r>
          </a:p>
          <a:p>
            <a:pPr lvl="1" eaLnBrk="1" hangingPunct="1">
              <a:defRPr/>
            </a:pPr>
            <a:r>
              <a:rPr lang="en-IE" sz="2400" smtClean="0"/>
              <a:t> Join two sentences, using a colon, semicolon or comma.</a:t>
            </a:r>
          </a:p>
          <a:p>
            <a:pPr lvl="1" eaLnBrk="1" hangingPunct="1">
              <a:defRPr/>
            </a:pPr>
            <a:r>
              <a:rPr lang="en-IE" sz="2400" smtClean="0"/>
              <a:t>List items within a sentence, using a colon, semicolon or comma.</a:t>
            </a:r>
            <a:endParaRPr lang="en-US" sz="24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E8B44D5-380F-4575-BB60-A7949B934FAB}"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3993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3994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67FD0A3-AE17-4496-98A5-42B60BE751DF}" type="slidenum">
              <a:rPr lang="en-US" sz="1400" smtClean="0">
                <a:solidFill>
                  <a:schemeClr val="tx2"/>
                </a:solidFill>
                <a:latin typeface="Arial" charset="0"/>
              </a:rPr>
              <a:pPr eaLnBrk="1" hangingPunct="1"/>
              <a:t>37</a:t>
            </a:fld>
            <a:endParaRPr lang="en-US" sz="1400" smtClean="0">
              <a:solidFill>
                <a:schemeClr val="tx2"/>
              </a:solidFill>
              <a:latin typeface="Arial" charset="0"/>
            </a:endParaRPr>
          </a:p>
        </p:txBody>
      </p:sp>
      <p:sp>
        <p:nvSpPr>
          <p:cNvPr id="3994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DB04AB4B-0560-497D-A74C-2E86B03FCE0B}"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3994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3994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A10266AF-547F-4827-BF25-FCC4D246E38D}" type="slidenum">
              <a:rPr lang="en-US" sz="1400">
                <a:solidFill>
                  <a:schemeClr val="tx2"/>
                </a:solidFill>
                <a:latin typeface="Arial" charset="0"/>
              </a:rPr>
              <a:pPr algn="r" eaLnBrk="1" hangingPunct="1">
                <a:spcBef>
                  <a:spcPct val="0"/>
                </a:spcBef>
              </a:pPr>
              <a:t>37</a:t>
            </a:fld>
            <a:endParaRPr lang="en-US" sz="1400">
              <a:solidFill>
                <a:schemeClr val="tx2"/>
              </a:solidFill>
              <a:latin typeface="Arial" charset="0"/>
            </a:endParaRPr>
          </a:p>
        </p:txBody>
      </p:sp>
      <p:sp>
        <p:nvSpPr>
          <p:cNvPr id="112644" name="Rectangle 2052"/>
          <p:cNvSpPr>
            <a:spLocks noGrp="1" noChangeArrowheads="1"/>
          </p:cNvSpPr>
          <p:nvPr>
            <p:ph type="title"/>
          </p:nvPr>
        </p:nvSpPr>
        <p:spPr/>
        <p:txBody>
          <a:bodyPr/>
          <a:lstStyle/>
          <a:p>
            <a:pPr eaLnBrk="1" hangingPunct="1">
              <a:defRPr/>
            </a:pPr>
            <a:r>
              <a:rPr lang="en-IE" smtClean="0"/>
              <a:t>Rules of Punctuation</a:t>
            </a:r>
            <a:endParaRPr lang="en-US" smtClean="0"/>
          </a:p>
        </p:txBody>
      </p:sp>
      <p:sp>
        <p:nvSpPr>
          <p:cNvPr id="112645" name="Rectangle 2053"/>
          <p:cNvSpPr>
            <a:spLocks noGrp="1" noChangeArrowheads="1"/>
          </p:cNvSpPr>
          <p:nvPr>
            <p:ph type="body" idx="1"/>
          </p:nvPr>
        </p:nvSpPr>
        <p:spPr/>
        <p:txBody>
          <a:bodyPr/>
          <a:lstStyle/>
          <a:p>
            <a:pPr eaLnBrk="1" hangingPunct="1">
              <a:defRPr/>
            </a:pPr>
            <a:r>
              <a:rPr lang="en-IE" sz="2800" smtClean="0"/>
              <a:t>From Technical Writing A-Z (2005) con’t:</a:t>
            </a:r>
          </a:p>
          <a:p>
            <a:pPr lvl="1" eaLnBrk="1" hangingPunct="1">
              <a:defRPr/>
            </a:pPr>
            <a:r>
              <a:rPr lang="en-IE" sz="2400" smtClean="0"/>
              <a:t> Show a possessive relationship, using an apostrophe.</a:t>
            </a:r>
          </a:p>
          <a:p>
            <a:pPr lvl="1" eaLnBrk="1" hangingPunct="1">
              <a:defRPr/>
            </a:pPr>
            <a:r>
              <a:rPr lang="en-IE" sz="2400" smtClean="0"/>
              <a:t> Quote something, using inverted commas (quotation marks).</a:t>
            </a:r>
          </a:p>
          <a:p>
            <a:pPr lvl="1" eaLnBrk="1" hangingPunct="1">
              <a:defRPr/>
            </a:pPr>
            <a:r>
              <a:rPr lang="en-IE" sz="2400" smtClean="0"/>
              <a:t> Clarify word usage, using a hyphen or inverted commas.</a:t>
            </a:r>
          </a:p>
          <a:p>
            <a:pPr lvl="1" eaLnBrk="1" hangingPunct="1">
              <a:defRPr/>
            </a:pPr>
            <a:r>
              <a:rPr lang="en-IE" sz="2400" smtClean="0"/>
              <a:t> Indicate a range, or link words, using a dash or slash.</a:t>
            </a:r>
            <a:endParaRPr lang="en-US" sz="24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105918C-5CF8-4359-B234-A363A2148A9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096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096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842E643-83AC-4908-81E6-294A3FD728AC}" type="slidenum">
              <a:rPr lang="en-US" sz="1400" smtClean="0">
                <a:solidFill>
                  <a:schemeClr val="tx2"/>
                </a:solidFill>
                <a:latin typeface="Arial" charset="0"/>
              </a:rPr>
              <a:pPr eaLnBrk="1" hangingPunct="1"/>
              <a:t>38</a:t>
            </a:fld>
            <a:endParaRPr lang="en-US" sz="1400" smtClean="0">
              <a:solidFill>
                <a:schemeClr val="tx2"/>
              </a:solidFill>
              <a:latin typeface="Arial" charset="0"/>
            </a:endParaRPr>
          </a:p>
        </p:txBody>
      </p:sp>
      <p:sp>
        <p:nvSpPr>
          <p:cNvPr id="4096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594EF28C-67F2-4401-BA8F-094507C9C98B}"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096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096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D386B546-5118-4B76-ACD8-BE2403EC10B7}" type="slidenum">
              <a:rPr lang="en-US" sz="1400">
                <a:solidFill>
                  <a:schemeClr val="tx2"/>
                </a:solidFill>
                <a:latin typeface="Arial" charset="0"/>
              </a:rPr>
              <a:pPr algn="r" eaLnBrk="1" hangingPunct="1">
                <a:spcBef>
                  <a:spcPct val="0"/>
                </a:spcBef>
              </a:pPr>
              <a:t>38</a:t>
            </a:fld>
            <a:endParaRPr lang="en-US" sz="1400">
              <a:solidFill>
                <a:schemeClr val="tx2"/>
              </a:solidFill>
              <a:latin typeface="Arial" charset="0"/>
            </a:endParaRPr>
          </a:p>
        </p:txBody>
      </p:sp>
      <p:sp>
        <p:nvSpPr>
          <p:cNvPr id="113668" name="Rectangle 1028"/>
          <p:cNvSpPr>
            <a:spLocks noGrp="1" noChangeArrowheads="1"/>
          </p:cNvSpPr>
          <p:nvPr>
            <p:ph type="title"/>
          </p:nvPr>
        </p:nvSpPr>
        <p:spPr/>
        <p:txBody>
          <a:bodyPr/>
          <a:lstStyle/>
          <a:p>
            <a:pPr eaLnBrk="1" hangingPunct="1">
              <a:defRPr/>
            </a:pPr>
            <a:r>
              <a:rPr lang="en-IE" smtClean="0"/>
              <a:t>End of Sentence Punctuation</a:t>
            </a:r>
            <a:endParaRPr lang="en-US" smtClean="0"/>
          </a:p>
        </p:txBody>
      </p:sp>
      <p:sp>
        <p:nvSpPr>
          <p:cNvPr id="113669" name="Rectangle 1029"/>
          <p:cNvSpPr>
            <a:spLocks noGrp="1" noChangeArrowheads="1"/>
          </p:cNvSpPr>
          <p:nvPr>
            <p:ph type="body" idx="1"/>
          </p:nvPr>
        </p:nvSpPr>
        <p:spPr/>
        <p:txBody>
          <a:bodyPr/>
          <a:lstStyle/>
          <a:p>
            <a:pPr eaLnBrk="1" hangingPunct="1">
              <a:defRPr/>
            </a:pPr>
            <a:r>
              <a:rPr lang="en-IE" smtClean="0"/>
              <a:t> End of sentence punctuation:</a:t>
            </a:r>
          </a:p>
          <a:p>
            <a:pPr lvl="1" eaLnBrk="1" hangingPunct="1">
              <a:defRPr/>
            </a:pPr>
            <a:r>
              <a:rPr lang="en-IE" smtClean="0"/>
              <a:t> Full stops indicate the end of a declarative statement.</a:t>
            </a:r>
          </a:p>
          <a:p>
            <a:pPr lvl="1" eaLnBrk="1" hangingPunct="1">
              <a:defRPr/>
            </a:pPr>
            <a:r>
              <a:rPr lang="en-IE" smtClean="0"/>
              <a:t> Exclamation marks indicate the end of an emphatic or imperative statement.</a:t>
            </a:r>
          </a:p>
          <a:p>
            <a:pPr lvl="1" eaLnBrk="1" hangingPunct="1">
              <a:defRPr/>
            </a:pPr>
            <a:r>
              <a:rPr lang="en-IE" smtClean="0"/>
              <a:t> A question mark indicates the end of an interrogative statement.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16F96FF-1AD1-4AF6-8D81-8EB3F73701EF}"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198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198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1250510-1A94-4EEE-B1FE-ECD04E781BFA}" type="slidenum">
              <a:rPr lang="en-US" sz="1400" smtClean="0">
                <a:solidFill>
                  <a:schemeClr val="tx2"/>
                </a:solidFill>
                <a:latin typeface="Arial" charset="0"/>
              </a:rPr>
              <a:pPr eaLnBrk="1" hangingPunct="1"/>
              <a:t>39</a:t>
            </a:fld>
            <a:endParaRPr lang="en-US" sz="1400" smtClean="0">
              <a:solidFill>
                <a:schemeClr val="tx2"/>
              </a:solidFill>
              <a:latin typeface="Arial" charset="0"/>
            </a:endParaRPr>
          </a:p>
        </p:txBody>
      </p:sp>
      <p:sp>
        <p:nvSpPr>
          <p:cNvPr id="4198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E9E26B1C-BAAB-42D6-9DB4-FAF1C2C41DBD}"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199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199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9F8C846D-48AD-4F74-A776-A80EC91A912F}" type="slidenum">
              <a:rPr lang="en-US" sz="1400">
                <a:solidFill>
                  <a:schemeClr val="tx2"/>
                </a:solidFill>
                <a:latin typeface="Arial" charset="0"/>
              </a:rPr>
              <a:pPr algn="r" eaLnBrk="1" hangingPunct="1">
                <a:spcBef>
                  <a:spcPct val="0"/>
                </a:spcBef>
              </a:pPr>
              <a:t>39</a:t>
            </a:fld>
            <a:endParaRPr lang="en-US" sz="1400">
              <a:solidFill>
                <a:schemeClr val="tx2"/>
              </a:solidFill>
              <a:latin typeface="Arial" charset="0"/>
            </a:endParaRPr>
          </a:p>
        </p:txBody>
      </p:sp>
      <p:sp>
        <p:nvSpPr>
          <p:cNvPr id="114692" name="Rectangle 1028"/>
          <p:cNvSpPr>
            <a:spLocks noGrp="1" noChangeArrowheads="1"/>
          </p:cNvSpPr>
          <p:nvPr>
            <p:ph type="title"/>
          </p:nvPr>
        </p:nvSpPr>
        <p:spPr/>
        <p:txBody>
          <a:bodyPr/>
          <a:lstStyle/>
          <a:p>
            <a:pPr eaLnBrk="1" hangingPunct="1">
              <a:defRPr/>
            </a:pPr>
            <a:r>
              <a:rPr lang="en-IE" smtClean="0"/>
              <a:t>End of Sentence Punctuation</a:t>
            </a:r>
            <a:endParaRPr lang="en-US" smtClean="0"/>
          </a:p>
        </p:txBody>
      </p:sp>
      <p:sp>
        <p:nvSpPr>
          <p:cNvPr id="114693" name="Rectangle 1029"/>
          <p:cNvSpPr>
            <a:spLocks noGrp="1" noChangeArrowheads="1"/>
          </p:cNvSpPr>
          <p:nvPr>
            <p:ph type="body" idx="1"/>
          </p:nvPr>
        </p:nvSpPr>
        <p:spPr/>
        <p:txBody>
          <a:bodyPr/>
          <a:lstStyle/>
          <a:p>
            <a:pPr eaLnBrk="1" hangingPunct="1">
              <a:defRPr/>
            </a:pPr>
            <a:r>
              <a:rPr lang="en-IE" smtClean="0"/>
              <a:t> An ellipses (…) indicates that either the speaker’s idea is trailing off, or else (more common in scholarly work) that a long, well-known list continues as the reader would expect it to. </a:t>
            </a:r>
          </a:p>
          <a:p>
            <a:pPr lvl="1" eaLnBrk="1" hangingPunct="1">
              <a:defRPr/>
            </a:pPr>
            <a:r>
              <a:rPr lang="en-IE" smtClean="0"/>
              <a:t>Example: “It was convenient to use the radio communication alphabet names: alpha, bravo, Charlie…” (Young 2005, p. 153).</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F06FC26-1E29-4BCD-A2D8-023FD2607B55}"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10B1E70-4F5F-46BF-9275-FC61B82593DE}" type="slidenum">
              <a:rPr lang="en-US" sz="1400" smtClean="0">
                <a:solidFill>
                  <a:schemeClr val="tx2"/>
                </a:solidFill>
                <a:latin typeface="Arial" charset="0"/>
              </a:rPr>
              <a:pPr eaLnBrk="1" hangingPunct="1"/>
              <a:t>4</a:t>
            </a:fld>
            <a:endParaRPr lang="en-US" sz="1400" smtClean="0">
              <a:solidFill>
                <a:schemeClr val="tx2"/>
              </a:solidFill>
              <a:latin typeface="Arial" charset="0"/>
            </a:endParaRPr>
          </a:p>
        </p:txBody>
      </p:sp>
      <p:sp>
        <p:nvSpPr>
          <p:cNvPr id="294914" name="Rectangle 2"/>
          <p:cNvSpPr>
            <a:spLocks noGrp="1" noChangeArrowheads="1"/>
          </p:cNvSpPr>
          <p:nvPr>
            <p:ph type="title"/>
          </p:nvPr>
        </p:nvSpPr>
        <p:spPr/>
        <p:txBody>
          <a:bodyPr/>
          <a:lstStyle/>
          <a:p>
            <a:pPr eaLnBrk="1" hangingPunct="1">
              <a:defRPr/>
            </a:pPr>
            <a:r>
              <a:rPr lang="en-GB" dirty="0" smtClean="0">
                <a:hlinkClick r:id="rId2" action="ppaction://hlinkfile"/>
              </a:rPr>
              <a:t>The Challenger Disaster</a:t>
            </a:r>
            <a:endParaRPr lang="en-GB" dirty="0" smtClean="0"/>
          </a:p>
        </p:txBody>
      </p:sp>
      <p:sp>
        <p:nvSpPr>
          <p:cNvPr id="6150" name="Rectangle 3"/>
          <p:cNvSpPr>
            <a:spLocks noGrp="1" noChangeArrowheads="1"/>
          </p:cNvSpPr>
          <p:nvPr>
            <p:ph type="body" idx="1"/>
          </p:nvPr>
        </p:nvSpPr>
        <p:spPr/>
        <p:txBody>
          <a:bodyPr/>
          <a:lstStyle/>
          <a:p>
            <a:pPr marL="0" indent="0" eaLnBrk="1" hangingPunct="1">
              <a:buFontTx/>
              <a:buNone/>
            </a:pPr>
            <a:r>
              <a:rPr lang="en-GB" smtClean="0">
                <a:effectLst/>
              </a:rPr>
              <a:t>“The example of the Challenger disaster proves how ineffective communication skills can drastically alter consequences” (</a:t>
            </a:r>
            <a:r>
              <a:rPr lang="en-IE" smtClean="0">
                <a:effectLst/>
              </a:rPr>
              <a:t>Winsor, D. 1996, pp. 2–3)</a:t>
            </a:r>
            <a:r>
              <a:rPr lang="en-GB" smtClean="0">
                <a:effectLst/>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DBA54D8-54BA-4494-93A9-02493C92A3E6}"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301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301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FC178C2-3306-44B2-98E9-799E5DEAC814}" type="slidenum">
              <a:rPr lang="en-US" sz="1400" smtClean="0">
                <a:solidFill>
                  <a:schemeClr val="tx2"/>
                </a:solidFill>
                <a:latin typeface="Arial" charset="0"/>
              </a:rPr>
              <a:pPr eaLnBrk="1" hangingPunct="1"/>
              <a:t>40</a:t>
            </a:fld>
            <a:endParaRPr lang="en-US" sz="1400" smtClean="0">
              <a:solidFill>
                <a:schemeClr val="tx2"/>
              </a:solidFill>
              <a:latin typeface="Arial" charset="0"/>
            </a:endParaRPr>
          </a:p>
        </p:txBody>
      </p:sp>
      <p:sp>
        <p:nvSpPr>
          <p:cNvPr id="4301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33D3ED3-4DE6-46DE-A855-C80F3C95A93E}"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301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301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665232ED-B095-47B5-B05E-EF0D33A9FF2F}" type="slidenum">
              <a:rPr lang="en-US" sz="1400">
                <a:solidFill>
                  <a:schemeClr val="tx2"/>
                </a:solidFill>
                <a:latin typeface="Arial" charset="0"/>
              </a:rPr>
              <a:pPr algn="r" eaLnBrk="1" hangingPunct="1">
                <a:spcBef>
                  <a:spcPct val="0"/>
                </a:spcBef>
              </a:pPr>
              <a:t>40</a:t>
            </a:fld>
            <a:endParaRPr lang="en-US" sz="1400">
              <a:solidFill>
                <a:schemeClr val="tx2"/>
              </a:solidFill>
              <a:latin typeface="Arial" charset="0"/>
            </a:endParaRPr>
          </a:p>
        </p:txBody>
      </p:sp>
      <p:sp>
        <p:nvSpPr>
          <p:cNvPr id="115716" name="Rectangle 1028"/>
          <p:cNvSpPr>
            <a:spLocks noGrp="1" noChangeArrowheads="1"/>
          </p:cNvSpPr>
          <p:nvPr>
            <p:ph type="title"/>
          </p:nvPr>
        </p:nvSpPr>
        <p:spPr/>
        <p:txBody>
          <a:bodyPr/>
          <a:lstStyle/>
          <a:p>
            <a:pPr eaLnBrk="1" hangingPunct="1">
              <a:defRPr/>
            </a:pPr>
            <a:r>
              <a:rPr lang="en-IE" sz="3200" smtClean="0"/>
              <a:t>Punctuation to show the relationship between ideas in a sentence</a:t>
            </a:r>
            <a:endParaRPr lang="en-US" sz="3200" smtClean="0"/>
          </a:p>
        </p:txBody>
      </p:sp>
      <p:sp>
        <p:nvSpPr>
          <p:cNvPr id="115717" name="Rectangle 1029"/>
          <p:cNvSpPr>
            <a:spLocks noGrp="1" noChangeArrowheads="1"/>
          </p:cNvSpPr>
          <p:nvPr>
            <p:ph type="body" idx="1"/>
          </p:nvPr>
        </p:nvSpPr>
        <p:spPr/>
        <p:txBody>
          <a:bodyPr/>
          <a:lstStyle/>
          <a:p>
            <a:pPr eaLnBrk="1" hangingPunct="1">
              <a:defRPr/>
            </a:pPr>
            <a:r>
              <a:rPr lang="en-IE" smtClean="0"/>
              <a:t> To introduce an explanation or elaboration, use a colon (:).</a:t>
            </a:r>
          </a:p>
          <a:p>
            <a:pPr eaLnBrk="1" hangingPunct="1">
              <a:defRPr/>
            </a:pPr>
            <a:r>
              <a:rPr lang="en-IE" smtClean="0"/>
              <a:t> To introduce an explanation or illustration that runs up to the end of the sentence, use a dash or a colon.</a:t>
            </a:r>
          </a:p>
          <a:p>
            <a:pPr lvl="1" eaLnBrk="1" hangingPunct="1">
              <a:defRPr/>
            </a:pPr>
            <a:r>
              <a:rPr lang="en-IE" smtClean="0"/>
              <a:t>Distinguish between an en dash (-) and an em dash (—). </a:t>
            </a:r>
          </a:p>
          <a:p>
            <a:pPr lvl="1" eaLnBrk="1" hangingPunct="1">
              <a:defRPr/>
            </a:pPr>
            <a:r>
              <a:rPr lang="en-IE" smtClean="0"/>
              <a:t>Either are okay to use, but be consistent.</a:t>
            </a:r>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DC5C9D0-5502-4478-AEB8-8D9D53FC705B}"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403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403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767E7F9-F473-42B3-AE23-3D9162DAAB70}" type="slidenum">
              <a:rPr lang="en-US" sz="1400" smtClean="0">
                <a:solidFill>
                  <a:schemeClr val="tx2"/>
                </a:solidFill>
                <a:latin typeface="Arial" charset="0"/>
              </a:rPr>
              <a:pPr eaLnBrk="1" hangingPunct="1"/>
              <a:t>41</a:t>
            </a:fld>
            <a:endParaRPr lang="en-US" sz="1400" smtClean="0">
              <a:solidFill>
                <a:schemeClr val="tx2"/>
              </a:solidFill>
              <a:latin typeface="Arial" charset="0"/>
            </a:endParaRPr>
          </a:p>
        </p:txBody>
      </p:sp>
      <p:sp>
        <p:nvSpPr>
          <p:cNvPr id="4403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9700891-DC63-4B25-BA5E-1814865AD3E7}"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403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403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7E22D137-2114-4084-A78B-6B5105A9207B}" type="slidenum">
              <a:rPr lang="en-US" sz="1400">
                <a:solidFill>
                  <a:schemeClr val="tx2"/>
                </a:solidFill>
                <a:latin typeface="Arial" charset="0"/>
              </a:rPr>
              <a:pPr algn="r" eaLnBrk="1" hangingPunct="1">
                <a:spcBef>
                  <a:spcPct val="0"/>
                </a:spcBef>
              </a:pPr>
              <a:t>41</a:t>
            </a:fld>
            <a:endParaRPr lang="en-US" sz="1400">
              <a:solidFill>
                <a:schemeClr val="tx2"/>
              </a:solidFill>
              <a:latin typeface="Arial" charset="0"/>
            </a:endParaRPr>
          </a:p>
        </p:txBody>
      </p:sp>
      <p:sp>
        <p:nvSpPr>
          <p:cNvPr id="116740" name="Rectangle 4"/>
          <p:cNvSpPr>
            <a:spLocks noGrp="1" noChangeArrowheads="1"/>
          </p:cNvSpPr>
          <p:nvPr>
            <p:ph type="title"/>
          </p:nvPr>
        </p:nvSpPr>
        <p:spPr/>
        <p:txBody>
          <a:bodyPr/>
          <a:lstStyle/>
          <a:p>
            <a:pPr eaLnBrk="1" hangingPunct="1">
              <a:defRPr/>
            </a:pPr>
            <a:r>
              <a:rPr lang="en-IE" sz="3200" smtClean="0"/>
              <a:t>Punctuation to show the relationship between ideas in a sentence</a:t>
            </a:r>
            <a:endParaRPr lang="en-US" sz="3200" smtClean="0"/>
          </a:p>
        </p:txBody>
      </p:sp>
      <p:sp>
        <p:nvSpPr>
          <p:cNvPr id="116741" name="Rectangle 5"/>
          <p:cNvSpPr>
            <a:spLocks noGrp="1" noChangeArrowheads="1"/>
          </p:cNvSpPr>
          <p:nvPr>
            <p:ph type="body" idx="1"/>
          </p:nvPr>
        </p:nvSpPr>
        <p:spPr/>
        <p:txBody>
          <a:bodyPr/>
          <a:lstStyle/>
          <a:p>
            <a:pPr eaLnBrk="1" hangingPunct="1">
              <a:defRPr/>
            </a:pPr>
            <a:r>
              <a:rPr lang="en-IE" sz="2800" smtClean="0"/>
              <a:t> To mark a parenthetical insertion, use brackets (parenthesis), dashes, or a pair of commas on each side of the inserted word, phase or clause.</a:t>
            </a:r>
          </a:p>
          <a:p>
            <a:pPr eaLnBrk="1" hangingPunct="1">
              <a:defRPr/>
            </a:pPr>
            <a:r>
              <a:rPr lang="en-IE" sz="2800" smtClean="0"/>
              <a:t> To insert non-restrictive—or non-defining—information, enclose the word, phrase or clause within commas:</a:t>
            </a:r>
          </a:p>
          <a:p>
            <a:pPr lvl="1" eaLnBrk="1" hangingPunct="1">
              <a:defRPr/>
            </a:pPr>
            <a:r>
              <a:rPr lang="en-IE" sz="2400" smtClean="0"/>
              <a:t>The woman, who is waving, is my mother.</a:t>
            </a:r>
          </a:p>
          <a:p>
            <a:pPr lvl="1" eaLnBrk="1" hangingPunct="1">
              <a:defRPr/>
            </a:pPr>
            <a:r>
              <a:rPr lang="en-IE" sz="2400" smtClean="0"/>
              <a:t> The woman who is waving is my mother.</a:t>
            </a:r>
            <a:endParaRPr lang="en-US" sz="24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A277C71-6E87-4582-8C3D-8F9F0EE9F090}"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505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506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311E7C9-F382-4DFD-8CC8-3CA40140BAD6}" type="slidenum">
              <a:rPr lang="en-US" sz="1400" smtClean="0">
                <a:solidFill>
                  <a:schemeClr val="tx2"/>
                </a:solidFill>
                <a:latin typeface="Arial" charset="0"/>
              </a:rPr>
              <a:pPr eaLnBrk="1" hangingPunct="1"/>
              <a:t>42</a:t>
            </a:fld>
            <a:endParaRPr lang="en-US" sz="1400" smtClean="0">
              <a:solidFill>
                <a:schemeClr val="tx2"/>
              </a:solidFill>
              <a:latin typeface="Arial" charset="0"/>
            </a:endParaRPr>
          </a:p>
        </p:txBody>
      </p:sp>
      <p:sp>
        <p:nvSpPr>
          <p:cNvPr id="4506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AFF94B14-3487-4306-A9AF-C776697D672E}"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506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506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20253EC3-FDC6-4E1E-996E-0D42696DD005}" type="slidenum">
              <a:rPr lang="en-US" sz="1400">
                <a:solidFill>
                  <a:schemeClr val="tx2"/>
                </a:solidFill>
                <a:latin typeface="Arial" charset="0"/>
              </a:rPr>
              <a:pPr algn="r" eaLnBrk="1" hangingPunct="1">
                <a:spcBef>
                  <a:spcPct val="0"/>
                </a:spcBef>
              </a:pPr>
              <a:t>42</a:t>
            </a:fld>
            <a:endParaRPr lang="en-US" sz="1400">
              <a:solidFill>
                <a:schemeClr val="tx2"/>
              </a:solidFill>
              <a:latin typeface="Arial" charset="0"/>
            </a:endParaRPr>
          </a:p>
        </p:txBody>
      </p:sp>
      <p:sp>
        <p:nvSpPr>
          <p:cNvPr id="117764" name="Rectangle 1028"/>
          <p:cNvSpPr>
            <a:spLocks noGrp="1" noChangeArrowheads="1"/>
          </p:cNvSpPr>
          <p:nvPr>
            <p:ph type="title"/>
          </p:nvPr>
        </p:nvSpPr>
        <p:spPr/>
        <p:txBody>
          <a:bodyPr/>
          <a:lstStyle/>
          <a:p>
            <a:pPr eaLnBrk="1" hangingPunct="1">
              <a:defRPr/>
            </a:pPr>
            <a:r>
              <a:rPr lang="en-IE" sz="3200" smtClean="0"/>
              <a:t>Punctuation to show the relationship between ideas in a sentence</a:t>
            </a:r>
            <a:endParaRPr lang="en-US" sz="3200" smtClean="0"/>
          </a:p>
        </p:txBody>
      </p:sp>
      <p:sp>
        <p:nvSpPr>
          <p:cNvPr id="117765" name="Rectangle 1029"/>
          <p:cNvSpPr>
            <a:spLocks noGrp="1" noChangeArrowheads="1"/>
          </p:cNvSpPr>
          <p:nvPr>
            <p:ph type="body" idx="1"/>
          </p:nvPr>
        </p:nvSpPr>
        <p:spPr/>
        <p:txBody>
          <a:bodyPr/>
          <a:lstStyle/>
          <a:p>
            <a:pPr eaLnBrk="1" hangingPunct="1">
              <a:defRPr/>
            </a:pPr>
            <a:r>
              <a:rPr lang="en-IE" sz="2800" smtClean="0"/>
              <a:t> Introductory information or subsidiary information that precedes the main idea is set off with a comma:</a:t>
            </a:r>
          </a:p>
          <a:p>
            <a:pPr lvl="1" eaLnBrk="1" hangingPunct="1">
              <a:defRPr/>
            </a:pPr>
            <a:r>
              <a:rPr lang="en-IE" sz="2400" smtClean="0"/>
              <a:t>After the concert, we all met at the pub.</a:t>
            </a:r>
          </a:p>
          <a:p>
            <a:pPr eaLnBrk="1" hangingPunct="1">
              <a:defRPr/>
            </a:pPr>
            <a:r>
              <a:rPr lang="en-IE" sz="2800" smtClean="0"/>
              <a:t> However, when this same information trails the main idea, no comma is necessary. </a:t>
            </a:r>
          </a:p>
          <a:p>
            <a:pPr lvl="1" eaLnBrk="1" hangingPunct="1">
              <a:defRPr/>
            </a:pPr>
            <a:r>
              <a:rPr lang="en-IE" sz="2400" smtClean="0"/>
              <a:t>No comma is necessary when this same information trails the main idea.</a:t>
            </a:r>
            <a:endParaRPr lang="en-US" sz="24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56043E0-CA87-4610-880C-FF86EB82540B}"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608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608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82BD47B-80DF-4674-A5A2-792EB1292E0C}" type="slidenum">
              <a:rPr lang="en-US" sz="1400" smtClean="0">
                <a:solidFill>
                  <a:schemeClr val="tx2"/>
                </a:solidFill>
                <a:latin typeface="Arial" charset="0"/>
              </a:rPr>
              <a:pPr eaLnBrk="1" hangingPunct="1"/>
              <a:t>43</a:t>
            </a:fld>
            <a:endParaRPr lang="en-US" sz="1400" smtClean="0">
              <a:solidFill>
                <a:schemeClr val="tx2"/>
              </a:solidFill>
              <a:latin typeface="Arial" charset="0"/>
            </a:endParaRPr>
          </a:p>
        </p:txBody>
      </p:sp>
      <p:sp>
        <p:nvSpPr>
          <p:cNvPr id="4608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E21EE739-4F56-4494-803B-390979A3D410}"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608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608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33016B3F-3C68-48C7-B9EF-6F9D7F0972BD}" type="slidenum">
              <a:rPr lang="en-US" sz="1400">
                <a:solidFill>
                  <a:schemeClr val="tx2"/>
                </a:solidFill>
                <a:latin typeface="Arial" charset="0"/>
              </a:rPr>
              <a:pPr algn="r" eaLnBrk="1" hangingPunct="1">
                <a:spcBef>
                  <a:spcPct val="0"/>
                </a:spcBef>
              </a:pPr>
              <a:t>43</a:t>
            </a:fld>
            <a:endParaRPr lang="en-US" sz="1400">
              <a:solidFill>
                <a:schemeClr val="tx2"/>
              </a:solidFill>
              <a:latin typeface="Arial" charset="0"/>
            </a:endParaRPr>
          </a:p>
        </p:txBody>
      </p:sp>
      <p:sp>
        <p:nvSpPr>
          <p:cNvPr id="118788" name="Rectangle 1028"/>
          <p:cNvSpPr>
            <a:spLocks noGrp="1" noChangeArrowheads="1"/>
          </p:cNvSpPr>
          <p:nvPr>
            <p:ph type="title"/>
          </p:nvPr>
        </p:nvSpPr>
        <p:spPr/>
        <p:txBody>
          <a:bodyPr/>
          <a:lstStyle/>
          <a:p>
            <a:pPr eaLnBrk="1" hangingPunct="1">
              <a:defRPr/>
            </a:pPr>
            <a:r>
              <a:rPr lang="en-IE" sz="3200" smtClean="0"/>
              <a:t>Punctuation to show the relationship between ideas in a sentence</a:t>
            </a:r>
            <a:endParaRPr lang="en-US" sz="3200" smtClean="0"/>
          </a:p>
        </p:txBody>
      </p:sp>
      <p:sp>
        <p:nvSpPr>
          <p:cNvPr id="118789" name="Rectangle 1029"/>
          <p:cNvSpPr>
            <a:spLocks noGrp="1" noChangeArrowheads="1"/>
          </p:cNvSpPr>
          <p:nvPr>
            <p:ph type="body" idx="1"/>
          </p:nvPr>
        </p:nvSpPr>
        <p:spPr/>
        <p:txBody>
          <a:bodyPr/>
          <a:lstStyle/>
          <a:p>
            <a:pPr eaLnBrk="1" hangingPunct="1">
              <a:defRPr/>
            </a:pPr>
            <a:r>
              <a:rPr lang="en-IE" smtClean="0"/>
              <a:t> Use a colon to join two sentences where the second explains, elaborates or contrasts the first (Young 2005, p. 157).</a:t>
            </a:r>
          </a:p>
          <a:p>
            <a:pPr eaLnBrk="1" hangingPunct="1">
              <a:defRPr/>
            </a:pPr>
            <a:r>
              <a:rPr lang="en-IE" smtClean="0"/>
              <a:t> Use a semi-colon to join two main ideas that are closely linked:</a:t>
            </a:r>
          </a:p>
          <a:p>
            <a:pPr lvl="1" eaLnBrk="1" hangingPunct="1">
              <a:defRPr/>
            </a:pPr>
            <a:r>
              <a:rPr lang="en-IE" smtClean="0"/>
              <a:t>My older brother is a solicitor; my younger brother is a banker.</a:t>
            </a:r>
            <a:endParaRPr 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6BF2BC1-3F3D-4E84-AFAF-71B5889DF74C}"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710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710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7726BD3-DA20-4F93-9E5D-762099F86486}" type="slidenum">
              <a:rPr lang="en-US" sz="1400" smtClean="0">
                <a:solidFill>
                  <a:schemeClr val="tx2"/>
                </a:solidFill>
                <a:latin typeface="Arial" charset="0"/>
              </a:rPr>
              <a:pPr eaLnBrk="1" hangingPunct="1"/>
              <a:t>44</a:t>
            </a:fld>
            <a:endParaRPr lang="en-US" sz="1400" smtClean="0">
              <a:solidFill>
                <a:schemeClr val="tx2"/>
              </a:solidFill>
              <a:latin typeface="Arial" charset="0"/>
            </a:endParaRPr>
          </a:p>
        </p:txBody>
      </p:sp>
      <p:sp>
        <p:nvSpPr>
          <p:cNvPr id="4710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25F1F592-4A6E-41BA-934B-DEE6D603D7F4}"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711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711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EA59B4A5-B2CC-4830-8599-456D74401265}" type="slidenum">
              <a:rPr lang="en-US" sz="1400">
                <a:solidFill>
                  <a:schemeClr val="tx2"/>
                </a:solidFill>
                <a:latin typeface="Arial" charset="0"/>
              </a:rPr>
              <a:pPr algn="r" eaLnBrk="1" hangingPunct="1">
                <a:spcBef>
                  <a:spcPct val="0"/>
                </a:spcBef>
              </a:pPr>
              <a:t>44</a:t>
            </a:fld>
            <a:endParaRPr lang="en-US" sz="1400">
              <a:solidFill>
                <a:schemeClr val="tx2"/>
              </a:solidFill>
              <a:latin typeface="Arial" charset="0"/>
            </a:endParaRPr>
          </a:p>
        </p:txBody>
      </p:sp>
      <p:sp>
        <p:nvSpPr>
          <p:cNvPr id="119812" name="Rectangle 1028"/>
          <p:cNvSpPr>
            <a:spLocks noGrp="1" noChangeArrowheads="1"/>
          </p:cNvSpPr>
          <p:nvPr>
            <p:ph type="title"/>
          </p:nvPr>
        </p:nvSpPr>
        <p:spPr/>
        <p:txBody>
          <a:bodyPr/>
          <a:lstStyle/>
          <a:p>
            <a:pPr eaLnBrk="1" hangingPunct="1">
              <a:defRPr/>
            </a:pPr>
            <a:r>
              <a:rPr lang="en-IE" sz="3200" smtClean="0"/>
              <a:t>Punctuation to show the relationship between ideas in a sentence</a:t>
            </a:r>
            <a:endParaRPr lang="en-US" sz="3200" smtClean="0"/>
          </a:p>
        </p:txBody>
      </p:sp>
      <p:sp>
        <p:nvSpPr>
          <p:cNvPr id="119813" name="Rectangle 1029"/>
          <p:cNvSpPr>
            <a:spLocks noGrp="1" noChangeArrowheads="1"/>
          </p:cNvSpPr>
          <p:nvPr>
            <p:ph type="body" idx="1"/>
          </p:nvPr>
        </p:nvSpPr>
        <p:spPr/>
        <p:txBody>
          <a:bodyPr/>
          <a:lstStyle/>
          <a:p>
            <a:pPr eaLnBrk="1" hangingPunct="1">
              <a:defRPr/>
            </a:pPr>
            <a:r>
              <a:rPr lang="en-IE" smtClean="0"/>
              <a:t> A semicolon follows a main idea when it is linked to another main idea by an adverb or adverb phrase.</a:t>
            </a:r>
          </a:p>
          <a:p>
            <a:pPr lvl="1" eaLnBrk="1" hangingPunct="1">
              <a:defRPr/>
            </a:pPr>
            <a:r>
              <a:rPr lang="en-IE" smtClean="0"/>
              <a:t>The dog barked half the night; as a result, I barely slept a wink.</a:t>
            </a:r>
          </a:p>
          <a:p>
            <a:pPr eaLnBrk="1" hangingPunct="1">
              <a:defRPr/>
            </a:pPr>
            <a:r>
              <a:rPr lang="en-IE" smtClean="0"/>
              <a:t> A comma usually follows the adverb (as it introduces the second main idea).</a:t>
            </a:r>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5B3B1FA-AE73-464B-B5C9-5BC11D013EB4}"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813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813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703DDF7-3A2D-467B-AA92-23B92B0462B0}" type="slidenum">
              <a:rPr lang="en-US" sz="1400" smtClean="0">
                <a:solidFill>
                  <a:schemeClr val="tx2"/>
                </a:solidFill>
                <a:latin typeface="Arial" charset="0"/>
              </a:rPr>
              <a:pPr eaLnBrk="1" hangingPunct="1"/>
              <a:t>45</a:t>
            </a:fld>
            <a:endParaRPr lang="en-US" sz="1400" smtClean="0">
              <a:solidFill>
                <a:schemeClr val="tx2"/>
              </a:solidFill>
              <a:latin typeface="Arial" charset="0"/>
            </a:endParaRPr>
          </a:p>
        </p:txBody>
      </p:sp>
      <p:sp>
        <p:nvSpPr>
          <p:cNvPr id="4813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08078CB-52B2-4592-878E-F94C7CAB3486}"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813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813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71A9A88D-7CA9-44D1-8615-BD020399AB1C}" type="slidenum">
              <a:rPr lang="en-US" sz="1400">
                <a:solidFill>
                  <a:schemeClr val="tx2"/>
                </a:solidFill>
                <a:latin typeface="Arial" charset="0"/>
              </a:rPr>
              <a:pPr algn="r" eaLnBrk="1" hangingPunct="1">
                <a:spcBef>
                  <a:spcPct val="0"/>
                </a:spcBef>
              </a:pPr>
              <a:t>45</a:t>
            </a:fld>
            <a:endParaRPr lang="en-US" sz="1400">
              <a:solidFill>
                <a:schemeClr val="tx2"/>
              </a:solidFill>
              <a:latin typeface="Arial" charset="0"/>
            </a:endParaRPr>
          </a:p>
        </p:txBody>
      </p:sp>
      <p:sp>
        <p:nvSpPr>
          <p:cNvPr id="120836" name="Rectangle 1028"/>
          <p:cNvSpPr>
            <a:spLocks noGrp="1" noChangeArrowheads="1"/>
          </p:cNvSpPr>
          <p:nvPr>
            <p:ph type="title"/>
          </p:nvPr>
        </p:nvSpPr>
        <p:spPr/>
        <p:txBody>
          <a:bodyPr/>
          <a:lstStyle/>
          <a:p>
            <a:pPr eaLnBrk="1" hangingPunct="1">
              <a:defRPr/>
            </a:pPr>
            <a:r>
              <a:rPr lang="en-IE" sz="3200" smtClean="0"/>
              <a:t>Punctuation to show the relationship between ideas in a sentence</a:t>
            </a:r>
            <a:endParaRPr lang="en-US" sz="3200" smtClean="0"/>
          </a:p>
        </p:txBody>
      </p:sp>
      <p:sp>
        <p:nvSpPr>
          <p:cNvPr id="120837" name="Rectangle 1029"/>
          <p:cNvSpPr>
            <a:spLocks noGrp="1" noChangeArrowheads="1"/>
          </p:cNvSpPr>
          <p:nvPr>
            <p:ph type="body" idx="1"/>
          </p:nvPr>
        </p:nvSpPr>
        <p:spPr/>
        <p:txBody>
          <a:bodyPr/>
          <a:lstStyle/>
          <a:p>
            <a:pPr eaLnBrk="1" hangingPunct="1">
              <a:defRPr/>
            </a:pPr>
            <a:r>
              <a:rPr lang="en-IE" smtClean="0"/>
              <a:t> A comma follows a main idea clause when it is linked to another by a coordinating conjunction (and, but, or, nor, while, yet):</a:t>
            </a:r>
          </a:p>
          <a:p>
            <a:pPr lvl="1" eaLnBrk="1" hangingPunct="1">
              <a:defRPr/>
            </a:pPr>
            <a:r>
              <a:rPr lang="en-IE" smtClean="0"/>
              <a:t>‘The passengers disembarked, but the pilot stayed onboard and contacted the ground crew’ (Young 2005, p. 158).</a:t>
            </a:r>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BB2CD45-1951-480F-B4DE-1027C79879E9}"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4915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4915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577D2D4-6A1C-41CC-8E55-98814F3B2A58}" type="slidenum">
              <a:rPr lang="en-US" sz="1400" smtClean="0">
                <a:solidFill>
                  <a:schemeClr val="tx2"/>
                </a:solidFill>
                <a:latin typeface="Arial" charset="0"/>
              </a:rPr>
              <a:pPr eaLnBrk="1" hangingPunct="1"/>
              <a:t>46</a:t>
            </a:fld>
            <a:endParaRPr lang="en-US" sz="1400" smtClean="0">
              <a:solidFill>
                <a:schemeClr val="tx2"/>
              </a:solidFill>
              <a:latin typeface="Arial" charset="0"/>
            </a:endParaRPr>
          </a:p>
        </p:txBody>
      </p:sp>
      <p:sp>
        <p:nvSpPr>
          <p:cNvPr id="4915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154B7333-2543-4A83-9FFA-F51733B94822}"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4915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4915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BEA77AC3-BA6F-4067-941E-9B347E3B54BB}" type="slidenum">
              <a:rPr lang="en-US" sz="1400">
                <a:solidFill>
                  <a:schemeClr val="tx2"/>
                </a:solidFill>
                <a:latin typeface="Arial" charset="0"/>
              </a:rPr>
              <a:pPr algn="r" eaLnBrk="1" hangingPunct="1">
                <a:spcBef>
                  <a:spcPct val="0"/>
                </a:spcBef>
              </a:pPr>
              <a:t>46</a:t>
            </a:fld>
            <a:endParaRPr lang="en-US" sz="1400">
              <a:solidFill>
                <a:schemeClr val="tx2"/>
              </a:solidFill>
              <a:latin typeface="Arial" charset="0"/>
            </a:endParaRPr>
          </a:p>
        </p:txBody>
      </p:sp>
      <p:sp>
        <p:nvSpPr>
          <p:cNvPr id="121860" name="Rectangle 4"/>
          <p:cNvSpPr>
            <a:spLocks noGrp="1" noChangeArrowheads="1"/>
          </p:cNvSpPr>
          <p:nvPr>
            <p:ph type="title"/>
          </p:nvPr>
        </p:nvSpPr>
        <p:spPr/>
        <p:txBody>
          <a:bodyPr/>
          <a:lstStyle/>
          <a:p>
            <a:pPr eaLnBrk="1" hangingPunct="1">
              <a:defRPr/>
            </a:pPr>
            <a:r>
              <a:rPr lang="en-IE" smtClean="0"/>
              <a:t>Lists in a Sentence</a:t>
            </a:r>
            <a:endParaRPr lang="en-US" smtClean="0"/>
          </a:p>
        </p:txBody>
      </p:sp>
      <p:sp>
        <p:nvSpPr>
          <p:cNvPr id="121861" name="Rectangle 5"/>
          <p:cNvSpPr>
            <a:spLocks noGrp="1" noChangeArrowheads="1"/>
          </p:cNvSpPr>
          <p:nvPr>
            <p:ph type="body" idx="1"/>
          </p:nvPr>
        </p:nvSpPr>
        <p:spPr/>
        <p:txBody>
          <a:bodyPr/>
          <a:lstStyle/>
          <a:p>
            <a:pPr eaLnBrk="1" hangingPunct="1">
              <a:defRPr/>
            </a:pPr>
            <a:r>
              <a:rPr lang="en-IE" sz="2800" smtClean="0"/>
              <a:t> Use a colon to introduce a list:</a:t>
            </a:r>
          </a:p>
          <a:p>
            <a:pPr lvl="1" eaLnBrk="1" hangingPunct="1">
              <a:defRPr/>
            </a:pPr>
            <a:r>
              <a:rPr lang="en-IE" sz="2400" smtClean="0"/>
              <a:t>“The operation requires four people: a cook, two waiters and a manager” (Young 2005, p. 159). </a:t>
            </a:r>
          </a:p>
          <a:p>
            <a:pPr eaLnBrk="1" hangingPunct="1">
              <a:defRPr/>
            </a:pPr>
            <a:r>
              <a:rPr lang="en-IE" sz="2800" smtClean="0"/>
              <a:t> Use a comma to separate items in a list:</a:t>
            </a:r>
          </a:p>
          <a:p>
            <a:pPr lvl="1" eaLnBrk="1" hangingPunct="1">
              <a:defRPr/>
            </a:pPr>
            <a:r>
              <a:rPr lang="en-IE" sz="2400" smtClean="0"/>
              <a:t>“The salad had cheese, croutons, and sunflower seeds” (Young 2005, p.159).</a:t>
            </a:r>
          </a:p>
          <a:p>
            <a:pPr eaLnBrk="1" hangingPunct="1">
              <a:defRPr/>
            </a:pPr>
            <a:r>
              <a:rPr lang="en-IE" sz="2800" smtClean="0"/>
              <a:t> Use a comma to separate adjectives:</a:t>
            </a:r>
          </a:p>
          <a:p>
            <a:pPr lvl="1" eaLnBrk="1" hangingPunct="1">
              <a:defRPr/>
            </a:pPr>
            <a:r>
              <a:rPr lang="en-IE" sz="2400" smtClean="0"/>
              <a:t>It was a clear, bright, blue, sunny day.</a:t>
            </a:r>
            <a:endParaRPr lang="en-US" sz="2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F333039-0123-4506-86E4-1DDB29660949}"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017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018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2187049-640D-4358-B36A-FCD4FB044031}" type="slidenum">
              <a:rPr lang="en-US" sz="1400" smtClean="0">
                <a:solidFill>
                  <a:schemeClr val="tx2"/>
                </a:solidFill>
                <a:latin typeface="Arial" charset="0"/>
              </a:rPr>
              <a:pPr eaLnBrk="1" hangingPunct="1"/>
              <a:t>47</a:t>
            </a:fld>
            <a:endParaRPr lang="en-US" sz="1400" smtClean="0">
              <a:solidFill>
                <a:schemeClr val="tx2"/>
              </a:solidFill>
              <a:latin typeface="Arial" charset="0"/>
            </a:endParaRPr>
          </a:p>
        </p:txBody>
      </p:sp>
      <p:sp>
        <p:nvSpPr>
          <p:cNvPr id="5018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2B46ECA9-863B-4005-A500-D0522F03B016}"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018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018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D0880265-EA2E-4D5A-9F36-CCD4C07AC87A}" type="slidenum">
              <a:rPr lang="en-US" sz="1400">
                <a:solidFill>
                  <a:schemeClr val="tx2"/>
                </a:solidFill>
                <a:latin typeface="Arial" charset="0"/>
              </a:rPr>
              <a:pPr algn="r" eaLnBrk="1" hangingPunct="1">
                <a:spcBef>
                  <a:spcPct val="0"/>
                </a:spcBef>
              </a:pPr>
              <a:t>47</a:t>
            </a:fld>
            <a:endParaRPr lang="en-US" sz="1400">
              <a:solidFill>
                <a:schemeClr val="tx2"/>
              </a:solidFill>
              <a:latin typeface="Arial" charset="0"/>
            </a:endParaRPr>
          </a:p>
        </p:txBody>
      </p:sp>
      <p:sp>
        <p:nvSpPr>
          <p:cNvPr id="122884" name="Rectangle 4"/>
          <p:cNvSpPr>
            <a:spLocks noGrp="1" noChangeArrowheads="1"/>
          </p:cNvSpPr>
          <p:nvPr>
            <p:ph type="title"/>
          </p:nvPr>
        </p:nvSpPr>
        <p:spPr/>
        <p:txBody>
          <a:bodyPr/>
          <a:lstStyle/>
          <a:p>
            <a:pPr eaLnBrk="1" hangingPunct="1">
              <a:defRPr/>
            </a:pPr>
            <a:r>
              <a:rPr lang="en-IE" smtClean="0"/>
              <a:t>Lists in a Sentence</a:t>
            </a:r>
            <a:endParaRPr lang="en-US" smtClean="0"/>
          </a:p>
        </p:txBody>
      </p:sp>
      <p:sp>
        <p:nvSpPr>
          <p:cNvPr id="122885" name="Rectangle 5"/>
          <p:cNvSpPr>
            <a:spLocks noGrp="1" noChangeArrowheads="1"/>
          </p:cNvSpPr>
          <p:nvPr>
            <p:ph type="body" idx="1"/>
          </p:nvPr>
        </p:nvSpPr>
        <p:spPr/>
        <p:txBody>
          <a:bodyPr/>
          <a:lstStyle/>
          <a:p>
            <a:pPr eaLnBrk="1" hangingPunct="1">
              <a:lnSpc>
                <a:spcPct val="90000"/>
              </a:lnSpc>
              <a:defRPr/>
            </a:pPr>
            <a:r>
              <a:rPr lang="en-IE" sz="2800" smtClean="0"/>
              <a:t> To separate list items that contain a comma, use a semicolon:</a:t>
            </a:r>
          </a:p>
          <a:p>
            <a:pPr lvl="1" eaLnBrk="1" hangingPunct="1">
              <a:lnSpc>
                <a:spcPct val="90000"/>
              </a:lnSpc>
              <a:defRPr/>
            </a:pPr>
            <a:r>
              <a:rPr lang="en-IE" sz="2400" smtClean="0"/>
              <a:t>“The lesson included cooking the steak, eggs and chips; adding salt, pepper and sauce; tasting the food; and removing, washing and drying the plates” (Young 2005, p. 160).</a:t>
            </a:r>
          </a:p>
          <a:p>
            <a:pPr eaLnBrk="1" hangingPunct="1">
              <a:lnSpc>
                <a:spcPct val="90000"/>
              </a:lnSpc>
              <a:defRPr/>
            </a:pPr>
            <a:r>
              <a:rPr lang="en-IE" sz="2800" smtClean="0"/>
              <a:t> To separate “etc.” from list items, no punctuation is needed:</a:t>
            </a:r>
          </a:p>
          <a:p>
            <a:pPr lvl="1" eaLnBrk="1" hangingPunct="1">
              <a:lnSpc>
                <a:spcPct val="90000"/>
              </a:lnSpc>
              <a:defRPr/>
            </a:pPr>
            <a:r>
              <a:rPr lang="en-IE" sz="2400" smtClean="0"/>
              <a:t>“The restaurant stocked only New World wines (from Australia, California, Chile, South Africa etc.), but the selection was excellent” (Young 2005, p. 160).</a:t>
            </a:r>
            <a:endParaRPr lang="en-US" sz="24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1D283E4-FAEA-4474-B1AA-7F3AE368ADD4}"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120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120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73F026D-C2AB-470A-A204-C5D0D7508611}" type="slidenum">
              <a:rPr lang="en-US" sz="1400" smtClean="0">
                <a:solidFill>
                  <a:schemeClr val="tx2"/>
                </a:solidFill>
                <a:latin typeface="Arial" charset="0"/>
              </a:rPr>
              <a:pPr eaLnBrk="1" hangingPunct="1"/>
              <a:t>48</a:t>
            </a:fld>
            <a:endParaRPr lang="en-US" sz="1400" smtClean="0">
              <a:solidFill>
                <a:schemeClr val="tx2"/>
              </a:solidFill>
              <a:latin typeface="Arial" charset="0"/>
            </a:endParaRPr>
          </a:p>
        </p:txBody>
      </p:sp>
      <p:sp>
        <p:nvSpPr>
          <p:cNvPr id="5120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AC1F6571-ED7D-4C1B-8647-4E4F1E9D2C8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120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120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61455CDE-8565-41E7-A05B-457462286C67}" type="slidenum">
              <a:rPr lang="en-US" sz="1400">
                <a:solidFill>
                  <a:schemeClr val="tx2"/>
                </a:solidFill>
                <a:latin typeface="Arial" charset="0"/>
              </a:rPr>
              <a:pPr algn="r" eaLnBrk="1" hangingPunct="1">
                <a:spcBef>
                  <a:spcPct val="0"/>
                </a:spcBef>
              </a:pPr>
              <a:t>48</a:t>
            </a:fld>
            <a:endParaRPr lang="en-US" sz="1400">
              <a:solidFill>
                <a:schemeClr val="tx2"/>
              </a:solidFill>
              <a:latin typeface="Arial" charset="0"/>
            </a:endParaRPr>
          </a:p>
        </p:txBody>
      </p:sp>
      <p:sp>
        <p:nvSpPr>
          <p:cNvPr id="123908" name="Rectangle 4"/>
          <p:cNvSpPr>
            <a:spLocks noGrp="1" noChangeArrowheads="1"/>
          </p:cNvSpPr>
          <p:nvPr>
            <p:ph type="title"/>
          </p:nvPr>
        </p:nvSpPr>
        <p:spPr/>
        <p:txBody>
          <a:bodyPr/>
          <a:lstStyle/>
          <a:p>
            <a:pPr eaLnBrk="1" hangingPunct="1">
              <a:defRPr/>
            </a:pPr>
            <a:r>
              <a:rPr lang="en-IE" smtClean="0"/>
              <a:t>To Indicate Possession</a:t>
            </a:r>
            <a:endParaRPr lang="en-US" smtClean="0"/>
          </a:p>
        </p:txBody>
      </p:sp>
      <p:sp>
        <p:nvSpPr>
          <p:cNvPr id="123909" name="Rectangle 5"/>
          <p:cNvSpPr>
            <a:spLocks noGrp="1" noChangeArrowheads="1"/>
          </p:cNvSpPr>
          <p:nvPr>
            <p:ph type="body" idx="1"/>
          </p:nvPr>
        </p:nvSpPr>
        <p:spPr/>
        <p:txBody>
          <a:bodyPr/>
          <a:lstStyle/>
          <a:p>
            <a:pPr eaLnBrk="1" hangingPunct="1">
              <a:lnSpc>
                <a:spcPct val="90000"/>
              </a:lnSpc>
              <a:defRPr/>
            </a:pPr>
            <a:r>
              <a:rPr lang="en-IE" sz="2800" smtClean="0"/>
              <a:t> To indicate the possessive relationship between nouns, use an apostrophe:</a:t>
            </a:r>
          </a:p>
          <a:p>
            <a:pPr lvl="1" eaLnBrk="1" hangingPunct="1">
              <a:lnSpc>
                <a:spcPct val="90000"/>
              </a:lnSpc>
              <a:defRPr/>
            </a:pPr>
            <a:r>
              <a:rPr lang="en-IE" sz="2400" smtClean="0"/>
              <a:t>…the Earth’s atmosphere…</a:t>
            </a:r>
          </a:p>
          <a:p>
            <a:pPr lvl="1" eaLnBrk="1" hangingPunct="1">
              <a:lnSpc>
                <a:spcPct val="90000"/>
              </a:lnSpc>
              <a:defRPr/>
            </a:pPr>
            <a:r>
              <a:rPr lang="en-IE" sz="2400" smtClean="0"/>
              <a:t>…China’s growing economy…</a:t>
            </a:r>
          </a:p>
          <a:p>
            <a:pPr lvl="1" eaLnBrk="1" hangingPunct="1">
              <a:lnSpc>
                <a:spcPct val="90000"/>
              </a:lnSpc>
              <a:defRPr/>
            </a:pPr>
            <a:r>
              <a:rPr lang="en-IE" sz="2400" smtClean="0"/>
              <a:t>…women’s repression in Angola…</a:t>
            </a:r>
          </a:p>
          <a:p>
            <a:pPr eaLnBrk="1" hangingPunct="1">
              <a:lnSpc>
                <a:spcPct val="90000"/>
              </a:lnSpc>
              <a:defRPr/>
            </a:pPr>
            <a:r>
              <a:rPr lang="en-IE" sz="2800" smtClean="0"/>
              <a:t> To indicate possession, use a possessive pronoun:</a:t>
            </a:r>
          </a:p>
          <a:p>
            <a:pPr lvl="1" eaLnBrk="1" hangingPunct="1">
              <a:lnSpc>
                <a:spcPct val="90000"/>
              </a:lnSpc>
              <a:defRPr/>
            </a:pPr>
            <a:r>
              <a:rPr lang="en-IE" sz="2400" smtClean="0"/>
              <a:t>…her inability to speak…</a:t>
            </a:r>
          </a:p>
          <a:p>
            <a:pPr lvl="1" eaLnBrk="1" hangingPunct="1">
              <a:lnSpc>
                <a:spcPct val="90000"/>
              </a:lnSpc>
              <a:defRPr/>
            </a:pPr>
            <a:r>
              <a:rPr lang="en-IE" sz="2400" smtClean="0"/>
              <a:t>…our expectations of ourselves…</a:t>
            </a:r>
          </a:p>
          <a:p>
            <a:pPr lvl="1" eaLnBrk="1" hangingPunct="1">
              <a:lnSpc>
                <a:spcPct val="90000"/>
              </a:lnSpc>
              <a:defRPr/>
            </a:pPr>
            <a:r>
              <a:rPr lang="en-IE" sz="2400" smtClean="0"/>
              <a:t>It’s your life.</a:t>
            </a:r>
            <a:endParaRPr lang="en-US" sz="24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1E3708F-5A4C-49DF-B10D-32A524609A8C}"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222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222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09A22B0-8D65-44DE-8387-C4E9979FBCFC}" type="slidenum">
              <a:rPr lang="en-US" sz="1400" smtClean="0">
                <a:solidFill>
                  <a:schemeClr val="tx2"/>
                </a:solidFill>
                <a:latin typeface="Arial" charset="0"/>
              </a:rPr>
              <a:pPr eaLnBrk="1" hangingPunct="1"/>
              <a:t>49</a:t>
            </a:fld>
            <a:endParaRPr lang="en-US" sz="1400" smtClean="0">
              <a:solidFill>
                <a:schemeClr val="tx2"/>
              </a:solidFill>
              <a:latin typeface="Arial" charset="0"/>
            </a:endParaRPr>
          </a:p>
        </p:txBody>
      </p:sp>
      <p:sp>
        <p:nvSpPr>
          <p:cNvPr id="5222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5576F895-4EDB-4B85-A62C-BA35D4898293}"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223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223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82B0ACC5-F8DD-44F0-BADC-F14D22C78081}" type="slidenum">
              <a:rPr lang="en-US" sz="1400">
                <a:solidFill>
                  <a:schemeClr val="tx2"/>
                </a:solidFill>
                <a:latin typeface="Arial" charset="0"/>
              </a:rPr>
              <a:pPr algn="r" eaLnBrk="1" hangingPunct="1">
                <a:spcBef>
                  <a:spcPct val="0"/>
                </a:spcBef>
              </a:pPr>
              <a:t>49</a:t>
            </a:fld>
            <a:endParaRPr lang="en-US" sz="1400">
              <a:solidFill>
                <a:schemeClr val="tx2"/>
              </a:solidFill>
              <a:latin typeface="Arial" charset="0"/>
            </a:endParaRPr>
          </a:p>
        </p:txBody>
      </p:sp>
      <p:sp>
        <p:nvSpPr>
          <p:cNvPr id="125956" name="Rectangle 4"/>
          <p:cNvSpPr>
            <a:spLocks noGrp="1" noChangeArrowheads="1"/>
          </p:cNvSpPr>
          <p:nvPr>
            <p:ph type="title"/>
          </p:nvPr>
        </p:nvSpPr>
        <p:spPr/>
        <p:txBody>
          <a:bodyPr/>
          <a:lstStyle/>
          <a:p>
            <a:pPr eaLnBrk="1" hangingPunct="1">
              <a:defRPr/>
            </a:pPr>
            <a:r>
              <a:rPr lang="en-IE" smtClean="0"/>
              <a:t>Clarifying Word Usage</a:t>
            </a:r>
            <a:endParaRPr lang="en-US" smtClean="0"/>
          </a:p>
        </p:txBody>
      </p:sp>
      <p:sp>
        <p:nvSpPr>
          <p:cNvPr id="125957" name="Rectangle 5"/>
          <p:cNvSpPr>
            <a:spLocks noGrp="1" noChangeArrowheads="1"/>
          </p:cNvSpPr>
          <p:nvPr>
            <p:ph type="body" idx="1"/>
          </p:nvPr>
        </p:nvSpPr>
        <p:spPr/>
        <p:txBody>
          <a:bodyPr/>
          <a:lstStyle/>
          <a:p>
            <a:pPr eaLnBrk="1" hangingPunct="1">
              <a:defRPr/>
            </a:pPr>
            <a:r>
              <a:rPr lang="en-IE" sz="2800" smtClean="0"/>
              <a:t> Use a hyphen when compounding words to form an adjective:</a:t>
            </a:r>
          </a:p>
          <a:p>
            <a:pPr lvl="1" eaLnBrk="1" hangingPunct="1">
              <a:defRPr/>
            </a:pPr>
            <a:r>
              <a:rPr lang="en-IE" sz="2400" smtClean="0"/>
              <a:t>…overly-optimistic calculations…</a:t>
            </a:r>
          </a:p>
          <a:p>
            <a:pPr eaLnBrk="1" hangingPunct="1">
              <a:defRPr/>
            </a:pPr>
            <a:r>
              <a:rPr lang="en-IE" sz="2800" smtClean="0"/>
              <a:t> Do the same when joining prefixes to proper names or when joining suffixes to numerals or symbols:</a:t>
            </a:r>
          </a:p>
          <a:p>
            <a:pPr lvl="1" eaLnBrk="1" hangingPunct="1">
              <a:defRPr/>
            </a:pPr>
            <a:r>
              <a:rPr lang="en-IE" sz="2400" smtClean="0"/>
              <a:t>…anti-Bush…</a:t>
            </a:r>
          </a:p>
          <a:p>
            <a:pPr lvl="1" eaLnBrk="1" hangingPunct="1">
              <a:defRPr/>
            </a:pPr>
            <a:r>
              <a:rPr lang="en-IE" sz="2400" smtClean="0"/>
              <a:t>…an I-shaped cross section…</a:t>
            </a:r>
          </a:p>
          <a:p>
            <a:pPr lvl="1" eaLnBrk="1" hangingPunct="1">
              <a:defRPr/>
            </a:pPr>
            <a:r>
              <a:rPr lang="en-IE" sz="2400" smtClean="0"/>
              <a:t>…a ten-fold increase… (Young 2005, p. 164)</a:t>
            </a:r>
            <a:endParaRPr lang="en-US"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7904C1D-EFA8-47E8-841E-F32D3CB17BE6}"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480B071-09F7-4B89-BA19-76FD9D7D24DA}" type="slidenum">
              <a:rPr lang="en-US" sz="1400" smtClean="0">
                <a:solidFill>
                  <a:schemeClr val="tx2"/>
                </a:solidFill>
                <a:latin typeface="Arial" charset="0"/>
              </a:rPr>
              <a:pPr eaLnBrk="1" hangingPunct="1"/>
              <a:t>5</a:t>
            </a:fld>
            <a:endParaRPr lang="en-US" sz="1400" smtClean="0">
              <a:solidFill>
                <a:schemeClr val="tx2"/>
              </a:solidFill>
              <a:latin typeface="Arial" charset="0"/>
            </a:endParaRPr>
          </a:p>
        </p:txBody>
      </p:sp>
      <p:sp>
        <p:nvSpPr>
          <p:cNvPr id="281602" name="Rectangle 2"/>
          <p:cNvSpPr>
            <a:spLocks noGrp="1" noChangeArrowheads="1"/>
          </p:cNvSpPr>
          <p:nvPr>
            <p:ph type="title"/>
          </p:nvPr>
        </p:nvSpPr>
        <p:spPr>
          <a:xfrm>
            <a:off x="971550" y="260350"/>
            <a:ext cx="7772400" cy="1295400"/>
          </a:xfrm>
        </p:spPr>
        <p:txBody>
          <a:bodyPr/>
          <a:lstStyle/>
          <a:p>
            <a:pPr eaLnBrk="1" hangingPunct="1">
              <a:defRPr/>
            </a:pPr>
            <a:r>
              <a:rPr lang="en-IE" sz="2800" dirty="0" smtClean="0"/>
              <a:t>Just a few of the types of </a:t>
            </a:r>
            <a:r>
              <a:rPr lang="en-IE" sz="2800" dirty="0" smtClean="0">
                <a:hlinkClick r:id="rId3"/>
              </a:rPr>
              <a:t>Technical Reports </a:t>
            </a:r>
            <a:r>
              <a:rPr lang="en-IE" sz="2800" dirty="0" smtClean="0"/>
              <a:t>you may be required to write</a:t>
            </a:r>
            <a:endParaRPr lang="en-US" sz="2800" dirty="0" smtClean="0"/>
          </a:p>
        </p:txBody>
      </p:sp>
      <p:graphicFrame>
        <p:nvGraphicFramePr>
          <p:cNvPr id="281627" name="Group 27"/>
          <p:cNvGraphicFramePr>
            <a:graphicFrameLocks noGrp="1"/>
          </p:cNvGraphicFramePr>
          <p:nvPr>
            <p:ph type="tbl" idx="1"/>
          </p:nvPr>
        </p:nvGraphicFramePr>
        <p:xfrm>
          <a:off x="1116013" y="1844675"/>
          <a:ext cx="7620000" cy="4372066"/>
        </p:xfrm>
        <a:graphic>
          <a:graphicData uri="http://schemas.openxmlformats.org/drawingml/2006/table">
            <a:tbl>
              <a:tblPr/>
              <a:tblGrid>
                <a:gridCol w="2432050"/>
                <a:gridCol w="2592387"/>
                <a:gridCol w="2595563"/>
              </a:tblGrid>
              <a:tr h="13715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Primary Research Reports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Feasibility Studies and Evaluations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hMerge="1">
                  <a:txBody>
                    <a:bodyPr/>
                    <a:lstStyle/>
                    <a:p>
                      <a:endParaRPr lang="en-IE"/>
                    </a:p>
                  </a:txBody>
                  <a:tcPr/>
                </a:tc>
              </a:tr>
              <a:tr h="13715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Technical Background Reports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Technical Specifications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Progress Reports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r>
              <a:tr h="9448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Business Plans</a:t>
                      </a: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Organizational policies and procedures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hMerge="1">
                  <a:txBody>
                    <a:bodyPr/>
                    <a:lstStyle/>
                    <a:p>
                      <a:endParaRPr lang="en-IE"/>
                    </a:p>
                  </a:txBody>
                  <a:tcPr/>
                </a:tc>
              </a:tr>
              <a:tr h="68405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IE"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rPr>
                        <a:t>Technical / Engineering Reports</a:t>
                      </a: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Microsoft Sans Serif" pitchFamily="34" charset="0"/>
                      </a:endParaRPr>
                    </a:p>
                  </a:txBody>
                  <a:tcPr marT="45709" marB="45709" horzOverflow="overflow">
                    <a:lnL w="57150" cap="flat" cmpd="sng" algn="ctr">
                      <a:solidFill>
                        <a:schemeClr val="hlink"/>
                      </a:solidFill>
                      <a:prstDash val="solid"/>
                      <a:round/>
                      <a:headEnd type="none" w="med" len="med"/>
                      <a:tailEnd type="none" w="med" len="med"/>
                    </a:lnL>
                    <a:lnR w="57150" cap="flat" cmpd="sng" algn="ctr">
                      <a:solidFill>
                        <a:schemeClr val="hlink"/>
                      </a:solidFill>
                      <a:prstDash val="solid"/>
                      <a:round/>
                      <a:headEnd type="none" w="med" len="med"/>
                      <a:tailEnd type="none" w="med" len="med"/>
                    </a:lnR>
                    <a:lnT w="57150" cap="flat" cmpd="sng" algn="ctr">
                      <a:solidFill>
                        <a:schemeClr val="hlink"/>
                      </a:solidFill>
                      <a:prstDash val="solid"/>
                      <a:round/>
                      <a:headEnd type="none" w="med" len="med"/>
                      <a:tailEnd type="none" w="med" len="med"/>
                    </a:lnT>
                    <a:lnB w="57150" cap="flat" cmpd="sng" algn="ctr">
                      <a:solidFill>
                        <a:schemeClr val="hlink"/>
                      </a:solidFill>
                      <a:prstDash val="solid"/>
                      <a:round/>
                      <a:headEnd type="none" w="med" len="med"/>
                      <a:tailEnd type="none" w="med" len="med"/>
                    </a:lnB>
                    <a:lnTlToBr>
                      <a:noFill/>
                    </a:lnTlToBr>
                    <a:lnBlToTr>
                      <a:noFill/>
                    </a:lnBlToTr>
                    <a:noFill/>
                  </a:tcPr>
                </a:tc>
                <a:tc hMerge="1">
                  <a:txBody>
                    <a:bodyPr/>
                    <a:lstStyle/>
                    <a:p>
                      <a:endParaRPr lang="en-IE"/>
                    </a:p>
                  </a:txBody>
                  <a:tcPr/>
                </a:tc>
                <a:tc hMerge="1">
                  <a:txBody>
                    <a:bodyPr/>
                    <a:lstStyle/>
                    <a:p>
                      <a:endParaRPr lang="en-IE"/>
                    </a:p>
                  </a:txBody>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47AFD8D2-825F-47E0-A29B-CB90C808785F}"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325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325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2FB2BDD-938E-463E-B93D-C2AC8F11EE80}" type="slidenum">
              <a:rPr lang="en-US" sz="1400" smtClean="0">
                <a:solidFill>
                  <a:schemeClr val="tx2"/>
                </a:solidFill>
                <a:latin typeface="Arial" charset="0"/>
              </a:rPr>
              <a:pPr eaLnBrk="1" hangingPunct="1"/>
              <a:t>50</a:t>
            </a:fld>
            <a:endParaRPr lang="en-US" sz="1400" smtClean="0">
              <a:solidFill>
                <a:schemeClr val="tx2"/>
              </a:solidFill>
              <a:latin typeface="Arial" charset="0"/>
            </a:endParaRPr>
          </a:p>
        </p:txBody>
      </p:sp>
      <p:sp>
        <p:nvSpPr>
          <p:cNvPr id="5325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5FFCB12C-9AD0-46B1-8615-540B1D60226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325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325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D0C2F542-3536-434E-AEDA-60419EB6E69F}" type="slidenum">
              <a:rPr lang="en-US" sz="1400">
                <a:solidFill>
                  <a:schemeClr val="tx2"/>
                </a:solidFill>
                <a:latin typeface="Arial" charset="0"/>
              </a:rPr>
              <a:pPr algn="r" eaLnBrk="1" hangingPunct="1">
                <a:spcBef>
                  <a:spcPct val="0"/>
                </a:spcBef>
              </a:pPr>
              <a:t>50</a:t>
            </a:fld>
            <a:endParaRPr lang="en-US" sz="1400">
              <a:solidFill>
                <a:schemeClr val="tx2"/>
              </a:solidFill>
              <a:latin typeface="Arial" charset="0"/>
            </a:endParaRPr>
          </a:p>
        </p:txBody>
      </p:sp>
      <p:sp>
        <p:nvSpPr>
          <p:cNvPr id="126980" name="Rectangle 4"/>
          <p:cNvSpPr>
            <a:spLocks noGrp="1" noChangeArrowheads="1"/>
          </p:cNvSpPr>
          <p:nvPr>
            <p:ph type="title"/>
          </p:nvPr>
        </p:nvSpPr>
        <p:spPr/>
        <p:txBody>
          <a:bodyPr/>
          <a:lstStyle/>
          <a:p>
            <a:pPr eaLnBrk="1" hangingPunct="1">
              <a:defRPr/>
            </a:pPr>
            <a:r>
              <a:rPr lang="en-IE" smtClean="0"/>
              <a:t>Clarifying Word Usage</a:t>
            </a:r>
            <a:endParaRPr lang="en-US" smtClean="0"/>
          </a:p>
        </p:txBody>
      </p:sp>
      <p:sp>
        <p:nvSpPr>
          <p:cNvPr id="126981" name="Rectangle 5"/>
          <p:cNvSpPr>
            <a:spLocks noGrp="1" noChangeArrowheads="1"/>
          </p:cNvSpPr>
          <p:nvPr>
            <p:ph type="body" idx="1"/>
          </p:nvPr>
        </p:nvSpPr>
        <p:spPr/>
        <p:txBody>
          <a:bodyPr/>
          <a:lstStyle/>
          <a:p>
            <a:pPr eaLnBrk="1" hangingPunct="1">
              <a:lnSpc>
                <a:spcPct val="90000"/>
              </a:lnSpc>
              <a:defRPr/>
            </a:pPr>
            <a:r>
              <a:rPr lang="en-IE" smtClean="0"/>
              <a:t> Use inverted commas to indicate that a word or phrase is specialised jargon:</a:t>
            </a:r>
          </a:p>
          <a:p>
            <a:pPr lvl="1" eaLnBrk="1" hangingPunct="1">
              <a:lnSpc>
                <a:spcPct val="90000"/>
              </a:lnSpc>
              <a:defRPr/>
            </a:pPr>
            <a:r>
              <a:rPr lang="en-IE" smtClean="0"/>
              <a:t>“The computer technician ‘daisy-chained’ the drives” (Young 2005, p. 164).</a:t>
            </a:r>
          </a:p>
          <a:p>
            <a:pPr lvl="1" eaLnBrk="1" hangingPunct="1">
              <a:lnSpc>
                <a:spcPct val="90000"/>
              </a:lnSpc>
              <a:defRPr/>
            </a:pPr>
            <a:r>
              <a:rPr lang="en-IE" smtClean="0"/>
              <a:t>“A ‘fudge factor’ of 1.2 was used as a multiplier to account for the increased component size” (Young 2005, p. 164).</a:t>
            </a:r>
          </a:p>
          <a:p>
            <a:pPr lvl="1" eaLnBrk="1" hangingPunct="1">
              <a:lnSpc>
                <a:spcPct val="90000"/>
              </a:lnSpc>
              <a:defRPr/>
            </a:pPr>
            <a:r>
              <a:rPr lang="en-IE" smtClean="0"/>
              <a:t>“Correlative conjunctions” work only in pairs.</a:t>
            </a:r>
            <a:endParaRPr 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1F307DB-FF46-4AFF-B469-4DD508E566F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427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427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D4DC79E-ECC6-4FE6-8DD2-3BF03A891C09}" type="slidenum">
              <a:rPr lang="en-US" sz="1400" smtClean="0">
                <a:solidFill>
                  <a:schemeClr val="tx2"/>
                </a:solidFill>
                <a:latin typeface="Arial" charset="0"/>
              </a:rPr>
              <a:pPr eaLnBrk="1" hangingPunct="1"/>
              <a:t>51</a:t>
            </a:fld>
            <a:endParaRPr lang="en-US" sz="1400" smtClean="0">
              <a:solidFill>
                <a:schemeClr val="tx2"/>
              </a:solidFill>
              <a:latin typeface="Arial" charset="0"/>
            </a:endParaRPr>
          </a:p>
        </p:txBody>
      </p:sp>
      <p:sp>
        <p:nvSpPr>
          <p:cNvPr id="5427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1B2FC4D7-2126-4DC3-98DB-D70A3E39C128}"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427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427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157943A6-ABFE-42AE-8B0E-92BD1D98F455}" type="slidenum">
              <a:rPr lang="en-US" sz="1400">
                <a:solidFill>
                  <a:schemeClr val="tx2"/>
                </a:solidFill>
                <a:latin typeface="Arial" charset="0"/>
              </a:rPr>
              <a:pPr algn="r" eaLnBrk="1" hangingPunct="1">
                <a:spcBef>
                  <a:spcPct val="0"/>
                </a:spcBef>
              </a:pPr>
              <a:t>51</a:t>
            </a:fld>
            <a:endParaRPr lang="en-US" sz="1400">
              <a:solidFill>
                <a:schemeClr val="tx2"/>
              </a:solidFill>
              <a:latin typeface="Arial" charset="0"/>
            </a:endParaRPr>
          </a:p>
        </p:txBody>
      </p:sp>
      <p:sp>
        <p:nvSpPr>
          <p:cNvPr id="128004" name="Rectangle 4"/>
          <p:cNvSpPr>
            <a:spLocks noGrp="1" noChangeArrowheads="1"/>
          </p:cNvSpPr>
          <p:nvPr>
            <p:ph type="title"/>
          </p:nvPr>
        </p:nvSpPr>
        <p:spPr/>
        <p:txBody>
          <a:bodyPr/>
          <a:lstStyle/>
          <a:p>
            <a:pPr eaLnBrk="1" hangingPunct="1">
              <a:defRPr/>
            </a:pPr>
            <a:r>
              <a:rPr lang="en-IE" smtClean="0"/>
              <a:t>To Indicate a Link or Range</a:t>
            </a:r>
            <a:endParaRPr lang="en-US" smtClean="0"/>
          </a:p>
        </p:txBody>
      </p:sp>
      <p:sp>
        <p:nvSpPr>
          <p:cNvPr id="128005" name="Rectangle 5"/>
          <p:cNvSpPr>
            <a:spLocks noGrp="1" noChangeArrowheads="1"/>
          </p:cNvSpPr>
          <p:nvPr>
            <p:ph type="body" idx="1"/>
          </p:nvPr>
        </p:nvSpPr>
        <p:spPr/>
        <p:txBody>
          <a:bodyPr/>
          <a:lstStyle/>
          <a:p>
            <a:pPr eaLnBrk="1" hangingPunct="1">
              <a:lnSpc>
                <a:spcPct val="90000"/>
              </a:lnSpc>
              <a:defRPr/>
            </a:pPr>
            <a:r>
              <a:rPr lang="en-IE" sz="2800" smtClean="0"/>
              <a:t> Use an en dash to indicate a range of numbers or specify a time period:</a:t>
            </a:r>
          </a:p>
          <a:p>
            <a:pPr lvl="1" eaLnBrk="1" hangingPunct="1">
              <a:lnSpc>
                <a:spcPct val="90000"/>
              </a:lnSpc>
              <a:defRPr/>
            </a:pPr>
            <a:r>
              <a:rPr lang="en-IE" sz="2400" smtClean="0"/>
              <a:t>pp. 180-89</a:t>
            </a:r>
          </a:p>
          <a:p>
            <a:pPr lvl="1" eaLnBrk="1" hangingPunct="1">
              <a:lnSpc>
                <a:spcPct val="90000"/>
              </a:lnSpc>
              <a:defRPr/>
            </a:pPr>
            <a:r>
              <a:rPr lang="en-IE" sz="2400" smtClean="0"/>
              <a:t>2005-06</a:t>
            </a:r>
          </a:p>
          <a:p>
            <a:pPr eaLnBrk="1" hangingPunct="1">
              <a:lnSpc>
                <a:spcPct val="90000"/>
              </a:lnSpc>
              <a:defRPr/>
            </a:pPr>
            <a:r>
              <a:rPr lang="en-IE" sz="2800" smtClean="0"/>
              <a:t> Use the same punctuation to link two places or people:</a:t>
            </a:r>
          </a:p>
          <a:p>
            <a:pPr lvl="1" eaLnBrk="1" hangingPunct="1">
              <a:lnSpc>
                <a:spcPct val="90000"/>
              </a:lnSpc>
              <a:defRPr/>
            </a:pPr>
            <a:r>
              <a:rPr lang="en-IE" sz="2400" smtClean="0"/>
              <a:t>Edinburgh-Inverness railway (Young 2005, p. 165)</a:t>
            </a:r>
          </a:p>
          <a:p>
            <a:pPr eaLnBrk="1" hangingPunct="1">
              <a:lnSpc>
                <a:spcPct val="90000"/>
              </a:lnSpc>
              <a:defRPr/>
            </a:pPr>
            <a:r>
              <a:rPr lang="en-IE" sz="2800" smtClean="0"/>
              <a:t> To link two associated terms, use an en dash or a slash:</a:t>
            </a:r>
          </a:p>
          <a:p>
            <a:pPr lvl="1" eaLnBrk="1" hangingPunct="1">
              <a:lnSpc>
                <a:spcPct val="90000"/>
              </a:lnSpc>
              <a:defRPr/>
            </a:pPr>
            <a:r>
              <a:rPr lang="en-IE" sz="2400" smtClean="0"/>
              <a:t>Volume-volume ratio</a:t>
            </a:r>
          </a:p>
          <a:p>
            <a:pPr lvl="1" eaLnBrk="1" hangingPunct="1">
              <a:lnSpc>
                <a:spcPct val="90000"/>
              </a:lnSpc>
              <a:defRPr/>
            </a:pPr>
            <a:r>
              <a:rPr lang="en-IE" sz="2400" smtClean="0"/>
              <a:t>Volume/volume ratio (Young 2005, p. 165)</a:t>
            </a:r>
            <a:endParaRPr lang="en-US" sz="24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FFB15047-7741-4AAF-9F6F-F4443A3A0B6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529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530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E2B4AFC-2874-49C1-AE0C-9A3668B70701}" type="slidenum">
              <a:rPr lang="en-US" sz="1400" smtClean="0">
                <a:solidFill>
                  <a:schemeClr val="tx2"/>
                </a:solidFill>
                <a:latin typeface="Arial" charset="0"/>
              </a:rPr>
              <a:pPr eaLnBrk="1" hangingPunct="1"/>
              <a:t>52</a:t>
            </a:fld>
            <a:endParaRPr lang="en-US" sz="1400" smtClean="0">
              <a:solidFill>
                <a:schemeClr val="tx2"/>
              </a:solidFill>
              <a:latin typeface="Arial" charset="0"/>
            </a:endParaRPr>
          </a:p>
        </p:txBody>
      </p:sp>
      <p:sp>
        <p:nvSpPr>
          <p:cNvPr id="5530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F6FDB368-0540-4230-9614-A08917BFB900}"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530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530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5B43E809-B6E4-452E-9CBF-0EDB571975CF}" type="slidenum">
              <a:rPr lang="en-US" sz="1400">
                <a:solidFill>
                  <a:schemeClr val="tx2"/>
                </a:solidFill>
                <a:latin typeface="Arial" charset="0"/>
              </a:rPr>
              <a:pPr algn="r" eaLnBrk="1" hangingPunct="1">
                <a:spcBef>
                  <a:spcPct val="0"/>
                </a:spcBef>
              </a:pPr>
              <a:t>52</a:t>
            </a:fld>
            <a:endParaRPr lang="en-US" sz="1400">
              <a:solidFill>
                <a:schemeClr val="tx2"/>
              </a:solidFill>
              <a:latin typeface="Arial" charset="0"/>
            </a:endParaRPr>
          </a:p>
        </p:txBody>
      </p:sp>
      <p:sp>
        <p:nvSpPr>
          <p:cNvPr id="129028" name="Rectangle 4"/>
          <p:cNvSpPr>
            <a:spLocks noGrp="1" noChangeArrowheads="1"/>
          </p:cNvSpPr>
          <p:nvPr>
            <p:ph type="title"/>
          </p:nvPr>
        </p:nvSpPr>
        <p:spPr/>
        <p:txBody>
          <a:bodyPr/>
          <a:lstStyle/>
          <a:p>
            <a:pPr eaLnBrk="1" hangingPunct="1">
              <a:defRPr/>
            </a:pPr>
            <a:r>
              <a:rPr lang="en-IE" smtClean="0"/>
              <a:t>Spelling</a:t>
            </a:r>
            <a:endParaRPr lang="en-US" smtClean="0"/>
          </a:p>
        </p:txBody>
      </p:sp>
      <p:sp>
        <p:nvSpPr>
          <p:cNvPr id="129029" name="Rectangle 5"/>
          <p:cNvSpPr>
            <a:spLocks noGrp="1" noChangeArrowheads="1"/>
          </p:cNvSpPr>
          <p:nvPr>
            <p:ph type="body" idx="1"/>
          </p:nvPr>
        </p:nvSpPr>
        <p:spPr/>
        <p:txBody>
          <a:bodyPr/>
          <a:lstStyle/>
          <a:p>
            <a:pPr eaLnBrk="1" hangingPunct="1">
              <a:defRPr/>
            </a:pPr>
            <a:r>
              <a:rPr lang="en-IE" sz="2800" smtClean="0"/>
              <a:t> Before using the spell-check feature on Microsoft Word, set the language.</a:t>
            </a:r>
          </a:p>
          <a:p>
            <a:pPr eaLnBrk="1" hangingPunct="1">
              <a:defRPr/>
            </a:pPr>
            <a:r>
              <a:rPr lang="en-IE" sz="2800" smtClean="0"/>
              <a:t> Set your “Options”.</a:t>
            </a:r>
          </a:p>
          <a:p>
            <a:pPr eaLnBrk="1" hangingPunct="1">
              <a:defRPr/>
            </a:pPr>
            <a:r>
              <a:rPr lang="en-IE" sz="2800" smtClean="0"/>
              <a:t> Run the “Spelling and Grammar…” check.</a:t>
            </a:r>
          </a:p>
          <a:p>
            <a:pPr eaLnBrk="1" hangingPunct="1">
              <a:defRPr/>
            </a:pPr>
            <a:r>
              <a:rPr lang="en-IE" sz="2800" smtClean="0"/>
              <a:t> Do not change the spelling of proper nouns.</a:t>
            </a:r>
          </a:p>
          <a:p>
            <a:pPr eaLnBrk="1" hangingPunct="1">
              <a:defRPr/>
            </a:pPr>
            <a:r>
              <a:rPr lang="en-IE" sz="2800" smtClean="0"/>
              <a:t> Spell non-English words precisely as they would be spelled in their native context.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t>Capitalization</a:t>
            </a:r>
            <a:endParaRPr lang="en-IE" dirty="0"/>
          </a:p>
        </p:txBody>
      </p:sp>
      <p:sp>
        <p:nvSpPr>
          <p:cNvPr id="3" name="Content Placeholder 2"/>
          <p:cNvSpPr>
            <a:spLocks noGrp="1"/>
          </p:cNvSpPr>
          <p:nvPr>
            <p:ph idx="1"/>
          </p:nvPr>
        </p:nvSpPr>
        <p:spPr/>
        <p:txBody>
          <a:bodyPr/>
          <a:lstStyle/>
          <a:p>
            <a:pPr>
              <a:defRPr/>
            </a:pPr>
            <a:r>
              <a:rPr lang="en-IE" dirty="0" smtClean="0"/>
              <a:t>New York Yankees</a:t>
            </a:r>
          </a:p>
          <a:p>
            <a:pPr>
              <a:defRPr/>
            </a:pPr>
            <a:r>
              <a:rPr lang="en-IE" dirty="0" smtClean="0"/>
              <a:t>The university’s policies versus the University of Limerick’s (UL’s) policies</a:t>
            </a:r>
          </a:p>
          <a:p>
            <a:pPr>
              <a:defRPr/>
            </a:pPr>
            <a:r>
              <a:rPr lang="en-IE" dirty="0" smtClean="0"/>
              <a:t>The </a:t>
            </a:r>
            <a:r>
              <a:rPr lang="en-IE" strike="dblStrike" dirty="0" smtClean="0"/>
              <a:t>PRIMARY</a:t>
            </a:r>
            <a:r>
              <a:rPr lang="en-IE" dirty="0" smtClean="0"/>
              <a:t> reason the structure failed was because…</a:t>
            </a:r>
            <a:endParaRPr lang="en-IE" dirty="0"/>
          </a:p>
        </p:txBody>
      </p:sp>
      <p:sp>
        <p:nvSpPr>
          <p:cNvPr id="563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C7D95AE3-601C-4609-AAE8-7AC33EB073DA}"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63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dirty="0" smtClean="0">
                <a:solidFill>
                  <a:schemeClr val="tx2"/>
                </a:solidFill>
                <a:latin typeface="Arial" charset="0"/>
              </a:rPr>
              <a:t>ME4001</a:t>
            </a:r>
          </a:p>
        </p:txBody>
      </p:sp>
      <p:sp>
        <p:nvSpPr>
          <p:cNvPr id="563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9965546-A677-40C3-8555-452788C57ECA}" type="slidenum">
              <a:rPr lang="en-US" sz="1400" smtClean="0">
                <a:solidFill>
                  <a:schemeClr val="tx2"/>
                </a:solidFill>
                <a:latin typeface="Arial" charset="0"/>
              </a:rPr>
              <a:pPr eaLnBrk="1" hangingPunct="1"/>
              <a:t>53</a:t>
            </a:fld>
            <a:endParaRPr lang="en-US" sz="1400" smtClean="0">
              <a:solidFill>
                <a:schemeClr val="tx2"/>
              </a:solidFill>
              <a:latin typeface="Arial"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A0AB11AB-29D4-4E59-803D-52494E7AE500}"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734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734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435C6F4-B89B-4D46-AF3F-93A14F3B212A}" type="slidenum">
              <a:rPr lang="en-US" sz="1400" smtClean="0">
                <a:solidFill>
                  <a:schemeClr val="tx2"/>
                </a:solidFill>
                <a:latin typeface="Arial" charset="0"/>
              </a:rPr>
              <a:pPr eaLnBrk="1" hangingPunct="1"/>
              <a:t>54</a:t>
            </a:fld>
            <a:endParaRPr lang="en-US" sz="1400" smtClean="0">
              <a:solidFill>
                <a:schemeClr val="tx2"/>
              </a:solidFill>
              <a:latin typeface="Arial" charset="0"/>
            </a:endParaRPr>
          </a:p>
        </p:txBody>
      </p:sp>
      <p:sp>
        <p:nvSpPr>
          <p:cNvPr id="5734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7D9DB36-8A29-43CD-A1C5-5C994365858A}"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735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735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6923D414-A1FD-4F94-B682-6D377FE6588A}" type="slidenum">
              <a:rPr lang="en-US" sz="1400">
                <a:solidFill>
                  <a:schemeClr val="tx2"/>
                </a:solidFill>
                <a:latin typeface="Arial" charset="0"/>
              </a:rPr>
              <a:pPr algn="r" eaLnBrk="1" hangingPunct="1">
                <a:spcBef>
                  <a:spcPct val="0"/>
                </a:spcBef>
              </a:pPr>
              <a:t>54</a:t>
            </a:fld>
            <a:endParaRPr lang="en-US" sz="1400">
              <a:solidFill>
                <a:schemeClr val="tx2"/>
              </a:solidFill>
              <a:latin typeface="Arial" charset="0"/>
            </a:endParaRPr>
          </a:p>
        </p:txBody>
      </p:sp>
      <p:sp>
        <p:nvSpPr>
          <p:cNvPr id="130052" name="Rectangle 4"/>
          <p:cNvSpPr>
            <a:spLocks noGrp="1" noChangeArrowheads="1"/>
          </p:cNvSpPr>
          <p:nvPr>
            <p:ph type="title"/>
          </p:nvPr>
        </p:nvSpPr>
        <p:spPr/>
        <p:txBody>
          <a:bodyPr/>
          <a:lstStyle/>
          <a:p>
            <a:pPr eaLnBrk="1" hangingPunct="1">
              <a:defRPr/>
            </a:pPr>
            <a:r>
              <a:rPr lang="en-IE" smtClean="0"/>
              <a:t>Confusables</a:t>
            </a:r>
            <a:endParaRPr lang="en-US" smtClean="0"/>
          </a:p>
        </p:txBody>
      </p:sp>
      <p:sp>
        <p:nvSpPr>
          <p:cNvPr id="130053" name="Rectangle 5"/>
          <p:cNvSpPr>
            <a:spLocks noGrp="1" noChangeArrowheads="1"/>
          </p:cNvSpPr>
          <p:nvPr>
            <p:ph type="body" idx="1"/>
          </p:nvPr>
        </p:nvSpPr>
        <p:spPr/>
        <p:txBody>
          <a:bodyPr/>
          <a:lstStyle/>
          <a:p>
            <a:pPr eaLnBrk="1" hangingPunct="1">
              <a:lnSpc>
                <a:spcPct val="90000"/>
              </a:lnSpc>
              <a:defRPr/>
            </a:pPr>
            <a:r>
              <a:rPr lang="en-IE" sz="2800" smtClean="0"/>
              <a:t> N.B. Spell check does not catch the correctly spelled misuse of a word.</a:t>
            </a:r>
          </a:p>
          <a:p>
            <a:pPr eaLnBrk="1" hangingPunct="1">
              <a:lnSpc>
                <a:spcPct val="90000"/>
              </a:lnSpc>
              <a:defRPr/>
            </a:pPr>
            <a:r>
              <a:rPr lang="en-IE" sz="2800" smtClean="0"/>
              <a:t> Check confusables. Use the “Find” feature to make corrections.</a:t>
            </a:r>
            <a:endParaRPr lang="en-US" sz="2800" smtClean="0"/>
          </a:p>
          <a:p>
            <a:pPr eaLnBrk="1" hangingPunct="1">
              <a:lnSpc>
                <a:spcPct val="90000"/>
              </a:lnSpc>
              <a:defRPr/>
            </a:pPr>
            <a:r>
              <a:rPr lang="en-IE" sz="2800" smtClean="0"/>
              <a:t>accept / except</a:t>
            </a:r>
          </a:p>
          <a:p>
            <a:pPr eaLnBrk="1" hangingPunct="1">
              <a:lnSpc>
                <a:spcPct val="90000"/>
              </a:lnSpc>
              <a:defRPr/>
            </a:pPr>
            <a:r>
              <a:rPr lang="en-IE" sz="2800" smtClean="0"/>
              <a:t>advice / advise </a:t>
            </a:r>
          </a:p>
          <a:p>
            <a:pPr eaLnBrk="1" hangingPunct="1">
              <a:lnSpc>
                <a:spcPct val="90000"/>
              </a:lnSpc>
              <a:defRPr/>
            </a:pPr>
            <a:r>
              <a:rPr lang="en-IE" sz="2800" smtClean="0"/>
              <a:t>affect / effect</a:t>
            </a:r>
          </a:p>
          <a:p>
            <a:pPr eaLnBrk="1" hangingPunct="1">
              <a:lnSpc>
                <a:spcPct val="90000"/>
              </a:lnSpc>
              <a:defRPr/>
            </a:pPr>
            <a:r>
              <a:rPr lang="en-IE" sz="2800" smtClean="0"/>
              <a:t>cite / sight / site</a:t>
            </a:r>
          </a:p>
          <a:p>
            <a:pPr eaLnBrk="1" hangingPunct="1">
              <a:lnSpc>
                <a:spcPct val="90000"/>
              </a:lnSpc>
              <a:defRPr/>
            </a:pPr>
            <a:r>
              <a:rPr lang="en-IE" sz="2800" smtClean="0"/>
              <a:t>form / from</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B8B6A4E-D633-42BE-A613-26A83EAFE610}"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837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837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1A230E5-5AB1-4627-9EAC-0B520C14AB36}" type="slidenum">
              <a:rPr lang="en-US" sz="1400" smtClean="0">
                <a:solidFill>
                  <a:schemeClr val="tx2"/>
                </a:solidFill>
                <a:latin typeface="Arial" charset="0"/>
              </a:rPr>
              <a:pPr eaLnBrk="1" hangingPunct="1"/>
              <a:t>55</a:t>
            </a:fld>
            <a:endParaRPr lang="en-US" sz="1400" smtClean="0">
              <a:solidFill>
                <a:schemeClr val="tx2"/>
              </a:solidFill>
              <a:latin typeface="Arial" charset="0"/>
            </a:endParaRPr>
          </a:p>
        </p:txBody>
      </p:sp>
      <p:sp>
        <p:nvSpPr>
          <p:cNvPr id="5837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2282CAED-5258-438F-A7B1-06B28096B79F}"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837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837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6BEF4CA7-1227-41DA-BE68-2DFAA93E56F0}" type="slidenum">
              <a:rPr lang="en-US" sz="1400">
                <a:solidFill>
                  <a:schemeClr val="tx2"/>
                </a:solidFill>
                <a:latin typeface="Arial" charset="0"/>
              </a:rPr>
              <a:pPr algn="r" eaLnBrk="1" hangingPunct="1">
                <a:spcBef>
                  <a:spcPct val="0"/>
                </a:spcBef>
              </a:pPr>
              <a:t>55</a:t>
            </a:fld>
            <a:endParaRPr lang="en-US" sz="1400">
              <a:solidFill>
                <a:schemeClr val="tx2"/>
              </a:solidFill>
              <a:latin typeface="Arial" charset="0"/>
            </a:endParaRPr>
          </a:p>
        </p:txBody>
      </p:sp>
      <p:sp>
        <p:nvSpPr>
          <p:cNvPr id="131076" name="Rectangle 4"/>
          <p:cNvSpPr>
            <a:spLocks noGrp="1" noChangeArrowheads="1"/>
          </p:cNvSpPr>
          <p:nvPr>
            <p:ph type="title"/>
          </p:nvPr>
        </p:nvSpPr>
        <p:spPr/>
        <p:txBody>
          <a:bodyPr/>
          <a:lstStyle/>
          <a:p>
            <a:pPr eaLnBrk="1" hangingPunct="1">
              <a:defRPr/>
            </a:pPr>
            <a:r>
              <a:rPr lang="en-IE" smtClean="0"/>
              <a:t>Confusables</a:t>
            </a:r>
            <a:endParaRPr lang="en-US" smtClean="0"/>
          </a:p>
        </p:txBody>
      </p:sp>
      <p:sp>
        <p:nvSpPr>
          <p:cNvPr id="131077" name="Rectangle 5"/>
          <p:cNvSpPr>
            <a:spLocks noGrp="1" noChangeArrowheads="1"/>
          </p:cNvSpPr>
          <p:nvPr>
            <p:ph type="body" idx="1"/>
          </p:nvPr>
        </p:nvSpPr>
        <p:spPr/>
        <p:txBody>
          <a:bodyPr/>
          <a:lstStyle/>
          <a:p>
            <a:pPr eaLnBrk="1" hangingPunct="1">
              <a:lnSpc>
                <a:spcPct val="90000"/>
              </a:lnSpc>
              <a:defRPr/>
            </a:pPr>
            <a:r>
              <a:rPr lang="en-IE" sz="2800" smtClean="0"/>
              <a:t>its / it’s</a:t>
            </a:r>
            <a:endParaRPr lang="en-US" sz="2800" smtClean="0"/>
          </a:p>
          <a:p>
            <a:pPr eaLnBrk="1" hangingPunct="1">
              <a:lnSpc>
                <a:spcPct val="90000"/>
              </a:lnSpc>
              <a:defRPr/>
            </a:pPr>
            <a:r>
              <a:rPr lang="en-IE" sz="2800" smtClean="0"/>
              <a:t>quiet / quite / quit</a:t>
            </a:r>
          </a:p>
          <a:p>
            <a:pPr eaLnBrk="1" hangingPunct="1">
              <a:lnSpc>
                <a:spcPct val="90000"/>
              </a:lnSpc>
              <a:defRPr/>
            </a:pPr>
            <a:r>
              <a:rPr lang="en-IE" sz="2800" smtClean="0"/>
              <a:t>straight / strait, straits</a:t>
            </a:r>
          </a:p>
          <a:p>
            <a:pPr eaLnBrk="1" hangingPunct="1">
              <a:lnSpc>
                <a:spcPct val="90000"/>
              </a:lnSpc>
              <a:defRPr/>
            </a:pPr>
            <a:r>
              <a:rPr lang="en-IE" sz="2800" smtClean="0"/>
              <a:t>systematic / systemic</a:t>
            </a:r>
          </a:p>
          <a:p>
            <a:pPr eaLnBrk="1" hangingPunct="1">
              <a:lnSpc>
                <a:spcPct val="90000"/>
              </a:lnSpc>
              <a:defRPr/>
            </a:pPr>
            <a:r>
              <a:rPr lang="en-IE" sz="2800" smtClean="0"/>
              <a:t>that / which</a:t>
            </a:r>
          </a:p>
          <a:p>
            <a:pPr eaLnBrk="1" hangingPunct="1">
              <a:lnSpc>
                <a:spcPct val="90000"/>
              </a:lnSpc>
              <a:defRPr/>
            </a:pPr>
            <a:r>
              <a:rPr lang="en-IE" sz="2800" smtClean="0"/>
              <a:t>their / there / they’re</a:t>
            </a:r>
          </a:p>
          <a:p>
            <a:pPr eaLnBrk="1" hangingPunct="1">
              <a:lnSpc>
                <a:spcPct val="90000"/>
              </a:lnSpc>
              <a:defRPr/>
            </a:pPr>
            <a:r>
              <a:rPr lang="en-IE" sz="2800" smtClean="0"/>
              <a:t>to / too</a:t>
            </a:r>
          </a:p>
          <a:p>
            <a:pPr eaLnBrk="1" hangingPunct="1">
              <a:lnSpc>
                <a:spcPct val="90000"/>
              </a:lnSpc>
              <a:defRPr/>
            </a:pPr>
            <a:r>
              <a:rPr lang="en-IE" sz="2800" smtClean="0"/>
              <a:t>weather / whether</a:t>
            </a:r>
          </a:p>
          <a:p>
            <a:pPr eaLnBrk="1" hangingPunct="1">
              <a:lnSpc>
                <a:spcPct val="90000"/>
              </a:lnSpc>
              <a:defRPr/>
            </a:pPr>
            <a:r>
              <a:rPr lang="en-IE" sz="2800" smtClean="0"/>
              <a:t>who’s / whose</a:t>
            </a:r>
            <a:endParaRPr lang="en-US" sz="28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5B13891-B1A6-458B-9E22-A18E0D374DD9}"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5939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5939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459AD1A-981D-4C76-A3C1-EDF7F6629EC2}" type="slidenum">
              <a:rPr lang="en-US" sz="1400" smtClean="0">
                <a:solidFill>
                  <a:schemeClr val="tx2"/>
                </a:solidFill>
                <a:latin typeface="Arial" charset="0"/>
              </a:rPr>
              <a:pPr eaLnBrk="1" hangingPunct="1"/>
              <a:t>56</a:t>
            </a:fld>
            <a:endParaRPr lang="en-US" sz="1400" smtClean="0">
              <a:solidFill>
                <a:schemeClr val="tx2"/>
              </a:solidFill>
              <a:latin typeface="Arial" charset="0"/>
            </a:endParaRPr>
          </a:p>
        </p:txBody>
      </p:sp>
      <p:sp>
        <p:nvSpPr>
          <p:cNvPr id="59397" name="Date Placeholder 2"/>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F969E20D-2741-4DB7-9B8F-6B9CE24B37EB}"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59398" name="Footer Placeholder 3"/>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59399" name="Slide Number Placeholder 4"/>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C06C84E7-C542-4179-A56A-0D74E06A651A}" type="slidenum">
              <a:rPr lang="en-US" sz="1400">
                <a:solidFill>
                  <a:schemeClr val="tx2"/>
                </a:solidFill>
                <a:latin typeface="Arial" charset="0"/>
              </a:rPr>
              <a:pPr algn="r" eaLnBrk="1" hangingPunct="1">
                <a:spcBef>
                  <a:spcPct val="0"/>
                </a:spcBef>
              </a:pPr>
              <a:t>56</a:t>
            </a:fld>
            <a:endParaRPr lang="en-US" sz="1400">
              <a:solidFill>
                <a:schemeClr val="tx2"/>
              </a:solidFill>
              <a:latin typeface="Arial" charset="0"/>
            </a:endParaRPr>
          </a:p>
        </p:txBody>
      </p:sp>
      <p:sp>
        <p:nvSpPr>
          <p:cNvPr id="211970" name="Rectangle 2"/>
          <p:cNvSpPr>
            <a:spLocks noGrp="1" noChangeArrowheads="1"/>
          </p:cNvSpPr>
          <p:nvPr>
            <p:ph type="title"/>
          </p:nvPr>
        </p:nvSpPr>
        <p:spPr>
          <a:xfrm>
            <a:off x="990600" y="2743200"/>
            <a:ext cx="7772400" cy="1143000"/>
          </a:xfrm>
        </p:spPr>
        <p:txBody>
          <a:bodyPr/>
          <a:lstStyle/>
          <a:p>
            <a:pPr eaLnBrk="1" hangingPunct="1">
              <a:defRPr/>
            </a:pPr>
            <a:r>
              <a:rPr lang="en-IE" dirty="0" smtClean="0"/>
              <a:t>Before Handing the Paper in</a:t>
            </a: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33F7116-351E-43A6-AD2F-A36BBBA67C03}"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041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042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5E37456-897E-466C-96BC-176C24AE7F42}" type="slidenum">
              <a:rPr lang="en-US" sz="1400" smtClean="0">
                <a:solidFill>
                  <a:schemeClr val="tx2"/>
                </a:solidFill>
                <a:latin typeface="Arial" charset="0"/>
              </a:rPr>
              <a:pPr eaLnBrk="1" hangingPunct="1"/>
              <a:t>57</a:t>
            </a:fld>
            <a:endParaRPr lang="en-US" sz="1400" smtClean="0">
              <a:solidFill>
                <a:schemeClr val="tx2"/>
              </a:solidFill>
              <a:latin typeface="Arial" charset="0"/>
            </a:endParaRPr>
          </a:p>
        </p:txBody>
      </p:sp>
      <p:sp>
        <p:nvSpPr>
          <p:cNvPr id="6042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80DE7E19-756A-405C-9F22-7C5BAACA8157}"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042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042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07D3B389-5229-485F-9E0F-ADA3B2402B54}" type="slidenum">
              <a:rPr lang="en-US" sz="1400">
                <a:solidFill>
                  <a:schemeClr val="tx2"/>
                </a:solidFill>
                <a:latin typeface="Arial" charset="0"/>
              </a:rPr>
              <a:pPr algn="r" eaLnBrk="1" hangingPunct="1">
                <a:spcBef>
                  <a:spcPct val="0"/>
                </a:spcBef>
              </a:pPr>
              <a:t>57</a:t>
            </a:fld>
            <a:endParaRPr lang="en-US" sz="1400">
              <a:solidFill>
                <a:schemeClr val="tx2"/>
              </a:solidFill>
              <a:latin typeface="Arial" charset="0"/>
            </a:endParaRPr>
          </a:p>
        </p:txBody>
      </p:sp>
      <p:sp>
        <p:nvSpPr>
          <p:cNvPr id="215042" name="Rectangle 2"/>
          <p:cNvSpPr>
            <a:spLocks noGrp="1" noChangeArrowheads="1"/>
          </p:cNvSpPr>
          <p:nvPr>
            <p:ph type="title"/>
          </p:nvPr>
        </p:nvSpPr>
        <p:spPr/>
        <p:txBody>
          <a:bodyPr/>
          <a:lstStyle/>
          <a:p>
            <a:pPr eaLnBrk="1" hangingPunct="1">
              <a:defRPr/>
            </a:pPr>
            <a:r>
              <a:rPr lang="en-IE" dirty="0" smtClean="0"/>
              <a:t>Logical Arrangement and Development of Ideas</a:t>
            </a:r>
            <a:endParaRPr lang="en-US" dirty="0" smtClean="0"/>
          </a:p>
        </p:txBody>
      </p:sp>
      <p:sp>
        <p:nvSpPr>
          <p:cNvPr id="215043" name="Rectangle 3"/>
          <p:cNvSpPr>
            <a:spLocks noGrp="1" noChangeArrowheads="1"/>
          </p:cNvSpPr>
          <p:nvPr>
            <p:ph type="body" idx="1"/>
          </p:nvPr>
        </p:nvSpPr>
        <p:spPr/>
        <p:txBody>
          <a:bodyPr/>
          <a:lstStyle/>
          <a:p>
            <a:pPr eaLnBrk="1" hangingPunct="1">
              <a:defRPr/>
            </a:pPr>
            <a:r>
              <a:rPr lang="en-IE" sz="2800" smtClean="0"/>
              <a:t>Analysis</a:t>
            </a:r>
          </a:p>
          <a:p>
            <a:pPr eaLnBrk="1" hangingPunct="1">
              <a:defRPr/>
            </a:pPr>
            <a:r>
              <a:rPr lang="en-IE" sz="2800" smtClean="0"/>
              <a:t>Cause and effect</a:t>
            </a:r>
          </a:p>
          <a:p>
            <a:pPr eaLnBrk="1" hangingPunct="1">
              <a:defRPr/>
            </a:pPr>
            <a:r>
              <a:rPr lang="en-IE" sz="2800" smtClean="0"/>
              <a:t>Classification</a:t>
            </a:r>
          </a:p>
          <a:p>
            <a:pPr eaLnBrk="1" hangingPunct="1">
              <a:defRPr/>
            </a:pPr>
            <a:r>
              <a:rPr lang="en-IE" sz="2800" smtClean="0"/>
              <a:t>Comparison and contrast</a:t>
            </a:r>
          </a:p>
          <a:p>
            <a:pPr eaLnBrk="1" hangingPunct="1">
              <a:defRPr/>
            </a:pPr>
            <a:r>
              <a:rPr lang="en-IE" sz="2800" smtClean="0"/>
              <a:t>Definition</a:t>
            </a:r>
          </a:p>
          <a:p>
            <a:pPr eaLnBrk="1" hangingPunct="1">
              <a:defRPr/>
            </a:pPr>
            <a:r>
              <a:rPr lang="en-IE" sz="2800" smtClean="0"/>
              <a:t>Examples</a:t>
            </a:r>
          </a:p>
          <a:p>
            <a:pPr eaLnBrk="1" hangingPunct="1">
              <a:defRPr/>
            </a:pPr>
            <a:r>
              <a:rPr lang="en-IE" sz="2800" smtClean="0"/>
              <a:t>Narration</a:t>
            </a:r>
          </a:p>
          <a:p>
            <a:pPr eaLnBrk="1" hangingPunct="1">
              <a:defRPr/>
            </a:pPr>
            <a:r>
              <a:rPr lang="en-IE" sz="2800" smtClean="0"/>
              <a:t>Process</a:t>
            </a:r>
            <a:endParaRPr lang="en-US" sz="28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03327C3-9C35-4727-9759-81847BEDEA94}"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144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144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E21242F1-57F9-4525-983F-3306F775BCA2}" type="slidenum">
              <a:rPr lang="en-US" sz="1400" smtClean="0">
                <a:solidFill>
                  <a:schemeClr val="tx2"/>
                </a:solidFill>
                <a:latin typeface="Arial" charset="0"/>
              </a:rPr>
              <a:pPr eaLnBrk="1" hangingPunct="1"/>
              <a:t>58</a:t>
            </a:fld>
            <a:endParaRPr lang="en-US" sz="1400" smtClean="0">
              <a:solidFill>
                <a:schemeClr val="tx2"/>
              </a:solidFill>
              <a:latin typeface="Arial" charset="0"/>
            </a:endParaRPr>
          </a:p>
        </p:txBody>
      </p:sp>
      <p:sp>
        <p:nvSpPr>
          <p:cNvPr id="6144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5E595730-CC6B-4EE7-B35B-ED52A4F8C63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144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144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2B417891-6F06-40BD-877F-9B7DD756DD45}" type="slidenum">
              <a:rPr lang="en-US" sz="1400">
                <a:solidFill>
                  <a:schemeClr val="tx2"/>
                </a:solidFill>
                <a:latin typeface="Arial" charset="0"/>
              </a:rPr>
              <a:pPr algn="r" eaLnBrk="1" hangingPunct="1">
                <a:spcBef>
                  <a:spcPct val="0"/>
                </a:spcBef>
              </a:pPr>
              <a:t>58</a:t>
            </a:fld>
            <a:endParaRPr lang="en-US" sz="1400">
              <a:solidFill>
                <a:schemeClr val="tx2"/>
              </a:solidFill>
              <a:latin typeface="Arial" charset="0"/>
            </a:endParaRPr>
          </a:p>
        </p:txBody>
      </p:sp>
      <p:sp>
        <p:nvSpPr>
          <p:cNvPr id="217090" name="Rectangle 2"/>
          <p:cNvSpPr>
            <a:spLocks noGrp="1" noChangeArrowheads="1"/>
          </p:cNvSpPr>
          <p:nvPr>
            <p:ph type="title"/>
          </p:nvPr>
        </p:nvSpPr>
        <p:spPr/>
        <p:txBody>
          <a:bodyPr/>
          <a:lstStyle/>
          <a:p>
            <a:pPr eaLnBrk="1" hangingPunct="1">
              <a:defRPr/>
            </a:pPr>
            <a:r>
              <a:rPr lang="en-IE" smtClean="0"/>
              <a:t>Logical Division of Ideas</a:t>
            </a:r>
            <a:endParaRPr lang="en-US" smtClean="0"/>
          </a:p>
        </p:txBody>
      </p:sp>
      <p:sp>
        <p:nvSpPr>
          <p:cNvPr id="217091" name="Rectangle 3"/>
          <p:cNvSpPr>
            <a:spLocks noGrp="1" noChangeArrowheads="1"/>
          </p:cNvSpPr>
          <p:nvPr>
            <p:ph type="body" idx="1"/>
          </p:nvPr>
        </p:nvSpPr>
        <p:spPr>
          <a:xfrm>
            <a:off x="1062038" y="1766888"/>
            <a:ext cx="7769225" cy="4557712"/>
          </a:xfrm>
        </p:spPr>
        <p:txBody>
          <a:bodyPr/>
          <a:lstStyle/>
          <a:p>
            <a:pPr eaLnBrk="1" hangingPunct="1">
              <a:lnSpc>
                <a:spcPct val="90000"/>
              </a:lnSpc>
              <a:defRPr/>
            </a:pPr>
            <a:r>
              <a:rPr lang="en-IE" sz="2800" smtClean="0"/>
              <a:t>Chronological</a:t>
            </a:r>
          </a:p>
          <a:p>
            <a:pPr lvl="1" eaLnBrk="1" hangingPunct="1">
              <a:lnSpc>
                <a:spcPct val="90000"/>
              </a:lnSpc>
              <a:defRPr/>
            </a:pPr>
            <a:r>
              <a:rPr lang="en-IE" sz="2400" smtClean="0"/>
              <a:t> narratives, processes, examples, descriptions, causes and effects</a:t>
            </a:r>
          </a:p>
          <a:p>
            <a:pPr eaLnBrk="1" hangingPunct="1">
              <a:lnSpc>
                <a:spcPct val="90000"/>
              </a:lnSpc>
              <a:defRPr/>
            </a:pPr>
            <a:r>
              <a:rPr lang="en-IE" sz="2800" smtClean="0"/>
              <a:t>General to specific</a:t>
            </a:r>
          </a:p>
          <a:p>
            <a:pPr lvl="1" eaLnBrk="1" hangingPunct="1">
              <a:lnSpc>
                <a:spcPct val="90000"/>
              </a:lnSpc>
              <a:defRPr/>
            </a:pPr>
            <a:r>
              <a:rPr lang="en-IE" sz="2400" smtClean="0"/>
              <a:t> analyses, classifications, definitions, comparisons / contrasts, causes and effects</a:t>
            </a:r>
          </a:p>
          <a:p>
            <a:pPr eaLnBrk="1" hangingPunct="1">
              <a:lnSpc>
                <a:spcPct val="90000"/>
              </a:lnSpc>
              <a:defRPr/>
            </a:pPr>
            <a:r>
              <a:rPr lang="en-IE" sz="2800" smtClean="0"/>
              <a:t> Increasing order of importance</a:t>
            </a:r>
          </a:p>
          <a:p>
            <a:pPr lvl="1" eaLnBrk="1" hangingPunct="1">
              <a:lnSpc>
                <a:spcPct val="90000"/>
              </a:lnSpc>
              <a:defRPr/>
            </a:pPr>
            <a:r>
              <a:rPr lang="en-IE" sz="2400" smtClean="0"/>
              <a:t> analyses, classifications, definitions, causes and effects, comparisons / contrasts</a:t>
            </a:r>
          </a:p>
          <a:p>
            <a:pPr eaLnBrk="1" hangingPunct="1">
              <a:lnSpc>
                <a:spcPct val="90000"/>
              </a:lnSpc>
              <a:defRPr/>
            </a:pPr>
            <a:r>
              <a:rPr lang="en-IE" sz="2800" smtClean="0"/>
              <a:t> Spatial</a:t>
            </a:r>
          </a:p>
          <a:p>
            <a:pPr lvl="1" eaLnBrk="1" hangingPunct="1">
              <a:lnSpc>
                <a:spcPct val="90000"/>
              </a:lnSpc>
              <a:defRPr/>
            </a:pPr>
            <a:r>
              <a:rPr lang="en-IE" sz="2400" smtClean="0"/>
              <a:t> descriptions</a:t>
            </a:r>
            <a:endParaRPr lang="en-US" sz="24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40E43FE-FEA2-4C99-9DA8-127CA8C8462B}"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246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246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051D95F-5773-49AF-B366-E886B49DDC2A}" type="slidenum">
              <a:rPr lang="en-US" sz="1400" smtClean="0">
                <a:solidFill>
                  <a:schemeClr val="tx2"/>
                </a:solidFill>
                <a:latin typeface="Arial" charset="0"/>
              </a:rPr>
              <a:pPr eaLnBrk="1" hangingPunct="1"/>
              <a:t>59</a:t>
            </a:fld>
            <a:endParaRPr lang="en-US" sz="1400" smtClean="0">
              <a:solidFill>
                <a:schemeClr val="tx2"/>
              </a:solidFill>
              <a:latin typeface="Arial" charset="0"/>
            </a:endParaRPr>
          </a:p>
        </p:txBody>
      </p:sp>
      <p:sp>
        <p:nvSpPr>
          <p:cNvPr id="6246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53B4B8FE-6518-4341-8A72-8F9FF3844B0F}"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247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247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0254FAE9-833D-47C7-86F5-D577071453E5}" type="slidenum">
              <a:rPr lang="en-US" sz="1400">
                <a:solidFill>
                  <a:schemeClr val="tx2"/>
                </a:solidFill>
                <a:latin typeface="Arial" charset="0"/>
              </a:rPr>
              <a:pPr algn="r" eaLnBrk="1" hangingPunct="1">
                <a:spcBef>
                  <a:spcPct val="0"/>
                </a:spcBef>
              </a:pPr>
              <a:t>59</a:t>
            </a:fld>
            <a:endParaRPr lang="en-US" sz="1400">
              <a:solidFill>
                <a:schemeClr val="tx2"/>
              </a:solidFill>
              <a:latin typeface="Arial" charset="0"/>
            </a:endParaRPr>
          </a:p>
        </p:txBody>
      </p:sp>
      <p:sp>
        <p:nvSpPr>
          <p:cNvPr id="218114" name="Rectangle 2"/>
          <p:cNvSpPr>
            <a:spLocks noGrp="1" noChangeArrowheads="1"/>
          </p:cNvSpPr>
          <p:nvPr>
            <p:ph type="title"/>
          </p:nvPr>
        </p:nvSpPr>
        <p:spPr/>
        <p:txBody>
          <a:bodyPr/>
          <a:lstStyle/>
          <a:p>
            <a:pPr eaLnBrk="1" hangingPunct="1">
              <a:defRPr/>
            </a:pPr>
            <a:r>
              <a:rPr lang="en-IE" smtClean="0"/>
              <a:t>Drafting and Revising</a:t>
            </a:r>
            <a:endParaRPr lang="en-US" smtClean="0"/>
          </a:p>
        </p:txBody>
      </p:sp>
      <p:sp>
        <p:nvSpPr>
          <p:cNvPr id="218115" name="Rectangle 3"/>
          <p:cNvSpPr>
            <a:spLocks noGrp="1" noChangeArrowheads="1"/>
          </p:cNvSpPr>
          <p:nvPr>
            <p:ph type="body" idx="1"/>
          </p:nvPr>
        </p:nvSpPr>
        <p:spPr/>
        <p:txBody>
          <a:bodyPr/>
          <a:lstStyle/>
          <a:p>
            <a:pPr eaLnBrk="1" hangingPunct="1">
              <a:lnSpc>
                <a:spcPct val="90000"/>
              </a:lnSpc>
              <a:defRPr/>
            </a:pPr>
            <a:r>
              <a:rPr lang="en-IE" smtClean="0"/>
              <a:t>1</a:t>
            </a:r>
            <a:r>
              <a:rPr lang="en-IE" baseline="30000" smtClean="0"/>
              <a:t>st</a:t>
            </a:r>
            <a:r>
              <a:rPr lang="en-IE" smtClean="0"/>
              <a:t> draft: don’t think about form or content, just get ideas down on paper.</a:t>
            </a:r>
          </a:p>
          <a:p>
            <a:pPr eaLnBrk="1" hangingPunct="1">
              <a:lnSpc>
                <a:spcPct val="90000"/>
              </a:lnSpc>
              <a:defRPr/>
            </a:pPr>
            <a:r>
              <a:rPr lang="en-IE" smtClean="0"/>
              <a:t>2</a:t>
            </a:r>
            <a:r>
              <a:rPr lang="en-IE" baseline="30000" smtClean="0"/>
              <a:t>nd</a:t>
            </a:r>
            <a:r>
              <a:rPr lang="en-IE" smtClean="0"/>
              <a:t> draft: focus on the organization and integrity of your content.</a:t>
            </a:r>
          </a:p>
          <a:p>
            <a:pPr eaLnBrk="1" hangingPunct="1">
              <a:lnSpc>
                <a:spcPct val="90000"/>
              </a:lnSpc>
              <a:defRPr/>
            </a:pPr>
            <a:r>
              <a:rPr lang="en-IE" smtClean="0"/>
              <a:t>3</a:t>
            </a:r>
            <a:r>
              <a:rPr lang="en-IE" baseline="30000" smtClean="0"/>
              <a:t>rd</a:t>
            </a:r>
            <a:r>
              <a:rPr lang="en-IE" smtClean="0"/>
              <a:t> draft: focus on your paragraphs, sentences, word choice, transitions, grammar and mechanics.</a:t>
            </a:r>
          </a:p>
          <a:p>
            <a:pPr eaLnBrk="1" hangingPunct="1">
              <a:lnSpc>
                <a:spcPct val="90000"/>
              </a:lnSpc>
              <a:defRPr/>
            </a:pPr>
            <a:r>
              <a:rPr lang="en-IE" smtClean="0"/>
              <a:t>Final draft: spell and grammar check. </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BDECE8D3-B1A2-4803-97FB-17A896DE4048}"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819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819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550633FD-FDA6-4F78-B0EF-59F1071FD517}" type="slidenum">
              <a:rPr lang="en-US" sz="1400" smtClean="0">
                <a:solidFill>
                  <a:schemeClr val="tx2"/>
                </a:solidFill>
                <a:latin typeface="Arial" charset="0"/>
              </a:rPr>
              <a:pPr eaLnBrk="1" hangingPunct="1"/>
              <a:t>6</a:t>
            </a:fld>
            <a:endParaRPr lang="en-US" sz="1400" smtClean="0">
              <a:solidFill>
                <a:schemeClr val="tx2"/>
              </a:solidFill>
              <a:latin typeface="Arial" charset="0"/>
            </a:endParaRPr>
          </a:p>
        </p:txBody>
      </p:sp>
      <p:sp>
        <p:nvSpPr>
          <p:cNvPr id="819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E4F23743-FEAC-409E-AD13-68E8EA59DC44}"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819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819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83E02274-3894-4FAD-898B-01CB24EA3F8F}" type="slidenum">
              <a:rPr lang="en-US" sz="1400">
                <a:solidFill>
                  <a:schemeClr val="tx2"/>
                </a:solidFill>
                <a:latin typeface="Arial" charset="0"/>
              </a:rPr>
              <a:pPr algn="r" eaLnBrk="1" hangingPunct="1">
                <a:spcBef>
                  <a:spcPct val="0"/>
                </a:spcBef>
              </a:pPr>
              <a:t>6</a:t>
            </a:fld>
            <a:endParaRPr lang="en-US" sz="1400">
              <a:solidFill>
                <a:schemeClr val="tx2"/>
              </a:solidFill>
              <a:latin typeface="Arial" charset="0"/>
            </a:endParaRPr>
          </a:p>
        </p:txBody>
      </p:sp>
      <p:sp>
        <p:nvSpPr>
          <p:cNvPr id="166922" name="Rectangle 10"/>
          <p:cNvSpPr>
            <a:spLocks noGrp="1" noChangeArrowheads="1"/>
          </p:cNvSpPr>
          <p:nvPr>
            <p:ph type="title"/>
          </p:nvPr>
        </p:nvSpPr>
        <p:spPr/>
        <p:txBody>
          <a:bodyPr/>
          <a:lstStyle/>
          <a:p>
            <a:pPr eaLnBrk="1" hangingPunct="1">
              <a:defRPr/>
            </a:pPr>
            <a:r>
              <a:rPr lang="en-IE" smtClean="0"/>
              <a:t>Game Plan</a:t>
            </a:r>
            <a:endParaRPr lang="en-US" smtClean="0"/>
          </a:p>
        </p:txBody>
      </p:sp>
      <p:sp>
        <p:nvSpPr>
          <p:cNvPr id="166923" name="Rectangle 11"/>
          <p:cNvSpPr>
            <a:spLocks noGrp="1" noChangeArrowheads="1"/>
          </p:cNvSpPr>
          <p:nvPr>
            <p:ph type="body" idx="1"/>
          </p:nvPr>
        </p:nvSpPr>
        <p:spPr/>
        <p:txBody>
          <a:bodyPr/>
          <a:lstStyle/>
          <a:p>
            <a:pPr eaLnBrk="1" hangingPunct="1">
              <a:lnSpc>
                <a:spcPct val="90000"/>
              </a:lnSpc>
              <a:defRPr/>
            </a:pPr>
            <a:r>
              <a:rPr lang="en-IE" dirty="0" smtClean="0">
                <a:effectLst>
                  <a:outerShdw blurRad="38100" dist="38100" dir="2700000" algn="tl">
                    <a:srgbClr val="C0C0C0"/>
                  </a:outerShdw>
                </a:effectLst>
              </a:rPr>
              <a:t>Writing: </a:t>
            </a:r>
            <a:r>
              <a:rPr lang="en-IE" i="1" dirty="0" smtClean="0">
                <a:effectLst>
                  <a:outerShdw blurRad="38100" dist="38100" dir="2700000" algn="tl">
                    <a:srgbClr val="C0C0C0"/>
                  </a:outerShdw>
                </a:effectLst>
              </a:rPr>
              <a:t>Who Cares?</a:t>
            </a:r>
          </a:p>
          <a:p>
            <a:pPr eaLnBrk="1" hangingPunct="1">
              <a:lnSpc>
                <a:spcPct val="90000"/>
              </a:lnSpc>
              <a:defRPr/>
            </a:pPr>
            <a:r>
              <a:rPr lang="en-IE" dirty="0" smtClean="0">
                <a:effectLst>
                  <a:outerShdw blurRad="38100" dist="38100" dir="2700000" algn="tl">
                    <a:srgbClr val="C0C0C0"/>
                  </a:outerShdw>
                </a:effectLst>
              </a:rPr>
              <a:t>RWC </a:t>
            </a:r>
            <a:r>
              <a:rPr lang="en-IE" dirty="0">
                <a:effectLst>
                  <a:outerShdw blurRad="38100" dist="38100" dir="2700000" algn="tl">
                    <a:srgbClr val="C0C0C0"/>
                  </a:outerShdw>
                </a:effectLst>
              </a:rPr>
              <a:t>approach to </a:t>
            </a:r>
            <a:r>
              <a:rPr lang="en-IE" dirty="0" smtClean="0">
                <a:effectLst>
                  <a:outerShdw blurRad="38100" dist="38100" dir="2700000" algn="tl">
                    <a:srgbClr val="C0C0C0"/>
                  </a:outerShdw>
                </a:effectLst>
              </a:rPr>
              <a:t>writing</a:t>
            </a:r>
          </a:p>
          <a:p>
            <a:pPr eaLnBrk="1" hangingPunct="1">
              <a:lnSpc>
                <a:spcPct val="90000"/>
              </a:lnSpc>
              <a:defRPr/>
            </a:pPr>
            <a:r>
              <a:rPr lang="en-IE" dirty="0">
                <a:effectLst>
                  <a:outerShdw blurRad="38100" dist="38100" dir="2700000" algn="tl">
                    <a:srgbClr val="C0C0C0"/>
                  </a:outerShdw>
                </a:effectLst>
              </a:rPr>
              <a:t>Tackling Course Work 2</a:t>
            </a:r>
            <a:endParaRPr lang="en-US" dirty="0">
              <a:effectLst>
                <a:outerShdw blurRad="38100" dist="38100" dir="2700000" algn="tl">
                  <a:srgbClr val="C0C0C0"/>
                </a:outerShdw>
              </a:effectLst>
            </a:endParaRPr>
          </a:p>
          <a:p>
            <a:pPr eaLnBrk="1" hangingPunct="1">
              <a:lnSpc>
                <a:spcPct val="90000"/>
              </a:lnSpc>
              <a:defRPr/>
            </a:pPr>
            <a:r>
              <a:rPr lang="en-IE" dirty="0" smtClean="0">
                <a:effectLst>
                  <a:outerShdw blurRad="38100" dist="38100" dir="2700000" algn="tl">
                    <a:srgbClr val="C0C0C0"/>
                  </a:outerShdw>
                </a:effectLst>
              </a:rPr>
              <a:t>Citing </a:t>
            </a:r>
            <a:r>
              <a:rPr lang="en-IE" dirty="0">
                <a:effectLst>
                  <a:outerShdw blurRad="38100" dist="38100" dir="2700000" algn="tl">
                    <a:srgbClr val="C0C0C0"/>
                  </a:outerShdw>
                </a:effectLst>
              </a:rPr>
              <a:t>and Referencing Sources</a:t>
            </a:r>
          </a:p>
          <a:p>
            <a:pPr eaLnBrk="1" hangingPunct="1">
              <a:lnSpc>
                <a:spcPct val="90000"/>
              </a:lnSpc>
              <a:defRPr/>
            </a:pPr>
            <a:r>
              <a:rPr lang="en-IE" dirty="0" smtClean="0">
                <a:effectLst>
                  <a:outerShdw blurRad="38100" dist="38100" dir="2700000" algn="tl">
                    <a:srgbClr val="C0C0C0"/>
                  </a:outerShdw>
                </a:effectLst>
              </a:rPr>
              <a:t>Report Structure</a:t>
            </a:r>
          </a:p>
          <a:p>
            <a:pPr eaLnBrk="1" hangingPunct="1">
              <a:lnSpc>
                <a:spcPct val="90000"/>
              </a:lnSpc>
              <a:defRPr/>
            </a:pPr>
            <a:r>
              <a:rPr lang="en-IE" dirty="0" smtClean="0">
                <a:effectLst>
                  <a:outerShdw blurRad="38100" dist="38100" dir="2700000" algn="tl">
                    <a:srgbClr val="C0C0C0"/>
                  </a:outerShdw>
                </a:effectLst>
              </a:rPr>
              <a:t>Formatting the Report with Microsoft Word</a:t>
            </a:r>
          </a:p>
          <a:p>
            <a:pPr eaLnBrk="1" hangingPunct="1">
              <a:lnSpc>
                <a:spcPct val="90000"/>
              </a:lnSpc>
              <a:defRPr/>
            </a:pPr>
            <a:r>
              <a:rPr lang="en-IE" dirty="0" smtClean="0">
                <a:effectLst>
                  <a:outerShdw blurRad="38100" dist="38100" dir="2700000" algn="tl">
                    <a:srgbClr val="C0C0C0"/>
                  </a:outerShdw>
                </a:effectLst>
              </a:rPr>
              <a:t>Style and Grammar Issues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07F60C3-CCFD-46F2-BE85-1084FE20350D}"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349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349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5229F1A-82E9-46B4-B854-E32521B4DD84}" type="slidenum">
              <a:rPr lang="en-US" sz="1400" smtClean="0">
                <a:solidFill>
                  <a:schemeClr val="tx2"/>
                </a:solidFill>
                <a:latin typeface="Arial" charset="0"/>
              </a:rPr>
              <a:pPr eaLnBrk="1" hangingPunct="1"/>
              <a:t>60</a:t>
            </a:fld>
            <a:endParaRPr lang="en-US" sz="1400" smtClean="0">
              <a:solidFill>
                <a:schemeClr val="tx2"/>
              </a:solidFill>
              <a:latin typeface="Arial" charset="0"/>
            </a:endParaRPr>
          </a:p>
        </p:txBody>
      </p:sp>
      <p:sp>
        <p:nvSpPr>
          <p:cNvPr id="6349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47356536-BAE0-412E-9EC9-5CF24B59DA2D}"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349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349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50798C36-B098-4FBE-A3FA-1E6DB91D6625}" type="slidenum">
              <a:rPr lang="en-US" sz="1400">
                <a:solidFill>
                  <a:schemeClr val="tx2"/>
                </a:solidFill>
                <a:latin typeface="Arial" charset="0"/>
              </a:rPr>
              <a:pPr algn="r" eaLnBrk="1" hangingPunct="1">
                <a:spcBef>
                  <a:spcPct val="0"/>
                </a:spcBef>
              </a:pPr>
              <a:t>60</a:t>
            </a:fld>
            <a:endParaRPr lang="en-US" sz="1400">
              <a:solidFill>
                <a:schemeClr val="tx2"/>
              </a:solidFill>
              <a:latin typeface="Arial" charset="0"/>
            </a:endParaRPr>
          </a:p>
        </p:txBody>
      </p:sp>
      <p:sp>
        <p:nvSpPr>
          <p:cNvPr id="132100" name="Rectangle 4"/>
          <p:cNvSpPr>
            <a:spLocks noGrp="1" noChangeArrowheads="1"/>
          </p:cNvSpPr>
          <p:nvPr>
            <p:ph type="title"/>
          </p:nvPr>
        </p:nvSpPr>
        <p:spPr/>
        <p:txBody>
          <a:bodyPr/>
          <a:lstStyle/>
          <a:p>
            <a:pPr eaLnBrk="1" hangingPunct="1">
              <a:defRPr/>
            </a:pPr>
            <a:r>
              <a:rPr lang="en-IE" smtClean="0"/>
              <a:t>Proofreading Strategies</a:t>
            </a:r>
            <a:endParaRPr lang="en-US" smtClean="0"/>
          </a:p>
        </p:txBody>
      </p:sp>
      <p:sp>
        <p:nvSpPr>
          <p:cNvPr id="132101" name="Rectangle 5"/>
          <p:cNvSpPr>
            <a:spLocks noGrp="1" noChangeArrowheads="1"/>
          </p:cNvSpPr>
          <p:nvPr>
            <p:ph type="body" idx="1"/>
          </p:nvPr>
        </p:nvSpPr>
        <p:spPr>
          <a:xfrm>
            <a:off x="1062038" y="1766888"/>
            <a:ext cx="7769225" cy="4329112"/>
          </a:xfrm>
        </p:spPr>
        <p:txBody>
          <a:bodyPr/>
          <a:lstStyle/>
          <a:p>
            <a:pPr eaLnBrk="1" hangingPunct="1">
              <a:lnSpc>
                <a:spcPct val="90000"/>
              </a:lnSpc>
              <a:defRPr/>
            </a:pPr>
            <a:r>
              <a:rPr lang="en-IE" sz="2800" smtClean="0"/>
              <a:t>Proofread systematically. Check one thing at a time. </a:t>
            </a:r>
          </a:p>
          <a:p>
            <a:pPr eaLnBrk="1" hangingPunct="1">
              <a:lnSpc>
                <a:spcPct val="90000"/>
              </a:lnSpc>
              <a:defRPr/>
            </a:pPr>
            <a:r>
              <a:rPr lang="en-IE" sz="2800" smtClean="0"/>
              <a:t>Proof a hard copy, rather than doing it on screen.</a:t>
            </a:r>
          </a:p>
          <a:p>
            <a:pPr eaLnBrk="1" hangingPunct="1">
              <a:lnSpc>
                <a:spcPct val="90000"/>
              </a:lnSpc>
              <a:defRPr/>
            </a:pPr>
            <a:r>
              <a:rPr lang="en-IE" sz="2800" smtClean="0"/>
              <a:t>Make global changes before local changes.</a:t>
            </a:r>
          </a:p>
          <a:p>
            <a:pPr eaLnBrk="1" hangingPunct="1">
              <a:lnSpc>
                <a:spcPct val="90000"/>
              </a:lnSpc>
              <a:defRPr/>
            </a:pPr>
            <a:r>
              <a:rPr lang="en-IE" sz="2800" smtClean="0"/>
              <a:t> Ask a friend, relative, or someone else with no knowledge of your field to read your draft.</a:t>
            </a:r>
          </a:p>
          <a:p>
            <a:pPr eaLnBrk="1" hangingPunct="1">
              <a:lnSpc>
                <a:spcPct val="90000"/>
              </a:lnSpc>
              <a:defRPr/>
            </a:pPr>
            <a:r>
              <a:rPr lang="en-IE" sz="2800" smtClean="0"/>
              <a:t> Read it aloud, or listen to it being read.</a:t>
            </a:r>
          </a:p>
          <a:p>
            <a:pPr eaLnBrk="1" hangingPunct="1">
              <a:lnSpc>
                <a:spcPct val="90000"/>
              </a:lnSpc>
              <a:defRPr/>
            </a:pPr>
            <a:r>
              <a:rPr lang="en-IE" sz="2800" smtClean="0"/>
              <a:t> Use the “Find” feature to check repeated and cross-referenced information.</a:t>
            </a:r>
            <a:endParaRPr lang="en-US" sz="280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D97E5C5-8AD6-4125-A82B-C3A122828C58}"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451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451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6278850-72F2-4FEA-A1C6-984D11F04696}" type="slidenum">
              <a:rPr lang="en-US" sz="1400" smtClean="0">
                <a:solidFill>
                  <a:schemeClr val="tx2"/>
                </a:solidFill>
                <a:latin typeface="Arial" charset="0"/>
              </a:rPr>
              <a:pPr eaLnBrk="1" hangingPunct="1"/>
              <a:t>61</a:t>
            </a:fld>
            <a:endParaRPr lang="en-US" sz="1400" smtClean="0">
              <a:solidFill>
                <a:schemeClr val="tx2"/>
              </a:solidFill>
              <a:latin typeface="Arial" charset="0"/>
            </a:endParaRPr>
          </a:p>
        </p:txBody>
      </p:sp>
      <p:sp>
        <p:nvSpPr>
          <p:cNvPr id="6451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6961DBE9-1239-43AF-A263-553418FDFF52}"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451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451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CD171C20-F980-4249-88F3-1C417BBD7191}" type="slidenum">
              <a:rPr lang="en-US" sz="1400">
                <a:solidFill>
                  <a:schemeClr val="tx2"/>
                </a:solidFill>
                <a:latin typeface="Arial" charset="0"/>
              </a:rPr>
              <a:pPr algn="r" eaLnBrk="1" hangingPunct="1">
                <a:spcBef>
                  <a:spcPct val="0"/>
                </a:spcBef>
              </a:pPr>
              <a:t>61</a:t>
            </a:fld>
            <a:endParaRPr lang="en-US" sz="1400">
              <a:solidFill>
                <a:schemeClr val="tx2"/>
              </a:solidFill>
              <a:latin typeface="Arial" charset="0"/>
            </a:endParaRPr>
          </a:p>
        </p:txBody>
      </p:sp>
      <p:sp>
        <p:nvSpPr>
          <p:cNvPr id="133124" name="Rectangle 2052"/>
          <p:cNvSpPr>
            <a:spLocks noGrp="1" noChangeArrowheads="1"/>
          </p:cNvSpPr>
          <p:nvPr>
            <p:ph type="title"/>
          </p:nvPr>
        </p:nvSpPr>
        <p:spPr/>
        <p:txBody>
          <a:bodyPr/>
          <a:lstStyle/>
          <a:p>
            <a:pPr eaLnBrk="1" hangingPunct="1">
              <a:defRPr/>
            </a:pPr>
            <a:r>
              <a:rPr lang="en-IE" smtClean="0"/>
              <a:t>Proofreading Strategies</a:t>
            </a:r>
            <a:endParaRPr lang="en-US" smtClean="0"/>
          </a:p>
        </p:txBody>
      </p:sp>
      <p:sp>
        <p:nvSpPr>
          <p:cNvPr id="133125" name="Rectangle 2053"/>
          <p:cNvSpPr>
            <a:spLocks noGrp="1" noChangeArrowheads="1"/>
          </p:cNvSpPr>
          <p:nvPr>
            <p:ph type="body" idx="1"/>
          </p:nvPr>
        </p:nvSpPr>
        <p:spPr/>
        <p:txBody>
          <a:bodyPr/>
          <a:lstStyle/>
          <a:p>
            <a:pPr eaLnBrk="1" hangingPunct="1">
              <a:defRPr/>
            </a:pPr>
            <a:r>
              <a:rPr lang="en-IE" sz="2800" smtClean="0"/>
              <a:t> Make checklist.</a:t>
            </a:r>
          </a:p>
          <a:p>
            <a:pPr eaLnBrk="1" hangingPunct="1">
              <a:defRPr/>
            </a:pPr>
            <a:r>
              <a:rPr lang="en-IE" sz="2800" smtClean="0"/>
              <a:t> Make a global check.</a:t>
            </a:r>
          </a:p>
          <a:p>
            <a:pPr eaLnBrk="1" hangingPunct="1">
              <a:defRPr/>
            </a:pPr>
            <a:r>
              <a:rPr lang="en-IE" sz="2800" smtClean="0"/>
              <a:t> Work your way down to localized problems.</a:t>
            </a:r>
          </a:p>
          <a:p>
            <a:pPr eaLnBrk="1" hangingPunct="1">
              <a:defRPr/>
            </a:pPr>
            <a:r>
              <a:rPr lang="en-IE" sz="2800" smtClean="0"/>
              <a:t> Include: </a:t>
            </a:r>
          </a:p>
          <a:p>
            <a:pPr lvl="1" eaLnBrk="1" hangingPunct="1">
              <a:defRPr/>
            </a:pPr>
            <a:r>
              <a:rPr lang="en-IE" sz="2400" smtClean="0"/>
              <a:t>A check of figures: </a:t>
            </a:r>
          </a:p>
          <a:p>
            <a:pPr lvl="2" eaLnBrk="1" hangingPunct="1">
              <a:defRPr/>
            </a:pPr>
            <a:r>
              <a:rPr lang="en-IE" sz="2000" smtClean="0"/>
              <a:t>Are they sequentially numbered?</a:t>
            </a:r>
          </a:p>
          <a:p>
            <a:pPr lvl="2" eaLnBrk="1" hangingPunct="1">
              <a:defRPr/>
            </a:pPr>
            <a:r>
              <a:rPr lang="en-IE" sz="2000" smtClean="0"/>
              <a:t>Do they all have the same captions (font, style, size)?</a:t>
            </a:r>
          </a:p>
          <a:p>
            <a:pPr lvl="2" eaLnBrk="1" hangingPunct="1">
              <a:defRPr/>
            </a:pPr>
            <a:r>
              <a:rPr lang="en-IE" sz="2000" smtClean="0"/>
              <a:t>Have they been appropriately referenced?</a:t>
            </a:r>
            <a:endParaRPr lang="en-US" sz="200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CA68244-00AC-4B6F-B577-7266C710BC1E}"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5539"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5540"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657B76C-E7E8-4C86-8DC9-88068E3FD11A}" type="slidenum">
              <a:rPr lang="en-US" sz="1400" smtClean="0">
                <a:solidFill>
                  <a:schemeClr val="tx2"/>
                </a:solidFill>
                <a:latin typeface="Arial" charset="0"/>
              </a:rPr>
              <a:pPr eaLnBrk="1" hangingPunct="1"/>
              <a:t>62</a:t>
            </a:fld>
            <a:endParaRPr lang="en-US" sz="1400" smtClean="0">
              <a:solidFill>
                <a:schemeClr val="tx2"/>
              </a:solidFill>
              <a:latin typeface="Arial" charset="0"/>
            </a:endParaRPr>
          </a:p>
        </p:txBody>
      </p:sp>
      <p:sp>
        <p:nvSpPr>
          <p:cNvPr id="65541"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B66994F0-A8CD-43CE-B073-9611E08BB5B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5542"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5543"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30A08C57-A30D-4CAD-86D2-0D62FC2D3B4D}" type="slidenum">
              <a:rPr lang="en-US" sz="1400">
                <a:solidFill>
                  <a:schemeClr val="tx2"/>
                </a:solidFill>
                <a:latin typeface="Arial" charset="0"/>
              </a:rPr>
              <a:pPr algn="r" eaLnBrk="1" hangingPunct="1">
                <a:spcBef>
                  <a:spcPct val="0"/>
                </a:spcBef>
              </a:pPr>
              <a:t>62</a:t>
            </a:fld>
            <a:endParaRPr lang="en-US" sz="1400">
              <a:solidFill>
                <a:schemeClr val="tx2"/>
              </a:solidFill>
              <a:latin typeface="Arial" charset="0"/>
            </a:endParaRPr>
          </a:p>
        </p:txBody>
      </p:sp>
      <p:sp>
        <p:nvSpPr>
          <p:cNvPr id="134148" name="Rectangle 4"/>
          <p:cNvSpPr>
            <a:spLocks noGrp="1" noChangeArrowheads="1"/>
          </p:cNvSpPr>
          <p:nvPr>
            <p:ph type="title"/>
          </p:nvPr>
        </p:nvSpPr>
        <p:spPr/>
        <p:txBody>
          <a:bodyPr/>
          <a:lstStyle/>
          <a:p>
            <a:pPr eaLnBrk="1" hangingPunct="1">
              <a:defRPr/>
            </a:pPr>
            <a:r>
              <a:rPr lang="en-IE" smtClean="0"/>
              <a:t>Proofreading Strategies</a:t>
            </a:r>
            <a:endParaRPr lang="en-US" smtClean="0"/>
          </a:p>
        </p:txBody>
      </p:sp>
      <p:sp>
        <p:nvSpPr>
          <p:cNvPr id="134149" name="Rectangle 5"/>
          <p:cNvSpPr>
            <a:spLocks noGrp="1" noChangeArrowheads="1"/>
          </p:cNvSpPr>
          <p:nvPr>
            <p:ph type="body" idx="1"/>
          </p:nvPr>
        </p:nvSpPr>
        <p:spPr/>
        <p:txBody>
          <a:bodyPr/>
          <a:lstStyle/>
          <a:p>
            <a:pPr eaLnBrk="1" hangingPunct="1">
              <a:defRPr/>
            </a:pPr>
            <a:r>
              <a:rPr lang="en-IE" sz="2800" smtClean="0"/>
              <a:t> Include</a:t>
            </a:r>
          </a:p>
          <a:p>
            <a:pPr lvl="1" eaLnBrk="1" hangingPunct="1">
              <a:defRPr/>
            </a:pPr>
            <a:r>
              <a:rPr lang="en-IE" sz="2400" smtClean="0"/>
              <a:t>Check tables for the same issues.</a:t>
            </a:r>
          </a:p>
          <a:p>
            <a:pPr lvl="1" eaLnBrk="1" hangingPunct="1">
              <a:defRPr/>
            </a:pPr>
            <a:r>
              <a:rPr lang="en-IE" sz="2400" smtClean="0"/>
              <a:t>Check references.</a:t>
            </a:r>
          </a:p>
          <a:p>
            <a:pPr lvl="2" eaLnBrk="1" hangingPunct="1">
              <a:defRPr/>
            </a:pPr>
            <a:r>
              <a:rPr lang="en-IE" sz="2000" smtClean="0"/>
              <a:t>Check that citations are listed in the reference page.</a:t>
            </a:r>
          </a:p>
          <a:p>
            <a:pPr lvl="2" eaLnBrk="1" hangingPunct="1">
              <a:defRPr/>
            </a:pPr>
            <a:r>
              <a:rPr lang="en-IE" sz="2000" smtClean="0"/>
              <a:t>Check that the citations and references are arranged and formatted as in </a:t>
            </a:r>
            <a:r>
              <a:rPr lang="en-IE" sz="2000" i="1" smtClean="0"/>
              <a:t>Cite It Right</a:t>
            </a:r>
            <a:r>
              <a:rPr lang="en-IE" sz="2000" smtClean="0"/>
              <a:t>.</a:t>
            </a:r>
          </a:p>
          <a:p>
            <a:pPr lvl="1" eaLnBrk="1" hangingPunct="1">
              <a:defRPr/>
            </a:pPr>
            <a:r>
              <a:rPr lang="en-IE" sz="2400" smtClean="0"/>
              <a:t>Check headings.</a:t>
            </a:r>
          </a:p>
          <a:p>
            <a:pPr lvl="2" eaLnBrk="1" hangingPunct="1">
              <a:defRPr/>
            </a:pPr>
            <a:r>
              <a:rPr lang="en-IE" sz="2000" smtClean="0"/>
              <a:t>Check for consistency.</a:t>
            </a:r>
          </a:p>
          <a:p>
            <a:pPr lvl="2" eaLnBrk="1" hangingPunct="1">
              <a:defRPr/>
            </a:pPr>
            <a:r>
              <a:rPr lang="en-IE" sz="2000" smtClean="0"/>
              <a:t>Check that a heading is not isolated at the bottom of a page. If it is, move it up to the top of the next page.</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8D1BF7FD-6F49-4688-9127-4AB50D66FA3F}"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6563"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6564"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93C30BD-540A-429F-985E-311F281D4D66}" type="slidenum">
              <a:rPr lang="en-US" sz="1400" smtClean="0">
                <a:solidFill>
                  <a:schemeClr val="tx2"/>
                </a:solidFill>
                <a:latin typeface="Arial" charset="0"/>
              </a:rPr>
              <a:pPr eaLnBrk="1" hangingPunct="1"/>
              <a:t>63</a:t>
            </a:fld>
            <a:endParaRPr lang="en-US" sz="1400" smtClean="0">
              <a:solidFill>
                <a:schemeClr val="tx2"/>
              </a:solidFill>
              <a:latin typeface="Arial" charset="0"/>
            </a:endParaRPr>
          </a:p>
        </p:txBody>
      </p:sp>
      <p:sp>
        <p:nvSpPr>
          <p:cNvPr id="66565"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133F2AA4-3F81-4E88-84BB-3A720A298D5F}"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6566"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6567"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48AC1A09-4FAF-4658-B767-81675D6C151E}" type="slidenum">
              <a:rPr lang="en-US" sz="1400">
                <a:solidFill>
                  <a:schemeClr val="tx2"/>
                </a:solidFill>
                <a:latin typeface="Arial" charset="0"/>
              </a:rPr>
              <a:pPr algn="r" eaLnBrk="1" hangingPunct="1">
                <a:spcBef>
                  <a:spcPct val="0"/>
                </a:spcBef>
              </a:pPr>
              <a:t>63</a:t>
            </a:fld>
            <a:endParaRPr lang="en-US" sz="1400">
              <a:solidFill>
                <a:schemeClr val="tx2"/>
              </a:solidFill>
              <a:latin typeface="Arial" charset="0"/>
            </a:endParaRPr>
          </a:p>
        </p:txBody>
      </p:sp>
      <p:sp>
        <p:nvSpPr>
          <p:cNvPr id="135172" name="Rectangle 1028"/>
          <p:cNvSpPr>
            <a:spLocks noGrp="1" noChangeArrowheads="1"/>
          </p:cNvSpPr>
          <p:nvPr>
            <p:ph type="title"/>
          </p:nvPr>
        </p:nvSpPr>
        <p:spPr/>
        <p:txBody>
          <a:bodyPr/>
          <a:lstStyle/>
          <a:p>
            <a:pPr eaLnBrk="1" hangingPunct="1">
              <a:defRPr/>
            </a:pPr>
            <a:r>
              <a:rPr lang="en-IE" smtClean="0"/>
              <a:t>Proofreading Strategies</a:t>
            </a:r>
            <a:endParaRPr lang="en-US" smtClean="0"/>
          </a:p>
        </p:txBody>
      </p:sp>
      <p:sp>
        <p:nvSpPr>
          <p:cNvPr id="135173" name="Rectangle 1029"/>
          <p:cNvSpPr>
            <a:spLocks noGrp="1" noChangeArrowheads="1"/>
          </p:cNvSpPr>
          <p:nvPr>
            <p:ph type="body" idx="1"/>
          </p:nvPr>
        </p:nvSpPr>
        <p:spPr/>
        <p:txBody>
          <a:bodyPr/>
          <a:lstStyle/>
          <a:p>
            <a:pPr lvl="1" eaLnBrk="1" hangingPunct="1">
              <a:defRPr/>
            </a:pPr>
            <a:r>
              <a:rPr lang="en-IE" sz="2400" smtClean="0"/>
              <a:t>Check abbreviated terms.</a:t>
            </a:r>
          </a:p>
          <a:p>
            <a:pPr lvl="2" eaLnBrk="1" hangingPunct="1">
              <a:defRPr/>
            </a:pPr>
            <a:r>
              <a:rPr lang="en-IE" sz="2000" smtClean="0"/>
              <a:t>Check that they accompany the full, unabbreviated term the first time that they are used.</a:t>
            </a:r>
          </a:p>
          <a:p>
            <a:pPr lvl="1" eaLnBrk="1" hangingPunct="1">
              <a:defRPr/>
            </a:pPr>
            <a:r>
              <a:rPr lang="en-IE" sz="2400" smtClean="0"/>
              <a:t>Check numerical values.</a:t>
            </a:r>
          </a:p>
          <a:p>
            <a:pPr lvl="2" eaLnBrk="1" hangingPunct="1">
              <a:defRPr/>
            </a:pPr>
            <a:r>
              <a:rPr lang="en-IE" sz="2000" smtClean="0"/>
              <a:t>“—ensure that an appropriate number of significant figures have been used and that the units have not been omitted” (Young 2005, p. 151).</a:t>
            </a:r>
          </a:p>
          <a:p>
            <a:pPr lvl="1" eaLnBrk="1" hangingPunct="1">
              <a:defRPr/>
            </a:pPr>
            <a:r>
              <a:rPr lang="en-IE" sz="2400" smtClean="0"/>
              <a:t>Check Table of Contents</a:t>
            </a:r>
          </a:p>
          <a:p>
            <a:pPr lvl="2" eaLnBrk="1" hangingPunct="1">
              <a:defRPr/>
            </a:pPr>
            <a:r>
              <a:rPr lang="en-IE" sz="2000" smtClean="0"/>
              <a:t>Check that all headings correspond to the pages listed in the table of contents.</a:t>
            </a:r>
          </a:p>
          <a:p>
            <a:pPr lvl="2" eaLnBrk="1" hangingPunct="1">
              <a:defRPr/>
            </a:pPr>
            <a:r>
              <a:rPr lang="en-IE" sz="2000" smtClean="0"/>
              <a:t>Do the same for figures and tables.</a:t>
            </a:r>
            <a:endParaRPr lang="en-US" sz="20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14B6BF33-739D-4869-B11C-3F0853732816}"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7587"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7588"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2D33E5AF-32A5-4AD7-A122-D2A8ADABCB6E}" type="slidenum">
              <a:rPr lang="en-US" sz="1400" smtClean="0">
                <a:solidFill>
                  <a:schemeClr val="tx2"/>
                </a:solidFill>
                <a:latin typeface="Arial" charset="0"/>
              </a:rPr>
              <a:pPr eaLnBrk="1" hangingPunct="1"/>
              <a:t>64</a:t>
            </a:fld>
            <a:endParaRPr lang="en-US" sz="1400" smtClean="0">
              <a:solidFill>
                <a:schemeClr val="tx2"/>
              </a:solidFill>
              <a:latin typeface="Arial" charset="0"/>
            </a:endParaRPr>
          </a:p>
        </p:txBody>
      </p:sp>
      <p:sp>
        <p:nvSpPr>
          <p:cNvPr id="67589"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E596B165-2BF0-4B47-AC64-D3E8C497CED7}"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7590"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7591"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BE5F5858-7C74-4DEB-A376-A6907C09516F}" type="slidenum">
              <a:rPr lang="en-US" sz="1400">
                <a:solidFill>
                  <a:schemeClr val="tx2"/>
                </a:solidFill>
                <a:latin typeface="Arial" charset="0"/>
              </a:rPr>
              <a:pPr algn="r" eaLnBrk="1" hangingPunct="1">
                <a:spcBef>
                  <a:spcPct val="0"/>
                </a:spcBef>
              </a:pPr>
              <a:t>64</a:t>
            </a:fld>
            <a:endParaRPr lang="en-US" sz="1400">
              <a:solidFill>
                <a:schemeClr val="tx2"/>
              </a:solidFill>
              <a:latin typeface="Arial" charset="0"/>
            </a:endParaRPr>
          </a:p>
        </p:txBody>
      </p:sp>
      <p:sp>
        <p:nvSpPr>
          <p:cNvPr id="136196" name="Rectangle 4"/>
          <p:cNvSpPr>
            <a:spLocks noGrp="1" noChangeArrowheads="1"/>
          </p:cNvSpPr>
          <p:nvPr>
            <p:ph type="title"/>
          </p:nvPr>
        </p:nvSpPr>
        <p:spPr/>
        <p:txBody>
          <a:bodyPr/>
          <a:lstStyle/>
          <a:p>
            <a:pPr eaLnBrk="1" hangingPunct="1">
              <a:defRPr/>
            </a:pPr>
            <a:r>
              <a:rPr lang="en-IE" smtClean="0"/>
              <a:t>Proofreading Strategies</a:t>
            </a:r>
            <a:endParaRPr lang="en-US" smtClean="0"/>
          </a:p>
        </p:txBody>
      </p:sp>
      <p:sp>
        <p:nvSpPr>
          <p:cNvPr id="136197" name="Rectangle 5"/>
          <p:cNvSpPr>
            <a:spLocks noGrp="1" noChangeArrowheads="1"/>
          </p:cNvSpPr>
          <p:nvPr>
            <p:ph type="body" idx="1"/>
          </p:nvPr>
        </p:nvSpPr>
        <p:spPr/>
        <p:txBody>
          <a:bodyPr/>
          <a:lstStyle/>
          <a:p>
            <a:pPr lvl="1" eaLnBrk="1" hangingPunct="1">
              <a:defRPr/>
            </a:pPr>
            <a:r>
              <a:rPr lang="en-IE" smtClean="0"/>
              <a:t>Do a final check for spelling errors, stylistic inconsistencies, referencing and numbering.</a:t>
            </a:r>
            <a:endParaRPr lang="en-US" smtClean="0"/>
          </a:p>
          <a:p>
            <a:pPr eaLnBrk="1" hangingPunct="1">
              <a:defRPr/>
            </a:pPr>
            <a:endParaRPr 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FB3B5CD-CE46-4C97-B4EC-64547CCB468A}"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8611"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8612"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7761BF9-93B2-4098-A93A-D7E50104FBE0}" type="slidenum">
              <a:rPr lang="en-US" sz="1400" smtClean="0">
                <a:solidFill>
                  <a:schemeClr val="tx2"/>
                </a:solidFill>
                <a:latin typeface="Arial" charset="0"/>
              </a:rPr>
              <a:pPr eaLnBrk="1" hangingPunct="1"/>
              <a:t>65</a:t>
            </a:fld>
            <a:endParaRPr lang="en-US" sz="1400" smtClean="0">
              <a:solidFill>
                <a:schemeClr val="tx2"/>
              </a:solidFill>
              <a:latin typeface="Arial" charset="0"/>
            </a:endParaRPr>
          </a:p>
        </p:txBody>
      </p:sp>
      <p:sp>
        <p:nvSpPr>
          <p:cNvPr id="68613"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3B14F35A-C3BA-49F3-9DCB-1EC9BD94A2DC}"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8614"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8615"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78258C95-74EE-42C8-9AB2-A081BFCDE1B1}" type="slidenum">
              <a:rPr lang="en-US" sz="1400">
                <a:solidFill>
                  <a:schemeClr val="tx2"/>
                </a:solidFill>
                <a:latin typeface="Arial" charset="0"/>
              </a:rPr>
              <a:pPr algn="r" eaLnBrk="1" hangingPunct="1">
                <a:spcBef>
                  <a:spcPct val="0"/>
                </a:spcBef>
              </a:pPr>
              <a:t>65</a:t>
            </a:fld>
            <a:endParaRPr lang="en-US" sz="1400">
              <a:solidFill>
                <a:schemeClr val="tx2"/>
              </a:solidFill>
              <a:latin typeface="Arial" charset="0"/>
            </a:endParaRPr>
          </a:p>
        </p:txBody>
      </p:sp>
      <p:sp>
        <p:nvSpPr>
          <p:cNvPr id="219138" name="Rectangle 2"/>
          <p:cNvSpPr>
            <a:spLocks noGrp="1" noChangeArrowheads="1"/>
          </p:cNvSpPr>
          <p:nvPr>
            <p:ph type="title"/>
          </p:nvPr>
        </p:nvSpPr>
        <p:spPr/>
        <p:txBody>
          <a:bodyPr/>
          <a:lstStyle/>
          <a:p>
            <a:pPr eaLnBrk="1" hangingPunct="1">
              <a:defRPr/>
            </a:pPr>
            <a:r>
              <a:rPr lang="en-IE" smtClean="0"/>
              <a:t>Check</a:t>
            </a:r>
            <a:endParaRPr lang="en-US" smtClean="0"/>
          </a:p>
        </p:txBody>
      </p:sp>
      <p:sp>
        <p:nvSpPr>
          <p:cNvPr id="219139" name="Rectangle 3"/>
          <p:cNvSpPr>
            <a:spLocks noGrp="1" noChangeArrowheads="1"/>
          </p:cNvSpPr>
          <p:nvPr>
            <p:ph type="body" idx="1"/>
          </p:nvPr>
        </p:nvSpPr>
        <p:spPr/>
        <p:txBody>
          <a:bodyPr/>
          <a:lstStyle/>
          <a:p>
            <a:pPr eaLnBrk="1" hangingPunct="1">
              <a:lnSpc>
                <a:spcPct val="90000"/>
              </a:lnSpc>
              <a:defRPr/>
            </a:pPr>
            <a:r>
              <a:rPr lang="en-IE" sz="2800" smtClean="0"/>
              <a:t>Are the headings appropriately placed and clear?</a:t>
            </a:r>
          </a:p>
          <a:p>
            <a:pPr eaLnBrk="1" hangingPunct="1">
              <a:lnSpc>
                <a:spcPct val="90000"/>
              </a:lnSpc>
              <a:defRPr/>
            </a:pPr>
            <a:r>
              <a:rPr lang="en-IE" sz="2800" smtClean="0"/>
              <a:t>Is the documentation correct and according to the prescribed style?</a:t>
            </a:r>
          </a:p>
          <a:p>
            <a:pPr eaLnBrk="1" hangingPunct="1">
              <a:lnSpc>
                <a:spcPct val="90000"/>
              </a:lnSpc>
              <a:defRPr/>
            </a:pPr>
            <a:r>
              <a:rPr lang="en-IE" sz="2800" smtClean="0"/>
              <a:t>Is more support needed—in the text, in an appendix, in tables, or in references?</a:t>
            </a:r>
          </a:p>
          <a:p>
            <a:pPr eaLnBrk="1" hangingPunct="1">
              <a:lnSpc>
                <a:spcPct val="90000"/>
              </a:lnSpc>
              <a:defRPr/>
            </a:pPr>
            <a:r>
              <a:rPr lang="en-IE" sz="2800" smtClean="0"/>
              <a:t>Have I established a consistent, objective attitude toward the subject?</a:t>
            </a:r>
          </a:p>
          <a:p>
            <a:pPr eaLnBrk="1" hangingPunct="1">
              <a:lnSpc>
                <a:spcPct val="90000"/>
              </a:lnSpc>
              <a:defRPr/>
            </a:pPr>
            <a:r>
              <a:rPr lang="en-IE" sz="2800" smtClean="0"/>
              <a:t>Are the sections complete and ordered in a meaningful way?</a:t>
            </a:r>
            <a:endParaRPr lang="en-US" sz="28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28"/>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BD6B874-8785-42A9-A68C-F3A36BBA11BF}"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69635" name="Rectangle 1029"/>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69636" name="Rectangle 103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3D46EFE9-D50D-46C2-8DA2-BBC8EBAF1AE1}" type="slidenum">
              <a:rPr lang="en-US" sz="1400" smtClean="0">
                <a:solidFill>
                  <a:schemeClr val="tx2"/>
                </a:solidFill>
                <a:latin typeface="Arial" charset="0"/>
              </a:rPr>
              <a:pPr eaLnBrk="1" hangingPunct="1"/>
              <a:t>66</a:t>
            </a:fld>
            <a:endParaRPr lang="en-US" sz="1400" smtClean="0">
              <a:solidFill>
                <a:schemeClr val="tx2"/>
              </a:solidFill>
              <a:latin typeface="Arial" charset="0"/>
            </a:endParaRPr>
          </a:p>
        </p:txBody>
      </p:sp>
      <p:sp>
        <p:nvSpPr>
          <p:cNvPr id="69637" name="Date Placeholder 3"/>
          <p:cNvSpPr txBox="1">
            <a:spLocks noGrp="1"/>
          </p:cNvSpPr>
          <p:nvPr/>
        </p:nvSpPr>
        <p:spPr bwMode="auto">
          <a:xfrm>
            <a:off x="8382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l" eaLnBrk="1" hangingPunct="1">
              <a:spcBef>
                <a:spcPct val="0"/>
              </a:spcBef>
            </a:pPr>
            <a:fld id="{AC28013B-36D5-4D9C-984D-C667657C0A66}" type="datetime9">
              <a:rPr lang="en-GB" sz="1400">
                <a:solidFill>
                  <a:schemeClr val="tx2"/>
                </a:solidFill>
                <a:latin typeface="Arial" charset="0"/>
              </a:rPr>
              <a:pPr algn="l" eaLnBrk="1" hangingPunct="1">
                <a:spcBef>
                  <a:spcPct val="0"/>
                </a:spcBef>
              </a:pPr>
              <a:t>28/09/2015 12:01:43</a:t>
            </a:fld>
            <a:endParaRPr lang="en-US" sz="1400">
              <a:solidFill>
                <a:schemeClr val="tx2"/>
              </a:solidFill>
              <a:latin typeface="Arial" charset="0"/>
            </a:endParaRPr>
          </a:p>
        </p:txBody>
      </p:sp>
      <p:sp>
        <p:nvSpPr>
          <p:cNvPr id="69638" name="Footer Placeholder 4"/>
          <p:cNvSpPr txBox="1">
            <a:spLocks noGrp="1"/>
          </p:cNvSpPr>
          <p:nvPr/>
        </p:nvSpPr>
        <p:spPr bwMode="auto">
          <a:xfrm>
            <a:off x="3429000" y="6400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pPr>
            <a:r>
              <a:rPr lang="en-US" sz="1400">
                <a:solidFill>
                  <a:schemeClr val="tx2"/>
                </a:solidFill>
                <a:latin typeface="Arial" charset="0"/>
              </a:rPr>
              <a:t>ME4001</a:t>
            </a:r>
          </a:p>
        </p:txBody>
      </p:sp>
      <p:sp>
        <p:nvSpPr>
          <p:cNvPr id="69639" name="Slide Number Placeholder 5"/>
          <p:cNvSpPr txBox="1">
            <a:spLocks noGrp="1"/>
          </p:cNvSpPr>
          <p:nvPr/>
        </p:nvSpPr>
        <p:spPr bwMode="auto">
          <a:xfrm>
            <a:off x="7010400" y="64008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algn="r" eaLnBrk="1" hangingPunct="1">
              <a:spcBef>
                <a:spcPct val="0"/>
              </a:spcBef>
            </a:pPr>
            <a:fld id="{E2CED3F8-F2F6-41DB-A88B-3EFE75A07E82}" type="slidenum">
              <a:rPr lang="en-US" sz="1400">
                <a:solidFill>
                  <a:schemeClr val="tx2"/>
                </a:solidFill>
                <a:latin typeface="Arial" charset="0"/>
              </a:rPr>
              <a:pPr algn="r" eaLnBrk="1" hangingPunct="1">
                <a:spcBef>
                  <a:spcPct val="0"/>
                </a:spcBef>
              </a:pPr>
              <a:t>66</a:t>
            </a:fld>
            <a:endParaRPr lang="en-US" sz="1400">
              <a:solidFill>
                <a:schemeClr val="tx2"/>
              </a:solidFill>
              <a:latin typeface="Arial" charset="0"/>
            </a:endParaRPr>
          </a:p>
        </p:txBody>
      </p:sp>
      <p:sp>
        <p:nvSpPr>
          <p:cNvPr id="206852" name="Rectangle 4"/>
          <p:cNvSpPr>
            <a:spLocks noGrp="1" noChangeArrowheads="1"/>
          </p:cNvSpPr>
          <p:nvPr>
            <p:ph type="title"/>
          </p:nvPr>
        </p:nvSpPr>
        <p:spPr/>
        <p:txBody>
          <a:bodyPr/>
          <a:lstStyle/>
          <a:p>
            <a:pPr eaLnBrk="1" hangingPunct="1">
              <a:defRPr/>
            </a:pPr>
            <a:r>
              <a:rPr lang="en-IE" smtClean="0"/>
              <a:t>References</a:t>
            </a:r>
            <a:endParaRPr lang="en-US" smtClean="0"/>
          </a:p>
        </p:txBody>
      </p:sp>
      <p:sp>
        <p:nvSpPr>
          <p:cNvPr id="206853" name="Rectangle 5"/>
          <p:cNvSpPr>
            <a:spLocks noGrp="1" noChangeArrowheads="1"/>
          </p:cNvSpPr>
          <p:nvPr>
            <p:ph type="body" idx="1"/>
          </p:nvPr>
        </p:nvSpPr>
        <p:spPr>
          <a:xfrm>
            <a:off x="1062038" y="1766888"/>
            <a:ext cx="7769225" cy="4405312"/>
          </a:xfrm>
        </p:spPr>
        <p:txBody>
          <a:bodyPr/>
          <a:lstStyle/>
          <a:p>
            <a:pPr eaLnBrk="1" hangingPunct="1">
              <a:spcBef>
                <a:spcPct val="0"/>
              </a:spcBef>
              <a:defRPr/>
            </a:pPr>
            <a:r>
              <a:rPr lang="en-IE" sz="2000" smtClean="0"/>
              <a:t>Feldman, Ann. (2001) </a:t>
            </a:r>
            <a:r>
              <a:rPr lang="en-IE" sz="2000" i="1" smtClean="0"/>
              <a:t>Teaching Writing in Engineering: An Institute for Graduate Students</a:t>
            </a:r>
            <a:r>
              <a:rPr lang="en-IE" sz="2000" smtClean="0"/>
              <a:t>. Chicago: University of Chicag	</a:t>
            </a:r>
          </a:p>
          <a:p>
            <a:pPr eaLnBrk="1" hangingPunct="1">
              <a:spcBef>
                <a:spcPct val="0"/>
              </a:spcBef>
              <a:defRPr/>
            </a:pPr>
            <a:r>
              <a:rPr lang="en-IE" sz="2000" smtClean="0"/>
              <a:t>Mary Immaculate College, Learner Support Unit (n.d.) </a:t>
            </a:r>
            <a:r>
              <a:rPr lang="en-IE" sz="2000" i="1" smtClean="0"/>
              <a:t>The Harvard Referencing System</a:t>
            </a:r>
            <a:r>
              <a:rPr lang="en-IE" sz="2000" smtClean="0"/>
              <a:t> [online] 	available: </a:t>
            </a:r>
            <a:r>
              <a:rPr lang="en-US" sz="2000" smtClean="0"/>
              <a:t>http://www.mic.ul.ie/lsu/referencing_harvard.htm</a:t>
            </a:r>
            <a:r>
              <a:rPr lang="en-IE" sz="2000" smtClean="0"/>
              <a:t> [accessed 14 March 2006]</a:t>
            </a:r>
          </a:p>
          <a:p>
            <a:pPr eaLnBrk="1" hangingPunct="1">
              <a:spcBef>
                <a:spcPct val="0"/>
              </a:spcBef>
              <a:defRPr/>
            </a:pPr>
            <a:r>
              <a:rPr lang="en-IE" sz="2000" smtClean="0"/>
              <a:t>Strunk, W. and White, E.B. (1972) </a:t>
            </a:r>
            <a:r>
              <a:rPr lang="en-IE" sz="2000" i="1" smtClean="0"/>
              <a:t>The Elements of Style</a:t>
            </a:r>
            <a:r>
              <a:rPr lang="en-IE" sz="2000" smtClean="0"/>
              <a:t>, 2nd ed., New York: Macmillan.</a:t>
            </a:r>
          </a:p>
          <a:p>
            <a:pPr eaLnBrk="1" hangingPunct="1">
              <a:spcBef>
                <a:spcPct val="0"/>
              </a:spcBef>
              <a:defRPr/>
            </a:pPr>
            <a:r>
              <a:rPr lang="en-IE" sz="2000" smtClean="0"/>
              <a:t>Young, T.M. (2005) </a:t>
            </a:r>
            <a:r>
              <a:rPr lang="en-IE" sz="2000" i="1" smtClean="0"/>
              <a:t>Technical Writing A-Z: A 	Commonsense Guide to Engineering Reports and Theses</a:t>
            </a:r>
            <a:r>
              <a:rPr lang="en-IE" sz="2000" smtClean="0"/>
              <a:t>, British English Edition, New York: ASME.</a:t>
            </a:r>
            <a:endParaRPr 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t>Approach to Writing</a:t>
            </a:r>
            <a:endParaRPr lang="en-IE" dirty="0"/>
          </a:p>
        </p:txBody>
      </p:sp>
      <p:sp>
        <p:nvSpPr>
          <p:cNvPr id="3" name="Content Placeholder 2"/>
          <p:cNvSpPr>
            <a:spLocks noGrp="1"/>
          </p:cNvSpPr>
          <p:nvPr>
            <p:ph idx="1"/>
          </p:nvPr>
        </p:nvSpPr>
        <p:spPr/>
        <p:txBody>
          <a:bodyPr/>
          <a:lstStyle/>
          <a:p>
            <a:pPr>
              <a:defRPr/>
            </a:pPr>
            <a:r>
              <a:rPr lang="en-IE" dirty="0" smtClean="0"/>
              <a:t>Assessing a writing situation</a:t>
            </a:r>
          </a:p>
          <a:p>
            <a:pPr>
              <a:defRPr/>
            </a:pPr>
            <a:r>
              <a:rPr lang="en-IE" dirty="0" smtClean="0"/>
              <a:t>Research and Writing Process</a:t>
            </a:r>
          </a:p>
          <a:p>
            <a:pPr>
              <a:defRPr/>
            </a:pPr>
            <a:r>
              <a:rPr lang="en-IE" dirty="0" smtClean="0"/>
              <a:t>Writing Strategies</a:t>
            </a:r>
            <a:endParaRPr lang="en-IE" dirty="0"/>
          </a:p>
        </p:txBody>
      </p:sp>
      <p:sp>
        <p:nvSpPr>
          <p:cNvPr id="9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10CAAA3-0513-44F3-9223-C2622379CCCD}"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9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71BDF0D6-DEB3-4026-B4C3-68E4D3EFAA64}" type="slidenum">
              <a:rPr lang="en-US" sz="1400" smtClean="0">
                <a:solidFill>
                  <a:schemeClr val="tx2"/>
                </a:solidFill>
                <a:latin typeface="Arial" charset="0"/>
              </a:rPr>
              <a:pPr eaLnBrk="1" hangingPunct="1"/>
              <a:t>7</a:t>
            </a:fld>
            <a:endParaRPr lang="en-US" sz="1400" smtClean="0">
              <a:solidFill>
                <a:schemeClr val="tx2"/>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t>Situation</a:t>
            </a:r>
            <a:endParaRPr lang="en-IE" dirty="0"/>
          </a:p>
        </p:txBody>
      </p:sp>
      <p:sp>
        <p:nvSpPr>
          <p:cNvPr id="3" name="Content Placeholder 2"/>
          <p:cNvSpPr>
            <a:spLocks noGrp="1"/>
          </p:cNvSpPr>
          <p:nvPr>
            <p:ph idx="1"/>
          </p:nvPr>
        </p:nvSpPr>
        <p:spPr/>
        <p:txBody>
          <a:bodyPr/>
          <a:lstStyle/>
          <a:p>
            <a:pPr>
              <a:defRPr/>
            </a:pPr>
            <a:r>
              <a:rPr lang="en-IE" dirty="0" smtClean="0"/>
              <a:t>Occasion</a:t>
            </a:r>
          </a:p>
          <a:p>
            <a:pPr>
              <a:defRPr/>
            </a:pPr>
            <a:r>
              <a:rPr lang="en-IE" dirty="0" smtClean="0"/>
              <a:t>Topic</a:t>
            </a:r>
          </a:p>
          <a:p>
            <a:pPr>
              <a:defRPr/>
            </a:pPr>
            <a:r>
              <a:rPr lang="en-IE" dirty="0" smtClean="0"/>
              <a:t>Audience</a:t>
            </a:r>
          </a:p>
          <a:p>
            <a:pPr>
              <a:defRPr/>
            </a:pPr>
            <a:r>
              <a:rPr lang="en-IE" dirty="0" smtClean="0"/>
              <a:t>Purpose</a:t>
            </a:r>
          </a:p>
          <a:p>
            <a:pPr>
              <a:defRPr/>
            </a:pPr>
            <a:r>
              <a:rPr lang="en-IE" dirty="0" smtClean="0"/>
              <a:t>Writer</a:t>
            </a:r>
            <a:endParaRPr lang="en-IE" dirty="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D46F397B-95D5-47BA-AA26-524ED405D1C0}"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9942AD98-ACE5-4AC0-B82B-11CCE83DCCE4}" type="slidenum">
              <a:rPr lang="en-US" sz="1400" smtClean="0">
                <a:solidFill>
                  <a:schemeClr val="tx2"/>
                </a:solidFill>
                <a:latin typeface="Arial" charset="0"/>
              </a:rPr>
              <a:pPr eaLnBrk="1" hangingPunct="1"/>
              <a:t>8</a:t>
            </a:fld>
            <a:endParaRPr lang="en-US" sz="1400" smtClean="0">
              <a:solidFill>
                <a:schemeClr val="tx2"/>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t>Writing Process</a:t>
            </a:r>
            <a:endParaRPr lang="en-IE" dirty="0"/>
          </a:p>
        </p:txBody>
      </p:sp>
      <p:sp>
        <p:nvSpPr>
          <p:cNvPr id="3" name="Content Placeholder 2"/>
          <p:cNvSpPr>
            <a:spLocks noGrp="1"/>
          </p:cNvSpPr>
          <p:nvPr>
            <p:ph idx="1"/>
          </p:nvPr>
        </p:nvSpPr>
        <p:spPr/>
        <p:txBody>
          <a:bodyPr/>
          <a:lstStyle/>
          <a:p>
            <a:pPr>
              <a:defRPr/>
            </a:pPr>
            <a:r>
              <a:rPr lang="en-IE" dirty="0" smtClean="0"/>
              <a:t>Writer-based Writing </a:t>
            </a:r>
            <a:r>
              <a:rPr lang="en-IE" sz="2400" dirty="0" smtClean="0"/>
              <a:t>(What I want to say)</a:t>
            </a:r>
          </a:p>
          <a:p>
            <a:pPr lvl="1">
              <a:defRPr/>
            </a:pPr>
            <a:r>
              <a:rPr lang="en-IE" dirty="0" smtClean="0"/>
              <a:t>Pre-writing</a:t>
            </a:r>
          </a:p>
          <a:p>
            <a:pPr lvl="2">
              <a:defRPr/>
            </a:pPr>
            <a:r>
              <a:rPr lang="en-IE" dirty="0" smtClean="0"/>
              <a:t>Assessing the situation</a:t>
            </a:r>
          </a:p>
          <a:p>
            <a:pPr lvl="2">
              <a:defRPr/>
            </a:pPr>
            <a:r>
              <a:rPr lang="en-IE" dirty="0" smtClean="0"/>
              <a:t>Planning</a:t>
            </a:r>
          </a:p>
          <a:p>
            <a:pPr lvl="2">
              <a:defRPr/>
            </a:pPr>
            <a:r>
              <a:rPr lang="en-IE" dirty="0" smtClean="0"/>
              <a:t>Gathering information</a:t>
            </a:r>
          </a:p>
          <a:p>
            <a:pPr lvl="1">
              <a:defRPr/>
            </a:pPr>
            <a:r>
              <a:rPr lang="en-IE" dirty="0" smtClean="0"/>
              <a:t>Drafting </a:t>
            </a:r>
          </a:p>
          <a:p>
            <a:pPr>
              <a:defRPr/>
            </a:pPr>
            <a:r>
              <a:rPr lang="en-IE" dirty="0" smtClean="0"/>
              <a:t>Reader-based Writing </a:t>
            </a:r>
            <a:r>
              <a:rPr lang="en-IE" sz="2400" dirty="0" smtClean="0"/>
              <a:t>(How I want to say it)</a:t>
            </a:r>
          </a:p>
          <a:p>
            <a:pPr lvl="1">
              <a:defRPr/>
            </a:pPr>
            <a:r>
              <a:rPr lang="en-IE" dirty="0" smtClean="0"/>
              <a:t>Revising</a:t>
            </a:r>
          </a:p>
          <a:p>
            <a:pPr lvl="1">
              <a:defRPr/>
            </a:pPr>
            <a:r>
              <a:rPr lang="en-IE" dirty="0" smtClean="0"/>
              <a:t>Editing and Proof-reading</a:t>
            </a:r>
            <a:endParaRPr lang="en-IE" dirty="0"/>
          </a:p>
        </p:txBody>
      </p:sp>
      <p:sp>
        <p:nvSpPr>
          <p:cNvPr id="112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02834823-6D5F-47BF-BD87-ECB4D5533C02}" type="datetime9">
              <a:rPr lang="en-GB" sz="1400" smtClean="0">
                <a:solidFill>
                  <a:schemeClr val="tx2"/>
                </a:solidFill>
                <a:latin typeface="Arial" charset="0"/>
              </a:rPr>
              <a:pPr eaLnBrk="1" hangingPunct="1"/>
              <a:t>28/09/2015 12:01:43</a:t>
            </a:fld>
            <a:endParaRPr lang="en-US" sz="1400" smtClean="0">
              <a:solidFill>
                <a:schemeClr val="tx2"/>
              </a:solidFill>
              <a:latin typeface="Arial" charset="0"/>
            </a:endParaRPr>
          </a:p>
        </p:txBody>
      </p:sp>
      <p:sp>
        <p:nvSpPr>
          <p:cNvPr id="11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r>
              <a:rPr lang="en-US" sz="1400" smtClean="0">
                <a:solidFill>
                  <a:schemeClr val="tx2"/>
                </a:solidFill>
                <a:latin typeface="Arial" charset="0"/>
              </a:rPr>
              <a:t>ME4001</a:t>
            </a:r>
          </a:p>
        </p:txBody>
      </p:sp>
      <p:sp>
        <p:nvSpPr>
          <p:cNvPr id="112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20000"/>
              </a:spcBef>
              <a:spcAft>
                <a:spcPct val="0"/>
              </a:spcAft>
              <a:defRPr sz="2400">
                <a:solidFill>
                  <a:schemeClr val="tx1"/>
                </a:solidFill>
                <a:latin typeface="Times New Roman" pitchFamily="18" charset="0"/>
              </a:defRPr>
            </a:lvl6pPr>
            <a:lvl7pPr marL="2971800" indent="-228600" algn="ctr" eaLnBrk="0" fontAlgn="base" hangingPunct="0">
              <a:spcBef>
                <a:spcPct val="20000"/>
              </a:spcBef>
              <a:spcAft>
                <a:spcPct val="0"/>
              </a:spcAft>
              <a:defRPr sz="2400">
                <a:solidFill>
                  <a:schemeClr val="tx1"/>
                </a:solidFill>
                <a:latin typeface="Times New Roman" pitchFamily="18" charset="0"/>
              </a:defRPr>
            </a:lvl7pPr>
            <a:lvl8pPr marL="3429000" indent="-228600" algn="ctr" eaLnBrk="0" fontAlgn="base" hangingPunct="0">
              <a:spcBef>
                <a:spcPct val="20000"/>
              </a:spcBef>
              <a:spcAft>
                <a:spcPct val="0"/>
              </a:spcAft>
              <a:defRPr sz="2400">
                <a:solidFill>
                  <a:schemeClr val="tx1"/>
                </a:solidFill>
                <a:latin typeface="Times New Roman" pitchFamily="18" charset="0"/>
              </a:defRPr>
            </a:lvl8pPr>
            <a:lvl9pPr marL="3886200" indent="-228600" algn="ctr" eaLnBrk="0" fontAlgn="base" hangingPunct="0">
              <a:spcBef>
                <a:spcPct val="20000"/>
              </a:spcBef>
              <a:spcAft>
                <a:spcPct val="0"/>
              </a:spcAft>
              <a:defRPr sz="2400">
                <a:solidFill>
                  <a:schemeClr val="tx1"/>
                </a:solidFill>
                <a:latin typeface="Times New Roman" pitchFamily="18" charset="0"/>
              </a:defRPr>
            </a:lvl9pPr>
          </a:lstStyle>
          <a:p>
            <a:pPr eaLnBrk="1" hangingPunct="1"/>
            <a:fld id="{65E40FA7-B0CD-4EEA-94DF-59B281E2635D}" type="slidenum">
              <a:rPr lang="en-US" sz="1400" smtClean="0">
                <a:solidFill>
                  <a:schemeClr val="tx2"/>
                </a:solidFill>
                <a:latin typeface="Arial" charset="0"/>
              </a:rPr>
              <a:pPr eaLnBrk="1" hangingPunct="1"/>
              <a:t>9</a:t>
            </a:fld>
            <a:endParaRPr lang="en-US" sz="1400" smtClean="0">
              <a:solidFill>
                <a:schemeClr val="tx2"/>
              </a:solidFill>
              <a:latin typeface="Arial"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4"/>
  <p:tag name="TPOS" val="2"/>
</p:tagLst>
</file>

<file path=ppt/theme/theme1.xml><?xml version="1.0" encoding="utf-8"?>
<a:theme xmlns:a="http://schemas.openxmlformats.org/drawingml/2006/main" name="Expedition">
  <a:themeElements>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Expedition">
      <a:majorFont>
        <a:latin typeface="Myriad Web Pro"/>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xpedition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ion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Designs\Expedition.pot</Template>
  <TotalTime>12112</TotalTime>
  <Words>5629</Words>
  <Application>Microsoft Office PowerPoint</Application>
  <PresentationFormat>On-screen Show (4:3)</PresentationFormat>
  <Paragraphs>1066</Paragraphs>
  <Slides>66</Slides>
  <Notes>58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Times New Roman</vt:lpstr>
      <vt:lpstr>Arial</vt:lpstr>
      <vt:lpstr>Myriad Web Pro</vt:lpstr>
      <vt:lpstr>Microsoft Sans Serif</vt:lpstr>
      <vt:lpstr>Wingdings</vt:lpstr>
      <vt:lpstr>Expedition</vt:lpstr>
      <vt:lpstr>Report Writing for Engineers</vt:lpstr>
      <vt:lpstr>Writing</vt:lpstr>
      <vt:lpstr>In addition to the analytical and design skills which you need to become a successful engineer, a number of other skills, known as transferable skills, will be required throughout your career. Amongst these, communication skills have been identified in a survey of graduates of this department as being of primary importance. The ability to communicate your ideas or findings to others is as important as the knowledge itself.     (University of Edinburgh 1995)</vt:lpstr>
      <vt:lpstr>The Challenger Disaster</vt:lpstr>
      <vt:lpstr>Just a few of the types of Technical Reports you may be required to write</vt:lpstr>
      <vt:lpstr>Game Plan</vt:lpstr>
      <vt:lpstr>Approach to Writing</vt:lpstr>
      <vt:lpstr>Situation</vt:lpstr>
      <vt:lpstr>Writing Process</vt:lpstr>
      <vt:lpstr>Strategies</vt:lpstr>
      <vt:lpstr>Citing and Referencing</vt:lpstr>
      <vt:lpstr>Citing Sources</vt:lpstr>
      <vt:lpstr>Why Cite Sources?</vt:lpstr>
      <vt:lpstr>Various Referencing Styles</vt:lpstr>
      <vt:lpstr>Harvard Style</vt:lpstr>
      <vt:lpstr>Harvard Style: A Problem</vt:lpstr>
      <vt:lpstr>For Instance:</vt:lpstr>
      <vt:lpstr>The Reference Page</vt:lpstr>
      <vt:lpstr>Quotations</vt:lpstr>
      <vt:lpstr>Quotations</vt:lpstr>
      <vt:lpstr>Citing and Referencing</vt:lpstr>
      <vt:lpstr>The Structure of a Typical Report</vt:lpstr>
      <vt:lpstr>The Preliminary Section</vt:lpstr>
      <vt:lpstr>The Body of the Report</vt:lpstr>
      <vt:lpstr>End Matter</vt:lpstr>
      <vt:lpstr>References</vt:lpstr>
      <vt:lpstr>PowerPoint Presentation</vt:lpstr>
      <vt:lpstr>References</vt:lpstr>
      <vt:lpstr>Appendices</vt:lpstr>
      <vt:lpstr>Appendices</vt:lpstr>
      <vt:lpstr>Appendices</vt:lpstr>
      <vt:lpstr>Appendices</vt:lpstr>
      <vt:lpstr>Formatting the Report with Microsoft Word®</vt:lpstr>
      <vt:lpstr>Grammar and Style</vt:lpstr>
      <vt:lpstr>Punctuation</vt:lpstr>
      <vt:lpstr>Rules of Punctuation</vt:lpstr>
      <vt:lpstr>Rules of Punctuation</vt:lpstr>
      <vt:lpstr>End of Sentence Punctuation</vt:lpstr>
      <vt:lpstr>End of Sentence Punctuation</vt:lpstr>
      <vt:lpstr>Punctuation to show the relationship between ideas in a sentence</vt:lpstr>
      <vt:lpstr>Punctuation to show the relationship between ideas in a sentence</vt:lpstr>
      <vt:lpstr>Punctuation to show the relationship between ideas in a sentence</vt:lpstr>
      <vt:lpstr>Punctuation to show the relationship between ideas in a sentence</vt:lpstr>
      <vt:lpstr>Punctuation to show the relationship between ideas in a sentence</vt:lpstr>
      <vt:lpstr>Punctuation to show the relationship between ideas in a sentence</vt:lpstr>
      <vt:lpstr>Lists in a Sentence</vt:lpstr>
      <vt:lpstr>Lists in a Sentence</vt:lpstr>
      <vt:lpstr>To Indicate Possession</vt:lpstr>
      <vt:lpstr>Clarifying Word Usage</vt:lpstr>
      <vt:lpstr>Clarifying Word Usage</vt:lpstr>
      <vt:lpstr>To Indicate a Link or Range</vt:lpstr>
      <vt:lpstr>Spelling</vt:lpstr>
      <vt:lpstr>Capitalization</vt:lpstr>
      <vt:lpstr>Confusables</vt:lpstr>
      <vt:lpstr>Confusables</vt:lpstr>
      <vt:lpstr>Before Handing the Paper in</vt:lpstr>
      <vt:lpstr>Logical Arrangement and Development of Ideas</vt:lpstr>
      <vt:lpstr>Logical Division of Ideas</vt:lpstr>
      <vt:lpstr>Drafting and Revising</vt:lpstr>
      <vt:lpstr>Proofreading Strategies</vt:lpstr>
      <vt:lpstr>Proofreading Strategies</vt:lpstr>
      <vt:lpstr>Proofreading Strategies</vt:lpstr>
      <vt:lpstr>Proofreading Strategies</vt:lpstr>
      <vt:lpstr>Proofreading Strategies</vt:lpstr>
      <vt:lpstr>Check</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Report Structure</dc:subject>
  <dc:creator>Lawrence Cleary</dc:creator>
  <cp:lastModifiedBy>ULStaff</cp:lastModifiedBy>
  <cp:revision>103</cp:revision>
  <dcterms:created xsi:type="dcterms:W3CDTF">2006-10-02T05:45:00Z</dcterms:created>
  <dcterms:modified xsi:type="dcterms:W3CDTF">2015-09-28T11:40:51Z</dcterms:modified>
  <cp:category>lecture</cp:category>
</cp:coreProperties>
</file>