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85" r:id="rId3"/>
    <p:sldId id="286" r:id="rId4"/>
    <p:sldId id="287" r:id="rId5"/>
    <p:sldId id="264" r:id="rId6"/>
    <p:sldId id="260" r:id="rId7"/>
    <p:sldId id="261" r:id="rId8"/>
    <p:sldId id="262" r:id="rId9"/>
    <p:sldId id="296" r:id="rId10"/>
    <p:sldId id="297" r:id="rId11"/>
    <p:sldId id="263" r:id="rId12"/>
    <p:sldId id="266" r:id="rId13"/>
    <p:sldId id="298" r:id="rId14"/>
    <p:sldId id="269" r:id="rId15"/>
    <p:sldId id="283" r:id="rId16"/>
    <p:sldId id="280" r:id="rId17"/>
    <p:sldId id="279" r:id="rId18"/>
    <p:sldId id="281" r:id="rId19"/>
    <p:sldId id="267" r:id="rId20"/>
    <p:sldId id="258" r:id="rId21"/>
    <p:sldId id="257" r:id="rId22"/>
    <p:sldId id="294" r:id="rId23"/>
    <p:sldId id="295" r:id="rId24"/>
    <p:sldId id="265" r:id="rId25"/>
    <p:sldId id="278" r:id="rId26"/>
    <p:sldId id="282" r:id="rId27"/>
    <p:sldId id="293" r:id="rId28"/>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330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3CFA8-4B88-4F37-89CA-FDCBB9BB7D70}" v="47" dt="2022-09-01T12:13:47.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51918" autoAdjust="0"/>
  </p:normalViewPr>
  <p:slideViewPr>
    <p:cSldViewPr snapToGrid="0">
      <p:cViewPr varScale="1">
        <p:scale>
          <a:sx n="58" d="100"/>
          <a:sy n="58" d="100"/>
        </p:scale>
        <p:origin x="2796" y="60"/>
      </p:cViewPr>
      <p:guideLst/>
    </p:cSldViewPr>
  </p:slideViewPr>
  <p:notesTextViewPr>
    <p:cViewPr>
      <p:scale>
        <a:sx n="3" d="2"/>
        <a:sy n="3" d="2"/>
      </p:scale>
      <p:origin x="0" y="0"/>
    </p:cViewPr>
  </p:notesTextViewPr>
  <p:notesViewPr>
    <p:cSldViewPr snapToGrid="0">
      <p:cViewPr varScale="1">
        <p:scale>
          <a:sx n="78" d="100"/>
          <a:sy n="78" d="100"/>
        </p:scale>
        <p:origin x="4062"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rence.Cleary" userId="2054fbb1-1d53-41a7-9fd8-ea81cba84bf1" providerId="ADAL" clId="{11C3CFA8-4B88-4F37-89CA-FDCBB9BB7D70}"/>
    <pc:docChg chg="undo redo custSel addSld delSld modSld sldOrd">
      <pc:chgData name="Lawrence.Cleary" userId="2054fbb1-1d53-41a7-9fd8-ea81cba84bf1" providerId="ADAL" clId="{11C3CFA8-4B88-4F37-89CA-FDCBB9BB7D70}" dt="2022-09-01T12:17:04.104" v="13369" actId="2696"/>
      <pc:docMkLst>
        <pc:docMk/>
      </pc:docMkLst>
      <pc:sldChg chg="modSp mod setBg modNotes">
        <pc:chgData name="Lawrence.Cleary" userId="2054fbb1-1d53-41a7-9fd8-ea81cba84bf1" providerId="ADAL" clId="{11C3CFA8-4B88-4F37-89CA-FDCBB9BB7D70}" dt="2022-09-01T10:49:54.119" v="11772" actId="20577"/>
        <pc:sldMkLst>
          <pc:docMk/>
          <pc:sldMk cId="2134308481" sldId="256"/>
        </pc:sldMkLst>
        <pc:spChg chg="mod">
          <ac:chgData name="Lawrence.Cleary" userId="2054fbb1-1d53-41a7-9fd8-ea81cba84bf1" providerId="ADAL" clId="{11C3CFA8-4B88-4F37-89CA-FDCBB9BB7D70}" dt="2022-08-26T14:04:15.103" v="21" actId="27636"/>
          <ac:spMkLst>
            <pc:docMk/>
            <pc:sldMk cId="2134308481" sldId="256"/>
            <ac:spMk id="3" creationId="{D99F6F80-A2A6-6DE4-D019-68CF6EBAB546}"/>
          </ac:spMkLst>
        </pc:spChg>
        <pc:spChg chg="mod">
          <ac:chgData name="Lawrence.Cleary" userId="2054fbb1-1d53-41a7-9fd8-ea81cba84bf1" providerId="ADAL" clId="{11C3CFA8-4B88-4F37-89CA-FDCBB9BB7D70}" dt="2022-09-01T10:48:26.282" v="11590" actId="20577"/>
          <ac:spMkLst>
            <pc:docMk/>
            <pc:sldMk cId="2134308481" sldId="256"/>
            <ac:spMk id="5" creationId="{39398576-5E13-0EAC-7C1D-9D1B3CF6071B}"/>
          </ac:spMkLst>
        </pc:spChg>
      </pc:sldChg>
      <pc:sldChg chg="ord setBg">
        <pc:chgData name="Lawrence.Cleary" userId="2054fbb1-1d53-41a7-9fd8-ea81cba84bf1" providerId="ADAL" clId="{11C3CFA8-4B88-4F37-89CA-FDCBB9BB7D70}" dt="2022-08-30T12:00:52.461" v="11583"/>
        <pc:sldMkLst>
          <pc:docMk/>
          <pc:sldMk cId="2717056306" sldId="257"/>
        </pc:sldMkLst>
      </pc:sldChg>
      <pc:sldChg chg="modSp mod ord modNotes">
        <pc:chgData name="Lawrence.Cleary" userId="2054fbb1-1d53-41a7-9fd8-ea81cba84bf1" providerId="ADAL" clId="{11C3CFA8-4B88-4F37-89CA-FDCBB9BB7D70}" dt="2022-09-01T12:14:22.818" v="13355" actId="20577"/>
        <pc:sldMkLst>
          <pc:docMk/>
          <pc:sldMk cId="2335173171" sldId="258"/>
        </pc:sldMkLst>
        <pc:spChg chg="mod">
          <ac:chgData name="Lawrence.Cleary" userId="2054fbb1-1d53-41a7-9fd8-ea81cba84bf1" providerId="ADAL" clId="{11C3CFA8-4B88-4F37-89CA-FDCBB9BB7D70}" dt="2022-09-01T12:14:22.818" v="13355" actId="20577"/>
          <ac:spMkLst>
            <pc:docMk/>
            <pc:sldMk cId="2335173171" sldId="258"/>
            <ac:spMk id="2" creationId="{C304640C-FD70-C12B-F4DC-23AEB6DD94D2}"/>
          </ac:spMkLst>
        </pc:spChg>
        <pc:spChg chg="mod">
          <ac:chgData name="Lawrence.Cleary" userId="2054fbb1-1d53-41a7-9fd8-ea81cba84bf1" providerId="ADAL" clId="{11C3CFA8-4B88-4F37-89CA-FDCBB9BB7D70}" dt="2022-08-26T14:06:34.920" v="54"/>
          <ac:spMkLst>
            <pc:docMk/>
            <pc:sldMk cId="2335173171" sldId="258"/>
            <ac:spMk id="3" creationId="{1FF976F9-0D8C-1429-198C-6DE1BC5311F2}"/>
          </ac:spMkLst>
        </pc:spChg>
      </pc:sldChg>
      <pc:sldChg chg="addSp delSp modSp new del mod modClrScheme chgLayout modNotes">
        <pc:chgData name="Lawrence.Cleary" userId="2054fbb1-1d53-41a7-9fd8-ea81cba84bf1" providerId="ADAL" clId="{11C3CFA8-4B88-4F37-89CA-FDCBB9BB7D70}" dt="2022-09-01T11:57:31.373" v="13315" actId="2696"/>
        <pc:sldMkLst>
          <pc:docMk/>
          <pc:sldMk cId="2722195555" sldId="259"/>
        </pc:sldMkLst>
        <pc:spChg chg="del">
          <ac:chgData name="Lawrence.Cleary" userId="2054fbb1-1d53-41a7-9fd8-ea81cba84bf1" providerId="ADAL" clId="{11C3CFA8-4B88-4F37-89CA-FDCBB9BB7D70}" dt="2022-08-26T14:17:43.300" v="670" actId="700"/>
          <ac:spMkLst>
            <pc:docMk/>
            <pc:sldMk cId="2722195555" sldId="259"/>
            <ac:spMk id="2" creationId="{CA87C185-4E71-3437-4D96-A7B8913C0DF7}"/>
          </ac:spMkLst>
        </pc:spChg>
        <pc:spChg chg="del">
          <ac:chgData name="Lawrence.Cleary" userId="2054fbb1-1d53-41a7-9fd8-ea81cba84bf1" providerId="ADAL" clId="{11C3CFA8-4B88-4F37-89CA-FDCBB9BB7D70}" dt="2022-08-26T14:16:59.419" v="667" actId="931"/>
          <ac:spMkLst>
            <pc:docMk/>
            <pc:sldMk cId="2722195555" sldId="259"/>
            <ac:spMk id="3" creationId="{BE9D0D4F-6984-264E-5F5F-F2A5202B4443}"/>
          </ac:spMkLst>
        </pc:spChg>
        <pc:spChg chg="mod ord">
          <ac:chgData name="Lawrence.Cleary" userId="2054fbb1-1d53-41a7-9fd8-ea81cba84bf1" providerId="ADAL" clId="{11C3CFA8-4B88-4F37-89CA-FDCBB9BB7D70}" dt="2022-08-26T14:17:43.300" v="670" actId="700"/>
          <ac:spMkLst>
            <pc:docMk/>
            <pc:sldMk cId="2722195555" sldId="259"/>
            <ac:spMk id="4" creationId="{3B63F39B-88DC-03CA-5B4B-B0EAC8B80158}"/>
          </ac:spMkLst>
        </pc:spChg>
        <pc:spChg chg="mod ord">
          <ac:chgData name="Lawrence.Cleary" userId="2054fbb1-1d53-41a7-9fd8-ea81cba84bf1" providerId="ADAL" clId="{11C3CFA8-4B88-4F37-89CA-FDCBB9BB7D70}" dt="2022-08-26T14:17:43.300" v="670" actId="700"/>
          <ac:spMkLst>
            <pc:docMk/>
            <pc:sldMk cId="2722195555" sldId="259"/>
            <ac:spMk id="5" creationId="{A7DE6205-1B14-4E75-CD35-4828BEFC65B0}"/>
          </ac:spMkLst>
        </pc:spChg>
        <pc:spChg chg="mod ord">
          <ac:chgData name="Lawrence.Cleary" userId="2054fbb1-1d53-41a7-9fd8-ea81cba84bf1" providerId="ADAL" clId="{11C3CFA8-4B88-4F37-89CA-FDCBB9BB7D70}" dt="2022-08-26T14:17:43.300" v="670" actId="700"/>
          <ac:spMkLst>
            <pc:docMk/>
            <pc:sldMk cId="2722195555" sldId="259"/>
            <ac:spMk id="6" creationId="{21148887-50E8-3071-BF4B-935E59114375}"/>
          </ac:spMkLst>
        </pc:spChg>
        <pc:picChg chg="add mod">
          <ac:chgData name="Lawrence.Cleary" userId="2054fbb1-1d53-41a7-9fd8-ea81cba84bf1" providerId="ADAL" clId="{11C3CFA8-4B88-4F37-89CA-FDCBB9BB7D70}" dt="2022-09-01T11:55:29.068" v="13313" actId="14100"/>
          <ac:picMkLst>
            <pc:docMk/>
            <pc:sldMk cId="2722195555" sldId="259"/>
            <ac:picMk id="3" creationId="{1547FFFF-03B9-7D1F-2767-FA8ED05E5574}"/>
          </ac:picMkLst>
        </pc:picChg>
        <pc:picChg chg="add del mod ord">
          <ac:chgData name="Lawrence.Cleary" userId="2054fbb1-1d53-41a7-9fd8-ea81cba84bf1" providerId="ADAL" clId="{11C3CFA8-4B88-4F37-89CA-FDCBB9BB7D70}" dt="2022-08-26T14:18:59.347" v="672" actId="21"/>
          <ac:picMkLst>
            <pc:docMk/>
            <pc:sldMk cId="2722195555" sldId="259"/>
            <ac:picMk id="8" creationId="{96200867-FC4A-3A1B-6C56-1C5AD09A37D8}"/>
          </ac:picMkLst>
        </pc:picChg>
        <pc:picChg chg="add del mod">
          <ac:chgData name="Lawrence.Cleary" userId="2054fbb1-1d53-41a7-9fd8-ea81cba84bf1" providerId="ADAL" clId="{11C3CFA8-4B88-4F37-89CA-FDCBB9BB7D70}" dt="2022-09-01T11:54:58.234" v="13308" actId="21"/>
          <ac:picMkLst>
            <pc:docMk/>
            <pc:sldMk cId="2722195555" sldId="259"/>
            <ac:picMk id="10" creationId="{9B5EF7AB-DE62-6994-1A1A-9663280B6BC6}"/>
          </ac:picMkLst>
        </pc:picChg>
      </pc:sldChg>
      <pc:sldChg chg="addSp modSp new del mod modNotes">
        <pc:chgData name="Lawrence.Cleary" userId="2054fbb1-1d53-41a7-9fd8-ea81cba84bf1" providerId="ADAL" clId="{11C3CFA8-4B88-4F37-89CA-FDCBB9BB7D70}" dt="2022-09-01T11:57:31.373" v="13315" actId="2696"/>
        <pc:sldMkLst>
          <pc:docMk/>
          <pc:sldMk cId="1551790578" sldId="260"/>
        </pc:sldMkLst>
        <pc:picChg chg="add mod">
          <ac:chgData name="Lawrence.Cleary" userId="2054fbb1-1d53-41a7-9fd8-ea81cba84bf1" providerId="ADAL" clId="{11C3CFA8-4B88-4F37-89CA-FDCBB9BB7D70}" dt="2022-08-26T14:22:56.612" v="901" actId="962"/>
          <ac:picMkLst>
            <pc:docMk/>
            <pc:sldMk cId="1551790578" sldId="260"/>
            <ac:picMk id="6" creationId="{840FAB33-AF95-023E-EB07-2696D23FB839}"/>
          </ac:picMkLst>
        </pc:picChg>
      </pc:sldChg>
      <pc:sldChg chg="modSp mod">
        <pc:chgData name="Lawrence.Cleary" userId="2054fbb1-1d53-41a7-9fd8-ea81cba84bf1" providerId="ADAL" clId="{11C3CFA8-4B88-4F37-89CA-FDCBB9BB7D70}" dt="2022-09-01T12:05:27.051" v="13322" actId="27636"/>
        <pc:sldMkLst>
          <pc:docMk/>
          <pc:sldMk cId="3251211906" sldId="260"/>
        </pc:sldMkLst>
        <pc:spChg chg="mod">
          <ac:chgData name="Lawrence.Cleary" userId="2054fbb1-1d53-41a7-9fd8-ea81cba84bf1" providerId="ADAL" clId="{11C3CFA8-4B88-4F37-89CA-FDCBB9BB7D70}" dt="2022-09-01T12:05:27.051" v="13322" actId="27636"/>
          <ac:spMkLst>
            <pc:docMk/>
            <pc:sldMk cId="3251211906" sldId="260"/>
            <ac:spMk id="3" creationId="{00000000-0000-0000-0000-000000000000}"/>
          </ac:spMkLst>
        </pc:spChg>
      </pc:sldChg>
      <pc:sldChg chg="addSp modSp new del mod modNotes">
        <pc:chgData name="Lawrence.Cleary" userId="2054fbb1-1d53-41a7-9fd8-ea81cba84bf1" providerId="ADAL" clId="{11C3CFA8-4B88-4F37-89CA-FDCBB9BB7D70}" dt="2022-09-01T11:57:41.197" v="13316" actId="2696"/>
        <pc:sldMkLst>
          <pc:docMk/>
          <pc:sldMk cId="439843661" sldId="261"/>
        </pc:sldMkLst>
        <pc:picChg chg="add mod">
          <ac:chgData name="Lawrence.Cleary" userId="2054fbb1-1d53-41a7-9fd8-ea81cba84bf1" providerId="ADAL" clId="{11C3CFA8-4B88-4F37-89CA-FDCBB9BB7D70}" dt="2022-08-26T14:26:21.900" v="1052" actId="962"/>
          <ac:picMkLst>
            <pc:docMk/>
            <pc:sldMk cId="439843661" sldId="261"/>
            <ac:picMk id="6" creationId="{449461CD-65E8-A4B3-E6EB-3686D949E16E}"/>
          </ac:picMkLst>
        </pc:picChg>
      </pc:sldChg>
      <pc:sldChg chg="modSp mod">
        <pc:chgData name="Lawrence.Cleary" userId="2054fbb1-1d53-41a7-9fd8-ea81cba84bf1" providerId="ADAL" clId="{11C3CFA8-4B88-4F37-89CA-FDCBB9BB7D70}" dt="2022-09-01T12:05:27.071" v="13323" actId="27636"/>
        <pc:sldMkLst>
          <pc:docMk/>
          <pc:sldMk cId="3329838953" sldId="261"/>
        </pc:sldMkLst>
        <pc:spChg chg="mod">
          <ac:chgData name="Lawrence.Cleary" userId="2054fbb1-1d53-41a7-9fd8-ea81cba84bf1" providerId="ADAL" clId="{11C3CFA8-4B88-4F37-89CA-FDCBB9BB7D70}" dt="2022-09-01T12:05:27.071" v="13323" actId="27636"/>
          <ac:spMkLst>
            <pc:docMk/>
            <pc:sldMk cId="3329838953" sldId="261"/>
            <ac:spMk id="3" creationId="{00000000-0000-0000-0000-000000000000}"/>
          </ac:spMkLst>
        </pc:spChg>
      </pc:sldChg>
      <pc:sldChg chg="new del">
        <pc:chgData name="Lawrence.Cleary" userId="2054fbb1-1d53-41a7-9fd8-ea81cba84bf1" providerId="ADAL" clId="{11C3CFA8-4B88-4F37-89CA-FDCBB9BB7D70}" dt="2022-08-26T14:27:18.007" v="1055" actId="2696"/>
        <pc:sldMkLst>
          <pc:docMk/>
          <pc:sldMk cId="1482487020" sldId="262"/>
        </pc:sldMkLst>
      </pc:sldChg>
      <pc:sldChg chg="modSp add del mod ord chgLayout modNotes">
        <pc:chgData name="Lawrence.Cleary" userId="2054fbb1-1d53-41a7-9fd8-ea81cba84bf1" providerId="ADAL" clId="{11C3CFA8-4B88-4F37-89CA-FDCBB9BB7D70}" dt="2022-09-01T12:00:49.658" v="13317" actId="2696"/>
        <pc:sldMkLst>
          <pc:docMk/>
          <pc:sldMk cId="3457151126" sldId="263"/>
        </pc:sldMkLst>
        <pc:spChg chg="mod ord">
          <ac:chgData name="Lawrence.Cleary" userId="2054fbb1-1d53-41a7-9fd8-ea81cba84bf1" providerId="ADAL" clId="{11C3CFA8-4B88-4F37-89CA-FDCBB9BB7D70}" dt="2022-08-26T14:27:25.069" v="1056" actId="700"/>
          <ac:spMkLst>
            <pc:docMk/>
            <pc:sldMk cId="3457151126" sldId="263"/>
            <ac:spMk id="2" creationId="{C304640C-FD70-C12B-F4DC-23AEB6DD94D2}"/>
          </ac:spMkLst>
        </pc:spChg>
        <pc:spChg chg="mod ord">
          <ac:chgData name="Lawrence.Cleary" userId="2054fbb1-1d53-41a7-9fd8-ea81cba84bf1" providerId="ADAL" clId="{11C3CFA8-4B88-4F37-89CA-FDCBB9BB7D70}" dt="2022-08-26T14:27:25.069" v="1056" actId="700"/>
          <ac:spMkLst>
            <pc:docMk/>
            <pc:sldMk cId="3457151126" sldId="263"/>
            <ac:spMk id="3" creationId="{1FF976F9-0D8C-1429-198C-6DE1BC5311F2}"/>
          </ac:spMkLst>
        </pc:spChg>
        <pc:spChg chg="mod ord">
          <ac:chgData name="Lawrence.Cleary" userId="2054fbb1-1d53-41a7-9fd8-ea81cba84bf1" providerId="ADAL" clId="{11C3CFA8-4B88-4F37-89CA-FDCBB9BB7D70}" dt="2022-08-26T14:27:25.069" v="1056" actId="700"/>
          <ac:spMkLst>
            <pc:docMk/>
            <pc:sldMk cId="3457151126" sldId="263"/>
            <ac:spMk id="4" creationId="{58C7E693-269F-9B46-C1DE-23E074FDAF6B}"/>
          </ac:spMkLst>
        </pc:spChg>
        <pc:spChg chg="mod ord">
          <ac:chgData name="Lawrence.Cleary" userId="2054fbb1-1d53-41a7-9fd8-ea81cba84bf1" providerId="ADAL" clId="{11C3CFA8-4B88-4F37-89CA-FDCBB9BB7D70}" dt="2022-08-26T14:27:25.069" v="1056" actId="700"/>
          <ac:spMkLst>
            <pc:docMk/>
            <pc:sldMk cId="3457151126" sldId="263"/>
            <ac:spMk id="5" creationId="{443F8118-23E9-A060-3CD6-3A1993D1B41B}"/>
          </ac:spMkLst>
        </pc:spChg>
        <pc:spChg chg="mod ord">
          <ac:chgData name="Lawrence.Cleary" userId="2054fbb1-1d53-41a7-9fd8-ea81cba84bf1" providerId="ADAL" clId="{11C3CFA8-4B88-4F37-89CA-FDCBB9BB7D70}" dt="2022-08-26T14:27:25.069" v="1056" actId="700"/>
          <ac:spMkLst>
            <pc:docMk/>
            <pc:sldMk cId="3457151126" sldId="263"/>
            <ac:spMk id="6" creationId="{BEC5F3C1-D9BE-CF52-A680-93999163D021}"/>
          </ac:spMkLst>
        </pc:spChg>
      </pc:sldChg>
      <pc:sldChg chg="modSp mod">
        <pc:chgData name="Lawrence.Cleary" userId="2054fbb1-1d53-41a7-9fd8-ea81cba84bf1" providerId="ADAL" clId="{11C3CFA8-4B88-4F37-89CA-FDCBB9BB7D70}" dt="2022-09-01T12:09:05.593" v="13337" actId="20577"/>
        <pc:sldMkLst>
          <pc:docMk/>
          <pc:sldMk cId="3855432228" sldId="263"/>
        </pc:sldMkLst>
        <pc:spChg chg="mod">
          <ac:chgData name="Lawrence.Cleary" userId="2054fbb1-1d53-41a7-9fd8-ea81cba84bf1" providerId="ADAL" clId="{11C3CFA8-4B88-4F37-89CA-FDCBB9BB7D70}" dt="2022-09-01T12:09:05.593" v="13337" actId="20577"/>
          <ac:spMkLst>
            <pc:docMk/>
            <pc:sldMk cId="3855432228" sldId="263"/>
            <ac:spMk id="3" creationId="{00000000-0000-0000-0000-000000000000}"/>
          </ac:spMkLst>
        </pc:spChg>
      </pc:sldChg>
      <pc:sldChg chg="addSp delSp modSp new mod ord modNotes">
        <pc:chgData name="Lawrence.Cleary" userId="2054fbb1-1d53-41a7-9fd8-ea81cba84bf1" providerId="ADAL" clId="{11C3CFA8-4B88-4F37-89CA-FDCBB9BB7D70}" dt="2022-09-01T11:31:41.475" v="12646" actId="20577"/>
        <pc:sldMkLst>
          <pc:docMk/>
          <pc:sldMk cId="1626699836" sldId="264"/>
        </pc:sldMkLst>
        <pc:spChg chg="mod">
          <ac:chgData name="Lawrence.Cleary" userId="2054fbb1-1d53-41a7-9fd8-ea81cba84bf1" providerId="ADAL" clId="{11C3CFA8-4B88-4F37-89CA-FDCBB9BB7D70}" dt="2022-09-01T11:29:59.086" v="12645" actId="20577"/>
          <ac:spMkLst>
            <pc:docMk/>
            <pc:sldMk cId="1626699836" sldId="264"/>
            <ac:spMk id="2" creationId="{D796E741-F17D-538C-EC21-EA1C9EAE1F4C}"/>
          </ac:spMkLst>
        </pc:spChg>
        <pc:spChg chg="del">
          <ac:chgData name="Lawrence.Cleary" userId="2054fbb1-1d53-41a7-9fd8-ea81cba84bf1" providerId="ADAL" clId="{11C3CFA8-4B88-4F37-89CA-FDCBB9BB7D70}" dt="2022-08-29T15:05:20.873" v="1756" actId="931"/>
          <ac:spMkLst>
            <pc:docMk/>
            <pc:sldMk cId="1626699836" sldId="264"/>
            <ac:spMk id="3" creationId="{30C64337-3F07-591E-7C70-5AEB2D029EE4}"/>
          </ac:spMkLst>
        </pc:spChg>
        <pc:picChg chg="add mod">
          <ac:chgData name="Lawrence.Cleary" userId="2054fbb1-1d53-41a7-9fd8-ea81cba84bf1" providerId="ADAL" clId="{11C3CFA8-4B88-4F37-89CA-FDCBB9BB7D70}" dt="2022-08-29T15:05:21.452" v="1758" actId="962"/>
          <ac:picMkLst>
            <pc:docMk/>
            <pc:sldMk cId="1626699836" sldId="264"/>
            <ac:picMk id="8" creationId="{3F17A542-1939-5A60-D10F-475090A22F15}"/>
          </ac:picMkLst>
        </pc:picChg>
      </pc:sldChg>
      <pc:sldChg chg="addSp delSp modSp new mod ord modClrScheme chgLayout modNotes">
        <pc:chgData name="Lawrence.Cleary" userId="2054fbb1-1d53-41a7-9fd8-ea81cba84bf1" providerId="ADAL" clId="{11C3CFA8-4B88-4F37-89CA-FDCBB9BB7D70}" dt="2022-09-01T12:15:46.500" v="13359"/>
        <pc:sldMkLst>
          <pc:docMk/>
          <pc:sldMk cId="1091047379" sldId="265"/>
        </pc:sldMkLst>
        <pc:spChg chg="mod ord">
          <ac:chgData name="Lawrence.Cleary" userId="2054fbb1-1d53-41a7-9fd8-ea81cba84bf1" providerId="ADAL" clId="{11C3CFA8-4B88-4F37-89CA-FDCBB9BB7D70}" dt="2022-08-30T09:47:59.907" v="8974" actId="700"/>
          <ac:spMkLst>
            <pc:docMk/>
            <pc:sldMk cId="1091047379" sldId="265"/>
            <ac:spMk id="2" creationId="{4DC01574-3DB9-5E55-C4D6-C2C5DA6D7905}"/>
          </ac:spMkLst>
        </pc:spChg>
        <pc:spChg chg="mod ord">
          <ac:chgData name="Lawrence.Cleary" userId="2054fbb1-1d53-41a7-9fd8-ea81cba84bf1" providerId="ADAL" clId="{11C3CFA8-4B88-4F37-89CA-FDCBB9BB7D70}" dt="2022-08-30T09:47:59.907" v="8974" actId="700"/>
          <ac:spMkLst>
            <pc:docMk/>
            <pc:sldMk cId="1091047379" sldId="265"/>
            <ac:spMk id="3" creationId="{5EEF21B2-37BF-E09F-D09D-D5AD676D83C2}"/>
          </ac:spMkLst>
        </pc:spChg>
        <pc:spChg chg="mod ord">
          <ac:chgData name="Lawrence.Cleary" userId="2054fbb1-1d53-41a7-9fd8-ea81cba84bf1" providerId="ADAL" clId="{11C3CFA8-4B88-4F37-89CA-FDCBB9BB7D70}" dt="2022-08-30T09:47:59.907" v="8974" actId="700"/>
          <ac:spMkLst>
            <pc:docMk/>
            <pc:sldMk cId="1091047379" sldId="265"/>
            <ac:spMk id="4" creationId="{928BAA3E-883C-56E6-7DFD-02C3752AC246}"/>
          </ac:spMkLst>
        </pc:spChg>
        <pc:spChg chg="add mod ord">
          <ac:chgData name="Lawrence.Cleary" userId="2054fbb1-1d53-41a7-9fd8-ea81cba84bf1" providerId="ADAL" clId="{11C3CFA8-4B88-4F37-89CA-FDCBB9BB7D70}" dt="2022-08-30T09:48:09.007" v="8997" actId="20577"/>
          <ac:spMkLst>
            <pc:docMk/>
            <pc:sldMk cId="1091047379" sldId="265"/>
            <ac:spMk id="5" creationId="{8A1538CF-BF10-F766-23E7-541C2BC04F25}"/>
          </ac:spMkLst>
        </pc:spChg>
        <pc:spChg chg="add del mod ord">
          <ac:chgData name="Lawrence.Cleary" userId="2054fbb1-1d53-41a7-9fd8-ea81cba84bf1" providerId="ADAL" clId="{11C3CFA8-4B88-4F37-89CA-FDCBB9BB7D70}" dt="2022-08-30T09:51:52.892" v="8998" actId="931"/>
          <ac:spMkLst>
            <pc:docMk/>
            <pc:sldMk cId="1091047379" sldId="265"/>
            <ac:spMk id="6" creationId="{20345210-6AFA-FB33-B38A-5AE5DE4C4BD7}"/>
          </ac:spMkLst>
        </pc:spChg>
        <pc:picChg chg="add mod">
          <ac:chgData name="Lawrence.Cleary" userId="2054fbb1-1d53-41a7-9fd8-ea81cba84bf1" providerId="ADAL" clId="{11C3CFA8-4B88-4F37-89CA-FDCBB9BB7D70}" dt="2022-08-30T09:52:01.522" v="9001" actId="14100"/>
          <ac:picMkLst>
            <pc:docMk/>
            <pc:sldMk cId="1091047379" sldId="265"/>
            <ac:picMk id="8" creationId="{AC127890-2133-C155-FB23-D4D9AEE7220A}"/>
          </ac:picMkLst>
        </pc:picChg>
      </pc:sldChg>
      <pc:sldChg chg="modSp new del mod">
        <pc:chgData name="Lawrence.Cleary" userId="2054fbb1-1d53-41a7-9fd8-ea81cba84bf1" providerId="ADAL" clId="{11C3CFA8-4B88-4F37-89CA-FDCBB9BB7D70}" dt="2022-08-30T11:41:43.075" v="10639" actId="2696"/>
        <pc:sldMkLst>
          <pc:docMk/>
          <pc:sldMk cId="3824808969" sldId="266"/>
        </pc:sldMkLst>
        <pc:spChg chg="mod">
          <ac:chgData name="Lawrence.Cleary" userId="2054fbb1-1d53-41a7-9fd8-ea81cba84bf1" providerId="ADAL" clId="{11C3CFA8-4B88-4F37-89CA-FDCBB9BB7D70}" dt="2022-08-30T11:39:40.902" v="10636" actId="20577"/>
          <ac:spMkLst>
            <pc:docMk/>
            <pc:sldMk cId="3824808969" sldId="266"/>
            <ac:spMk id="2" creationId="{86A8635A-FDF1-A37F-8DCD-F2890FCF2958}"/>
          </ac:spMkLst>
        </pc:spChg>
      </pc:sldChg>
      <pc:sldChg chg="modSp mod">
        <pc:chgData name="Lawrence.Cleary" userId="2054fbb1-1d53-41a7-9fd8-ea81cba84bf1" providerId="ADAL" clId="{11C3CFA8-4B88-4F37-89CA-FDCBB9BB7D70}" dt="2022-09-01T12:05:27.121" v="13328" actId="27636"/>
        <pc:sldMkLst>
          <pc:docMk/>
          <pc:sldMk cId="2090385251" sldId="267"/>
        </pc:sldMkLst>
        <pc:spChg chg="mod">
          <ac:chgData name="Lawrence.Cleary" userId="2054fbb1-1d53-41a7-9fd8-ea81cba84bf1" providerId="ADAL" clId="{11C3CFA8-4B88-4F37-89CA-FDCBB9BB7D70}" dt="2022-09-01T12:05:27.121" v="13328" actId="27636"/>
          <ac:spMkLst>
            <pc:docMk/>
            <pc:sldMk cId="2090385251" sldId="267"/>
            <ac:spMk id="3" creationId="{00000000-0000-0000-0000-000000000000}"/>
          </ac:spMkLst>
        </pc:spChg>
      </pc:sldChg>
      <pc:sldChg chg="del">
        <pc:chgData name="Lawrence.Cleary" userId="2054fbb1-1d53-41a7-9fd8-ea81cba84bf1" providerId="ADAL" clId="{11C3CFA8-4B88-4F37-89CA-FDCBB9BB7D70}" dt="2022-09-01T12:17:04.104" v="13369" actId="2696"/>
        <pc:sldMkLst>
          <pc:docMk/>
          <pc:sldMk cId="3405806066" sldId="268"/>
        </pc:sldMkLst>
      </pc:sldChg>
      <pc:sldChg chg="modSp mod">
        <pc:chgData name="Lawrence.Cleary" userId="2054fbb1-1d53-41a7-9fd8-ea81cba84bf1" providerId="ADAL" clId="{11C3CFA8-4B88-4F37-89CA-FDCBB9BB7D70}" dt="2022-09-01T12:05:27.112" v="13327" actId="27636"/>
        <pc:sldMkLst>
          <pc:docMk/>
          <pc:sldMk cId="3472333810" sldId="269"/>
        </pc:sldMkLst>
        <pc:spChg chg="mod">
          <ac:chgData name="Lawrence.Cleary" userId="2054fbb1-1d53-41a7-9fd8-ea81cba84bf1" providerId="ADAL" clId="{11C3CFA8-4B88-4F37-89CA-FDCBB9BB7D70}" dt="2022-09-01T12:05:27.112" v="13327" actId="27636"/>
          <ac:spMkLst>
            <pc:docMk/>
            <pc:sldMk cId="3472333810" sldId="269"/>
            <ac:spMk id="3" creationId="{00000000-0000-0000-0000-000000000000}"/>
          </ac:spMkLst>
        </pc:spChg>
      </pc:sldChg>
      <pc:sldChg chg="add del">
        <pc:chgData name="Lawrence.Cleary" userId="2054fbb1-1d53-41a7-9fd8-ea81cba84bf1" providerId="ADAL" clId="{11C3CFA8-4B88-4F37-89CA-FDCBB9BB7D70}" dt="2022-09-01T12:15:56.148" v="13360" actId="2696"/>
        <pc:sldMkLst>
          <pc:docMk/>
          <pc:sldMk cId="1185270492" sldId="274"/>
        </pc:sldMkLst>
      </pc:sldChg>
      <pc:sldChg chg="del">
        <pc:chgData name="Lawrence.Cleary" userId="2054fbb1-1d53-41a7-9fd8-ea81cba84bf1" providerId="ADAL" clId="{11C3CFA8-4B88-4F37-89CA-FDCBB9BB7D70}" dt="2022-09-01T12:03:18.491" v="13319"/>
        <pc:sldMkLst>
          <pc:docMk/>
          <pc:sldMk cId="1994160253" sldId="274"/>
        </pc:sldMkLst>
      </pc:sldChg>
      <pc:sldChg chg="add del">
        <pc:chgData name="Lawrence.Cleary" userId="2054fbb1-1d53-41a7-9fd8-ea81cba84bf1" providerId="ADAL" clId="{11C3CFA8-4B88-4F37-89CA-FDCBB9BB7D70}" dt="2022-09-01T12:16:07.339" v="13361" actId="2696"/>
        <pc:sldMkLst>
          <pc:docMk/>
          <pc:sldMk cId="1821774395" sldId="275"/>
        </pc:sldMkLst>
      </pc:sldChg>
      <pc:sldChg chg="del">
        <pc:chgData name="Lawrence.Cleary" userId="2054fbb1-1d53-41a7-9fd8-ea81cba84bf1" providerId="ADAL" clId="{11C3CFA8-4B88-4F37-89CA-FDCBB9BB7D70}" dt="2022-09-01T12:03:18.491" v="13319"/>
        <pc:sldMkLst>
          <pc:docMk/>
          <pc:sldMk cId="2421796978" sldId="275"/>
        </pc:sldMkLst>
      </pc:sldChg>
      <pc:sldChg chg="modSp add del mod">
        <pc:chgData name="Lawrence.Cleary" userId="2054fbb1-1d53-41a7-9fd8-ea81cba84bf1" providerId="ADAL" clId="{11C3CFA8-4B88-4F37-89CA-FDCBB9BB7D70}" dt="2022-09-01T12:16:12.145" v="13362" actId="2696"/>
        <pc:sldMkLst>
          <pc:docMk/>
          <pc:sldMk cId="2088583836" sldId="276"/>
        </pc:sldMkLst>
        <pc:spChg chg="mod">
          <ac:chgData name="Lawrence.Cleary" userId="2054fbb1-1d53-41a7-9fd8-ea81cba84bf1" providerId="ADAL" clId="{11C3CFA8-4B88-4F37-89CA-FDCBB9BB7D70}" dt="2022-09-01T11:44:50.628" v="13247"/>
          <ac:spMkLst>
            <pc:docMk/>
            <pc:sldMk cId="2088583836" sldId="276"/>
            <ac:spMk id="3" creationId="{1E0D8A5E-6A37-43B3-8469-D62416A5680C}"/>
          </ac:spMkLst>
        </pc:spChg>
      </pc:sldChg>
      <pc:sldChg chg="del">
        <pc:chgData name="Lawrence.Cleary" userId="2054fbb1-1d53-41a7-9fd8-ea81cba84bf1" providerId="ADAL" clId="{11C3CFA8-4B88-4F37-89CA-FDCBB9BB7D70}" dt="2022-09-01T12:03:18.491" v="13319"/>
        <pc:sldMkLst>
          <pc:docMk/>
          <pc:sldMk cId="2422287893" sldId="276"/>
        </pc:sldMkLst>
      </pc:sldChg>
      <pc:sldChg chg="add del">
        <pc:chgData name="Lawrence.Cleary" userId="2054fbb1-1d53-41a7-9fd8-ea81cba84bf1" providerId="ADAL" clId="{11C3CFA8-4B88-4F37-89CA-FDCBB9BB7D70}" dt="2022-09-01T12:16:57.223" v="13368" actId="2696"/>
        <pc:sldMkLst>
          <pc:docMk/>
          <pc:sldMk cId="400577877" sldId="277"/>
        </pc:sldMkLst>
      </pc:sldChg>
      <pc:sldChg chg="ord">
        <pc:chgData name="Lawrence.Cleary" userId="2054fbb1-1d53-41a7-9fd8-ea81cba84bf1" providerId="ADAL" clId="{11C3CFA8-4B88-4F37-89CA-FDCBB9BB7D70}" dt="2022-09-01T12:15:38.365" v="13357"/>
        <pc:sldMkLst>
          <pc:docMk/>
          <pc:sldMk cId="750758651" sldId="278"/>
        </pc:sldMkLst>
      </pc:sldChg>
      <pc:sldChg chg="del">
        <pc:chgData name="Lawrence.Cleary" userId="2054fbb1-1d53-41a7-9fd8-ea81cba84bf1" providerId="ADAL" clId="{11C3CFA8-4B88-4F37-89CA-FDCBB9BB7D70}" dt="2022-09-01T12:03:51.703" v="13321" actId="2696"/>
        <pc:sldMkLst>
          <pc:docMk/>
          <pc:sldMk cId="2222757686" sldId="278"/>
        </pc:sldMkLst>
      </pc:sldChg>
      <pc:sldChg chg="del">
        <pc:chgData name="Lawrence.Cleary" userId="2054fbb1-1d53-41a7-9fd8-ea81cba84bf1" providerId="ADAL" clId="{11C3CFA8-4B88-4F37-89CA-FDCBB9BB7D70}" dt="2022-09-01T12:03:51.703" v="13321" actId="2696"/>
        <pc:sldMkLst>
          <pc:docMk/>
          <pc:sldMk cId="447294401" sldId="279"/>
        </pc:sldMkLst>
      </pc:sldChg>
      <pc:sldChg chg="del">
        <pc:chgData name="Lawrence.Cleary" userId="2054fbb1-1d53-41a7-9fd8-ea81cba84bf1" providerId="ADAL" clId="{11C3CFA8-4B88-4F37-89CA-FDCBB9BB7D70}" dt="2022-09-01T12:13:07.370" v="13340" actId="2696"/>
        <pc:sldMkLst>
          <pc:docMk/>
          <pc:sldMk cId="1360900861" sldId="279"/>
        </pc:sldMkLst>
      </pc:sldChg>
      <pc:sldChg chg="del">
        <pc:chgData name="Lawrence.Cleary" userId="2054fbb1-1d53-41a7-9fd8-ea81cba84bf1" providerId="ADAL" clId="{11C3CFA8-4B88-4F37-89CA-FDCBB9BB7D70}" dt="2022-09-01T12:03:51.703" v="13321" actId="2696"/>
        <pc:sldMkLst>
          <pc:docMk/>
          <pc:sldMk cId="1206236523" sldId="280"/>
        </pc:sldMkLst>
      </pc:sldChg>
      <pc:sldChg chg="del">
        <pc:chgData name="Lawrence.Cleary" userId="2054fbb1-1d53-41a7-9fd8-ea81cba84bf1" providerId="ADAL" clId="{11C3CFA8-4B88-4F37-89CA-FDCBB9BB7D70}" dt="2022-09-01T12:12:51.633" v="13339" actId="2696"/>
        <pc:sldMkLst>
          <pc:docMk/>
          <pc:sldMk cId="2392229402" sldId="280"/>
        </pc:sldMkLst>
      </pc:sldChg>
      <pc:sldChg chg="del">
        <pc:chgData name="Lawrence.Cleary" userId="2054fbb1-1d53-41a7-9fd8-ea81cba84bf1" providerId="ADAL" clId="{11C3CFA8-4B88-4F37-89CA-FDCBB9BB7D70}" dt="2022-09-01T12:13:30.768" v="13341" actId="2696"/>
        <pc:sldMkLst>
          <pc:docMk/>
          <pc:sldMk cId="1961285798" sldId="281"/>
        </pc:sldMkLst>
      </pc:sldChg>
      <pc:sldChg chg="modSp del mod">
        <pc:chgData name="Lawrence.Cleary" userId="2054fbb1-1d53-41a7-9fd8-ea81cba84bf1" providerId="ADAL" clId="{11C3CFA8-4B88-4F37-89CA-FDCBB9BB7D70}" dt="2022-09-01T12:03:51.703" v="13321" actId="2696"/>
        <pc:sldMkLst>
          <pc:docMk/>
          <pc:sldMk cId="3790874006" sldId="281"/>
        </pc:sldMkLst>
        <pc:spChg chg="mod">
          <ac:chgData name="Lawrence.Cleary" userId="2054fbb1-1d53-41a7-9fd8-ea81cba84bf1" providerId="ADAL" clId="{11C3CFA8-4B88-4F37-89CA-FDCBB9BB7D70}" dt="2022-08-30T11:41:34.682" v="10638" actId="27636"/>
          <ac:spMkLst>
            <pc:docMk/>
            <pc:sldMk cId="3790874006" sldId="281"/>
            <ac:spMk id="3" creationId="{00000000-0000-0000-0000-000000000000}"/>
          </ac:spMkLst>
        </pc:spChg>
      </pc:sldChg>
      <pc:sldChg chg="modSp del mod">
        <pc:chgData name="Lawrence.Cleary" userId="2054fbb1-1d53-41a7-9fd8-ea81cba84bf1" providerId="ADAL" clId="{11C3CFA8-4B88-4F37-89CA-FDCBB9BB7D70}" dt="2022-09-01T12:03:51.703" v="13321" actId="2696"/>
        <pc:sldMkLst>
          <pc:docMk/>
          <pc:sldMk cId="456617403" sldId="282"/>
        </pc:sldMkLst>
        <pc:spChg chg="mod">
          <ac:chgData name="Lawrence.Cleary" userId="2054fbb1-1d53-41a7-9fd8-ea81cba84bf1" providerId="ADAL" clId="{11C3CFA8-4B88-4F37-89CA-FDCBB9BB7D70}" dt="2022-08-30T11:57:43.818" v="11573" actId="20577"/>
          <ac:spMkLst>
            <pc:docMk/>
            <pc:sldMk cId="456617403" sldId="282"/>
            <ac:spMk id="3" creationId="{00000000-0000-0000-0000-000000000000}"/>
          </ac:spMkLst>
        </pc:spChg>
      </pc:sldChg>
      <pc:sldChg chg="modSp del mod">
        <pc:chgData name="Lawrence.Cleary" userId="2054fbb1-1d53-41a7-9fd8-ea81cba84bf1" providerId="ADAL" clId="{11C3CFA8-4B88-4F37-89CA-FDCBB9BB7D70}" dt="2022-09-01T12:03:51.703" v="13321" actId="2696"/>
        <pc:sldMkLst>
          <pc:docMk/>
          <pc:sldMk cId="3712647593" sldId="283"/>
        </pc:sldMkLst>
        <pc:spChg chg="mod">
          <ac:chgData name="Lawrence.Cleary" userId="2054fbb1-1d53-41a7-9fd8-ea81cba84bf1" providerId="ADAL" clId="{11C3CFA8-4B88-4F37-89CA-FDCBB9BB7D70}" dt="2022-08-30T11:41:34.656" v="10637" actId="27636"/>
          <ac:spMkLst>
            <pc:docMk/>
            <pc:sldMk cId="3712647593" sldId="283"/>
            <ac:spMk id="3" creationId="{00000000-0000-0000-0000-000000000000}"/>
          </ac:spMkLst>
        </pc:spChg>
      </pc:sldChg>
      <pc:sldChg chg="del">
        <pc:chgData name="Lawrence.Cleary" userId="2054fbb1-1d53-41a7-9fd8-ea81cba84bf1" providerId="ADAL" clId="{11C3CFA8-4B88-4F37-89CA-FDCBB9BB7D70}" dt="2022-09-01T12:12:33.024" v="13338" actId="2696"/>
        <pc:sldMkLst>
          <pc:docMk/>
          <pc:sldMk cId="3996413717" sldId="283"/>
        </pc:sldMkLst>
      </pc:sldChg>
      <pc:sldChg chg="del">
        <pc:chgData name="Lawrence.Cleary" userId="2054fbb1-1d53-41a7-9fd8-ea81cba84bf1" providerId="ADAL" clId="{11C3CFA8-4B88-4F37-89CA-FDCBB9BB7D70}" dt="2022-09-01T12:06:23.058" v="13329" actId="2696"/>
        <pc:sldMkLst>
          <pc:docMk/>
          <pc:sldMk cId="1288703539" sldId="284"/>
        </pc:sldMkLst>
      </pc:sldChg>
      <pc:sldChg chg="modSp new mod ord">
        <pc:chgData name="Lawrence.Cleary" userId="2054fbb1-1d53-41a7-9fd8-ea81cba84bf1" providerId="ADAL" clId="{11C3CFA8-4B88-4F37-89CA-FDCBB9BB7D70}" dt="2022-09-01T10:52:26.159" v="12019" actId="20577"/>
        <pc:sldMkLst>
          <pc:docMk/>
          <pc:sldMk cId="1766839133" sldId="285"/>
        </pc:sldMkLst>
        <pc:spChg chg="mod">
          <ac:chgData name="Lawrence.Cleary" userId="2054fbb1-1d53-41a7-9fd8-ea81cba84bf1" providerId="ADAL" clId="{11C3CFA8-4B88-4F37-89CA-FDCBB9BB7D70}" dt="2022-09-01T10:51:35.842" v="11844" actId="20577"/>
          <ac:spMkLst>
            <pc:docMk/>
            <pc:sldMk cId="1766839133" sldId="285"/>
            <ac:spMk id="2" creationId="{B230AE09-5B47-D4D4-C473-EE8084085433}"/>
          </ac:spMkLst>
        </pc:spChg>
        <pc:spChg chg="mod">
          <ac:chgData name="Lawrence.Cleary" userId="2054fbb1-1d53-41a7-9fd8-ea81cba84bf1" providerId="ADAL" clId="{11C3CFA8-4B88-4F37-89CA-FDCBB9BB7D70}" dt="2022-09-01T10:52:26.159" v="12019" actId="20577"/>
          <ac:spMkLst>
            <pc:docMk/>
            <pc:sldMk cId="1766839133" sldId="285"/>
            <ac:spMk id="3" creationId="{943C3DEA-0E93-EF9F-0875-088ADF544F17}"/>
          </ac:spMkLst>
        </pc:spChg>
      </pc:sldChg>
      <pc:sldChg chg="modSp new mod modNotes">
        <pc:chgData name="Lawrence.Cleary" userId="2054fbb1-1d53-41a7-9fd8-ea81cba84bf1" providerId="ADAL" clId="{11C3CFA8-4B88-4F37-89CA-FDCBB9BB7D70}" dt="2022-09-01T11:23:27.878" v="12334" actId="20577"/>
        <pc:sldMkLst>
          <pc:docMk/>
          <pc:sldMk cId="4039006989" sldId="286"/>
        </pc:sldMkLst>
        <pc:spChg chg="mod">
          <ac:chgData name="Lawrence.Cleary" userId="2054fbb1-1d53-41a7-9fd8-ea81cba84bf1" providerId="ADAL" clId="{11C3CFA8-4B88-4F37-89CA-FDCBB9BB7D70}" dt="2022-09-01T11:22:50.855" v="12258" actId="20577"/>
          <ac:spMkLst>
            <pc:docMk/>
            <pc:sldMk cId="4039006989" sldId="286"/>
            <ac:spMk id="2" creationId="{D5826E48-6C29-B4C1-B823-F52EEF69DEDA}"/>
          </ac:spMkLst>
        </pc:spChg>
        <pc:spChg chg="mod">
          <ac:chgData name="Lawrence.Cleary" userId="2054fbb1-1d53-41a7-9fd8-ea81cba84bf1" providerId="ADAL" clId="{11C3CFA8-4B88-4F37-89CA-FDCBB9BB7D70}" dt="2022-09-01T11:22:08.441" v="12220" actId="20577"/>
          <ac:spMkLst>
            <pc:docMk/>
            <pc:sldMk cId="4039006989" sldId="286"/>
            <ac:spMk id="3" creationId="{7B475E93-BFAD-0422-6D27-A991CD2DB751}"/>
          </ac:spMkLst>
        </pc:spChg>
      </pc:sldChg>
      <pc:sldChg chg="modSp new mod modNotes">
        <pc:chgData name="Lawrence.Cleary" userId="2054fbb1-1d53-41a7-9fd8-ea81cba84bf1" providerId="ADAL" clId="{11C3CFA8-4B88-4F37-89CA-FDCBB9BB7D70}" dt="2022-09-01T11:29:18.589" v="12624" actId="20577"/>
        <pc:sldMkLst>
          <pc:docMk/>
          <pc:sldMk cId="2113127296" sldId="287"/>
        </pc:sldMkLst>
        <pc:spChg chg="mod">
          <ac:chgData name="Lawrence.Cleary" userId="2054fbb1-1d53-41a7-9fd8-ea81cba84bf1" providerId="ADAL" clId="{11C3CFA8-4B88-4F37-89CA-FDCBB9BB7D70}" dt="2022-09-01T11:22:39.637" v="12234" actId="20577"/>
          <ac:spMkLst>
            <pc:docMk/>
            <pc:sldMk cId="2113127296" sldId="287"/>
            <ac:spMk id="2" creationId="{BFFA722E-E3E3-EF38-019F-0884FA280E9D}"/>
          </ac:spMkLst>
        </pc:spChg>
        <pc:spChg chg="mod">
          <ac:chgData name="Lawrence.Cleary" userId="2054fbb1-1d53-41a7-9fd8-ea81cba84bf1" providerId="ADAL" clId="{11C3CFA8-4B88-4F37-89CA-FDCBB9BB7D70}" dt="2022-09-01T11:29:18.589" v="12624" actId="20577"/>
          <ac:spMkLst>
            <pc:docMk/>
            <pc:sldMk cId="2113127296" sldId="287"/>
            <ac:spMk id="3" creationId="{32D5EE4B-7974-5FCC-ED8D-41CE82D0A12F}"/>
          </ac:spMkLst>
        </pc:spChg>
      </pc:sldChg>
      <pc:sldChg chg="modSp add del mod">
        <pc:chgData name="Lawrence.Cleary" userId="2054fbb1-1d53-41a7-9fd8-ea81cba84bf1" providerId="ADAL" clId="{11C3CFA8-4B88-4F37-89CA-FDCBB9BB7D70}" dt="2022-09-01T12:16:17.720" v="13363" actId="2696"/>
        <pc:sldMkLst>
          <pc:docMk/>
          <pc:sldMk cId="1542960074" sldId="288"/>
        </pc:sldMkLst>
        <pc:spChg chg="mod">
          <ac:chgData name="Lawrence.Cleary" userId="2054fbb1-1d53-41a7-9fd8-ea81cba84bf1" providerId="ADAL" clId="{11C3CFA8-4B88-4F37-89CA-FDCBB9BB7D70}" dt="2022-09-01T11:44:50.628" v="13247"/>
          <ac:spMkLst>
            <pc:docMk/>
            <pc:sldMk cId="1542960074" sldId="288"/>
            <ac:spMk id="3" creationId="{00000000-0000-0000-0000-000000000000}"/>
          </ac:spMkLst>
        </pc:spChg>
      </pc:sldChg>
      <pc:sldChg chg="del">
        <pc:chgData name="Lawrence.Cleary" userId="2054fbb1-1d53-41a7-9fd8-ea81cba84bf1" providerId="ADAL" clId="{11C3CFA8-4B88-4F37-89CA-FDCBB9BB7D70}" dt="2022-09-01T12:03:18.491" v="13319"/>
        <pc:sldMkLst>
          <pc:docMk/>
          <pc:sldMk cId="2050794541" sldId="288"/>
        </pc:sldMkLst>
      </pc:sldChg>
      <pc:sldChg chg="add del">
        <pc:chgData name="Lawrence.Cleary" userId="2054fbb1-1d53-41a7-9fd8-ea81cba84bf1" providerId="ADAL" clId="{11C3CFA8-4B88-4F37-89CA-FDCBB9BB7D70}" dt="2022-09-01T12:16:28.915" v="13364" actId="2696"/>
        <pc:sldMkLst>
          <pc:docMk/>
          <pc:sldMk cId="1034177485" sldId="289"/>
        </pc:sldMkLst>
      </pc:sldChg>
      <pc:sldChg chg="del">
        <pc:chgData name="Lawrence.Cleary" userId="2054fbb1-1d53-41a7-9fd8-ea81cba84bf1" providerId="ADAL" clId="{11C3CFA8-4B88-4F37-89CA-FDCBB9BB7D70}" dt="2022-09-01T12:03:18.491" v="13319"/>
        <pc:sldMkLst>
          <pc:docMk/>
          <pc:sldMk cId="2376835726" sldId="289"/>
        </pc:sldMkLst>
      </pc:sldChg>
      <pc:sldChg chg="add del">
        <pc:chgData name="Lawrence.Cleary" userId="2054fbb1-1d53-41a7-9fd8-ea81cba84bf1" providerId="ADAL" clId="{11C3CFA8-4B88-4F37-89CA-FDCBB9BB7D70}" dt="2022-09-01T12:16:42.001" v="13365" actId="2696"/>
        <pc:sldMkLst>
          <pc:docMk/>
          <pc:sldMk cId="1203652539" sldId="290"/>
        </pc:sldMkLst>
      </pc:sldChg>
      <pc:sldChg chg="modSp add del mod">
        <pc:chgData name="Lawrence.Cleary" userId="2054fbb1-1d53-41a7-9fd8-ea81cba84bf1" providerId="ADAL" clId="{11C3CFA8-4B88-4F37-89CA-FDCBB9BB7D70}" dt="2022-09-01T12:16:47.817" v="13366" actId="2696"/>
        <pc:sldMkLst>
          <pc:docMk/>
          <pc:sldMk cId="3750920771" sldId="291"/>
        </pc:sldMkLst>
        <pc:spChg chg="mod">
          <ac:chgData name="Lawrence.Cleary" userId="2054fbb1-1d53-41a7-9fd8-ea81cba84bf1" providerId="ADAL" clId="{11C3CFA8-4B88-4F37-89CA-FDCBB9BB7D70}" dt="2022-09-01T11:44:50.628" v="13247"/>
          <ac:spMkLst>
            <pc:docMk/>
            <pc:sldMk cId="3750920771" sldId="291"/>
            <ac:spMk id="3" creationId="{00000000-0000-0000-0000-000000000000}"/>
          </ac:spMkLst>
        </pc:spChg>
      </pc:sldChg>
      <pc:sldChg chg="add del">
        <pc:chgData name="Lawrence.Cleary" userId="2054fbb1-1d53-41a7-9fd8-ea81cba84bf1" providerId="ADAL" clId="{11C3CFA8-4B88-4F37-89CA-FDCBB9BB7D70}" dt="2022-09-01T12:16:53.104" v="13367" actId="2696"/>
        <pc:sldMkLst>
          <pc:docMk/>
          <pc:sldMk cId="3263563596" sldId="292"/>
        </pc:sldMkLst>
      </pc:sldChg>
      <pc:sldChg chg="add del">
        <pc:chgData name="Lawrence.Cleary" userId="2054fbb1-1d53-41a7-9fd8-ea81cba84bf1" providerId="ADAL" clId="{11C3CFA8-4B88-4F37-89CA-FDCBB9BB7D70}" dt="2022-09-01T11:44:50.628" v="13247"/>
        <pc:sldMkLst>
          <pc:docMk/>
          <pc:sldMk cId="492037161" sldId="293"/>
        </pc:sldMkLst>
      </pc:sldChg>
      <pc:sldChg chg="del">
        <pc:chgData name="Lawrence.Cleary" userId="2054fbb1-1d53-41a7-9fd8-ea81cba84bf1" providerId="ADAL" clId="{11C3CFA8-4B88-4F37-89CA-FDCBB9BB7D70}" dt="2022-09-01T11:44:42.981" v="13243"/>
        <pc:sldMkLst>
          <pc:docMk/>
          <pc:sldMk cId="47419651" sldId="294"/>
        </pc:sldMkLst>
      </pc:sldChg>
      <pc:sldChg chg="modSp new mod">
        <pc:chgData name="Lawrence.Cleary" userId="2054fbb1-1d53-41a7-9fd8-ea81cba84bf1" providerId="ADAL" clId="{11C3CFA8-4B88-4F37-89CA-FDCBB9BB7D70}" dt="2022-09-01T11:48:08.806" v="13270" actId="115"/>
        <pc:sldMkLst>
          <pc:docMk/>
          <pc:sldMk cId="3401472797" sldId="294"/>
        </pc:sldMkLst>
        <pc:spChg chg="mod">
          <ac:chgData name="Lawrence.Cleary" userId="2054fbb1-1d53-41a7-9fd8-ea81cba84bf1" providerId="ADAL" clId="{11C3CFA8-4B88-4F37-89CA-FDCBB9BB7D70}" dt="2022-09-01T11:46:11.508" v="13252" actId="255"/>
          <ac:spMkLst>
            <pc:docMk/>
            <pc:sldMk cId="3401472797" sldId="294"/>
            <ac:spMk id="2" creationId="{239E46D7-074B-1AC4-ABE1-41C0A206D20D}"/>
          </ac:spMkLst>
        </pc:spChg>
        <pc:spChg chg="mod">
          <ac:chgData name="Lawrence.Cleary" userId="2054fbb1-1d53-41a7-9fd8-ea81cba84bf1" providerId="ADAL" clId="{11C3CFA8-4B88-4F37-89CA-FDCBB9BB7D70}" dt="2022-09-01T11:48:08.806" v="13270" actId="115"/>
          <ac:spMkLst>
            <pc:docMk/>
            <pc:sldMk cId="3401472797" sldId="294"/>
            <ac:spMk id="3" creationId="{7FA78254-B815-D971-7F40-E2691D60C65E}"/>
          </ac:spMkLst>
        </pc:spChg>
      </pc:sldChg>
      <pc:sldChg chg="del">
        <pc:chgData name="Lawrence.Cleary" userId="2054fbb1-1d53-41a7-9fd8-ea81cba84bf1" providerId="ADAL" clId="{11C3CFA8-4B88-4F37-89CA-FDCBB9BB7D70}" dt="2022-09-01T11:44:42.981" v="13243"/>
        <pc:sldMkLst>
          <pc:docMk/>
          <pc:sldMk cId="2433194747" sldId="295"/>
        </pc:sldMkLst>
      </pc:sldChg>
      <pc:sldChg chg="modSp new mod">
        <pc:chgData name="Lawrence.Cleary" userId="2054fbb1-1d53-41a7-9fd8-ea81cba84bf1" providerId="ADAL" clId="{11C3CFA8-4B88-4F37-89CA-FDCBB9BB7D70}" dt="2022-09-01T11:51:14.246" v="13307" actId="207"/>
        <pc:sldMkLst>
          <pc:docMk/>
          <pc:sldMk cId="2885065066" sldId="295"/>
        </pc:sldMkLst>
        <pc:spChg chg="mod">
          <ac:chgData name="Lawrence.Cleary" userId="2054fbb1-1d53-41a7-9fd8-ea81cba84bf1" providerId="ADAL" clId="{11C3CFA8-4B88-4F37-89CA-FDCBB9BB7D70}" dt="2022-09-01T11:49:07.394" v="13274"/>
          <ac:spMkLst>
            <pc:docMk/>
            <pc:sldMk cId="2885065066" sldId="295"/>
            <ac:spMk id="2" creationId="{DA39F421-A321-6891-4A17-F34BEC74D254}"/>
          </ac:spMkLst>
        </pc:spChg>
        <pc:spChg chg="mod">
          <ac:chgData name="Lawrence.Cleary" userId="2054fbb1-1d53-41a7-9fd8-ea81cba84bf1" providerId="ADAL" clId="{11C3CFA8-4B88-4F37-89CA-FDCBB9BB7D70}" dt="2022-09-01T11:51:14.246" v="13307" actId="207"/>
          <ac:spMkLst>
            <pc:docMk/>
            <pc:sldMk cId="2885065066" sldId="295"/>
            <ac:spMk id="3" creationId="{9239594C-F2D8-16A2-D1CE-EE11D673597A}"/>
          </ac:spMkLst>
        </pc:spChg>
      </pc:sldChg>
      <pc:sldChg chg="new del">
        <pc:chgData name="Lawrence.Cleary" userId="2054fbb1-1d53-41a7-9fd8-ea81cba84bf1" providerId="ADAL" clId="{11C3CFA8-4B88-4F37-89CA-FDCBB9BB7D70}" dt="2022-09-01T11:57:31.373" v="13315" actId="2696"/>
        <pc:sldMkLst>
          <pc:docMk/>
          <pc:sldMk cId="2781567365" sldId="296"/>
        </pc:sldMkLst>
      </pc:sldChg>
      <pc:sldChg chg="modSp del mod">
        <pc:chgData name="Lawrence.Cleary" userId="2054fbb1-1d53-41a7-9fd8-ea81cba84bf1" providerId="ADAL" clId="{11C3CFA8-4B88-4F37-89CA-FDCBB9BB7D70}" dt="2022-09-01T11:44:42.981" v="13243"/>
        <pc:sldMkLst>
          <pc:docMk/>
          <pc:sldMk cId="3961691069" sldId="296"/>
        </pc:sldMkLst>
        <pc:spChg chg="mod">
          <ac:chgData name="Lawrence.Cleary" userId="2054fbb1-1d53-41a7-9fd8-ea81cba84bf1" providerId="ADAL" clId="{11C3CFA8-4B88-4F37-89CA-FDCBB9BB7D70}" dt="2022-09-01T11:44:42.981" v="13243"/>
          <ac:spMkLst>
            <pc:docMk/>
            <pc:sldMk cId="3961691069" sldId="296"/>
            <ac:spMk id="3" creationId="{1E0D8A5E-6A37-43B3-8469-D62416A5680C}"/>
          </ac:spMkLst>
        </pc:spChg>
      </pc:sldChg>
      <pc:sldChg chg="del">
        <pc:chgData name="Lawrence.Cleary" userId="2054fbb1-1d53-41a7-9fd8-ea81cba84bf1" providerId="ADAL" clId="{11C3CFA8-4B88-4F37-89CA-FDCBB9BB7D70}" dt="2022-09-01T11:44:42.981" v="13243"/>
        <pc:sldMkLst>
          <pc:docMk/>
          <pc:sldMk cId="1870786670" sldId="297"/>
        </pc:sldMkLst>
      </pc:sldChg>
      <pc:sldChg chg="modSp mod">
        <pc:chgData name="Lawrence.Cleary" userId="2054fbb1-1d53-41a7-9fd8-ea81cba84bf1" providerId="ADAL" clId="{11C3CFA8-4B88-4F37-89CA-FDCBB9BB7D70}" dt="2022-09-01T12:05:27.082" v="13324" actId="27636"/>
        <pc:sldMkLst>
          <pc:docMk/>
          <pc:sldMk cId="2746425422" sldId="297"/>
        </pc:sldMkLst>
        <pc:spChg chg="mod">
          <ac:chgData name="Lawrence.Cleary" userId="2054fbb1-1d53-41a7-9fd8-ea81cba84bf1" providerId="ADAL" clId="{11C3CFA8-4B88-4F37-89CA-FDCBB9BB7D70}" dt="2022-09-01T12:05:27.082" v="13324" actId="27636"/>
          <ac:spMkLst>
            <pc:docMk/>
            <pc:sldMk cId="2746425422" sldId="297"/>
            <ac:spMk id="3" creationId="{00000000-0000-0000-0000-000000000000}"/>
          </ac:spMkLst>
        </pc:spChg>
      </pc:sldChg>
      <pc:sldChg chg="del">
        <pc:chgData name="Lawrence.Cleary" userId="2054fbb1-1d53-41a7-9fd8-ea81cba84bf1" providerId="ADAL" clId="{11C3CFA8-4B88-4F37-89CA-FDCBB9BB7D70}" dt="2022-09-01T11:44:42.981" v="13243"/>
        <pc:sldMkLst>
          <pc:docMk/>
          <pc:sldMk cId="395022977" sldId="298"/>
        </pc:sldMkLst>
      </pc:sldChg>
      <pc:sldChg chg="modSp mod">
        <pc:chgData name="Lawrence.Cleary" userId="2054fbb1-1d53-41a7-9fd8-ea81cba84bf1" providerId="ADAL" clId="{11C3CFA8-4B88-4F37-89CA-FDCBB9BB7D70}" dt="2022-09-01T12:05:27.103" v="13326" actId="27636"/>
        <pc:sldMkLst>
          <pc:docMk/>
          <pc:sldMk cId="1207038404" sldId="298"/>
        </pc:sldMkLst>
        <pc:spChg chg="mod">
          <ac:chgData name="Lawrence.Cleary" userId="2054fbb1-1d53-41a7-9fd8-ea81cba84bf1" providerId="ADAL" clId="{11C3CFA8-4B88-4F37-89CA-FDCBB9BB7D70}" dt="2022-09-01T12:05:27.087" v="13325" actId="27636"/>
          <ac:spMkLst>
            <pc:docMk/>
            <pc:sldMk cId="1207038404" sldId="298"/>
            <ac:spMk id="2" creationId="{00000000-0000-0000-0000-000000000000}"/>
          </ac:spMkLst>
        </pc:spChg>
        <pc:spChg chg="mod">
          <ac:chgData name="Lawrence.Cleary" userId="2054fbb1-1d53-41a7-9fd8-ea81cba84bf1" providerId="ADAL" clId="{11C3CFA8-4B88-4F37-89CA-FDCBB9BB7D70}" dt="2022-09-01T12:05:27.103" v="13326" actId="27636"/>
          <ac:spMkLst>
            <pc:docMk/>
            <pc:sldMk cId="1207038404" sldId="298"/>
            <ac:spMk id="3" creationId="{00000000-0000-0000-0000-000000000000}"/>
          </ac:spMkLst>
        </pc:spChg>
      </pc:sldChg>
      <pc:sldChg chg="del">
        <pc:chgData name="Lawrence.Cleary" userId="2054fbb1-1d53-41a7-9fd8-ea81cba84bf1" providerId="ADAL" clId="{11C3CFA8-4B88-4F37-89CA-FDCBB9BB7D70}" dt="2022-09-01T11:44:42.981" v="13243"/>
        <pc:sldMkLst>
          <pc:docMk/>
          <pc:sldMk cId="3141655579" sldId="299"/>
        </pc:sldMkLst>
      </pc:sldChg>
      <pc:sldChg chg="del">
        <pc:chgData name="Lawrence.Cleary" userId="2054fbb1-1d53-41a7-9fd8-ea81cba84bf1" providerId="ADAL" clId="{11C3CFA8-4B88-4F37-89CA-FDCBB9BB7D70}" dt="2022-09-01T11:44:42.981" v="13243"/>
        <pc:sldMkLst>
          <pc:docMk/>
          <pc:sldMk cId="3897713884" sldId="300"/>
        </pc:sldMkLst>
      </pc:sldChg>
      <pc:sldChg chg="del">
        <pc:chgData name="Lawrence.Cleary" userId="2054fbb1-1d53-41a7-9fd8-ea81cba84bf1" providerId="ADAL" clId="{11C3CFA8-4B88-4F37-89CA-FDCBB9BB7D70}" dt="2022-09-01T11:44:42.981" v="13243"/>
        <pc:sldMkLst>
          <pc:docMk/>
          <pc:sldMk cId="4073837797" sldId="301"/>
        </pc:sldMkLst>
      </pc:sldChg>
      <pc:sldChg chg="del">
        <pc:chgData name="Lawrence.Cleary" userId="2054fbb1-1d53-41a7-9fd8-ea81cba84bf1" providerId="ADAL" clId="{11C3CFA8-4B88-4F37-89CA-FDCBB9BB7D70}" dt="2022-09-01T11:44:42.981" v="13243"/>
        <pc:sldMkLst>
          <pc:docMk/>
          <pc:sldMk cId="3642266988" sldId="302"/>
        </pc:sldMkLst>
      </pc:sldChg>
      <pc:sldChg chg="del">
        <pc:chgData name="Lawrence.Cleary" userId="2054fbb1-1d53-41a7-9fd8-ea81cba84bf1" providerId="ADAL" clId="{11C3CFA8-4B88-4F37-89CA-FDCBB9BB7D70}" dt="2022-09-01T11:44:42.981" v="13243"/>
        <pc:sldMkLst>
          <pc:docMk/>
          <pc:sldMk cId="242214497" sldId="30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10433E1D-F68F-4C6D-BDBB-25DD30844862}" type="datetimeFigureOut">
              <a:rPr lang="en-IE" smtClean="0"/>
              <a:t>01/09/2022</a:t>
            </a:fld>
            <a:endParaRPr lang="en-IE"/>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83C0150D-3C12-4AC8-B8F8-85BA30CBC326}" type="slidenum">
              <a:rPr lang="en-IE" smtClean="0"/>
              <a:t>‹#›</a:t>
            </a:fld>
            <a:endParaRPr lang="en-IE"/>
          </a:p>
        </p:txBody>
      </p:sp>
    </p:spTree>
    <p:extLst>
      <p:ext uri="{BB962C8B-B14F-4D97-AF65-F5344CB8AC3E}">
        <p14:creationId xmlns:p14="http://schemas.microsoft.com/office/powerpoint/2010/main" val="495832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ritingcommons.org/section/rhetoric/rhetorical-reasoning/rhetorical-appeals/logos/logical-fallacie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Go to website, </a:t>
            </a:r>
          </a:p>
          <a:p>
            <a:endParaRPr lang="en-IE" dirty="0"/>
          </a:p>
          <a:p>
            <a:pPr marL="171450" indent="-171450">
              <a:buFont typeface="Arial" panose="020B0604020202020204" pitchFamily="34" charset="0"/>
              <a:buChar char="•"/>
            </a:pPr>
            <a:r>
              <a:rPr lang="en-IE" dirty="0"/>
              <a:t>We are not a service. We are a resource.</a:t>
            </a:r>
          </a:p>
          <a:p>
            <a:pPr marL="171450" indent="-171450">
              <a:buFont typeface="Arial" panose="020B0604020202020204" pitchFamily="34" charset="0"/>
              <a:buChar char="•"/>
            </a:pPr>
            <a:r>
              <a:rPr lang="en-IE" dirty="0"/>
              <a:t>Our ethos: we are non-invasive, inductive in our approach</a:t>
            </a:r>
          </a:p>
          <a:p>
            <a:pPr marL="171450" indent="-171450">
              <a:buFont typeface="Arial" panose="020B0604020202020204" pitchFamily="34" charset="0"/>
              <a:buChar char="•"/>
            </a:pPr>
            <a:r>
              <a:rPr lang="en-IE" dirty="0"/>
              <a:t>show them the resources that are available to them</a:t>
            </a:r>
          </a:p>
        </p:txBody>
      </p:sp>
      <p:sp>
        <p:nvSpPr>
          <p:cNvPr id="4" name="Slide Number Placeholder 3"/>
          <p:cNvSpPr>
            <a:spLocks noGrp="1"/>
          </p:cNvSpPr>
          <p:nvPr>
            <p:ph type="sldNum" sz="quarter" idx="5"/>
          </p:nvPr>
        </p:nvSpPr>
        <p:spPr/>
        <p:txBody>
          <a:bodyPr/>
          <a:lstStyle/>
          <a:p>
            <a:fld id="{83C0150D-3C12-4AC8-B8F8-85BA30CBC326}" type="slidenum">
              <a:rPr lang="en-IE" smtClean="0"/>
              <a:t>1</a:t>
            </a:fld>
            <a:endParaRPr lang="en-IE"/>
          </a:p>
        </p:txBody>
      </p:sp>
    </p:spTree>
    <p:extLst>
      <p:ext uri="{BB962C8B-B14F-4D97-AF65-F5344CB8AC3E}">
        <p14:creationId xmlns:p14="http://schemas.microsoft.com/office/powerpoint/2010/main" val="104548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There are books and articles that you will be asked to read as part of your course. Some of this will be informative, but some of what you read will be current research on a problem in your field where a case is being made for an understanding of a gap in the field of knowledge or, if it is a problem such as whether there is a God, for instance, which will be interminably debated (barring a convincing appearance from God herself), a case is being made that justifies a particular position on the matter: Yes, there’s a God; no, there is not a God; there are many gods; there is a </a:t>
            </a:r>
            <a:r>
              <a:rPr lang="en-IE" sz="1200" dirty="0" err="1"/>
              <a:t>doG</a:t>
            </a:r>
            <a:r>
              <a:rPr lang="en-IE" sz="1200" dirty="0"/>
              <a:t>; etc.</a:t>
            </a:r>
          </a:p>
          <a:p>
            <a:endParaRPr lang="en-IE" sz="1200" dirty="0"/>
          </a:p>
          <a:p>
            <a:r>
              <a:rPr lang="en-IE" sz="1200" dirty="0"/>
              <a:t>In an academic context, we make our case through reasoning and the presentation of evidence to support our conclusions. Naturally, every discipline values particular kinds of evidence over other kinds of evidence. For instance, in Choreography and Mechanical Engineering, statistics are rarely, if ever, used to make a case; whereas, they are highly valued in Sociology and some accounting degrees like Risk Management and Insurance. Facts are very highly valued by most disciplines but more heavily relied on in the sciences, and some Humanities subjects such as the study of literature will almost never rely on facts to make a case, though there may include factual information such as when someone was born or where they were living when they wrote some book or poem, etc. </a:t>
            </a:r>
          </a:p>
        </p:txBody>
      </p:sp>
      <p:sp>
        <p:nvSpPr>
          <p:cNvPr id="4" name="Slide Number Placeholder 3"/>
          <p:cNvSpPr>
            <a:spLocks noGrp="1"/>
          </p:cNvSpPr>
          <p:nvPr>
            <p:ph type="sldNum" sz="quarter" idx="10"/>
          </p:nvPr>
        </p:nvSpPr>
        <p:spPr/>
        <p:txBody>
          <a:bodyPr/>
          <a:lstStyle/>
          <a:p>
            <a:fld id="{538137FE-F796-2E41-88C3-6EBCF174D120}" type="slidenum">
              <a:rPr lang="en-US" smtClean="0"/>
              <a:t>15</a:t>
            </a:fld>
            <a:endParaRPr lang="en-US" dirty="0"/>
          </a:p>
        </p:txBody>
      </p:sp>
    </p:spTree>
    <p:extLst>
      <p:ext uri="{BB962C8B-B14F-4D97-AF65-F5344CB8AC3E}">
        <p14:creationId xmlns:p14="http://schemas.microsoft.com/office/powerpoint/2010/main" val="1116726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A thesis statement is usually a single sentence that states the problem that will be addressed by the inquiry. The problem can take the form of a question that the paper will answer or a claim that it will defend or a problem that either needs information to better understand it or that leads to the proposal of a solution. Finally, the thesis statement can take the form of a hypothesis that is tested in an effort to affirm or negate it. </a:t>
            </a:r>
          </a:p>
          <a:p>
            <a:endParaRPr lang="en-IE" sz="1200" dirty="0"/>
          </a:p>
          <a:p>
            <a:r>
              <a:rPr lang="en-IE" sz="1200" dirty="0"/>
              <a:t>The answering or defending or solving or affirming/negating is the denouement of the paper, the paper’s conclusion, and the way we come to those conclusions is the argumentative structure that organises the paper, that communicates the story of how we came to those conclusions, that keeps the promise of the thesis statement—that a claim will be defended, a question answered, a problem solved, a hypothesis affirmed or negated.</a:t>
            </a:r>
          </a:p>
          <a:p>
            <a:endParaRPr lang="en-IE" sz="1200" dirty="0"/>
          </a:p>
          <a:p>
            <a:r>
              <a:rPr lang="en-IE" sz="1200" dirty="0"/>
              <a:t>The important point here is keep it simple. If you promise to answer a question, do it. And give us what we need in the paper to understand how you came to that answer; i.e. defend the answer along the way, give us the evidence we need to be convinced that the reasoning is valid or sound. </a:t>
            </a:r>
          </a:p>
        </p:txBody>
      </p:sp>
      <p:sp>
        <p:nvSpPr>
          <p:cNvPr id="4" name="Slide Number Placeholder 3"/>
          <p:cNvSpPr>
            <a:spLocks noGrp="1"/>
          </p:cNvSpPr>
          <p:nvPr>
            <p:ph type="sldNum" sz="quarter" idx="10"/>
          </p:nvPr>
        </p:nvSpPr>
        <p:spPr/>
        <p:txBody>
          <a:bodyPr/>
          <a:lstStyle/>
          <a:p>
            <a:fld id="{538137FE-F796-2E41-88C3-6EBCF174D120}" type="slidenum">
              <a:rPr lang="en-US" smtClean="0"/>
              <a:t>16</a:t>
            </a:fld>
            <a:endParaRPr lang="en-US" dirty="0"/>
          </a:p>
        </p:txBody>
      </p:sp>
    </p:spTree>
    <p:extLst>
      <p:ext uri="{BB962C8B-B14F-4D97-AF65-F5344CB8AC3E}">
        <p14:creationId xmlns:p14="http://schemas.microsoft.com/office/powerpoint/2010/main" val="2630000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Once we know what we want to argue, we need to return to a reflection on our audience. What are their expectations:</a:t>
            </a:r>
          </a:p>
          <a:p>
            <a:pPr marL="171450" indent="-171450">
              <a:buFont typeface="Arial" panose="020B0604020202020204" pitchFamily="34" charset="0"/>
              <a:buChar char="•"/>
            </a:pPr>
            <a:r>
              <a:rPr lang="en-IE" sz="1200" dirty="0"/>
              <a:t>Have I clearly presented the complexities of the problem? And the case?</a:t>
            </a:r>
          </a:p>
          <a:p>
            <a:pPr marL="171450" indent="-171450">
              <a:buFont typeface="Arial" panose="020B0604020202020204" pitchFamily="34" charset="0"/>
              <a:buChar char="•"/>
            </a:pPr>
            <a:r>
              <a:rPr lang="en-IE" sz="1200" dirty="0"/>
              <a:t>Does my audience expect a high or moderate degree of formality?</a:t>
            </a:r>
          </a:p>
          <a:p>
            <a:pPr marL="171450" indent="-171450">
              <a:buFont typeface="Arial" panose="020B0604020202020204" pitchFamily="34" charset="0"/>
              <a:buChar char="•"/>
            </a:pPr>
            <a:r>
              <a:rPr lang="en-IE" sz="1200" dirty="0"/>
              <a:t>What degree of objectivity is expected by this audience?</a:t>
            </a:r>
          </a:p>
          <a:p>
            <a:pPr marL="171450" indent="-171450">
              <a:buFont typeface="Arial" panose="020B0604020202020204" pitchFamily="34" charset="0"/>
              <a:buChar char="•"/>
            </a:pPr>
            <a:r>
              <a:rPr lang="en-IE" sz="1200" dirty="0"/>
              <a:t>In what degree of precision do people in my field report quantities and measures?</a:t>
            </a:r>
          </a:p>
          <a:p>
            <a:pPr marL="171450" indent="-171450">
              <a:buFont typeface="Arial" panose="020B0604020202020204" pitchFamily="34" charset="0"/>
              <a:buChar char="•"/>
            </a:pPr>
            <a:r>
              <a:rPr lang="en-IE" sz="1200" dirty="0"/>
              <a:t>Do people in my field focus on facts or on possibilities and probabilities?</a:t>
            </a:r>
          </a:p>
          <a:p>
            <a:pPr marL="171450" indent="-171450">
              <a:buFont typeface="Arial" panose="020B0604020202020204" pitchFamily="34" charset="0"/>
              <a:buChar char="•"/>
            </a:pPr>
            <a:r>
              <a:rPr lang="en-IE" sz="1200" dirty="0"/>
              <a:t>What kinds of methods do people in my field use to gather data/information and what kinds of methods do they use to analyse that information in order to make sense of it?</a:t>
            </a:r>
          </a:p>
          <a:p>
            <a:pPr marL="171450" indent="-171450">
              <a:buFont typeface="Arial" panose="020B0604020202020204" pitchFamily="34" charset="0"/>
              <a:buChar char="•"/>
            </a:pPr>
            <a:r>
              <a:rPr lang="en-IE" sz="1200" dirty="0"/>
              <a:t>Have I situated my argument in the scholarly literature on the problem?</a:t>
            </a:r>
          </a:p>
          <a:p>
            <a:pPr marL="171450" indent="-171450">
              <a:buFont typeface="Arial" panose="020B0604020202020204" pitchFamily="34" charset="0"/>
              <a:buChar char="•"/>
            </a:pPr>
            <a:r>
              <a:rPr lang="en-IE" sz="1200" dirty="0"/>
              <a:t>How do people in my field report others’ findings and conclusions?</a:t>
            </a:r>
          </a:p>
          <a:p>
            <a:pPr marL="171450" indent="-171450">
              <a:buFont typeface="Arial" panose="020B0604020202020204" pitchFamily="34" charset="0"/>
              <a:buChar char="•"/>
            </a:pPr>
            <a:r>
              <a:rPr lang="en-IE" sz="1200" dirty="0"/>
              <a:t>Have I taken a critical stance when weighing the scholarly evidence in the literature before using it as support for a particular position or evidence of a truth.</a:t>
            </a:r>
          </a:p>
          <a:p>
            <a:pPr marL="171450" indent="-171450">
              <a:buFont typeface="Arial" panose="020B0604020202020204" pitchFamily="34" charset="0"/>
              <a:buChar char="•"/>
            </a:pPr>
            <a:r>
              <a:rPr lang="en-IE" sz="1200" dirty="0"/>
              <a:t>How do people in my field position themselves in relation to the findings of others?</a:t>
            </a:r>
          </a:p>
        </p:txBody>
      </p:sp>
      <p:sp>
        <p:nvSpPr>
          <p:cNvPr id="4" name="Slide Number Placeholder 3"/>
          <p:cNvSpPr>
            <a:spLocks noGrp="1"/>
          </p:cNvSpPr>
          <p:nvPr>
            <p:ph type="sldNum" sz="quarter" idx="10"/>
          </p:nvPr>
        </p:nvSpPr>
        <p:spPr/>
        <p:txBody>
          <a:bodyPr/>
          <a:lstStyle/>
          <a:p>
            <a:fld id="{538137FE-F796-2E41-88C3-6EBCF174D120}" type="slidenum">
              <a:rPr lang="en-US" smtClean="0"/>
              <a:t>17</a:t>
            </a:fld>
            <a:endParaRPr lang="en-US" dirty="0"/>
          </a:p>
        </p:txBody>
      </p:sp>
    </p:spTree>
    <p:extLst>
      <p:ext uri="{BB962C8B-B14F-4D97-AF65-F5344CB8AC3E}">
        <p14:creationId xmlns:p14="http://schemas.microsoft.com/office/powerpoint/2010/main" val="352793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Is my argument coherent? And is its organisation typical of the way information is organised in the publications that I read when I research to inform my case?</a:t>
            </a:r>
          </a:p>
          <a:p>
            <a:endParaRPr lang="en-IE" sz="1200" dirty="0"/>
          </a:p>
          <a:p>
            <a:r>
              <a:rPr lang="en-IE" sz="1200" dirty="0"/>
              <a:t>Does the argument flow: Can I follow?</a:t>
            </a:r>
          </a:p>
          <a:p>
            <a:r>
              <a:rPr lang="en-IE" sz="1200" dirty="0"/>
              <a:t>Is the arrangement of ideas logical (in a Western sense of logic if my audience operates in the Western tradition)? </a:t>
            </a:r>
          </a:p>
          <a:p>
            <a:endParaRPr lang="en-IE" sz="1200" dirty="0"/>
          </a:p>
          <a:p>
            <a:r>
              <a:rPr lang="en-IE" sz="1200" dirty="0"/>
              <a:t>Let’s say we are arguing for a particular way of defining terms or concepts. All definitions have three parts: the thing defined, the class to which it belongs and the features that distinguish it from everything else in its class. So if we were to define writing, we might claim that writing belongs to a class of communication or we might argue that it belongs to a class of activities or processes. And even in this sense of ‘writing’ as an activity or process, we might distinguish it from other activities or processes by aligning it with a composition or with calligraphy. So these three parts of all definitions are categories that help us organise our argument for a particular definition of something or for distinguishing between one definition and an alternate definition. </a:t>
            </a:r>
          </a:p>
          <a:p>
            <a:endParaRPr lang="en-IE" sz="1200" dirty="0"/>
          </a:p>
          <a:p>
            <a:r>
              <a:rPr lang="en-IE" sz="1200" dirty="0"/>
              <a:t>See </a:t>
            </a:r>
            <a:r>
              <a:rPr lang="en-IE" sz="1200" dirty="0" err="1"/>
              <a:t>Ramage</a:t>
            </a:r>
            <a:r>
              <a:rPr lang="en-IE" sz="1200" dirty="0"/>
              <a:t>, J. D., Bean, J. C., &amp; Johnson, J. (2018). </a:t>
            </a:r>
            <a:r>
              <a:rPr lang="en-IE" sz="1200" i="1" dirty="0"/>
              <a:t>Writing arguments: A rhetoric with readings</a:t>
            </a:r>
            <a:r>
              <a:rPr lang="en-IE" sz="1200" dirty="0"/>
              <a:t>. Pearson. In the library for more on types of arguments.</a:t>
            </a:r>
          </a:p>
          <a:p>
            <a:endParaRPr lang="en-IE" sz="1200" dirty="0"/>
          </a:p>
          <a:p>
            <a:r>
              <a:rPr lang="en-IE" sz="1200" dirty="0"/>
              <a:t>Politicians use logical fallacies to obfuscate or confuse voters. Take Trump’s claim that if Biden wins the election, the economy will crash and the socialists will take over. This is the ‘slippery slope’ fallacy that one event will lead to an inevitable series of catastrophic consequences. If it were true, Trump would provide some kind of evidence that would give credibility to the claim, but he doesn’t. He uses some ‘loaded language’ (‘economic disaster’, ‘socialism’) designed to provoke fear in the people who are unknowledgeable about Biden’s record during the Obama administration or where he stands on a scale that runs from far right reactionary to full on socialist. The slippery slope argument portends consequences that have no basis in logic or fact. </a:t>
            </a:r>
          </a:p>
          <a:p>
            <a:endParaRPr lang="en-IE" sz="1200" dirty="0"/>
          </a:p>
          <a:p>
            <a:r>
              <a:rPr lang="en-IE" sz="1200" dirty="0"/>
              <a:t>See </a:t>
            </a:r>
            <a:r>
              <a:rPr lang="en-IE" sz="1200" dirty="0">
                <a:hlinkClick r:id="rId3"/>
              </a:rPr>
              <a:t>https://writingcommons.org/section/rhetoric/rhetorical-reasoning/rhetorical-appeals/logos/logical-fallacies/</a:t>
            </a:r>
            <a:r>
              <a:rPr lang="en-IE" sz="1200" dirty="0"/>
              <a:t> for more on logical fallacies.</a:t>
            </a:r>
          </a:p>
        </p:txBody>
      </p:sp>
      <p:sp>
        <p:nvSpPr>
          <p:cNvPr id="4" name="Slide Number Placeholder 3"/>
          <p:cNvSpPr>
            <a:spLocks noGrp="1"/>
          </p:cNvSpPr>
          <p:nvPr>
            <p:ph type="sldNum" sz="quarter" idx="10"/>
          </p:nvPr>
        </p:nvSpPr>
        <p:spPr/>
        <p:txBody>
          <a:bodyPr/>
          <a:lstStyle/>
          <a:p>
            <a:fld id="{538137FE-F796-2E41-88C3-6EBCF174D120}" type="slidenum">
              <a:rPr lang="en-US" smtClean="0"/>
              <a:t>18</a:t>
            </a:fld>
            <a:endParaRPr lang="en-US" dirty="0"/>
          </a:p>
        </p:txBody>
      </p:sp>
    </p:spTree>
    <p:extLst>
      <p:ext uri="{BB962C8B-B14F-4D97-AF65-F5344CB8AC3E}">
        <p14:creationId xmlns:p14="http://schemas.microsoft.com/office/powerpoint/2010/main" val="1141024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Is there anything that could be termed ‘academic writing’ if students of Music and Dance write nothing like Civil Engineers? All writing is situated. Physiotherapists and Dieticians may share some audiences and, therefore, values, but they constitute different areas of expertise. Though they may share some vocabulary, there is a language that is unique to each. The genres of physiotherapists may or may not be similar to the genres of dieticians. The differences might be subtle, nuanced. One would expect differences. If genres are expressions of a culture, we would expect that cultures such as speech or language therapists do not dine with physiotherapists. They share a world but not a table. Their reasons for conversing are different and what they discuss is different. The genres have differing purposes with differing audiences, though they are both novice or expert applied health science practitioners.</a:t>
            </a:r>
          </a:p>
          <a:p>
            <a:endParaRPr lang="en-IE" dirty="0"/>
          </a:p>
          <a:p>
            <a:r>
              <a:rPr lang="en-IE" dirty="0"/>
              <a:t>How do I become more knowledgeable about the discourse community in my field? About the topics they discuss, the topics that concern them? About the genres they perform? The evidence that they rely on to make their case when arguing a disputed point or trying to explain what has thus far frustrated an explanation from scholars and practitioners in the field? How?</a:t>
            </a:r>
          </a:p>
          <a:p>
            <a:endParaRPr lang="en-IE" dirty="0"/>
          </a:p>
          <a:p>
            <a:r>
              <a:rPr lang="en-IE" dirty="0"/>
              <a:t>READ!!! Read, and don’t just make note of what they say but also how they say it. Content and form, Aristotle’s artificial divide.</a:t>
            </a:r>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20</a:t>
            </a:fld>
            <a:endParaRPr lang="en-IE"/>
          </a:p>
        </p:txBody>
      </p:sp>
    </p:spTree>
    <p:extLst>
      <p:ext uri="{BB962C8B-B14F-4D97-AF65-F5344CB8AC3E}">
        <p14:creationId xmlns:p14="http://schemas.microsoft.com/office/powerpoint/2010/main" val="27541794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67262"/>
            <a:ext cx="5435600" cy="4086990"/>
          </a:xfrm>
        </p:spPr>
        <p:txBody>
          <a:bodyPr/>
          <a:lstStyle/>
          <a:p>
            <a:r>
              <a:rPr lang="en-IE" dirty="0"/>
              <a:t>Anne Beaufort is a writing specialist. She earned a B.A. in Education from Wheaton College in 1969, followed by an MA in American Studies from Purdue in 1971 and, finally a Ph.D. in Language, Literacy and Culture from Stanford University in 1995. She is currently a Professor Emeritus in the School of Interdisciplinary Arts and Sciences at the University of Washington, Tacoma. She is best known in writing circles as the author of two books: </a:t>
            </a:r>
            <a:r>
              <a:rPr lang="en-IE" i="1" dirty="0"/>
              <a:t>Writing in the Real World: Making the Transition from School to Work</a:t>
            </a:r>
            <a:r>
              <a:rPr lang="en-IE" dirty="0"/>
              <a:t>, 1999, which attempts to answer the question: How can we prepare the work-force of tomorrow for the increasing writing demands of the Information Age? And the book from which the diagram pictured comes: </a:t>
            </a:r>
            <a:r>
              <a:rPr lang="en-IE" i="1" dirty="0"/>
              <a:t>College Writing and Beyond: A New Framework for University Writing Instruction</a:t>
            </a:r>
            <a:r>
              <a:rPr lang="en-IE" dirty="0"/>
              <a:t>, 2007, which exposes the absurdity of college writing programmes that organise their pedagogy around an intuitive set of general writing “skills” that can be used across contexts of writing, including across disciplines and contexts of culture such as from the academy, writing for academic assessment and publication, and the workplace, which of course has its own agenda and evaluative criteria.</a:t>
            </a:r>
          </a:p>
          <a:p>
            <a:endParaRPr lang="en-IE" dirty="0"/>
          </a:p>
          <a:p>
            <a:r>
              <a:rPr lang="en-IE" dirty="0"/>
              <a:t>In the diagram shown, Anne Beaufort proposes the knowledge domains from which expert writers in their field draw. Engulfing everything is ‘discourse community’. Expert writers have to know what people in this discourse community talk about, what is relevant to them, where the conversations are headed and, depending where they are within the community, they have to have a deep understanding of the topics relevant to the field (Subject knowledge). They have to be cognizant of the processes of production of texts, how people go about producing the texts that are valued by the field (Process Knowledge). Process knowledge does not only apply to the process of writing but also to the process of gathering information, research. They have to know what makes the case as well (Rhetorical knowledge)—for instance, as an obvious example, in the communities that discourse on Allied Health issues,  unlike in the communities in which politicians discourse, writers and presenters cannot use false information to make their case. Finally, there is genre knowledge. Genres are unique to the discourse community that perpetuates and evolves the genre. </a:t>
            </a:r>
          </a:p>
          <a:p>
            <a:endParaRPr lang="en-IE" dirty="0"/>
          </a:p>
          <a:p>
            <a:r>
              <a:rPr lang="en-IE" dirty="0"/>
              <a:t>John Swales (1990, p. 58), another Professor Emeritus at the University of Michigan, a linguist, refers to discourse communities as “the parent of genre”. Swales references Herzberg (1986) to justify his preference for discourse community as a term over, for instance, Community of Practice: </a:t>
            </a:r>
          </a:p>
          <a:p>
            <a:endParaRPr lang="en-IE" dirty="0"/>
          </a:p>
          <a:p>
            <a:r>
              <a:rPr lang="en-IE" dirty="0"/>
              <a:t>“Use of the term “discourse community” testifies to the increasingly common </a:t>
            </a:r>
          </a:p>
          <a:p>
            <a:r>
              <a:rPr lang="en-IE" dirty="0"/>
              <a:t>assumption that discourse operates within conventions defined by communities, </a:t>
            </a:r>
          </a:p>
          <a:p>
            <a:r>
              <a:rPr lang="en-IE" dirty="0"/>
              <a:t>be they academic disciplines or social groups. The pedagogies associated with </a:t>
            </a:r>
          </a:p>
          <a:p>
            <a:r>
              <a:rPr lang="en-IE" dirty="0"/>
              <a:t>writing across the curriculum and academic English now use the notion of </a:t>
            </a:r>
          </a:p>
          <a:p>
            <a:r>
              <a:rPr lang="en-IE" dirty="0"/>
              <a:t>“discourse community” to signify a cluster of ideas: that language use in a group </a:t>
            </a:r>
          </a:p>
          <a:p>
            <a:r>
              <a:rPr lang="en-IE" dirty="0"/>
              <a:t>is a form of social behaviour, that discourse is a means of maintaining and </a:t>
            </a:r>
          </a:p>
          <a:p>
            <a:r>
              <a:rPr lang="en-IE" dirty="0"/>
              <a:t>extending the group’s knowledge and of initiating new members into the group, </a:t>
            </a:r>
          </a:p>
          <a:p>
            <a:r>
              <a:rPr lang="en-IE" dirty="0"/>
              <a:t>and that discourse is epistemic or constitutive of the group’s knowledge </a:t>
            </a:r>
          </a:p>
          <a:p>
            <a:r>
              <a:rPr lang="en-IE" dirty="0"/>
              <a:t>(Herzberg, 1986: 1, as cited in Swales 1990, p. 21). “</a:t>
            </a:r>
          </a:p>
          <a:p>
            <a:endParaRPr lang="en-IE" dirty="0"/>
          </a:p>
          <a:p>
            <a:r>
              <a:rPr lang="en-IE" dirty="0"/>
              <a:t>Swales lists six characteristics of discourse communities: 1. Discourse communities have “a broadly agreed set of common public goals” (Swale 1990, p. 11); 2. They have “mechanisms of intercommunication among its members” (Swales 1990, p. 12); 3. “A discourse community uses its participatory mechanisms primarily to provide information and feedback” (Swales 1990, p. 14); 4. “A discourse community utilizes and hence possesses one or more genres in the communicative furtherance of its aims” (Swales 1990, p. 15); 5. “In addition to owning genres, a discourse community has acquired some specific lexis” (Swales 1990, p. 16); and 6. “A discourse community has a threshold level of members with a suitable degree of relevant content and discoursal expertise.”</a:t>
            </a:r>
            <a:r>
              <a:rPr lang="en-GB" b="0" i="0" dirty="0">
                <a:effectLst/>
                <a:latin typeface="WordVisi_MSFontService"/>
              </a:rPr>
              <a:t> “A genre”, he writes, “comprises a class of communicative events, the members of which share some set of communicative purposes” (Swales 1990, p 58). A discourse community like, for instance, Health Care Practitioners have a common set of communicative goals that can be accomplished with the performance of a communicative event: the performance of a genre.  </a:t>
            </a:r>
          </a:p>
          <a:p>
            <a:endParaRPr lang="en-GB" dirty="0">
              <a:latin typeface="WordVisi_MSFontService"/>
            </a:endParaRPr>
          </a:p>
          <a:p>
            <a:r>
              <a:rPr lang="en-GB" b="0" i="0" dirty="0">
                <a:effectLst/>
                <a:latin typeface="WordVisi_MSFontService"/>
              </a:rPr>
              <a:t>This way of thinking of genre is similar to how I think and how I encourage the RWC tutors to think about writing. This way of thinking is very similar </a:t>
            </a:r>
            <a:r>
              <a:rPr lang="en-GB" dirty="0">
                <a:latin typeface="WordVisi_MSFontService"/>
              </a:rPr>
              <a:t>to how Rhetorical Genre scholars think about genre, as framed by </a:t>
            </a:r>
            <a:r>
              <a:rPr lang="en-IE" dirty="0">
                <a:latin typeface="WordVisi_MSFontService"/>
              </a:rPr>
              <a:t>Carolyn Miller (1984),  genres perform social actions. </a:t>
            </a:r>
            <a:endParaRPr lang="en-IE" dirty="0"/>
          </a:p>
          <a:p>
            <a:endParaRPr lang="en-IE" dirty="0"/>
          </a:p>
          <a:p>
            <a:r>
              <a:rPr lang="en-IE" dirty="0"/>
              <a:t>Why is all this important? Because when it comes time to analyse our writing situation, a stage that occurs, possibly several times, in the process of every successful writer, we are going to want to remember that we are not just talking to those who are assessing our knowledge but that we need to engage in the discourse in our field. Writers who do well are engaged in the discourse of the community to which they aspire to belong. </a:t>
            </a:r>
          </a:p>
          <a:p>
            <a:endParaRPr lang="en-IE" dirty="0"/>
          </a:p>
          <a:p>
            <a:r>
              <a:rPr lang="en-IE" dirty="0"/>
              <a:t>All writing is situated. Get situated.</a:t>
            </a:r>
          </a:p>
          <a:p>
            <a:r>
              <a:rPr lang="en-IE" dirty="0"/>
              <a:t>Herzberg, Bruce (1986). ‘The politics of discourse communities.’ Paper presented at the CCC Convention, New Orleans, La, March, 1986.</a:t>
            </a:r>
          </a:p>
          <a:p>
            <a:endParaRPr lang="en-IE" dirty="0"/>
          </a:p>
          <a:p>
            <a:r>
              <a:rPr lang="en-IE" dirty="0"/>
              <a:t>Miller, Carolyn R. (1984) ‘Genre as Social Action’, </a:t>
            </a:r>
            <a:r>
              <a:rPr lang="en-IE" i="1" dirty="0"/>
              <a:t>Quarterly Journal of Speech </a:t>
            </a:r>
            <a:r>
              <a:rPr lang="en-IE" dirty="0"/>
              <a:t>70, pp. 151-67.</a:t>
            </a:r>
          </a:p>
          <a:p>
            <a:endParaRPr lang="en-IE" dirty="0"/>
          </a:p>
          <a:p>
            <a:r>
              <a:rPr lang="en-IE" dirty="0"/>
              <a:t>Swales, John. M. (1990) </a:t>
            </a:r>
            <a:r>
              <a:rPr lang="en-IE" i="1" dirty="0"/>
              <a:t>Genre Analysis: English in Academic and Research Setting</a:t>
            </a:r>
            <a:r>
              <a:rPr lang="en-IE" dirty="0"/>
              <a:t>. Cambridge: Cambridge University Press.</a:t>
            </a:r>
          </a:p>
          <a:p>
            <a:endParaRPr lang="en-IE" dirty="0"/>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21</a:t>
            </a:fld>
            <a:endParaRPr lang="en-IE" dirty="0"/>
          </a:p>
        </p:txBody>
      </p:sp>
    </p:spTree>
    <p:extLst>
      <p:ext uri="{BB962C8B-B14F-4D97-AF65-F5344CB8AC3E}">
        <p14:creationId xmlns:p14="http://schemas.microsoft.com/office/powerpoint/2010/main" val="9595182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is something that we don’t see on Google Scholar: genres</a:t>
            </a:r>
          </a:p>
          <a:p>
            <a:endParaRPr lang="en-IE" dirty="0"/>
          </a:p>
          <a:p>
            <a:r>
              <a:rPr lang="en-IE" dirty="0"/>
              <a:t>What are we looking for? </a:t>
            </a:r>
          </a:p>
          <a:p>
            <a:endParaRPr lang="en-IE" dirty="0"/>
          </a:p>
          <a:p>
            <a:pPr marL="171450" indent="-171450">
              <a:buFont typeface="Arial" panose="020B0604020202020204" pitchFamily="34" charset="0"/>
              <a:buChar char="•"/>
            </a:pPr>
            <a:r>
              <a:rPr lang="en-IE" dirty="0"/>
              <a:t>Articles are research articles that report on findings of studies and suggest further research. </a:t>
            </a:r>
          </a:p>
          <a:p>
            <a:pPr marL="171450" indent="-171450">
              <a:buFont typeface="Arial" panose="020B0604020202020204" pitchFamily="34" charset="0"/>
              <a:buChar char="•"/>
            </a:pPr>
            <a:r>
              <a:rPr lang="en-IE" dirty="0"/>
              <a:t>Review Articles are reviews of the literature on a particular problem that is relevant to the field. Often review articles are bringing readers up to date on what has been done in order to better understand something not well understood in the field. These kinds of papers usually end with recommendations for future research are often announcements of intent to engage in such research. </a:t>
            </a:r>
          </a:p>
          <a:p>
            <a:pPr marL="171450" indent="-171450">
              <a:buFont typeface="Arial" panose="020B0604020202020204" pitchFamily="34" charset="0"/>
              <a:buChar char="•"/>
            </a:pPr>
            <a:r>
              <a:rPr lang="en-IE" dirty="0"/>
              <a:t>I’m not familiar with Meeting Abstracts or Editorial Material or how those genres fit into the advancement of knowledge (what we do in the academy), but it would be easy enough to find out by clicking on the link and checking out what is coming up. </a:t>
            </a:r>
          </a:p>
          <a:p>
            <a:pPr marL="171450" indent="-171450">
              <a:buFont typeface="Arial" panose="020B0604020202020204" pitchFamily="34" charset="0"/>
              <a:buChar char="•"/>
            </a:pPr>
            <a:r>
              <a:rPr lang="en-IE" dirty="0"/>
              <a:t>Proceedings papers are conference presentations that are published. Generally, they carry less weight than articles in rhetorical terms, their level of credibility. Of course, often, it depends on who is presenting. </a:t>
            </a:r>
          </a:p>
        </p:txBody>
      </p:sp>
      <p:sp>
        <p:nvSpPr>
          <p:cNvPr id="4" name="Slide Number Placeholder 3"/>
          <p:cNvSpPr>
            <a:spLocks noGrp="1"/>
          </p:cNvSpPr>
          <p:nvPr>
            <p:ph type="sldNum" sz="quarter" idx="5"/>
          </p:nvPr>
        </p:nvSpPr>
        <p:spPr/>
        <p:txBody>
          <a:bodyPr/>
          <a:lstStyle/>
          <a:p>
            <a:fld id="{83C0150D-3C12-4AC8-B8F8-85BA30CBC326}" type="slidenum">
              <a:rPr lang="en-IE" smtClean="0"/>
              <a:t>24</a:t>
            </a:fld>
            <a:endParaRPr lang="en-IE"/>
          </a:p>
        </p:txBody>
      </p:sp>
    </p:spTree>
    <p:extLst>
      <p:ext uri="{BB962C8B-B14F-4D97-AF65-F5344CB8AC3E}">
        <p14:creationId xmlns:p14="http://schemas.microsoft.com/office/powerpoint/2010/main" val="29889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In Using English for Academic Purposes, go to the </a:t>
            </a:r>
            <a:r>
              <a:rPr lang="en-IE" sz="1200" b="1" i="1" dirty="0"/>
              <a:t>Writing</a:t>
            </a:r>
            <a:r>
              <a:rPr lang="en-IE" sz="1200" dirty="0"/>
              <a:t> page. Then look in the menu on the left for </a:t>
            </a:r>
            <a:r>
              <a:rPr lang="en-IE" sz="1200" i="1" u="sng" dirty="0"/>
              <a:t>Genres</a:t>
            </a:r>
            <a:r>
              <a:rPr lang="en-IE" sz="1200" dirty="0"/>
              <a:t>.</a:t>
            </a:r>
          </a:p>
          <a:p>
            <a:endParaRPr lang="en-IE" sz="1200" dirty="0"/>
          </a:p>
          <a:p>
            <a:r>
              <a:rPr lang="en-IE" sz="1200" dirty="0"/>
              <a:t>In the writing centre at the University of North Carolina. Click on Tips and Tools, then look over to the last two columns on the right, ‘Specific Writing Assignments or Contexts’ and ‘Writing for Specific Fields’</a:t>
            </a:r>
          </a:p>
          <a:p>
            <a:endParaRPr lang="en-IE" sz="1200" dirty="0"/>
          </a:p>
          <a:p>
            <a:r>
              <a:rPr lang="en-IE" sz="1200" dirty="0"/>
              <a:t>In the OWL at Purdue, search ‘genre’ and find many links to information about specific kinds of genres and sub-genres. </a:t>
            </a:r>
          </a:p>
        </p:txBody>
      </p:sp>
      <p:sp>
        <p:nvSpPr>
          <p:cNvPr id="4" name="Slide Number Placeholder 3"/>
          <p:cNvSpPr>
            <a:spLocks noGrp="1"/>
          </p:cNvSpPr>
          <p:nvPr>
            <p:ph type="sldNum" sz="quarter" idx="10"/>
          </p:nvPr>
        </p:nvSpPr>
        <p:spPr/>
        <p:txBody>
          <a:bodyPr/>
          <a:lstStyle/>
          <a:p>
            <a:fld id="{538137FE-F796-2E41-88C3-6EBCF174D120}" type="slidenum">
              <a:rPr lang="en-US" smtClean="0"/>
              <a:t>25</a:t>
            </a:fld>
            <a:endParaRPr lang="en-US" dirty="0"/>
          </a:p>
        </p:txBody>
      </p:sp>
    </p:spTree>
    <p:extLst>
      <p:ext uri="{BB962C8B-B14F-4D97-AF65-F5344CB8AC3E}">
        <p14:creationId xmlns:p14="http://schemas.microsoft.com/office/powerpoint/2010/main" val="1772248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The more you write, the better you get at it. Learning from the feedback you get from teachers or peers or RWC peer writing tutors helps. Getting a C3 on your first paper is not shameful. Getting a C3 on your second paper is. Even working up to a C2 by learning from the mistakes made on the first paper is evidence of learning and that you are starting to understand what the audience wants. Working your way up to As might take more time, but the RWC believes everyone is capable of achieving that grade. It requires attentiveness to what is working and what isn’t working and putting in the work. Everyone should try to be a good writer in this context by the final year of their graduate their undergraduate programme as doing so opens doors to recommendations for postgraduate study or to progression through the ranks in the workplace. Statistics show that the candidates for progression in the workplace that possess good interpersonal, presentational and written communication skills are more likely to advance.</a:t>
            </a:r>
          </a:p>
          <a:p>
            <a:endParaRPr lang="en-IE" sz="1200" dirty="0"/>
          </a:p>
          <a:p>
            <a:r>
              <a:rPr lang="en-IE" sz="1200" dirty="0"/>
              <a:t>Also, the importance of reading to writing cannot be overstated. When students read for content and for style, they more quickly acculturate to the conventions of the genres that people in their field adhere to. Read for content, but read again for not just what the author(s) is(are) saying, but how he/she/they are saying it. </a:t>
            </a:r>
          </a:p>
        </p:txBody>
      </p:sp>
      <p:sp>
        <p:nvSpPr>
          <p:cNvPr id="4" name="Slide Number Placeholder 3"/>
          <p:cNvSpPr>
            <a:spLocks noGrp="1"/>
          </p:cNvSpPr>
          <p:nvPr>
            <p:ph type="sldNum" sz="quarter" idx="10"/>
          </p:nvPr>
        </p:nvSpPr>
        <p:spPr/>
        <p:txBody>
          <a:bodyPr/>
          <a:lstStyle/>
          <a:p>
            <a:fld id="{538137FE-F796-2E41-88C3-6EBCF174D120}" type="slidenum">
              <a:rPr lang="en-US" smtClean="0"/>
              <a:t>26</a:t>
            </a:fld>
            <a:endParaRPr lang="en-US" dirty="0"/>
          </a:p>
        </p:txBody>
      </p:sp>
    </p:spTree>
    <p:extLst>
      <p:ext uri="{BB962C8B-B14F-4D97-AF65-F5344CB8AC3E}">
        <p14:creationId xmlns:p14="http://schemas.microsoft.com/office/powerpoint/2010/main" val="26249842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38137FE-F796-2E41-88C3-6EBCF174D120}" type="slidenum">
              <a:rPr lang="en-US" smtClean="0"/>
              <a:t>27</a:t>
            </a:fld>
            <a:endParaRPr lang="en-US" dirty="0"/>
          </a:p>
        </p:txBody>
      </p:sp>
    </p:spTree>
    <p:extLst>
      <p:ext uri="{BB962C8B-B14F-4D97-AF65-F5344CB8AC3E}">
        <p14:creationId xmlns:p14="http://schemas.microsoft.com/office/powerpoint/2010/main" val="3878150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Some issues typically flagged by assessors</a:t>
            </a:r>
          </a:p>
        </p:txBody>
      </p:sp>
      <p:sp>
        <p:nvSpPr>
          <p:cNvPr id="4" name="Slide Number Placeholder 3"/>
          <p:cNvSpPr>
            <a:spLocks noGrp="1"/>
          </p:cNvSpPr>
          <p:nvPr>
            <p:ph type="sldNum" sz="quarter" idx="5"/>
          </p:nvPr>
        </p:nvSpPr>
        <p:spPr/>
        <p:txBody>
          <a:bodyPr/>
          <a:lstStyle/>
          <a:p>
            <a:fld id="{83C0150D-3C12-4AC8-B8F8-85BA30CBC326}" type="slidenum">
              <a:rPr lang="en-IE" smtClean="0"/>
              <a:t>3</a:t>
            </a:fld>
            <a:endParaRPr lang="en-IE"/>
          </a:p>
        </p:txBody>
      </p:sp>
    </p:spTree>
    <p:extLst>
      <p:ext uri="{BB962C8B-B14F-4D97-AF65-F5344CB8AC3E}">
        <p14:creationId xmlns:p14="http://schemas.microsoft.com/office/powerpoint/2010/main" val="1455485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Some issues typically flagged by assessors</a:t>
            </a:r>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4</a:t>
            </a:fld>
            <a:endParaRPr lang="en-IE"/>
          </a:p>
        </p:txBody>
      </p:sp>
    </p:spTree>
    <p:extLst>
      <p:ext uri="{BB962C8B-B14F-4D97-AF65-F5344CB8AC3E}">
        <p14:creationId xmlns:p14="http://schemas.microsoft.com/office/powerpoint/2010/main" val="332002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imperfect diagram tries to capture behaviours that all good writers exhibit, even if not in any particular order. Most processes of production begin with an assessment of the situation. </a:t>
            </a:r>
          </a:p>
          <a:p>
            <a:endParaRPr lang="en-IE" dirty="0"/>
          </a:p>
          <a:p>
            <a:r>
              <a:rPr lang="en-IE" dirty="0"/>
              <a:t>This centre column is from Aristotle’s </a:t>
            </a:r>
            <a:r>
              <a:rPr lang="en-IE" i="1" dirty="0"/>
              <a:t>Rhetoric</a:t>
            </a:r>
            <a:r>
              <a:rPr lang="en-IE" dirty="0"/>
              <a:t>. The occasion for you folks is a Master’s dissertation or module assignment. There is a timeline (due date) and parameters (word count). There are formatting issues—referencing, manuscript formatting style or, if publishing, the formatting style of the journal. </a:t>
            </a:r>
          </a:p>
          <a:p>
            <a:endParaRPr lang="en-IE" dirty="0"/>
          </a:p>
          <a:p>
            <a:r>
              <a:rPr lang="en-IE" dirty="0"/>
              <a:t>The writer brings knowledge and experience to the writing situation. Past writing experiences prepared them for this new occasion or not. Students did well on past papers or they didn’t. Student writers bring habits along from past writing experience that are appropriate or not. </a:t>
            </a:r>
          </a:p>
          <a:p>
            <a:endParaRPr lang="en-IE" dirty="0"/>
          </a:p>
          <a:p>
            <a:r>
              <a:rPr lang="en-IE" dirty="0"/>
              <a:t>The process of creating a text in an academic context necessitates that the contribution is informed: hence, </a:t>
            </a:r>
            <a:r>
              <a:rPr lang="en-IE" b="1" dirty="0"/>
              <a:t>a research process </a:t>
            </a:r>
            <a:r>
              <a:rPr lang="en-IE" dirty="0"/>
              <a:t>and </a:t>
            </a:r>
            <a:r>
              <a:rPr lang="en-IE" b="1" dirty="0"/>
              <a:t>a writing process</a:t>
            </a:r>
            <a:r>
              <a:rPr lang="en-IE" dirty="0"/>
              <a:t>. We have to learn how to find out what people in our field are talking about. What is relevant now? What is it that we know? What remains to be known? How can I contribute to the conversation? </a:t>
            </a:r>
          </a:p>
          <a:p>
            <a:endParaRPr lang="en-IE" dirty="0"/>
          </a:p>
          <a:p>
            <a:r>
              <a:rPr lang="en-IE" dirty="0"/>
              <a:t>Where are the conversations taking place? How can we trust our sources? What is it that constitutes evidence for assertions made or conclusions drawn?</a:t>
            </a:r>
          </a:p>
          <a:p>
            <a:endParaRPr lang="en-IE" dirty="0"/>
          </a:p>
          <a:p>
            <a:r>
              <a:rPr lang="en-IE" dirty="0"/>
              <a:t>The process of writing does not need to begin with an assessment of the writing situation, but when time is an issue, it helps. Here, I break the process into two parts: writer-based writing and reader-based writing. Writer-based writing is all the writing (and other things) that we do in order to figure out </a:t>
            </a:r>
            <a:r>
              <a:rPr lang="en-IE" b="1" i="1" u="sng" dirty="0"/>
              <a:t>what</a:t>
            </a:r>
            <a:r>
              <a:rPr lang="en-IE" dirty="0"/>
              <a:t> we want to say. Writers, during this stage of writing are not concerned with grammar and style but with finding something meaningful to interrogate, something relevant to the discourse community. The writer at this stage is assessing what is required in order to get the text to be as good as it can be by the deadline. Planning, assessing when they can work on the research/writing (days, hours, weeks). Writers at this stage are dipping into the discourse that is out there on the problem they have chosen to investigate. They are taking notes, possibly planning primary research projects to supplement the data they get from the literature. They begin to write, introducing the problem, informing the reader of the purpose of the paper/thesis, laying out for the reader how the text/study will be organised, reporting on the findings of others, etc. </a:t>
            </a:r>
          </a:p>
          <a:p>
            <a:endParaRPr lang="en-IE" dirty="0"/>
          </a:p>
          <a:p>
            <a:r>
              <a:rPr lang="en-IE" dirty="0"/>
              <a:t>Reader-based writing is all the things we do when we get to the point where we know what we want to say, but we begin to examine</a:t>
            </a:r>
            <a:r>
              <a:rPr lang="en-IE" b="1" i="1" u="sng" dirty="0"/>
              <a:t> how </a:t>
            </a:r>
            <a:r>
              <a:rPr lang="en-IE" dirty="0"/>
              <a:t>we are going to say it. We are thinking about our audience again. How do they like information delivered—think rhetorical knowledge and genre. This may happen after the entire paper/chapter/article/thesis is drafted or after sections are ready for revision—sections that are necessary to the story so assuredly not to be extracted later. </a:t>
            </a:r>
          </a:p>
          <a:p>
            <a:endParaRPr lang="en-IE" dirty="0"/>
          </a:p>
          <a:p>
            <a:r>
              <a:rPr lang="en-IE" dirty="0"/>
              <a:t>In order to produce a text that is ready for submission/evaluation, all writers need to overcome obstacles. The most prevalent obstacle is the writer—the writer’s negative </a:t>
            </a:r>
            <a:r>
              <a:rPr lang="en-IE" b="1" dirty="0"/>
              <a:t>thoughts</a:t>
            </a:r>
            <a:r>
              <a:rPr lang="en-IE" dirty="0"/>
              <a:t> and, often subsequent</a:t>
            </a:r>
            <a:r>
              <a:rPr lang="en-IE" b="1" dirty="0"/>
              <a:t>, emotions</a:t>
            </a:r>
            <a:r>
              <a:rPr lang="en-IE" dirty="0"/>
              <a:t>. Negative thoughts can lead to fears and anxieties that accelerate and take over, debilitating the writer. The writer has to develop strategies for overcoming demotivating thoughts and emotions. Another obstacle is the unexamined self (</a:t>
            </a:r>
            <a:r>
              <a:rPr lang="en-IE" b="1" dirty="0"/>
              <a:t>metacognition</a:t>
            </a:r>
            <a:r>
              <a:rPr lang="en-IE" dirty="0"/>
              <a:t>), not monitoring our thoughts, emotions or processes or people that we either invite into our process or</a:t>
            </a:r>
            <a:r>
              <a:rPr lang="en-IE" b="1" dirty="0"/>
              <a:t> people </a:t>
            </a:r>
            <a:r>
              <a:rPr lang="en-IE" dirty="0"/>
              <a:t>who intrude upon our process. Examples of the former would be family, friends or colleagues from whom we get positive, constructive feedback or from whom we get permission (time and space) to do our work. Examples of the latter might be supervisors who ask us to teach more than the prescribed hours or to contribute beau-coup time to the organisation of a conference or it might be partners or children who, in fairness, expect some time with you or it could be employers who are overscheduling you, especially when you have a deadline. The writer needs </a:t>
            </a:r>
            <a:r>
              <a:rPr lang="en-IE" b="1" dirty="0"/>
              <a:t>social strategies </a:t>
            </a:r>
            <a:r>
              <a:rPr lang="en-IE" dirty="0"/>
              <a:t>for negotiating with these people who are holding you back so that they get something and you get what you need: time and space.  </a:t>
            </a:r>
          </a:p>
        </p:txBody>
      </p:sp>
      <p:sp>
        <p:nvSpPr>
          <p:cNvPr id="4" name="Slide Number Placeholder 3"/>
          <p:cNvSpPr>
            <a:spLocks noGrp="1"/>
          </p:cNvSpPr>
          <p:nvPr>
            <p:ph type="sldNum" sz="quarter" idx="5"/>
          </p:nvPr>
        </p:nvSpPr>
        <p:spPr/>
        <p:txBody>
          <a:bodyPr/>
          <a:lstStyle/>
          <a:p>
            <a:fld id="{83C0150D-3C12-4AC8-B8F8-85BA30CBC326}" type="slidenum">
              <a:rPr lang="en-IE" smtClean="0"/>
              <a:t>5</a:t>
            </a:fld>
            <a:endParaRPr lang="en-IE"/>
          </a:p>
        </p:txBody>
      </p:sp>
    </p:spTree>
    <p:extLst>
      <p:ext uri="{BB962C8B-B14F-4D97-AF65-F5344CB8AC3E}">
        <p14:creationId xmlns:p14="http://schemas.microsoft.com/office/powerpoint/2010/main" val="359871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6117" y="4784834"/>
            <a:ext cx="5408930" cy="4111553"/>
          </a:xfrm>
        </p:spPr>
        <p:txBody>
          <a:bodyPr/>
          <a:lstStyle/>
          <a:p>
            <a:r>
              <a:rPr lang="en-IE" b="1" dirty="0"/>
              <a:t>Honesty: </a:t>
            </a:r>
            <a:r>
              <a:rPr lang="en-IE" dirty="0"/>
              <a:t>“Dishonest </a:t>
            </a:r>
            <a:r>
              <a:rPr lang="en-IE" dirty="0" err="1"/>
              <a:t>behavior</a:t>
            </a:r>
            <a:r>
              <a:rPr lang="en-IE" dirty="0"/>
              <a:t> not only jeopardizes the welfare of academic</a:t>
            </a:r>
          </a:p>
          <a:p>
            <a:r>
              <a:rPr lang="en-IE" dirty="0"/>
              <a:t>communities and violates the rights of its members, it can also</a:t>
            </a:r>
          </a:p>
          <a:p>
            <a:r>
              <a:rPr lang="en-IE" dirty="0"/>
              <a:t>tarnish the reputation of the institution and diminish the worth</a:t>
            </a:r>
          </a:p>
          <a:p>
            <a:r>
              <a:rPr lang="en-IE" dirty="0"/>
              <a:t>of the degrees it grants.”</a:t>
            </a:r>
          </a:p>
          <a:p>
            <a:r>
              <a:rPr lang="en-IE" b="1" dirty="0"/>
              <a:t>Trust: </a:t>
            </a:r>
            <a:r>
              <a:rPr lang="en-IE" dirty="0"/>
              <a:t>“Trust is a necessary foundation of academic work. Only with</a:t>
            </a:r>
          </a:p>
          <a:p>
            <a:r>
              <a:rPr lang="en-IE" dirty="0"/>
              <a:t>trust can we ground new inquiries in the research of others and move forward with confidence. Trust enables us to collaborate, to share information, and to circulate new ideas freely, without fear that our work will be stolen, our careers stunted, or our reputations diminished.”</a:t>
            </a:r>
          </a:p>
          <a:p>
            <a:r>
              <a:rPr lang="en-IE" b="1" dirty="0"/>
              <a:t>Fairness: </a:t>
            </a:r>
            <a:r>
              <a:rPr lang="en-IE" dirty="0"/>
              <a:t>“Important components of fairness include predictability, transparency, and clear, reasonable expectations. Consistent and just responses to dishonesty and integrity breaches are also elements of fairness. Fair, accurate and impartial evaluation plays an important role in educational processes, and fairness with respect to grading and assessment is essential to the establishment of trust between faculty and students.”</a:t>
            </a:r>
          </a:p>
          <a:p>
            <a:r>
              <a:rPr lang="en-IE" b="1" dirty="0"/>
              <a:t>Respect: </a:t>
            </a:r>
            <a:r>
              <a:rPr lang="en-IE" dirty="0"/>
              <a:t>“Respect in academic communities is reciprocal and requires showing respect for oneself as well as others. Respect for self means facing challenges with integrity. Respect for others means valuing diversity of opinions and appreciating the need to challenge, test, and refine ideas.”</a:t>
            </a:r>
          </a:p>
          <a:p>
            <a:r>
              <a:rPr lang="en-IE" b="1" dirty="0"/>
              <a:t>Responsibility: </a:t>
            </a:r>
            <a:r>
              <a:rPr lang="en-IE" dirty="0"/>
              <a:t>“Cultivating responsibility means learning to recognize and resist the impulse to engage in unscrupulous </a:t>
            </a:r>
            <a:r>
              <a:rPr lang="en-IE" dirty="0" err="1"/>
              <a:t>behavior</a:t>
            </a:r>
            <a:r>
              <a:rPr lang="en-IE" dirty="0"/>
              <a:t>. Being a responsible member of an academic community also means holding others accountable when they fail to uphold the values of the group.”</a:t>
            </a:r>
          </a:p>
          <a:p>
            <a:r>
              <a:rPr lang="en-IE" b="1" dirty="0"/>
              <a:t>Courage: </a:t>
            </a:r>
            <a:r>
              <a:rPr lang="en-IE" dirty="0"/>
              <a:t>“Courage is an element of character that allows learners to commit to the quality of their education by holding themselves and their fellow learners to the highest standards of academic integrity even when doing so involves risk of negative consequences or reprisal.”</a:t>
            </a:r>
          </a:p>
        </p:txBody>
      </p:sp>
      <p:sp>
        <p:nvSpPr>
          <p:cNvPr id="4" name="Slide Number Placeholder 3"/>
          <p:cNvSpPr>
            <a:spLocks noGrp="1"/>
          </p:cNvSpPr>
          <p:nvPr>
            <p:ph type="sldNum" sz="quarter" idx="10"/>
          </p:nvPr>
        </p:nvSpPr>
        <p:spPr/>
        <p:txBody>
          <a:bodyPr/>
          <a:lstStyle/>
          <a:p>
            <a:fld id="{246C2A20-7D78-4582-83CF-36C11E1281E8}" type="slidenum">
              <a:rPr lang="en-IE" smtClean="0"/>
              <a:t>6</a:t>
            </a:fld>
            <a:endParaRPr lang="en-IE"/>
          </a:p>
        </p:txBody>
      </p:sp>
    </p:spTree>
    <p:extLst>
      <p:ext uri="{BB962C8B-B14F-4D97-AF65-F5344CB8AC3E}">
        <p14:creationId xmlns:p14="http://schemas.microsoft.com/office/powerpoint/2010/main" val="3815532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246C2A20-7D78-4582-83CF-36C11E1281E8}" type="slidenum">
              <a:rPr lang="en-IE" smtClean="0"/>
              <a:t>7</a:t>
            </a:fld>
            <a:endParaRPr lang="en-IE"/>
          </a:p>
        </p:txBody>
      </p:sp>
    </p:spTree>
    <p:extLst>
      <p:ext uri="{BB962C8B-B14F-4D97-AF65-F5344CB8AC3E}">
        <p14:creationId xmlns:p14="http://schemas.microsoft.com/office/powerpoint/2010/main" val="192342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8C66490E-55B9-4FEE-90CD-52C3A6829E66}" type="slidenum">
              <a:rPr lang="en-GB" smtClean="0"/>
              <a:t>10</a:t>
            </a:fld>
            <a:endParaRPr lang="en-GB"/>
          </a:p>
        </p:txBody>
      </p:sp>
    </p:spTree>
    <p:extLst>
      <p:ext uri="{BB962C8B-B14F-4D97-AF65-F5344CB8AC3E}">
        <p14:creationId xmlns:p14="http://schemas.microsoft.com/office/powerpoint/2010/main" val="1810140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Reading texts that talk about anything but the problem your dissertation addresses is not a waste of time, but it is pulling you away from the time you should devote to the texts that talk about the problem.</a:t>
            </a:r>
          </a:p>
          <a:p>
            <a:endParaRPr lang="en-IE" dirty="0"/>
          </a:p>
          <a:p>
            <a:r>
              <a:rPr lang="en-IE" dirty="0"/>
              <a:t>Find five articles that specifically address the problem you have chosen or closely related problems. Then, read the reference pages. Are there any authors that appear in all five lists? Read those texts! They are foundational, obviously, as everyone who talks about the problem has read them. </a:t>
            </a:r>
          </a:p>
        </p:txBody>
      </p:sp>
      <p:sp>
        <p:nvSpPr>
          <p:cNvPr id="4" name="Slide Number Placeholder 3"/>
          <p:cNvSpPr>
            <a:spLocks noGrp="1"/>
          </p:cNvSpPr>
          <p:nvPr>
            <p:ph type="sldNum" sz="quarter" idx="10"/>
          </p:nvPr>
        </p:nvSpPr>
        <p:spPr/>
        <p:txBody>
          <a:bodyPr/>
          <a:lstStyle/>
          <a:p>
            <a:fld id="{74C559B0-BF94-4F7C-83CC-40FA54658C32}" type="slidenum">
              <a:rPr lang="en-IE" smtClean="0"/>
              <a:t>13</a:t>
            </a:fld>
            <a:endParaRPr lang="en-IE"/>
          </a:p>
        </p:txBody>
      </p:sp>
    </p:spTree>
    <p:extLst>
      <p:ext uri="{BB962C8B-B14F-4D97-AF65-F5344CB8AC3E}">
        <p14:creationId xmlns:p14="http://schemas.microsoft.com/office/powerpoint/2010/main" val="4054555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thesis statement is that claim or question or problem or hypothesis around which the paper organises. The paper that makes a claim unfolds in the form of a defence; the paper that asks a question unfolds in the form of an answer, etc.—in the broadest sense, when we choose to state a hypothesis, the reader expects a test that leads to an affirmation of negation of the hypothesis—the choice organises the paper in its broadest sense, at least in the mind of the reader.</a:t>
            </a:r>
          </a:p>
          <a:p>
            <a:endParaRPr lang="en-IE" dirty="0"/>
          </a:p>
          <a:p>
            <a:r>
              <a:rPr lang="en-IE" dirty="0"/>
              <a:t>The conceptual framework establishes the epistemic framework in which your assumptions about reality rely. If you are studying the sciences, you are likely positivists, so you believe that certain knowledge is only accessible through an application of the scientific method, reason and logic to the experience of our senses. That is an over-simplification, but for the purposes of this workshop, the expectation of the writer who relies on this epistemic philosophy, it would be confusing and incoherent for that writer to attempt to understand a natural phenomenon through the lens of a phenomenologist, for instance.</a:t>
            </a:r>
          </a:p>
          <a:p>
            <a:endParaRPr lang="en-IE" dirty="0"/>
          </a:p>
          <a:p>
            <a:r>
              <a:rPr lang="en-IE" dirty="0"/>
              <a:t>The argumentative frame work is how a writer organises the answer to the question posed or the defence of the claim posed or the solution to the problem posed at the beginning of the paper. Often, genres such as the IMRAD (Introduction, Method, Results and Discussion) structure, for example, force the argument to unfold in stages that would be inconsistent with the logically, scaffolded narrative of an arts essay. Also, every question or claim or problem or hypothesis is unique and the answer, defence, solution or affirmation/negation has to unfold in a way that is unique to it.</a:t>
            </a:r>
          </a:p>
        </p:txBody>
      </p:sp>
      <p:sp>
        <p:nvSpPr>
          <p:cNvPr id="4" name="Slide Number Placeholder 3"/>
          <p:cNvSpPr>
            <a:spLocks noGrp="1"/>
          </p:cNvSpPr>
          <p:nvPr>
            <p:ph type="sldNum" sz="quarter" idx="10"/>
          </p:nvPr>
        </p:nvSpPr>
        <p:spPr/>
        <p:txBody>
          <a:bodyPr/>
          <a:lstStyle/>
          <a:p>
            <a:fld id="{246C2A20-7D78-4582-83CF-36C11E1281E8}" type="slidenum">
              <a:rPr lang="en-IE" smtClean="0"/>
              <a:t>14</a:t>
            </a:fld>
            <a:endParaRPr lang="en-IE"/>
          </a:p>
        </p:txBody>
      </p:sp>
    </p:spTree>
    <p:extLst>
      <p:ext uri="{BB962C8B-B14F-4D97-AF65-F5344CB8AC3E}">
        <p14:creationId xmlns:p14="http://schemas.microsoft.com/office/powerpoint/2010/main" val="3473466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A5C1-AC98-08CA-6F16-9988DDFF9B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7DAB72F-2858-47E4-70BA-AABC07DE38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5433EA9-7A6D-F3C6-B1FB-651D867750A9}"/>
              </a:ext>
            </a:extLst>
          </p:cNvPr>
          <p:cNvSpPr>
            <a:spLocks noGrp="1"/>
          </p:cNvSpPr>
          <p:nvPr>
            <p:ph type="dt" sz="half" idx="10"/>
          </p:nvPr>
        </p:nvSpPr>
        <p:spPr/>
        <p:txBody>
          <a:bodyPr/>
          <a:lstStyle/>
          <a:p>
            <a:fld id="{477A1576-8FF1-468B-86C6-A793F65978FC}" type="datetime8">
              <a:rPr lang="en-IE" smtClean="0"/>
              <a:t>01/09/2022 11:46</a:t>
            </a:fld>
            <a:endParaRPr lang="en-IE"/>
          </a:p>
        </p:txBody>
      </p:sp>
      <p:sp>
        <p:nvSpPr>
          <p:cNvPr id="5" name="Footer Placeholder 4">
            <a:extLst>
              <a:ext uri="{FF2B5EF4-FFF2-40B4-BE49-F238E27FC236}">
                <a16:creationId xmlns:a16="http://schemas.microsoft.com/office/drawing/2014/main" id="{C70F3C9E-DB75-1A30-60A8-130E398F82E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F17C3455-5CB9-2E53-AE73-F3A75837CDC1}"/>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135059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DFC8D-C77F-EA61-C917-E4B150D21A0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F50E4EB-C9E1-A41C-1469-6AD2A1CCFB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9F68B8D-1F1C-E8F3-DAC1-CD2BF6D74A03}"/>
              </a:ext>
            </a:extLst>
          </p:cNvPr>
          <p:cNvSpPr>
            <a:spLocks noGrp="1"/>
          </p:cNvSpPr>
          <p:nvPr>
            <p:ph type="dt" sz="half" idx="10"/>
          </p:nvPr>
        </p:nvSpPr>
        <p:spPr/>
        <p:txBody>
          <a:bodyPr/>
          <a:lstStyle/>
          <a:p>
            <a:fld id="{DFF50092-4783-47F6-9D55-072ED1DBE08B}" type="datetime8">
              <a:rPr lang="en-IE" smtClean="0"/>
              <a:t>01/09/2022 11:46</a:t>
            </a:fld>
            <a:endParaRPr lang="en-IE"/>
          </a:p>
        </p:txBody>
      </p:sp>
      <p:sp>
        <p:nvSpPr>
          <p:cNvPr id="5" name="Footer Placeholder 4">
            <a:extLst>
              <a:ext uri="{FF2B5EF4-FFF2-40B4-BE49-F238E27FC236}">
                <a16:creationId xmlns:a16="http://schemas.microsoft.com/office/drawing/2014/main" id="{F563301C-64AB-7014-F095-91C282969305}"/>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FA9F6351-D83D-89FA-95E8-3E458D444027}"/>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209253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9599A2-6A07-597D-C9E6-D8092ADF37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EE92E3A-D60D-AC89-A39B-C36BD8F7AC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357B868-DD6E-DF19-0C5C-49928DE94F0C}"/>
              </a:ext>
            </a:extLst>
          </p:cNvPr>
          <p:cNvSpPr>
            <a:spLocks noGrp="1"/>
          </p:cNvSpPr>
          <p:nvPr>
            <p:ph type="dt" sz="half" idx="10"/>
          </p:nvPr>
        </p:nvSpPr>
        <p:spPr/>
        <p:txBody>
          <a:bodyPr/>
          <a:lstStyle/>
          <a:p>
            <a:fld id="{9C7881C2-3B60-4BFB-A2E1-DCA0F81E0FBB}" type="datetime8">
              <a:rPr lang="en-IE" smtClean="0"/>
              <a:t>01/09/2022 11:46</a:t>
            </a:fld>
            <a:endParaRPr lang="en-IE"/>
          </a:p>
        </p:txBody>
      </p:sp>
      <p:sp>
        <p:nvSpPr>
          <p:cNvPr id="5" name="Footer Placeholder 4">
            <a:extLst>
              <a:ext uri="{FF2B5EF4-FFF2-40B4-BE49-F238E27FC236}">
                <a16:creationId xmlns:a16="http://schemas.microsoft.com/office/drawing/2014/main" id="{B2C219E7-AB4A-0B57-D8A0-E507E273CC4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9ABB8EF1-9ADB-F3FE-A10A-E33667F1D2CD}"/>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32383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CEF0B-AB83-77B0-A9CF-783E022645F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35AA27F-43B7-1C97-4CEC-4ECED91068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3A33522-F759-596D-EA00-CC497EBB193B}"/>
              </a:ext>
            </a:extLst>
          </p:cNvPr>
          <p:cNvSpPr>
            <a:spLocks noGrp="1"/>
          </p:cNvSpPr>
          <p:nvPr>
            <p:ph type="dt" sz="half" idx="10"/>
          </p:nvPr>
        </p:nvSpPr>
        <p:spPr/>
        <p:txBody>
          <a:bodyPr/>
          <a:lstStyle/>
          <a:p>
            <a:fld id="{638E15F5-E653-4163-B0DF-5970290CC7A6}" type="datetime8">
              <a:rPr lang="en-IE" smtClean="0"/>
              <a:t>01/09/2022 11:46</a:t>
            </a:fld>
            <a:endParaRPr lang="en-IE"/>
          </a:p>
        </p:txBody>
      </p:sp>
      <p:sp>
        <p:nvSpPr>
          <p:cNvPr id="5" name="Footer Placeholder 4">
            <a:extLst>
              <a:ext uri="{FF2B5EF4-FFF2-40B4-BE49-F238E27FC236}">
                <a16:creationId xmlns:a16="http://schemas.microsoft.com/office/drawing/2014/main" id="{38F757D6-8752-B72E-DEE5-F9C20D658ECC}"/>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A9812F17-B482-0A3B-FF3F-99C4F80C20EE}"/>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294867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2B8C3-12AA-4043-D7A8-4A11656230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1144B53-D14B-7310-D203-860A57E027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2C9A74-F447-B15D-AB26-EA526598CD0F}"/>
              </a:ext>
            </a:extLst>
          </p:cNvPr>
          <p:cNvSpPr>
            <a:spLocks noGrp="1"/>
          </p:cNvSpPr>
          <p:nvPr>
            <p:ph type="dt" sz="half" idx="10"/>
          </p:nvPr>
        </p:nvSpPr>
        <p:spPr/>
        <p:txBody>
          <a:bodyPr/>
          <a:lstStyle/>
          <a:p>
            <a:fld id="{2AC6D124-C39A-4792-A6F5-6E0E5A991D3F}" type="datetime8">
              <a:rPr lang="en-IE" smtClean="0"/>
              <a:t>01/09/2022 11:46</a:t>
            </a:fld>
            <a:endParaRPr lang="en-IE"/>
          </a:p>
        </p:txBody>
      </p:sp>
      <p:sp>
        <p:nvSpPr>
          <p:cNvPr id="5" name="Footer Placeholder 4">
            <a:extLst>
              <a:ext uri="{FF2B5EF4-FFF2-40B4-BE49-F238E27FC236}">
                <a16:creationId xmlns:a16="http://schemas.microsoft.com/office/drawing/2014/main" id="{9F7C00F8-90EF-4663-6B8A-D6CEC913D485}"/>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0CFA8CE2-3E8F-0D19-D734-B72EB717D9D1}"/>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109146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7A089-7642-8F50-D456-05D7470386F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DA3A5B7-71B4-24E0-86AD-E7D9F45772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C515B4D-97C2-F5BC-7D0E-D8149BA8DB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AFC69C1-E607-91A7-050C-12ECFBF0DE87}"/>
              </a:ext>
            </a:extLst>
          </p:cNvPr>
          <p:cNvSpPr>
            <a:spLocks noGrp="1"/>
          </p:cNvSpPr>
          <p:nvPr>
            <p:ph type="dt" sz="half" idx="10"/>
          </p:nvPr>
        </p:nvSpPr>
        <p:spPr/>
        <p:txBody>
          <a:bodyPr/>
          <a:lstStyle/>
          <a:p>
            <a:fld id="{EFA84531-86F1-477A-8A97-2CAE76BD81A1}" type="datetime8">
              <a:rPr lang="en-IE" smtClean="0"/>
              <a:t>01/09/2022 11:46</a:t>
            </a:fld>
            <a:endParaRPr lang="en-IE"/>
          </a:p>
        </p:txBody>
      </p:sp>
      <p:sp>
        <p:nvSpPr>
          <p:cNvPr id="6" name="Footer Placeholder 5">
            <a:extLst>
              <a:ext uri="{FF2B5EF4-FFF2-40B4-BE49-F238E27FC236}">
                <a16:creationId xmlns:a16="http://schemas.microsoft.com/office/drawing/2014/main" id="{BE6BFA86-913C-2A16-9D36-D6E96F7BC3C3}"/>
              </a:ext>
            </a:extLst>
          </p:cNvPr>
          <p:cNvSpPr>
            <a:spLocks noGrp="1"/>
          </p:cNvSpPr>
          <p:nvPr>
            <p:ph type="ftr" sz="quarter" idx="11"/>
          </p:nvPr>
        </p:nvSpPr>
        <p:spPr/>
        <p:txBody>
          <a:bodyPr/>
          <a:lstStyle/>
          <a:p>
            <a:r>
              <a:rPr lang="en-IE"/>
              <a:t>C1065 Main Bldg., 061-202581, writingcentre@ul.ie, www.ul.ie/rwc</a:t>
            </a:r>
          </a:p>
        </p:txBody>
      </p:sp>
      <p:sp>
        <p:nvSpPr>
          <p:cNvPr id="7" name="Slide Number Placeholder 6">
            <a:extLst>
              <a:ext uri="{FF2B5EF4-FFF2-40B4-BE49-F238E27FC236}">
                <a16:creationId xmlns:a16="http://schemas.microsoft.com/office/drawing/2014/main" id="{20E4F87B-FE98-B800-48EE-15C8377879DF}"/>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6940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7B6D2-1C29-BC69-71D7-F63493C7ECDE}"/>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2B62F89-F1AF-8691-7CBA-009E1CFB2F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2AA83-C6CB-755F-55BC-68B4DAA1EA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234AA420-4FB9-ABD6-2ED3-D5745C06A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285EAF-A94C-C907-CBD4-7346575CBC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CFE4AD30-1176-D7A7-C835-72211E72622E}"/>
              </a:ext>
            </a:extLst>
          </p:cNvPr>
          <p:cNvSpPr>
            <a:spLocks noGrp="1"/>
          </p:cNvSpPr>
          <p:nvPr>
            <p:ph type="dt" sz="half" idx="10"/>
          </p:nvPr>
        </p:nvSpPr>
        <p:spPr/>
        <p:txBody>
          <a:bodyPr/>
          <a:lstStyle/>
          <a:p>
            <a:fld id="{9AEBDFF3-1CCE-4079-9172-2041D8537E9E}" type="datetime8">
              <a:rPr lang="en-IE" smtClean="0"/>
              <a:t>01/09/2022 11:46</a:t>
            </a:fld>
            <a:endParaRPr lang="en-IE"/>
          </a:p>
        </p:txBody>
      </p:sp>
      <p:sp>
        <p:nvSpPr>
          <p:cNvPr id="8" name="Footer Placeholder 7">
            <a:extLst>
              <a:ext uri="{FF2B5EF4-FFF2-40B4-BE49-F238E27FC236}">
                <a16:creationId xmlns:a16="http://schemas.microsoft.com/office/drawing/2014/main" id="{90A9CF54-A0AF-A0C4-93B2-62CC6EDBE3B9}"/>
              </a:ext>
            </a:extLst>
          </p:cNvPr>
          <p:cNvSpPr>
            <a:spLocks noGrp="1"/>
          </p:cNvSpPr>
          <p:nvPr>
            <p:ph type="ftr" sz="quarter" idx="11"/>
          </p:nvPr>
        </p:nvSpPr>
        <p:spPr/>
        <p:txBody>
          <a:bodyPr/>
          <a:lstStyle/>
          <a:p>
            <a:r>
              <a:rPr lang="en-IE"/>
              <a:t>C1065 Main Bldg., 061-202581, writingcentre@ul.ie, www.ul.ie/rwc</a:t>
            </a:r>
          </a:p>
        </p:txBody>
      </p:sp>
      <p:sp>
        <p:nvSpPr>
          <p:cNvPr id="9" name="Slide Number Placeholder 8">
            <a:extLst>
              <a:ext uri="{FF2B5EF4-FFF2-40B4-BE49-F238E27FC236}">
                <a16:creationId xmlns:a16="http://schemas.microsoft.com/office/drawing/2014/main" id="{C4A44076-46DE-3182-C079-9F4054EF99EC}"/>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98347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205A-BB1D-A800-1A13-EC3C6C6F7C8E}"/>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D03D6BF-6DF7-2F34-0F3B-7E0425EA5EC2}"/>
              </a:ext>
            </a:extLst>
          </p:cNvPr>
          <p:cNvSpPr>
            <a:spLocks noGrp="1"/>
          </p:cNvSpPr>
          <p:nvPr>
            <p:ph type="dt" sz="half" idx="10"/>
          </p:nvPr>
        </p:nvSpPr>
        <p:spPr/>
        <p:txBody>
          <a:bodyPr/>
          <a:lstStyle/>
          <a:p>
            <a:fld id="{877B50A1-A89C-4511-B86C-E3F29C9FBAFA}" type="datetime8">
              <a:rPr lang="en-IE" smtClean="0"/>
              <a:t>01/09/2022 11:46</a:t>
            </a:fld>
            <a:endParaRPr lang="en-IE"/>
          </a:p>
        </p:txBody>
      </p:sp>
      <p:sp>
        <p:nvSpPr>
          <p:cNvPr id="4" name="Footer Placeholder 3">
            <a:extLst>
              <a:ext uri="{FF2B5EF4-FFF2-40B4-BE49-F238E27FC236}">
                <a16:creationId xmlns:a16="http://schemas.microsoft.com/office/drawing/2014/main" id="{5FCAE8F2-BC58-AA42-DF35-D037A5E11623}"/>
              </a:ext>
            </a:extLst>
          </p:cNvPr>
          <p:cNvSpPr>
            <a:spLocks noGrp="1"/>
          </p:cNvSpPr>
          <p:nvPr>
            <p:ph type="ftr" sz="quarter" idx="11"/>
          </p:nvPr>
        </p:nvSpPr>
        <p:spPr/>
        <p:txBody>
          <a:bodyPr/>
          <a:lstStyle/>
          <a:p>
            <a:r>
              <a:rPr lang="en-IE"/>
              <a:t>C1065 Main Bldg., 061-202581, writingcentre@ul.ie, www.ul.ie/rwc</a:t>
            </a:r>
          </a:p>
        </p:txBody>
      </p:sp>
      <p:sp>
        <p:nvSpPr>
          <p:cNvPr id="5" name="Slide Number Placeholder 4">
            <a:extLst>
              <a:ext uri="{FF2B5EF4-FFF2-40B4-BE49-F238E27FC236}">
                <a16:creationId xmlns:a16="http://schemas.microsoft.com/office/drawing/2014/main" id="{7A9D33E5-7088-E927-1973-11513EA401FE}"/>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02378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7D1A6-63D2-C7E5-0CD6-454608174D8B}"/>
              </a:ext>
            </a:extLst>
          </p:cNvPr>
          <p:cNvSpPr>
            <a:spLocks noGrp="1"/>
          </p:cNvSpPr>
          <p:nvPr>
            <p:ph type="dt" sz="half" idx="10"/>
          </p:nvPr>
        </p:nvSpPr>
        <p:spPr/>
        <p:txBody>
          <a:bodyPr/>
          <a:lstStyle/>
          <a:p>
            <a:fld id="{FA3249C0-788B-4AEE-824B-819BF1FA40BE}" type="datetime8">
              <a:rPr lang="en-IE" smtClean="0"/>
              <a:t>01/09/2022 11:46</a:t>
            </a:fld>
            <a:endParaRPr lang="en-IE"/>
          </a:p>
        </p:txBody>
      </p:sp>
      <p:sp>
        <p:nvSpPr>
          <p:cNvPr id="3" name="Footer Placeholder 2">
            <a:extLst>
              <a:ext uri="{FF2B5EF4-FFF2-40B4-BE49-F238E27FC236}">
                <a16:creationId xmlns:a16="http://schemas.microsoft.com/office/drawing/2014/main" id="{080B4E81-FD3A-2259-6CB5-4A07C9C46346}"/>
              </a:ext>
            </a:extLst>
          </p:cNvPr>
          <p:cNvSpPr>
            <a:spLocks noGrp="1"/>
          </p:cNvSpPr>
          <p:nvPr>
            <p:ph type="ftr" sz="quarter" idx="11"/>
          </p:nvPr>
        </p:nvSpPr>
        <p:spPr/>
        <p:txBody>
          <a:bodyPr/>
          <a:lstStyle/>
          <a:p>
            <a:r>
              <a:rPr lang="en-IE"/>
              <a:t>C1065 Main Bldg., 061-202581, writingcentre@ul.ie, www.ul.ie/rwc</a:t>
            </a:r>
          </a:p>
        </p:txBody>
      </p:sp>
      <p:sp>
        <p:nvSpPr>
          <p:cNvPr id="4" name="Slide Number Placeholder 3">
            <a:extLst>
              <a:ext uri="{FF2B5EF4-FFF2-40B4-BE49-F238E27FC236}">
                <a16:creationId xmlns:a16="http://schemas.microsoft.com/office/drawing/2014/main" id="{25AD7579-D99B-65BB-EFB0-4DBF8FCCCE3F}"/>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7864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2A90A-A6CA-AA2B-55FA-C3067BEDD1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99AABD27-6809-776B-327D-696CB913A8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31608EB2-9588-0E49-9A12-7246BA074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74BD7F-BD13-3203-3C95-2A4E74046889}"/>
              </a:ext>
            </a:extLst>
          </p:cNvPr>
          <p:cNvSpPr>
            <a:spLocks noGrp="1"/>
          </p:cNvSpPr>
          <p:nvPr>
            <p:ph type="dt" sz="half" idx="10"/>
          </p:nvPr>
        </p:nvSpPr>
        <p:spPr/>
        <p:txBody>
          <a:bodyPr/>
          <a:lstStyle/>
          <a:p>
            <a:fld id="{1BC083FD-33C5-4A09-AEB2-7C74C01C049D}" type="datetime8">
              <a:rPr lang="en-IE" smtClean="0"/>
              <a:t>01/09/2022 11:46</a:t>
            </a:fld>
            <a:endParaRPr lang="en-IE"/>
          </a:p>
        </p:txBody>
      </p:sp>
      <p:sp>
        <p:nvSpPr>
          <p:cNvPr id="6" name="Footer Placeholder 5">
            <a:extLst>
              <a:ext uri="{FF2B5EF4-FFF2-40B4-BE49-F238E27FC236}">
                <a16:creationId xmlns:a16="http://schemas.microsoft.com/office/drawing/2014/main" id="{622B7774-CE11-AFF4-392B-3B8A50AC0975}"/>
              </a:ext>
            </a:extLst>
          </p:cNvPr>
          <p:cNvSpPr>
            <a:spLocks noGrp="1"/>
          </p:cNvSpPr>
          <p:nvPr>
            <p:ph type="ftr" sz="quarter" idx="11"/>
          </p:nvPr>
        </p:nvSpPr>
        <p:spPr/>
        <p:txBody>
          <a:bodyPr/>
          <a:lstStyle/>
          <a:p>
            <a:r>
              <a:rPr lang="en-IE"/>
              <a:t>C1065 Main Bldg., 061-202581, writingcentre@ul.ie, www.ul.ie/rwc</a:t>
            </a:r>
          </a:p>
        </p:txBody>
      </p:sp>
      <p:sp>
        <p:nvSpPr>
          <p:cNvPr id="7" name="Slide Number Placeholder 6">
            <a:extLst>
              <a:ext uri="{FF2B5EF4-FFF2-40B4-BE49-F238E27FC236}">
                <a16:creationId xmlns:a16="http://schemas.microsoft.com/office/drawing/2014/main" id="{C1D1CC69-FEAF-0C78-41E4-C0E4A56B847D}"/>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11402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196E-445F-32C9-52A2-1B6477BC3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DEA513ED-A2DC-1962-5C92-2FEF8EC1CE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532E624F-0676-B484-21B3-42D87D44F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022951-A6B8-78CD-024C-8E46A3B25B9A}"/>
              </a:ext>
            </a:extLst>
          </p:cNvPr>
          <p:cNvSpPr>
            <a:spLocks noGrp="1"/>
          </p:cNvSpPr>
          <p:nvPr>
            <p:ph type="dt" sz="half" idx="10"/>
          </p:nvPr>
        </p:nvSpPr>
        <p:spPr/>
        <p:txBody>
          <a:bodyPr/>
          <a:lstStyle/>
          <a:p>
            <a:fld id="{EFFA9879-A49D-45F3-AA9D-8B4F2AC0CCCA}" type="datetime8">
              <a:rPr lang="en-IE" smtClean="0"/>
              <a:t>01/09/2022 11:46</a:t>
            </a:fld>
            <a:endParaRPr lang="en-IE"/>
          </a:p>
        </p:txBody>
      </p:sp>
      <p:sp>
        <p:nvSpPr>
          <p:cNvPr id="6" name="Footer Placeholder 5">
            <a:extLst>
              <a:ext uri="{FF2B5EF4-FFF2-40B4-BE49-F238E27FC236}">
                <a16:creationId xmlns:a16="http://schemas.microsoft.com/office/drawing/2014/main" id="{79DA7CC1-CE8A-373A-4FF3-72AEEAF4A876}"/>
              </a:ext>
            </a:extLst>
          </p:cNvPr>
          <p:cNvSpPr>
            <a:spLocks noGrp="1"/>
          </p:cNvSpPr>
          <p:nvPr>
            <p:ph type="ftr" sz="quarter" idx="11"/>
          </p:nvPr>
        </p:nvSpPr>
        <p:spPr/>
        <p:txBody>
          <a:bodyPr/>
          <a:lstStyle/>
          <a:p>
            <a:r>
              <a:rPr lang="en-IE"/>
              <a:t>C1065 Main Bldg., 061-202581, writingcentre@ul.ie, www.ul.ie/rwc</a:t>
            </a:r>
          </a:p>
        </p:txBody>
      </p:sp>
      <p:sp>
        <p:nvSpPr>
          <p:cNvPr id="7" name="Slide Number Placeholder 6">
            <a:extLst>
              <a:ext uri="{FF2B5EF4-FFF2-40B4-BE49-F238E27FC236}">
                <a16:creationId xmlns:a16="http://schemas.microsoft.com/office/drawing/2014/main" id="{E60DCC32-A224-57CC-6257-004873992D5F}"/>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99218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B055E2-FE4C-D797-F61E-2F995DFFBE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B3B3224-46A6-0294-08B0-A523CCEAC3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0E07898-FDE8-2062-2A74-3BFDDA15B9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B9D18-9C7B-43C9-821B-F6CE4CDBE7D6}" type="datetime8">
              <a:rPr lang="en-IE" smtClean="0"/>
              <a:t>01/09/2022 11:46</a:t>
            </a:fld>
            <a:endParaRPr lang="en-IE"/>
          </a:p>
        </p:txBody>
      </p:sp>
      <p:sp>
        <p:nvSpPr>
          <p:cNvPr id="5" name="Footer Placeholder 4">
            <a:extLst>
              <a:ext uri="{FF2B5EF4-FFF2-40B4-BE49-F238E27FC236}">
                <a16:creationId xmlns:a16="http://schemas.microsoft.com/office/drawing/2014/main" id="{D90E15EB-EC23-7E00-6756-AFF83C58EA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BEC95724-1732-22B7-AB70-8AA3DEDB15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342EC-AC65-4536-BDBF-25E77BA9FDDC}" type="slidenum">
              <a:rPr lang="en-IE" smtClean="0"/>
              <a:t>‹#›</a:t>
            </a:fld>
            <a:endParaRPr lang="en-IE"/>
          </a:p>
        </p:txBody>
      </p:sp>
    </p:spTree>
    <p:extLst>
      <p:ext uri="{BB962C8B-B14F-4D97-AF65-F5344CB8AC3E}">
        <p14:creationId xmlns:p14="http://schemas.microsoft.com/office/powerpoint/2010/main" val="6285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ie/rw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cholar.google.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uefap.com/writing/writfram.ht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phrasebank.manchester.ac.uk/"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ritingcenter.unc.edu/tips-and-tools/#sear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owl.purdue.edu/owl/general_writing/academic_writing/logic_in_argumentative_writing/fallacies.html" TargetMode="External"/><Relationship Id="rId5" Type="http://schemas.openxmlformats.org/officeDocument/2006/relationships/hyperlink" Target="https://owl.purdue.edu/owl/general_writing/academic_writing/establishing_arguments/organizing_your_argument.html" TargetMode="External"/><Relationship Id="rId4" Type="http://schemas.openxmlformats.org/officeDocument/2006/relationships/hyperlink" Target="https://owl.purdue.edu/owl/general_writing/academic_writing/logic_in_argumentative_writing/index.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ul.ie/schoolalliedhealth/staff/academic-staf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libguides.ul.ie/az.php?s=4594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hyperlink" Target="https://ulsites.ul.ie/rwc/useful-links-5"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owl.purdue.edu/owl/purdue_owl.html" TargetMode="External"/><Relationship Id="rId5" Type="http://schemas.openxmlformats.org/officeDocument/2006/relationships/hyperlink" Target="https://writingcenter.unc.edu/tips-and-tools/" TargetMode="External"/><Relationship Id="rId4" Type="http://schemas.openxmlformats.org/officeDocument/2006/relationships/hyperlink" Target="http://www.uefap.com/index.htm"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libguides.ul.ie/citeitrigh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cademicintegrity.org/wp-content/uploads/2017/12/Fundamental-Values-2014.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witter.com/coolcatteacher/status/72403795836658073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AE1D-E20A-79CE-0F40-6EA95235E5D6}"/>
              </a:ext>
            </a:extLst>
          </p:cNvPr>
          <p:cNvSpPr>
            <a:spLocks noGrp="1"/>
          </p:cNvSpPr>
          <p:nvPr>
            <p:ph type="ctrTitle"/>
          </p:nvPr>
        </p:nvSpPr>
        <p:spPr/>
        <p:txBody>
          <a:bodyPr/>
          <a:lstStyle/>
          <a:p>
            <a:r>
              <a:rPr lang="en-IE" dirty="0">
                <a:solidFill>
                  <a:srgbClr val="339933"/>
                </a:solidFill>
              </a:rPr>
              <a:t>Writing for Academic Assessment and Publication</a:t>
            </a:r>
          </a:p>
        </p:txBody>
      </p:sp>
      <p:sp>
        <p:nvSpPr>
          <p:cNvPr id="3" name="Subtitle 2">
            <a:extLst>
              <a:ext uri="{FF2B5EF4-FFF2-40B4-BE49-F238E27FC236}">
                <a16:creationId xmlns:a16="http://schemas.microsoft.com/office/drawing/2014/main" id="{D99F6F80-A2A6-6DE4-D019-68CF6EBAB546}"/>
              </a:ext>
            </a:extLst>
          </p:cNvPr>
          <p:cNvSpPr>
            <a:spLocks noGrp="1"/>
          </p:cNvSpPr>
          <p:nvPr>
            <p:ph type="subTitle" idx="1"/>
          </p:nvPr>
        </p:nvSpPr>
        <p:spPr>
          <a:xfrm>
            <a:off x="1524000" y="3602037"/>
            <a:ext cx="9144000" cy="2133599"/>
          </a:xfrm>
        </p:spPr>
        <p:txBody>
          <a:bodyPr>
            <a:normAutofit fontScale="62500" lnSpcReduction="20000"/>
          </a:bodyPr>
          <a:lstStyle/>
          <a:p>
            <a:r>
              <a:rPr lang="en-IE" sz="7300" dirty="0">
                <a:solidFill>
                  <a:srgbClr val="008080"/>
                </a:solidFill>
              </a:rPr>
              <a:t>The Case of </a:t>
            </a:r>
          </a:p>
          <a:p>
            <a:r>
              <a:rPr lang="en-IE" sz="7300" dirty="0">
                <a:solidFill>
                  <a:srgbClr val="008080"/>
                </a:solidFill>
              </a:rPr>
              <a:t>the School of Allied Health</a:t>
            </a:r>
          </a:p>
          <a:p>
            <a:endParaRPr lang="en-IE" dirty="0"/>
          </a:p>
          <a:p>
            <a:endParaRPr lang="en-IE" dirty="0"/>
          </a:p>
          <a:p>
            <a:r>
              <a:rPr lang="en-IE" sz="1900" dirty="0"/>
              <a:t>Lawrence Cleary, Director, Regional Writing Centre, University of Limerick</a:t>
            </a:r>
          </a:p>
        </p:txBody>
      </p:sp>
      <p:sp>
        <p:nvSpPr>
          <p:cNvPr id="4" name="Date Placeholder 3">
            <a:extLst>
              <a:ext uri="{FF2B5EF4-FFF2-40B4-BE49-F238E27FC236}">
                <a16:creationId xmlns:a16="http://schemas.microsoft.com/office/drawing/2014/main" id="{94507EB3-1B15-DCB7-9B84-D40D62A9D7F7}"/>
              </a:ext>
            </a:extLst>
          </p:cNvPr>
          <p:cNvSpPr>
            <a:spLocks noGrp="1"/>
          </p:cNvSpPr>
          <p:nvPr>
            <p:ph type="dt" sz="half" idx="10"/>
          </p:nvPr>
        </p:nvSpPr>
        <p:spPr/>
        <p:txBody>
          <a:bodyPr/>
          <a:lstStyle/>
          <a:p>
            <a:fld id="{FC8F686E-E933-4EB0-AE36-F1A860E1F201}" type="datetime8">
              <a:rPr lang="en-IE" smtClean="0"/>
              <a:t>01/09/2022 11:46</a:t>
            </a:fld>
            <a:endParaRPr lang="en-IE"/>
          </a:p>
        </p:txBody>
      </p:sp>
      <p:sp>
        <p:nvSpPr>
          <p:cNvPr id="5" name="Footer Placeholder 4">
            <a:extLst>
              <a:ext uri="{FF2B5EF4-FFF2-40B4-BE49-F238E27FC236}">
                <a16:creationId xmlns:a16="http://schemas.microsoft.com/office/drawing/2014/main" id="{39398576-5E13-0EAC-7C1D-9D1B3CF6071B}"/>
              </a:ext>
            </a:extLst>
          </p:cNvPr>
          <p:cNvSpPr>
            <a:spLocks noGrp="1"/>
          </p:cNvSpPr>
          <p:nvPr>
            <p:ph type="ftr" sz="quarter" idx="11"/>
          </p:nvPr>
        </p:nvSpPr>
        <p:spPr/>
        <p:txBody>
          <a:bodyPr/>
          <a:lstStyle/>
          <a:p>
            <a:r>
              <a:rPr lang="en-IE" dirty="0" err="1"/>
              <a:t>C1065</a:t>
            </a:r>
            <a:r>
              <a:rPr lang="en-IE" dirty="0"/>
              <a:t> Main Bldg., 061-202581, writingcentre@ul.ie, </a:t>
            </a:r>
            <a:r>
              <a:rPr lang="en-IE" dirty="0">
                <a:hlinkClick r:id="rId3"/>
              </a:rPr>
              <a:t>www.ul.ie/rwc</a:t>
            </a:r>
            <a:r>
              <a:rPr lang="en-IE" dirty="0"/>
              <a:t> </a:t>
            </a:r>
          </a:p>
        </p:txBody>
      </p:sp>
      <p:sp>
        <p:nvSpPr>
          <p:cNvPr id="6" name="Slide Number Placeholder 5">
            <a:extLst>
              <a:ext uri="{FF2B5EF4-FFF2-40B4-BE49-F238E27FC236}">
                <a16:creationId xmlns:a16="http://schemas.microsoft.com/office/drawing/2014/main" id="{B622D659-FA68-2F43-0AD7-27246F338383}"/>
              </a:ext>
            </a:extLst>
          </p:cNvPr>
          <p:cNvSpPr>
            <a:spLocks noGrp="1"/>
          </p:cNvSpPr>
          <p:nvPr>
            <p:ph type="sldNum" sz="quarter" idx="12"/>
          </p:nvPr>
        </p:nvSpPr>
        <p:spPr/>
        <p:txBody>
          <a:bodyPr/>
          <a:lstStyle/>
          <a:p>
            <a:fld id="{74A342EC-AC65-4536-BDBF-25E77BA9FDDC}" type="slidenum">
              <a:rPr lang="en-IE" smtClean="0"/>
              <a:t>1</a:t>
            </a:fld>
            <a:endParaRPr lang="en-IE"/>
          </a:p>
        </p:txBody>
      </p:sp>
    </p:spTree>
    <p:extLst>
      <p:ext uri="{BB962C8B-B14F-4D97-AF65-F5344CB8AC3E}">
        <p14:creationId xmlns:p14="http://schemas.microsoft.com/office/powerpoint/2010/main" val="2134308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 about the assessment in this context</a:t>
            </a:r>
          </a:p>
        </p:txBody>
      </p:sp>
      <p:sp>
        <p:nvSpPr>
          <p:cNvPr id="3" name="Content Placeholder 2"/>
          <p:cNvSpPr>
            <a:spLocks noGrp="1"/>
          </p:cNvSpPr>
          <p:nvPr>
            <p:ph idx="1"/>
          </p:nvPr>
        </p:nvSpPr>
        <p:spPr/>
        <p:txBody>
          <a:bodyPr>
            <a:normAutofit lnSpcReduction="10000"/>
          </a:bodyPr>
          <a:lstStyle/>
          <a:p>
            <a:r>
              <a:rPr lang="en-IE" dirty="0"/>
              <a:t>It is not only about what you know, but also about whether you have demonstrated that you are a good scholar…a good scientist.</a:t>
            </a:r>
          </a:p>
          <a:p>
            <a:r>
              <a:rPr lang="en-IE" dirty="0"/>
              <a:t>Good science gets to the bottom of things: scientists address problems that are difficult to solve, questions that may even be unanswerable—still, they try to understand the nature of things.</a:t>
            </a:r>
          </a:p>
          <a:p>
            <a:r>
              <a:rPr lang="en-IE" dirty="0"/>
              <a:t>The goal of the research is not about being right, it’s about coming to know the nature of things through sound, methodical inquiry leading to supportable, reasoned conclusions about the world and how it works</a:t>
            </a:r>
          </a:p>
          <a:p>
            <a:pPr marL="457200" lvl="1" indent="0">
              <a:buNone/>
            </a:pPr>
            <a:r>
              <a:rPr lang="en-IE" dirty="0"/>
              <a:t>—consequently, hypotheses tested and negated are as valuable as hypotheses tested and affirmed.</a:t>
            </a:r>
          </a:p>
          <a:p>
            <a:endParaRPr lang="en-GB" dirty="0"/>
          </a:p>
        </p:txBody>
      </p:sp>
    </p:spTree>
    <p:extLst>
      <p:ext uri="{BB962C8B-B14F-4D97-AF65-F5344CB8AC3E}">
        <p14:creationId xmlns:p14="http://schemas.microsoft.com/office/powerpoint/2010/main" val="274642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Purpose</a:t>
            </a:r>
          </a:p>
        </p:txBody>
      </p:sp>
      <p:sp>
        <p:nvSpPr>
          <p:cNvPr id="3" name="Content Placeholder 2"/>
          <p:cNvSpPr>
            <a:spLocks noGrp="1"/>
          </p:cNvSpPr>
          <p:nvPr>
            <p:ph idx="1"/>
          </p:nvPr>
        </p:nvSpPr>
        <p:spPr/>
        <p:txBody>
          <a:bodyPr/>
          <a:lstStyle/>
          <a:p>
            <a:r>
              <a:rPr lang="en-IE" dirty="0"/>
              <a:t>To get an ‘A’</a:t>
            </a:r>
          </a:p>
          <a:p>
            <a:r>
              <a:rPr lang="en-IE" dirty="0"/>
              <a:t>Maybe more:</a:t>
            </a:r>
          </a:p>
          <a:p>
            <a:pPr lvl="1"/>
            <a:r>
              <a:rPr lang="en-IE" dirty="0"/>
              <a:t>Recommendation for further post-graduate study</a:t>
            </a:r>
          </a:p>
          <a:p>
            <a:pPr lvl="1"/>
            <a:r>
              <a:rPr lang="en-IE" dirty="0"/>
              <a:t>Recommendation for a professional position</a:t>
            </a:r>
          </a:p>
          <a:p>
            <a:pPr lvl="1"/>
            <a:r>
              <a:rPr lang="en-IE" dirty="0"/>
              <a:t>Satisfying intrinsic curiosity about the problem</a:t>
            </a:r>
          </a:p>
        </p:txBody>
      </p:sp>
    </p:spTree>
    <p:extLst>
      <p:ext uri="{BB962C8B-B14F-4D97-AF65-F5344CB8AC3E}">
        <p14:creationId xmlns:p14="http://schemas.microsoft.com/office/powerpoint/2010/main" val="3855432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writer</a:t>
            </a:r>
          </a:p>
        </p:txBody>
      </p:sp>
      <p:sp>
        <p:nvSpPr>
          <p:cNvPr id="3" name="Content Placeholder 2"/>
          <p:cNvSpPr>
            <a:spLocks noGrp="1"/>
          </p:cNvSpPr>
          <p:nvPr>
            <p:ph idx="1"/>
          </p:nvPr>
        </p:nvSpPr>
        <p:spPr/>
        <p:txBody>
          <a:bodyPr/>
          <a:lstStyle/>
          <a:p>
            <a:r>
              <a:rPr lang="en-IE" dirty="0"/>
              <a:t>What does the writer already know about the problem? (saves time on the research side of things)</a:t>
            </a:r>
          </a:p>
          <a:p>
            <a:r>
              <a:rPr lang="en-IE" dirty="0"/>
              <a:t>What is the writer’s investment in this paper? (intrinsic or extrinsic motivations? Both?)</a:t>
            </a:r>
          </a:p>
          <a:p>
            <a:r>
              <a:rPr lang="en-IE" dirty="0"/>
              <a:t>What are the writers’ past experiences of writing in this context?</a:t>
            </a:r>
          </a:p>
          <a:p>
            <a:r>
              <a:rPr lang="en-IE" dirty="0"/>
              <a:t>What is the writer good at?</a:t>
            </a:r>
          </a:p>
          <a:p>
            <a:r>
              <a:rPr lang="en-IE" dirty="0"/>
              <a:t>What needs work?</a:t>
            </a:r>
          </a:p>
        </p:txBody>
      </p:sp>
    </p:spTree>
    <p:extLst>
      <p:ext uri="{BB962C8B-B14F-4D97-AF65-F5344CB8AC3E}">
        <p14:creationId xmlns:p14="http://schemas.microsoft.com/office/powerpoint/2010/main" val="1177135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010" y="711201"/>
            <a:ext cx="8537713" cy="632176"/>
          </a:xfrm>
        </p:spPr>
        <p:txBody>
          <a:bodyPr>
            <a:normAutofit fontScale="90000"/>
          </a:bodyPr>
          <a:lstStyle/>
          <a:p>
            <a:r>
              <a:rPr lang="en-IE" dirty="0"/>
              <a:t>Research Process</a:t>
            </a:r>
          </a:p>
        </p:txBody>
      </p:sp>
      <p:sp>
        <p:nvSpPr>
          <p:cNvPr id="3" name="Content Placeholder 2"/>
          <p:cNvSpPr>
            <a:spLocks noGrp="1"/>
          </p:cNvSpPr>
          <p:nvPr>
            <p:ph idx="1"/>
          </p:nvPr>
        </p:nvSpPr>
        <p:spPr>
          <a:xfrm>
            <a:off x="647937" y="1628354"/>
            <a:ext cx="10515600" cy="4185424"/>
          </a:xfrm>
        </p:spPr>
        <p:txBody>
          <a:bodyPr>
            <a:normAutofit fontScale="70000" lnSpcReduction="20000"/>
          </a:bodyPr>
          <a:lstStyle/>
          <a:p>
            <a:r>
              <a:rPr lang="en-IE" dirty="0"/>
              <a:t>Students are either given a problem to address or asked to choose a topic that is relevant to the subject being studied.</a:t>
            </a:r>
          </a:p>
          <a:p>
            <a:r>
              <a:rPr lang="en-IE" dirty="0"/>
              <a:t>Students who do well on papers read books that give an overview of the field to identify a problem that interests them and to give the assigned problem or the chosen problem some context. Is it a recent problem, for instance, or is it a problem that emerged as a result of previous research done on a separate, but related problem?</a:t>
            </a:r>
          </a:p>
          <a:p>
            <a:r>
              <a:rPr lang="en-IE" dirty="0"/>
              <a:t>Once the writer identifies a point of contestation on which they will take a position or identifies a gap in the field of knowledge that they will investigate to better understanding what’s going on, their reading focuses.</a:t>
            </a:r>
          </a:p>
          <a:p>
            <a:r>
              <a:rPr lang="en-IE" dirty="0"/>
              <a:t>Questions that efficient researchers ask are:</a:t>
            </a:r>
          </a:p>
          <a:p>
            <a:pPr lvl="1"/>
            <a:r>
              <a:rPr lang="en-IE" dirty="0"/>
              <a:t>Who has researched this problem(s)?</a:t>
            </a:r>
          </a:p>
          <a:p>
            <a:pPr lvl="2"/>
            <a:r>
              <a:rPr lang="en-IE" dirty="0"/>
              <a:t>Maybe this involves using keyword searches in the databases in the library, limiting the search field to publications on the problem in the past five years or so. </a:t>
            </a:r>
          </a:p>
          <a:p>
            <a:pPr lvl="2"/>
            <a:r>
              <a:rPr lang="en-IE" dirty="0"/>
              <a:t>This may involve identifying five or six recent articles on the problem that are relevant, reading them and investigating who the researchers used in making their case—their References.</a:t>
            </a:r>
          </a:p>
          <a:p>
            <a:pPr lvl="2"/>
            <a:r>
              <a:rPr lang="en-IE" dirty="0"/>
              <a:t>By identifying studies that appear in all five or six papers, the efficient researcher has identified the main players who discourse on the problem and contribute to its understanding. It is only sensible to read the material that all of the research relies on to understand and ground the problem.</a:t>
            </a:r>
          </a:p>
          <a:p>
            <a:pPr marL="823179" lvl="2" indent="0">
              <a:buNone/>
            </a:pPr>
            <a:endParaRPr lang="en-IE" dirty="0"/>
          </a:p>
        </p:txBody>
      </p:sp>
    </p:spTree>
    <p:extLst>
      <p:ext uri="{BB962C8B-B14F-4D97-AF65-F5344CB8AC3E}">
        <p14:creationId xmlns:p14="http://schemas.microsoft.com/office/powerpoint/2010/main" val="1207038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Writing Process</a:t>
            </a:r>
          </a:p>
        </p:txBody>
      </p:sp>
      <p:sp>
        <p:nvSpPr>
          <p:cNvPr id="3" name="Content Placeholder 2"/>
          <p:cNvSpPr>
            <a:spLocks noGrp="1"/>
          </p:cNvSpPr>
          <p:nvPr>
            <p:ph idx="1"/>
          </p:nvPr>
        </p:nvSpPr>
        <p:spPr/>
        <p:txBody>
          <a:bodyPr>
            <a:normAutofit fontScale="85000" lnSpcReduction="20000"/>
          </a:bodyPr>
          <a:lstStyle/>
          <a:p>
            <a:r>
              <a:rPr lang="en-IE" dirty="0"/>
              <a:t>Writer-based writing—all the things a writer does to better understand </a:t>
            </a:r>
            <a:r>
              <a:rPr lang="en-IE" b="1" dirty="0">
                <a:solidFill>
                  <a:srgbClr val="FF0000"/>
                </a:solidFill>
              </a:rPr>
              <a:t>what</a:t>
            </a:r>
            <a:r>
              <a:rPr lang="en-IE" dirty="0"/>
              <a:t> they are trying to say</a:t>
            </a:r>
          </a:p>
          <a:p>
            <a:pPr lvl="1"/>
            <a:r>
              <a:rPr lang="en-IE" dirty="0"/>
              <a:t>Assessing the situation</a:t>
            </a:r>
          </a:p>
          <a:p>
            <a:pPr lvl="1"/>
            <a:r>
              <a:rPr lang="en-IE" dirty="0"/>
              <a:t>Planning</a:t>
            </a:r>
          </a:p>
          <a:p>
            <a:pPr lvl="1"/>
            <a:r>
              <a:rPr lang="en-IE" dirty="0"/>
              <a:t>Choosing a topic</a:t>
            </a:r>
          </a:p>
          <a:p>
            <a:pPr lvl="2"/>
            <a:r>
              <a:rPr lang="en-IE" dirty="0"/>
              <a:t>A thesis statement—a claim or question or problem or hypothesis around which the paper will organise</a:t>
            </a:r>
          </a:p>
          <a:p>
            <a:pPr lvl="1"/>
            <a:r>
              <a:rPr lang="en-IE" dirty="0"/>
              <a:t>Gathering information/taking notes</a:t>
            </a:r>
          </a:p>
          <a:p>
            <a:pPr lvl="1"/>
            <a:r>
              <a:rPr lang="en-IE" dirty="0"/>
              <a:t>Drafting </a:t>
            </a:r>
          </a:p>
          <a:p>
            <a:pPr lvl="2"/>
            <a:r>
              <a:rPr lang="en-IE" dirty="0"/>
              <a:t>The conceptual framework</a:t>
            </a:r>
          </a:p>
          <a:p>
            <a:r>
              <a:rPr lang="en-IE" dirty="0"/>
              <a:t>Reader-based writing—all the things good writers do to better understand </a:t>
            </a:r>
            <a:r>
              <a:rPr lang="en-IE" b="1" dirty="0">
                <a:solidFill>
                  <a:srgbClr val="FF0000"/>
                </a:solidFill>
              </a:rPr>
              <a:t>how</a:t>
            </a:r>
            <a:r>
              <a:rPr lang="en-IE" dirty="0"/>
              <a:t> to say it</a:t>
            </a:r>
          </a:p>
          <a:p>
            <a:pPr lvl="1"/>
            <a:r>
              <a:rPr lang="en-IE" dirty="0"/>
              <a:t>Revising</a:t>
            </a:r>
          </a:p>
          <a:p>
            <a:pPr lvl="2"/>
            <a:r>
              <a:rPr lang="en-IE" dirty="0"/>
              <a:t>The argumentative framework</a:t>
            </a:r>
          </a:p>
          <a:p>
            <a:pPr lvl="1"/>
            <a:r>
              <a:rPr lang="en-IE" dirty="0"/>
              <a:t>Editing</a:t>
            </a:r>
          </a:p>
          <a:p>
            <a:pPr lvl="1"/>
            <a:r>
              <a:rPr lang="en-IE" dirty="0"/>
              <a:t>Proofing </a:t>
            </a:r>
          </a:p>
        </p:txBody>
      </p:sp>
    </p:spTree>
    <p:extLst>
      <p:ext uri="{BB962C8B-B14F-4D97-AF65-F5344CB8AC3E}">
        <p14:creationId xmlns:p14="http://schemas.microsoft.com/office/powerpoint/2010/main" val="347233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a:t>
            </a:r>
            <a:r>
              <a:rPr lang="en-IE" b="1" i="1" cap="all" dirty="0">
                <a:solidFill>
                  <a:srgbClr val="FF0000"/>
                </a:solidFill>
              </a:rPr>
              <a:t>What</a:t>
            </a:r>
            <a:r>
              <a:rPr lang="en-IE" dirty="0"/>
              <a:t> of it: What we do in an academic context</a:t>
            </a:r>
          </a:p>
        </p:txBody>
      </p:sp>
      <p:sp>
        <p:nvSpPr>
          <p:cNvPr id="3" name="Content Placeholder 2"/>
          <p:cNvSpPr>
            <a:spLocks noGrp="1"/>
          </p:cNvSpPr>
          <p:nvPr>
            <p:ph idx="1"/>
          </p:nvPr>
        </p:nvSpPr>
        <p:spPr/>
        <p:txBody>
          <a:bodyPr>
            <a:normAutofit fontScale="85000" lnSpcReduction="20000"/>
          </a:bodyPr>
          <a:lstStyle/>
          <a:p>
            <a:r>
              <a:rPr lang="en-IE" dirty="0"/>
              <a:t>It is important to know what people do in an academic context: </a:t>
            </a:r>
          </a:p>
          <a:p>
            <a:pPr lvl="1"/>
            <a:r>
              <a:rPr lang="en-IE" dirty="0"/>
              <a:t>They try to </a:t>
            </a:r>
            <a:r>
              <a:rPr lang="en-IE" b="1" dirty="0">
                <a:solidFill>
                  <a:srgbClr val="00B050"/>
                </a:solidFill>
              </a:rPr>
              <a:t>improve their understanding of the nature of things</a:t>
            </a:r>
            <a:r>
              <a:rPr lang="en-IE" dirty="0"/>
              <a:t>, things being our shared realities. </a:t>
            </a:r>
          </a:p>
          <a:p>
            <a:pPr lvl="1"/>
            <a:r>
              <a:rPr lang="en-IE" b="1" dirty="0">
                <a:solidFill>
                  <a:srgbClr val="00B050"/>
                </a:solidFill>
              </a:rPr>
              <a:t>They argue</a:t>
            </a:r>
            <a:r>
              <a:rPr lang="en-IE" dirty="0"/>
              <a:t>.</a:t>
            </a:r>
          </a:p>
          <a:p>
            <a:pPr lvl="2"/>
            <a:r>
              <a:rPr lang="en-IE" dirty="0"/>
              <a:t>They either try to </a:t>
            </a:r>
            <a:r>
              <a:rPr lang="en-IE" u="sng" dirty="0"/>
              <a:t>make a case that explains what is currently not well understood </a:t>
            </a:r>
            <a:r>
              <a:rPr lang="en-IE" dirty="0"/>
              <a:t>or</a:t>
            </a:r>
          </a:p>
          <a:p>
            <a:pPr lvl="2"/>
            <a:r>
              <a:rPr lang="en-IE" dirty="0"/>
              <a:t>They </a:t>
            </a:r>
            <a:r>
              <a:rPr lang="en-IE" u="sng" dirty="0"/>
              <a:t>take a position on a point of contestation</a:t>
            </a:r>
            <a:r>
              <a:rPr lang="en-IE" dirty="0"/>
              <a:t>.</a:t>
            </a:r>
          </a:p>
          <a:p>
            <a:pPr lvl="1"/>
            <a:r>
              <a:rPr lang="en-IE" dirty="0"/>
              <a:t>They do this by appealing to</a:t>
            </a:r>
          </a:p>
          <a:p>
            <a:pPr lvl="2"/>
            <a:r>
              <a:rPr lang="en-IE" dirty="0"/>
              <a:t>Your sense of reason: </a:t>
            </a:r>
            <a:r>
              <a:rPr lang="en-IE" b="1" dirty="0">
                <a:solidFill>
                  <a:schemeClr val="accent2">
                    <a:lumMod val="75000"/>
                  </a:schemeClr>
                </a:solidFill>
              </a:rPr>
              <a:t>logos</a:t>
            </a:r>
          </a:p>
          <a:p>
            <a:pPr lvl="2"/>
            <a:r>
              <a:rPr lang="en-IE" dirty="0"/>
              <a:t>Your trust in the person arguing: </a:t>
            </a:r>
            <a:r>
              <a:rPr lang="en-IE" b="1" dirty="0">
                <a:solidFill>
                  <a:schemeClr val="accent2">
                    <a:lumMod val="75000"/>
                  </a:schemeClr>
                </a:solidFill>
              </a:rPr>
              <a:t>ethos</a:t>
            </a:r>
            <a:r>
              <a:rPr lang="en-IE" dirty="0"/>
              <a:t>  </a:t>
            </a:r>
          </a:p>
          <a:p>
            <a:pPr lvl="1"/>
            <a:r>
              <a:rPr lang="en-IE" dirty="0"/>
              <a:t>i.e., they do good scholarly work:</a:t>
            </a:r>
          </a:p>
          <a:p>
            <a:pPr lvl="2"/>
            <a:r>
              <a:rPr lang="en-IE" dirty="0"/>
              <a:t>Accounting for the knowledge that has be established by previous scholars, </a:t>
            </a:r>
          </a:p>
          <a:p>
            <a:pPr lvl="3"/>
            <a:r>
              <a:rPr lang="en-IE" dirty="0"/>
              <a:t>they use sound, tried and tested methods of inquiry, accepted as valid by scholars in their field, to acquire information and to analyse that information in an effort to make sense of the new information so that they can defend what might either be new knowledge (PhD) or a further confirmation of what is already known (Bachelors and Masters).</a:t>
            </a:r>
          </a:p>
          <a:p>
            <a:pPr lvl="2"/>
            <a:r>
              <a:rPr lang="en-IE" dirty="0"/>
              <a:t>i.e. they strive to move the knowledge base forward to increase our understanding of the nature of things.</a:t>
            </a:r>
          </a:p>
          <a:p>
            <a:endParaRPr lang="en-IE" dirty="0"/>
          </a:p>
        </p:txBody>
      </p:sp>
      <p:sp>
        <p:nvSpPr>
          <p:cNvPr id="4" name="Date Placeholder 3"/>
          <p:cNvSpPr>
            <a:spLocks noGrp="1"/>
          </p:cNvSpPr>
          <p:nvPr>
            <p:ph type="dt" sz="half" idx="10"/>
          </p:nvPr>
        </p:nvSpPr>
        <p:spPr/>
        <p:txBody>
          <a:bodyPr/>
          <a:lstStyle/>
          <a:p>
            <a:r>
              <a:rPr lang="en-IE"/>
              <a:t>06.11.19</a:t>
            </a:r>
            <a:endParaRPr lang="en-US" dirty="0"/>
          </a:p>
        </p:txBody>
      </p:sp>
    </p:spTree>
    <p:extLst>
      <p:ext uri="{BB962C8B-B14F-4D97-AF65-F5344CB8AC3E}">
        <p14:creationId xmlns:p14="http://schemas.microsoft.com/office/powerpoint/2010/main" val="2989285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hlinkClick r:id="rId3"/>
              </a:rPr>
              <a:t>The Thesis Statement</a:t>
            </a:r>
            <a:endParaRPr lang="en-IE" dirty="0"/>
          </a:p>
        </p:txBody>
      </p:sp>
      <p:sp>
        <p:nvSpPr>
          <p:cNvPr id="3" name="Content Placeholder 2"/>
          <p:cNvSpPr>
            <a:spLocks noGrp="1"/>
          </p:cNvSpPr>
          <p:nvPr>
            <p:ph idx="1"/>
          </p:nvPr>
        </p:nvSpPr>
        <p:spPr/>
        <p:txBody>
          <a:bodyPr/>
          <a:lstStyle/>
          <a:p>
            <a:pPr lvl="1"/>
            <a:r>
              <a:rPr lang="en-IE" sz="2160" b="1" dirty="0">
                <a:solidFill>
                  <a:srgbClr val="FF0000"/>
                </a:solidFill>
              </a:rPr>
              <a:t>Claim</a:t>
            </a:r>
            <a:r>
              <a:rPr lang="en-IE" sz="2160" dirty="0"/>
              <a:t> </a:t>
            </a:r>
            <a:r>
              <a:rPr lang="en-IE" sz="2160" dirty="0">
                <a:sym typeface="Wingdings" panose="05000000000000000000" pitchFamily="2" charset="2"/>
              </a:rPr>
              <a:t> </a:t>
            </a:r>
            <a:r>
              <a:rPr lang="en-IE" sz="2160" b="1" dirty="0">
                <a:solidFill>
                  <a:schemeClr val="accent1"/>
                </a:solidFill>
                <a:sym typeface="Wingdings" panose="05000000000000000000" pitchFamily="2" charset="2"/>
              </a:rPr>
              <a:t>Defence</a:t>
            </a:r>
          </a:p>
          <a:p>
            <a:pPr lvl="1"/>
            <a:r>
              <a:rPr lang="en-IE" sz="2160" b="1" dirty="0">
                <a:solidFill>
                  <a:srgbClr val="FF0000"/>
                </a:solidFill>
                <a:sym typeface="Wingdings" panose="05000000000000000000" pitchFamily="2" charset="2"/>
              </a:rPr>
              <a:t>Question</a:t>
            </a:r>
            <a:r>
              <a:rPr lang="en-IE" sz="2160" dirty="0">
                <a:sym typeface="Wingdings" panose="05000000000000000000" pitchFamily="2" charset="2"/>
              </a:rPr>
              <a:t>  </a:t>
            </a:r>
            <a:r>
              <a:rPr lang="en-IE" sz="2160" b="1" dirty="0">
                <a:solidFill>
                  <a:schemeClr val="accent1"/>
                </a:solidFill>
                <a:sym typeface="Wingdings" panose="05000000000000000000" pitchFamily="2" charset="2"/>
              </a:rPr>
              <a:t>Answer</a:t>
            </a:r>
            <a:r>
              <a:rPr lang="en-IE" sz="2160" dirty="0">
                <a:sym typeface="Wingdings" panose="05000000000000000000" pitchFamily="2" charset="2"/>
              </a:rPr>
              <a:t> (defence of answer)</a:t>
            </a:r>
          </a:p>
          <a:p>
            <a:pPr lvl="1"/>
            <a:r>
              <a:rPr lang="en-IE" sz="2160" b="1" dirty="0">
                <a:solidFill>
                  <a:srgbClr val="FF0000"/>
                </a:solidFill>
                <a:sym typeface="Wingdings" panose="05000000000000000000" pitchFamily="2" charset="2"/>
              </a:rPr>
              <a:t>Problem</a:t>
            </a:r>
            <a:r>
              <a:rPr lang="en-IE" sz="2160" dirty="0">
                <a:sym typeface="Wingdings" panose="05000000000000000000" pitchFamily="2" charset="2"/>
              </a:rPr>
              <a:t>  </a:t>
            </a:r>
            <a:r>
              <a:rPr lang="en-IE" sz="2160" b="1" dirty="0">
                <a:solidFill>
                  <a:schemeClr val="accent1"/>
                </a:solidFill>
                <a:sym typeface="Wingdings" panose="05000000000000000000" pitchFamily="2" charset="2"/>
              </a:rPr>
              <a:t>Solution</a:t>
            </a:r>
            <a:r>
              <a:rPr lang="en-IE" sz="2160" dirty="0">
                <a:sym typeface="Wingdings" panose="05000000000000000000" pitchFamily="2" charset="2"/>
              </a:rPr>
              <a:t> (defence of solution)</a:t>
            </a:r>
          </a:p>
          <a:p>
            <a:pPr lvl="1"/>
            <a:r>
              <a:rPr lang="en-IE" sz="2160" b="1" dirty="0">
                <a:solidFill>
                  <a:srgbClr val="FF0000"/>
                </a:solidFill>
                <a:sym typeface="Wingdings" panose="05000000000000000000" pitchFamily="2" charset="2"/>
              </a:rPr>
              <a:t>Hypothesis</a:t>
            </a:r>
            <a:r>
              <a:rPr lang="en-IE" sz="2160" dirty="0">
                <a:sym typeface="Wingdings" panose="05000000000000000000" pitchFamily="2" charset="2"/>
              </a:rPr>
              <a:t>  Test  </a:t>
            </a:r>
            <a:r>
              <a:rPr lang="en-IE" sz="2160" b="1" dirty="0">
                <a:solidFill>
                  <a:schemeClr val="accent1"/>
                </a:solidFill>
                <a:sym typeface="Wingdings" panose="05000000000000000000" pitchFamily="2" charset="2"/>
              </a:rPr>
              <a:t>Affirmation/Negation</a:t>
            </a:r>
            <a:r>
              <a:rPr lang="en-IE" sz="2160" dirty="0">
                <a:sym typeface="Wingdings" panose="05000000000000000000" pitchFamily="2" charset="2"/>
              </a:rPr>
              <a:t> (defence of the interpretations of the findings and the conclusions drawn)</a:t>
            </a:r>
            <a:endParaRPr lang="en-IE" sz="2160" dirty="0"/>
          </a:p>
        </p:txBody>
      </p:sp>
    </p:spTree>
    <p:extLst>
      <p:ext uri="{BB962C8B-B14F-4D97-AF65-F5344CB8AC3E}">
        <p14:creationId xmlns:p14="http://schemas.microsoft.com/office/powerpoint/2010/main" val="1736507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a:t>
            </a:r>
            <a:r>
              <a:rPr lang="en-IE" b="1" i="1" dirty="0">
                <a:solidFill>
                  <a:srgbClr val="FF0000"/>
                </a:solidFill>
              </a:rPr>
              <a:t>HOW</a:t>
            </a:r>
            <a:r>
              <a:rPr lang="en-IE" dirty="0"/>
              <a:t> of it: Talking the Academic Talk</a:t>
            </a:r>
          </a:p>
        </p:txBody>
      </p:sp>
      <p:sp>
        <p:nvSpPr>
          <p:cNvPr id="3" name="Content Placeholder 2"/>
          <p:cNvSpPr>
            <a:spLocks noGrp="1"/>
          </p:cNvSpPr>
          <p:nvPr>
            <p:ph idx="1"/>
          </p:nvPr>
        </p:nvSpPr>
        <p:spPr/>
        <p:txBody>
          <a:bodyPr/>
          <a:lstStyle/>
          <a:p>
            <a:r>
              <a:rPr lang="en-IE" dirty="0"/>
              <a:t>Think context: </a:t>
            </a:r>
          </a:p>
          <a:p>
            <a:pPr lvl="1"/>
            <a:r>
              <a:rPr lang="en-IE" dirty="0"/>
              <a:t>Think being a good scientist:</a:t>
            </a:r>
          </a:p>
          <a:p>
            <a:pPr lvl="2"/>
            <a:r>
              <a:rPr lang="en-IE" dirty="0"/>
              <a:t>Ask how do respected scholars in my field think/speak/write?</a:t>
            </a:r>
          </a:p>
          <a:p>
            <a:r>
              <a:rPr lang="en-IE" dirty="0">
                <a:hlinkClick r:id="rId3"/>
              </a:rPr>
              <a:t>Features of academic writing</a:t>
            </a:r>
            <a:endParaRPr lang="en-IE" dirty="0"/>
          </a:p>
          <a:p>
            <a:r>
              <a:rPr lang="en-IE" dirty="0">
                <a:hlinkClick r:id="rId3"/>
              </a:rPr>
              <a:t>Reporting on the findings of others</a:t>
            </a:r>
            <a:endParaRPr lang="en-IE" dirty="0"/>
          </a:p>
          <a:p>
            <a:r>
              <a:rPr lang="en-IE" dirty="0">
                <a:hlinkClick r:id="rId3"/>
              </a:rPr>
              <a:t>Expressing your own position</a:t>
            </a:r>
            <a:endParaRPr lang="en-IE" dirty="0"/>
          </a:p>
          <a:p>
            <a:r>
              <a:rPr lang="en-IE" dirty="0">
                <a:hlinkClick r:id="rId4"/>
              </a:rPr>
              <a:t>More of you and your position</a:t>
            </a:r>
            <a:endParaRPr lang="en-IE" dirty="0"/>
          </a:p>
        </p:txBody>
      </p:sp>
    </p:spTree>
    <p:extLst>
      <p:ext uri="{BB962C8B-B14F-4D97-AF65-F5344CB8AC3E}">
        <p14:creationId xmlns:p14="http://schemas.microsoft.com/office/powerpoint/2010/main" val="602230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Scaffolding the argument (logical order)</a:t>
            </a:r>
          </a:p>
        </p:txBody>
      </p:sp>
      <p:sp>
        <p:nvSpPr>
          <p:cNvPr id="3" name="Content Placeholder 2"/>
          <p:cNvSpPr>
            <a:spLocks noGrp="1"/>
          </p:cNvSpPr>
          <p:nvPr>
            <p:ph idx="1"/>
          </p:nvPr>
        </p:nvSpPr>
        <p:spPr/>
        <p:txBody>
          <a:bodyPr>
            <a:normAutofit fontScale="92500" lnSpcReduction="10000"/>
          </a:bodyPr>
          <a:lstStyle/>
          <a:p>
            <a:r>
              <a:rPr lang="en-IE" dirty="0"/>
              <a:t>You have to bring the reader with you. Logic helps.</a:t>
            </a:r>
          </a:p>
          <a:p>
            <a:r>
              <a:rPr lang="en-IE" dirty="0">
                <a:hlinkClick r:id="rId3"/>
              </a:rPr>
              <a:t>Flow</a:t>
            </a:r>
            <a:endParaRPr lang="en-IE" dirty="0"/>
          </a:p>
          <a:p>
            <a:r>
              <a:rPr lang="en-IE" dirty="0">
                <a:hlinkClick r:id="rId4"/>
              </a:rPr>
              <a:t>Logical order</a:t>
            </a:r>
            <a:endParaRPr lang="en-IE" dirty="0"/>
          </a:p>
          <a:p>
            <a:r>
              <a:rPr lang="en-IE" dirty="0"/>
              <a:t>Types of arguments:</a:t>
            </a:r>
          </a:p>
          <a:p>
            <a:pPr lvl="1"/>
            <a:r>
              <a:rPr lang="en-IE" dirty="0"/>
              <a:t>Categorical or definitional arguments</a:t>
            </a:r>
          </a:p>
          <a:p>
            <a:pPr lvl="1"/>
            <a:r>
              <a:rPr lang="en-IE" dirty="0"/>
              <a:t>Causal arguments</a:t>
            </a:r>
          </a:p>
          <a:p>
            <a:pPr lvl="1"/>
            <a:r>
              <a:rPr lang="en-IE" dirty="0"/>
              <a:t>Resemblance arguments</a:t>
            </a:r>
          </a:p>
          <a:p>
            <a:pPr lvl="1"/>
            <a:r>
              <a:rPr lang="en-IE" dirty="0"/>
              <a:t>Evaluation/ethical arguments</a:t>
            </a:r>
          </a:p>
          <a:p>
            <a:pPr lvl="1"/>
            <a:r>
              <a:rPr lang="en-IE" dirty="0"/>
              <a:t>Propositional arguments</a:t>
            </a:r>
          </a:p>
          <a:p>
            <a:r>
              <a:rPr lang="en-IE" dirty="0">
                <a:hlinkClick r:id="rId5"/>
              </a:rPr>
              <a:t>Organising the argument</a:t>
            </a:r>
            <a:endParaRPr lang="en-IE" dirty="0"/>
          </a:p>
          <a:p>
            <a:r>
              <a:rPr lang="en-IE" dirty="0">
                <a:hlinkClick r:id="rId6"/>
              </a:rPr>
              <a:t>Avoiding logical fallacies</a:t>
            </a:r>
            <a:endParaRPr lang="en-IE" dirty="0"/>
          </a:p>
          <a:p>
            <a:endParaRPr lang="en-IE" dirty="0"/>
          </a:p>
        </p:txBody>
      </p:sp>
    </p:spTree>
    <p:extLst>
      <p:ext uri="{BB962C8B-B14F-4D97-AF65-F5344CB8AC3E}">
        <p14:creationId xmlns:p14="http://schemas.microsoft.com/office/powerpoint/2010/main" val="64381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Strategies</a:t>
            </a:r>
          </a:p>
        </p:txBody>
      </p:sp>
      <p:sp>
        <p:nvSpPr>
          <p:cNvPr id="3" name="Content Placeholder 2"/>
          <p:cNvSpPr>
            <a:spLocks noGrp="1"/>
          </p:cNvSpPr>
          <p:nvPr>
            <p:ph idx="1"/>
          </p:nvPr>
        </p:nvSpPr>
        <p:spPr/>
        <p:txBody>
          <a:bodyPr>
            <a:normAutofit fontScale="85000" lnSpcReduction="20000"/>
          </a:bodyPr>
          <a:lstStyle/>
          <a:p>
            <a:r>
              <a:rPr lang="en-IE" dirty="0"/>
              <a:t>Cognitive—strategies for overcoming negative, self-defeating thoughts and for developing positive thoughts.</a:t>
            </a:r>
          </a:p>
          <a:p>
            <a:r>
              <a:rPr lang="en-IE" dirty="0"/>
              <a:t>Metacognitive—strategies for reflecting and modifying behaviours (processes, analysis of situation, strategies for negotiating the strategies in a given situation) that don’t work</a:t>
            </a:r>
          </a:p>
          <a:p>
            <a:r>
              <a:rPr lang="en-IE" dirty="0"/>
              <a:t>Affective—strategies for overcoming self-defeating emotions, such as fear or panic, and for developing a sustainable, positive attitude toward research and writing for academic assessment</a:t>
            </a:r>
          </a:p>
          <a:p>
            <a:r>
              <a:rPr lang="en-IE" dirty="0"/>
              <a:t>Social—inviting people into our research and writing process: writing buddies, writers’ groups, bosses, significant others, children—people who can help further our research and writing goals by reading our work aloud, chatting with us about what we are trying to do in the paper, giving feedback on written work, giving us time off from work when due dates loom, allowing us a time and a space to write, etc.</a:t>
            </a:r>
          </a:p>
        </p:txBody>
      </p:sp>
    </p:spTree>
    <p:extLst>
      <p:ext uri="{BB962C8B-B14F-4D97-AF65-F5344CB8AC3E}">
        <p14:creationId xmlns:p14="http://schemas.microsoft.com/office/powerpoint/2010/main" val="2090385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0AE09-5B47-D4D4-C473-EE8084085433}"/>
              </a:ext>
            </a:extLst>
          </p:cNvPr>
          <p:cNvSpPr>
            <a:spLocks noGrp="1"/>
          </p:cNvSpPr>
          <p:nvPr>
            <p:ph type="title"/>
          </p:nvPr>
        </p:nvSpPr>
        <p:spPr/>
        <p:txBody>
          <a:bodyPr/>
          <a:lstStyle/>
          <a:p>
            <a:r>
              <a:rPr lang="en-IE" dirty="0"/>
              <a:t>What are your concerns?</a:t>
            </a:r>
          </a:p>
        </p:txBody>
      </p:sp>
      <p:sp>
        <p:nvSpPr>
          <p:cNvPr id="3" name="Content Placeholder 2">
            <a:extLst>
              <a:ext uri="{FF2B5EF4-FFF2-40B4-BE49-F238E27FC236}">
                <a16:creationId xmlns:a16="http://schemas.microsoft.com/office/drawing/2014/main" id="{943C3DEA-0E93-EF9F-0875-088ADF544F17}"/>
              </a:ext>
            </a:extLst>
          </p:cNvPr>
          <p:cNvSpPr>
            <a:spLocks noGrp="1"/>
          </p:cNvSpPr>
          <p:nvPr>
            <p:ph idx="1"/>
          </p:nvPr>
        </p:nvSpPr>
        <p:spPr/>
        <p:txBody>
          <a:bodyPr/>
          <a:lstStyle/>
          <a:p>
            <a:r>
              <a:rPr lang="en-IE" dirty="0"/>
              <a:t>You have some experience of writing for academic assessment, possibly for publication.</a:t>
            </a:r>
          </a:p>
          <a:p>
            <a:r>
              <a:rPr lang="en-IE" dirty="0"/>
              <a:t>What concerns you about writing for your postgraduate programme?</a:t>
            </a:r>
          </a:p>
        </p:txBody>
      </p:sp>
      <p:sp>
        <p:nvSpPr>
          <p:cNvPr id="4" name="Date Placeholder 3">
            <a:extLst>
              <a:ext uri="{FF2B5EF4-FFF2-40B4-BE49-F238E27FC236}">
                <a16:creationId xmlns:a16="http://schemas.microsoft.com/office/drawing/2014/main" id="{9D084331-6D1D-65ED-B1A2-2A74D2CC5473}"/>
              </a:ext>
            </a:extLst>
          </p:cNvPr>
          <p:cNvSpPr>
            <a:spLocks noGrp="1"/>
          </p:cNvSpPr>
          <p:nvPr>
            <p:ph type="dt" sz="half" idx="10"/>
          </p:nvPr>
        </p:nvSpPr>
        <p:spPr/>
        <p:txBody>
          <a:bodyPr/>
          <a:lstStyle/>
          <a:p>
            <a:fld id="{638E15F5-E653-4163-B0DF-5970290CC7A6}" type="datetime8">
              <a:rPr lang="en-IE" smtClean="0"/>
              <a:t>01/09/2022 11:50</a:t>
            </a:fld>
            <a:endParaRPr lang="en-IE"/>
          </a:p>
        </p:txBody>
      </p:sp>
      <p:sp>
        <p:nvSpPr>
          <p:cNvPr id="5" name="Footer Placeholder 4">
            <a:extLst>
              <a:ext uri="{FF2B5EF4-FFF2-40B4-BE49-F238E27FC236}">
                <a16:creationId xmlns:a16="http://schemas.microsoft.com/office/drawing/2014/main" id="{1A7BDE56-70FD-00F5-395B-C14D50ED179E}"/>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E86F68D8-6458-D716-E970-7A4368DC538E}"/>
              </a:ext>
            </a:extLst>
          </p:cNvPr>
          <p:cNvSpPr>
            <a:spLocks noGrp="1"/>
          </p:cNvSpPr>
          <p:nvPr>
            <p:ph type="sldNum" sz="quarter" idx="12"/>
          </p:nvPr>
        </p:nvSpPr>
        <p:spPr/>
        <p:txBody>
          <a:bodyPr/>
          <a:lstStyle/>
          <a:p>
            <a:fld id="{74A342EC-AC65-4536-BDBF-25E77BA9FDDC}" type="slidenum">
              <a:rPr lang="en-IE" smtClean="0"/>
              <a:t>2</a:t>
            </a:fld>
            <a:endParaRPr lang="en-IE"/>
          </a:p>
        </p:txBody>
      </p:sp>
    </p:spTree>
    <p:extLst>
      <p:ext uri="{BB962C8B-B14F-4D97-AF65-F5344CB8AC3E}">
        <p14:creationId xmlns:p14="http://schemas.microsoft.com/office/powerpoint/2010/main" val="1766839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640C-FD70-C12B-F4DC-23AEB6DD94D2}"/>
              </a:ext>
            </a:extLst>
          </p:cNvPr>
          <p:cNvSpPr>
            <a:spLocks noGrp="1"/>
          </p:cNvSpPr>
          <p:nvPr>
            <p:ph type="title"/>
          </p:nvPr>
        </p:nvSpPr>
        <p:spPr/>
        <p:txBody>
          <a:bodyPr/>
          <a:lstStyle/>
          <a:p>
            <a:r>
              <a:rPr lang="en-IE" dirty="0"/>
              <a:t>Writing is Situated</a:t>
            </a:r>
          </a:p>
        </p:txBody>
      </p:sp>
      <p:sp>
        <p:nvSpPr>
          <p:cNvPr id="3" name="Content Placeholder 2">
            <a:extLst>
              <a:ext uri="{FF2B5EF4-FFF2-40B4-BE49-F238E27FC236}">
                <a16:creationId xmlns:a16="http://schemas.microsoft.com/office/drawing/2014/main" id="{1FF976F9-0D8C-1429-198C-6DE1BC5311F2}"/>
              </a:ext>
            </a:extLst>
          </p:cNvPr>
          <p:cNvSpPr>
            <a:spLocks noGrp="1"/>
          </p:cNvSpPr>
          <p:nvPr>
            <p:ph idx="1"/>
          </p:nvPr>
        </p:nvSpPr>
        <p:spPr/>
        <p:txBody>
          <a:bodyPr/>
          <a:lstStyle/>
          <a:p>
            <a:r>
              <a:rPr lang="en-IE" dirty="0"/>
              <a:t>MSc in Occupational Therapy (Professional Qualification)</a:t>
            </a:r>
          </a:p>
          <a:p>
            <a:r>
              <a:rPr lang="en-IE" dirty="0"/>
              <a:t>MSc in Speech and Language Therapy (Professional Qualification)</a:t>
            </a:r>
          </a:p>
          <a:p>
            <a:r>
              <a:rPr lang="en-IE" dirty="0"/>
              <a:t>MSc in Physiotherapy (Professional Qualification)</a:t>
            </a:r>
          </a:p>
          <a:p>
            <a:r>
              <a:rPr lang="en-IE" dirty="0"/>
              <a:t>MSc Human Nutrition and Dietetics </a:t>
            </a:r>
          </a:p>
          <a:p>
            <a:r>
              <a:rPr lang="en-IE" dirty="0"/>
              <a:t>Masters by Research </a:t>
            </a:r>
          </a:p>
          <a:p>
            <a:r>
              <a:rPr lang="en-IE" dirty="0"/>
              <a:t>MSc in Advanced Healthcare Practice</a:t>
            </a:r>
          </a:p>
        </p:txBody>
      </p:sp>
      <p:sp>
        <p:nvSpPr>
          <p:cNvPr id="4" name="Date Placeholder 3">
            <a:extLst>
              <a:ext uri="{FF2B5EF4-FFF2-40B4-BE49-F238E27FC236}">
                <a16:creationId xmlns:a16="http://schemas.microsoft.com/office/drawing/2014/main" id="{58C7E693-269F-9B46-C1DE-23E074FDAF6B}"/>
              </a:ext>
            </a:extLst>
          </p:cNvPr>
          <p:cNvSpPr>
            <a:spLocks noGrp="1"/>
          </p:cNvSpPr>
          <p:nvPr>
            <p:ph type="dt" sz="half" idx="10"/>
          </p:nvPr>
        </p:nvSpPr>
        <p:spPr/>
        <p:txBody>
          <a:bodyPr/>
          <a:lstStyle/>
          <a:p>
            <a:fld id="{638E15F5-E653-4163-B0DF-5970290CC7A6}" type="datetime8">
              <a:rPr lang="en-IE" smtClean="0"/>
              <a:t>01/09/2022 11:46</a:t>
            </a:fld>
            <a:endParaRPr lang="en-IE"/>
          </a:p>
        </p:txBody>
      </p:sp>
      <p:sp>
        <p:nvSpPr>
          <p:cNvPr id="5" name="Footer Placeholder 4">
            <a:extLst>
              <a:ext uri="{FF2B5EF4-FFF2-40B4-BE49-F238E27FC236}">
                <a16:creationId xmlns:a16="http://schemas.microsoft.com/office/drawing/2014/main" id="{443F8118-23E9-A060-3CD6-3A1993D1B41B}"/>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BEC5F3C1-D9BE-CF52-A680-93999163D021}"/>
              </a:ext>
            </a:extLst>
          </p:cNvPr>
          <p:cNvSpPr>
            <a:spLocks noGrp="1"/>
          </p:cNvSpPr>
          <p:nvPr>
            <p:ph type="sldNum" sz="quarter" idx="12"/>
          </p:nvPr>
        </p:nvSpPr>
        <p:spPr/>
        <p:txBody>
          <a:bodyPr/>
          <a:lstStyle/>
          <a:p>
            <a:fld id="{74A342EC-AC65-4536-BDBF-25E77BA9FDDC}" type="slidenum">
              <a:rPr lang="en-IE" smtClean="0"/>
              <a:t>20</a:t>
            </a:fld>
            <a:endParaRPr lang="en-IE"/>
          </a:p>
        </p:txBody>
      </p:sp>
    </p:spTree>
    <p:extLst>
      <p:ext uri="{BB962C8B-B14F-4D97-AF65-F5344CB8AC3E}">
        <p14:creationId xmlns:p14="http://schemas.microsoft.com/office/powerpoint/2010/main" val="2335173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DEFF-7726-864B-20DD-BE4D071E416E}"/>
              </a:ext>
            </a:extLst>
          </p:cNvPr>
          <p:cNvSpPr>
            <a:spLocks noGrp="1"/>
          </p:cNvSpPr>
          <p:nvPr>
            <p:ph type="title"/>
          </p:nvPr>
        </p:nvSpPr>
        <p:spPr/>
        <p:txBody>
          <a:bodyPr/>
          <a:lstStyle/>
          <a:p>
            <a:r>
              <a:rPr lang="en-IE" dirty="0"/>
              <a:t>Writing is Situated</a:t>
            </a:r>
          </a:p>
        </p:txBody>
      </p:sp>
      <p:sp>
        <p:nvSpPr>
          <p:cNvPr id="4" name="Date Placeholder 3">
            <a:extLst>
              <a:ext uri="{FF2B5EF4-FFF2-40B4-BE49-F238E27FC236}">
                <a16:creationId xmlns:a16="http://schemas.microsoft.com/office/drawing/2014/main" id="{0B377343-456E-4AE6-BC67-3DE5153FDD4D}"/>
              </a:ext>
            </a:extLst>
          </p:cNvPr>
          <p:cNvSpPr>
            <a:spLocks noGrp="1"/>
          </p:cNvSpPr>
          <p:nvPr>
            <p:ph type="dt" sz="half" idx="10"/>
          </p:nvPr>
        </p:nvSpPr>
        <p:spPr/>
        <p:txBody>
          <a:bodyPr/>
          <a:lstStyle/>
          <a:p>
            <a:fld id="{5D451D13-FBB0-47F0-992E-588222B57481}" type="datetime8">
              <a:rPr lang="en-IE" smtClean="0"/>
              <a:t>01/09/2022 11:46</a:t>
            </a:fld>
            <a:endParaRPr lang="en-IE"/>
          </a:p>
        </p:txBody>
      </p:sp>
      <p:sp>
        <p:nvSpPr>
          <p:cNvPr id="5" name="Footer Placeholder 4">
            <a:extLst>
              <a:ext uri="{FF2B5EF4-FFF2-40B4-BE49-F238E27FC236}">
                <a16:creationId xmlns:a16="http://schemas.microsoft.com/office/drawing/2014/main" id="{C2C2D6F1-82CF-3E90-4485-DA658F992C52}"/>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17818DD4-2D9E-60EC-9500-200839F932A7}"/>
              </a:ext>
            </a:extLst>
          </p:cNvPr>
          <p:cNvSpPr>
            <a:spLocks noGrp="1"/>
          </p:cNvSpPr>
          <p:nvPr>
            <p:ph type="sldNum" sz="quarter" idx="12"/>
          </p:nvPr>
        </p:nvSpPr>
        <p:spPr/>
        <p:txBody>
          <a:bodyPr/>
          <a:lstStyle/>
          <a:p>
            <a:fld id="{74A342EC-AC65-4536-BDBF-25E77BA9FDDC}" type="slidenum">
              <a:rPr lang="en-IE" smtClean="0"/>
              <a:t>21</a:t>
            </a:fld>
            <a:endParaRPr lang="en-IE"/>
          </a:p>
        </p:txBody>
      </p:sp>
      <p:sp>
        <p:nvSpPr>
          <p:cNvPr id="9" name="TextBox 8">
            <a:extLst>
              <a:ext uri="{FF2B5EF4-FFF2-40B4-BE49-F238E27FC236}">
                <a16:creationId xmlns:a16="http://schemas.microsoft.com/office/drawing/2014/main" id="{2055E11D-8E2F-677D-8A1F-EB9FAB3C6E76}"/>
              </a:ext>
            </a:extLst>
          </p:cNvPr>
          <p:cNvSpPr txBox="1"/>
          <p:nvPr/>
        </p:nvSpPr>
        <p:spPr>
          <a:xfrm>
            <a:off x="5251010" y="4497352"/>
            <a:ext cx="5482508" cy="523220"/>
          </a:xfrm>
          <a:prstGeom prst="rect">
            <a:avLst/>
          </a:prstGeom>
          <a:noFill/>
        </p:spPr>
        <p:txBody>
          <a:bodyPr wrap="square" rtlCol="0">
            <a:spAutoFit/>
          </a:bodyPr>
          <a:lstStyle/>
          <a:p>
            <a:r>
              <a:rPr lang="en-IE" sz="1400" dirty="0"/>
              <a:t>Anne Beaufort (2007) </a:t>
            </a:r>
            <a:r>
              <a:rPr lang="en-IE" sz="1400" i="1" dirty="0"/>
              <a:t>College Writing and Beyond: A New Framework for Writing Instruction</a:t>
            </a:r>
            <a:r>
              <a:rPr lang="en-IE" sz="1400" dirty="0"/>
              <a:t>, Utah State UP, p. 19.</a:t>
            </a:r>
          </a:p>
        </p:txBody>
      </p:sp>
      <p:pic>
        <p:nvPicPr>
          <p:cNvPr id="13" name="Content Placeholder 12" descr="Diagram">
            <a:extLst>
              <a:ext uri="{FF2B5EF4-FFF2-40B4-BE49-F238E27FC236}">
                <a16:creationId xmlns:a16="http://schemas.microsoft.com/office/drawing/2014/main" id="{3FB33885-2638-01EB-0D6B-49B318F4B6C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3101" y="1742360"/>
            <a:ext cx="4490337" cy="3685710"/>
          </a:xfrm>
        </p:spPr>
      </p:pic>
    </p:spTree>
    <p:extLst>
      <p:ext uri="{BB962C8B-B14F-4D97-AF65-F5344CB8AC3E}">
        <p14:creationId xmlns:p14="http://schemas.microsoft.com/office/powerpoint/2010/main" val="2717056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E46D7-074B-1AC4-ABE1-41C0A206D20D}"/>
              </a:ext>
            </a:extLst>
          </p:cNvPr>
          <p:cNvSpPr>
            <a:spLocks noGrp="1"/>
          </p:cNvSpPr>
          <p:nvPr>
            <p:ph type="title"/>
          </p:nvPr>
        </p:nvSpPr>
        <p:spPr/>
        <p:txBody>
          <a:bodyPr>
            <a:normAutofit/>
          </a:bodyPr>
          <a:lstStyle/>
          <a:p>
            <a:r>
              <a:rPr lang="en-IE" sz="4000" dirty="0"/>
              <a:t>Research Themes in The School of Allied Health </a:t>
            </a:r>
          </a:p>
        </p:txBody>
      </p:sp>
      <p:sp>
        <p:nvSpPr>
          <p:cNvPr id="3" name="Content Placeholder 2">
            <a:extLst>
              <a:ext uri="{FF2B5EF4-FFF2-40B4-BE49-F238E27FC236}">
                <a16:creationId xmlns:a16="http://schemas.microsoft.com/office/drawing/2014/main" id="{7FA78254-B815-D971-7F40-E2691D60C65E}"/>
              </a:ext>
            </a:extLst>
          </p:cNvPr>
          <p:cNvSpPr>
            <a:spLocks noGrp="1"/>
          </p:cNvSpPr>
          <p:nvPr>
            <p:ph idx="1"/>
          </p:nvPr>
        </p:nvSpPr>
        <p:spPr/>
        <p:txBody>
          <a:bodyPr/>
          <a:lstStyle/>
          <a:p>
            <a:r>
              <a:rPr lang="en-IE" dirty="0"/>
              <a:t>Research within the School of Allied Health is organized under </a:t>
            </a:r>
            <a:r>
              <a:rPr lang="en-IE" b="1" dirty="0">
                <a:solidFill>
                  <a:srgbClr val="FF0000"/>
                </a:solidFill>
              </a:rPr>
              <a:t>two themes</a:t>
            </a:r>
            <a:r>
              <a:rPr lang="en-IE" dirty="0"/>
              <a:t> – </a:t>
            </a:r>
            <a:r>
              <a:rPr lang="en-IE" b="1" dirty="0">
                <a:solidFill>
                  <a:srgbClr val="FF0000"/>
                </a:solidFill>
              </a:rPr>
              <a:t>Health Services Research </a:t>
            </a:r>
            <a:r>
              <a:rPr lang="en-IE" dirty="0"/>
              <a:t>and </a:t>
            </a:r>
            <a:r>
              <a:rPr lang="en-IE" b="1" dirty="0">
                <a:solidFill>
                  <a:srgbClr val="FF0000"/>
                </a:solidFill>
              </a:rPr>
              <a:t>Population Health Research</a:t>
            </a:r>
            <a:r>
              <a:rPr lang="en-IE" dirty="0"/>
              <a:t>,… A cross-cutting feature of our research is </a:t>
            </a:r>
            <a:r>
              <a:rPr lang="en-IE" b="1" dirty="0">
                <a:solidFill>
                  <a:srgbClr val="FF0000"/>
                </a:solidFill>
              </a:rPr>
              <a:t>its multidisciplinary and inter-professional focus</a:t>
            </a:r>
            <a:r>
              <a:rPr lang="en-IE" dirty="0"/>
              <a:t> incorporating the disciplines of Nutrition and Dietetics Occupational Therapy, Physiotherapy and Speech and Language Therapy.  </a:t>
            </a:r>
            <a:r>
              <a:rPr lang="en-IE" b="1" dirty="0">
                <a:solidFill>
                  <a:srgbClr val="FF0000"/>
                </a:solidFill>
              </a:rPr>
              <a:t>Collaborations with patient and community groups and allied health professionals communities of practice </a:t>
            </a:r>
            <a:r>
              <a:rPr lang="en-IE" dirty="0"/>
              <a:t>enables </a:t>
            </a:r>
            <a:r>
              <a:rPr lang="en-IE" u="sng" dirty="0"/>
              <a:t>high quality, impactful research outputs</a:t>
            </a:r>
            <a:r>
              <a:rPr lang="en-IE" dirty="0"/>
              <a:t>.</a:t>
            </a:r>
          </a:p>
        </p:txBody>
      </p:sp>
      <p:sp>
        <p:nvSpPr>
          <p:cNvPr id="4" name="Date Placeholder 3">
            <a:extLst>
              <a:ext uri="{FF2B5EF4-FFF2-40B4-BE49-F238E27FC236}">
                <a16:creationId xmlns:a16="http://schemas.microsoft.com/office/drawing/2014/main" id="{3EC2F3F8-5B61-A816-11E3-42ACCE39F94F}"/>
              </a:ext>
            </a:extLst>
          </p:cNvPr>
          <p:cNvSpPr>
            <a:spLocks noGrp="1"/>
          </p:cNvSpPr>
          <p:nvPr>
            <p:ph type="dt" sz="half" idx="10"/>
          </p:nvPr>
        </p:nvSpPr>
        <p:spPr/>
        <p:txBody>
          <a:bodyPr/>
          <a:lstStyle/>
          <a:p>
            <a:fld id="{638E15F5-E653-4163-B0DF-5970290CC7A6}" type="datetime8">
              <a:rPr lang="en-IE" smtClean="0"/>
              <a:t>01/09/2022 12:45</a:t>
            </a:fld>
            <a:endParaRPr lang="en-IE"/>
          </a:p>
        </p:txBody>
      </p:sp>
      <p:sp>
        <p:nvSpPr>
          <p:cNvPr id="5" name="Footer Placeholder 4">
            <a:extLst>
              <a:ext uri="{FF2B5EF4-FFF2-40B4-BE49-F238E27FC236}">
                <a16:creationId xmlns:a16="http://schemas.microsoft.com/office/drawing/2014/main" id="{5B4FB450-C68B-5951-BB1F-1DE417732974}"/>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33E9DC51-701C-C161-8176-DCC54CD168A9}"/>
              </a:ext>
            </a:extLst>
          </p:cNvPr>
          <p:cNvSpPr>
            <a:spLocks noGrp="1"/>
          </p:cNvSpPr>
          <p:nvPr>
            <p:ph type="sldNum" sz="quarter" idx="12"/>
          </p:nvPr>
        </p:nvSpPr>
        <p:spPr/>
        <p:txBody>
          <a:bodyPr/>
          <a:lstStyle/>
          <a:p>
            <a:fld id="{74A342EC-AC65-4536-BDBF-25E77BA9FDDC}" type="slidenum">
              <a:rPr lang="en-IE" smtClean="0"/>
              <a:t>22</a:t>
            </a:fld>
            <a:endParaRPr lang="en-IE"/>
          </a:p>
        </p:txBody>
      </p:sp>
    </p:spTree>
    <p:extLst>
      <p:ext uri="{BB962C8B-B14F-4D97-AF65-F5344CB8AC3E}">
        <p14:creationId xmlns:p14="http://schemas.microsoft.com/office/powerpoint/2010/main" val="3401472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9F421-A321-6891-4A17-F34BEC74D254}"/>
              </a:ext>
            </a:extLst>
          </p:cNvPr>
          <p:cNvSpPr>
            <a:spLocks noGrp="1"/>
          </p:cNvSpPr>
          <p:nvPr>
            <p:ph type="title"/>
          </p:nvPr>
        </p:nvSpPr>
        <p:spPr/>
        <p:txBody>
          <a:bodyPr/>
          <a:lstStyle/>
          <a:p>
            <a:r>
              <a:rPr kumimoji="0" lang="en-IE" sz="4000" b="0" i="0" u="none" strike="noStrike" kern="1200" cap="none" spc="0" normalizeH="0" baseline="0" noProof="0" dirty="0">
                <a:ln>
                  <a:noFill/>
                </a:ln>
                <a:solidFill>
                  <a:prstClr val="black"/>
                </a:solidFill>
                <a:effectLst/>
                <a:uLnTx/>
                <a:uFillTx/>
                <a:latin typeface="Calibri Light" panose="020F0302020204030204"/>
                <a:ea typeface="+mj-ea"/>
                <a:cs typeface="+mj-cs"/>
                <a:hlinkClick r:id="rId2"/>
              </a:rPr>
              <a:t>Research Themes in The School of Allied Health </a:t>
            </a:r>
            <a:endParaRPr lang="en-IE" dirty="0"/>
          </a:p>
        </p:txBody>
      </p:sp>
      <p:sp>
        <p:nvSpPr>
          <p:cNvPr id="3" name="Content Placeholder 2">
            <a:extLst>
              <a:ext uri="{FF2B5EF4-FFF2-40B4-BE49-F238E27FC236}">
                <a16:creationId xmlns:a16="http://schemas.microsoft.com/office/drawing/2014/main" id="{9239594C-F2D8-16A2-D1CE-EE11D673597A}"/>
              </a:ext>
            </a:extLst>
          </p:cNvPr>
          <p:cNvSpPr>
            <a:spLocks noGrp="1"/>
          </p:cNvSpPr>
          <p:nvPr>
            <p:ph idx="1"/>
          </p:nvPr>
        </p:nvSpPr>
        <p:spPr/>
        <p:txBody>
          <a:bodyPr>
            <a:normAutofit fontScale="92500" lnSpcReduction="20000"/>
          </a:bodyPr>
          <a:lstStyle/>
          <a:p>
            <a:r>
              <a:rPr lang="en-IE" b="1" dirty="0"/>
              <a:t>Health Services Research</a:t>
            </a:r>
          </a:p>
          <a:p>
            <a:pPr marL="457200" lvl="1" indent="0">
              <a:buNone/>
            </a:pPr>
            <a:endParaRPr lang="en-IE" b="1" dirty="0"/>
          </a:p>
          <a:p>
            <a:pPr marL="457200" lvl="1" indent="0">
              <a:buNone/>
            </a:pPr>
            <a:r>
              <a:rPr lang="en-IE" dirty="0"/>
              <a:t>Our research in this area is focused in two key groups; Health Service Delivery and Education, and Social Science Informed Analysis of Practice. </a:t>
            </a:r>
            <a:r>
              <a:rPr lang="en-IE" b="1" dirty="0">
                <a:solidFill>
                  <a:srgbClr val="00B050"/>
                </a:solidFill>
              </a:rPr>
              <a:t>Working with stakeholders across the health and social care sectors</a:t>
            </a:r>
            <a:r>
              <a:rPr lang="en-IE" dirty="0"/>
              <a:t>, these groups aim to understand and address the challenges in health service delivery.</a:t>
            </a:r>
          </a:p>
          <a:p>
            <a:endParaRPr lang="en-IE" dirty="0"/>
          </a:p>
          <a:p>
            <a:r>
              <a:rPr lang="en-IE" dirty="0"/>
              <a:t> </a:t>
            </a:r>
            <a:r>
              <a:rPr lang="en-IE" b="1" dirty="0"/>
              <a:t>Population Health Research</a:t>
            </a:r>
          </a:p>
          <a:p>
            <a:pPr marL="457200" lvl="1" indent="0">
              <a:buNone/>
            </a:pPr>
            <a:endParaRPr lang="en-IE" dirty="0"/>
          </a:p>
          <a:p>
            <a:pPr marL="457200" lvl="1" indent="0">
              <a:buNone/>
            </a:pPr>
            <a:r>
              <a:rPr lang="en-IE" dirty="0"/>
              <a:t>Our Population Health research groups are: Musculoskeletal Health, Acquired Neurological Conditions Integrated Research, Speech, Language and Communication Needs, and Long-Term Conditions. These research groups adopt </a:t>
            </a:r>
            <a:r>
              <a:rPr lang="en-IE" b="1" dirty="0">
                <a:solidFill>
                  <a:srgbClr val="00B050"/>
                </a:solidFill>
              </a:rPr>
              <a:t>a patient and public involvement approach </a:t>
            </a:r>
            <a:r>
              <a:rPr lang="en-IE" dirty="0"/>
              <a:t>to discover the needs and develop matching interventions for a wide range of populations across primary, secondary and tertiary care in collaboration with clinical colleagues.</a:t>
            </a:r>
          </a:p>
        </p:txBody>
      </p:sp>
      <p:sp>
        <p:nvSpPr>
          <p:cNvPr id="4" name="Date Placeholder 3">
            <a:extLst>
              <a:ext uri="{FF2B5EF4-FFF2-40B4-BE49-F238E27FC236}">
                <a16:creationId xmlns:a16="http://schemas.microsoft.com/office/drawing/2014/main" id="{20EFFA0E-B2D5-D82C-644C-79F23C754CBE}"/>
              </a:ext>
            </a:extLst>
          </p:cNvPr>
          <p:cNvSpPr>
            <a:spLocks noGrp="1"/>
          </p:cNvSpPr>
          <p:nvPr>
            <p:ph type="dt" sz="half" idx="10"/>
          </p:nvPr>
        </p:nvSpPr>
        <p:spPr/>
        <p:txBody>
          <a:bodyPr/>
          <a:lstStyle/>
          <a:p>
            <a:fld id="{638E15F5-E653-4163-B0DF-5970290CC7A6}" type="datetime8">
              <a:rPr lang="en-IE" smtClean="0"/>
              <a:t>01/09/2022 12:48</a:t>
            </a:fld>
            <a:endParaRPr lang="en-IE"/>
          </a:p>
        </p:txBody>
      </p:sp>
      <p:sp>
        <p:nvSpPr>
          <p:cNvPr id="5" name="Footer Placeholder 4">
            <a:extLst>
              <a:ext uri="{FF2B5EF4-FFF2-40B4-BE49-F238E27FC236}">
                <a16:creationId xmlns:a16="http://schemas.microsoft.com/office/drawing/2014/main" id="{33C3A805-257F-A1BE-4A42-310210E7BD22}"/>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4C412F4F-5979-E374-5D40-17A02D2A345C}"/>
              </a:ext>
            </a:extLst>
          </p:cNvPr>
          <p:cNvSpPr>
            <a:spLocks noGrp="1"/>
          </p:cNvSpPr>
          <p:nvPr>
            <p:ph type="sldNum" sz="quarter" idx="12"/>
          </p:nvPr>
        </p:nvSpPr>
        <p:spPr/>
        <p:txBody>
          <a:bodyPr/>
          <a:lstStyle/>
          <a:p>
            <a:fld id="{74A342EC-AC65-4536-BDBF-25E77BA9FDDC}" type="slidenum">
              <a:rPr lang="en-IE" smtClean="0"/>
              <a:t>23</a:t>
            </a:fld>
            <a:endParaRPr lang="en-IE"/>
          </a:p>
        </p:txBody>
      </p:sp>
    </p:spTree>
    <p:extLst>
      <p:ext uri="{BB962C8B-B14F-4D97-AF65-F5344CB8AC3E}">
        <p14:creationId xmlns:p14="http://schemas.microsoft.com/office/powerpoint/2010/main" val="2885065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A1538CF-BF10-F766-23E7-541C2BC04F25}"/>
              </a:ext>
            </a:extLst>
          </p:cNvPr>
          <p:cNvSpPr>
            <a:spLocks noGrp="1"/>
          </p:cNvSpPr>
          <p:nvPr>
            <p:ph type="title"/>
          </p:nvPr>
        </p:nvSpPr>
        <p:spPr/>
        <p:txBody>
          <a:bodyPr/>
          <a:lstStyle/>
          <a:p>
            <a:r>
              <a:rPr lang="en-IE" dirty="0">
                <a:hlinkClick r:id="rId3"/>
              </a:rPr>
              <a:t>The library databases</a:t>
            </a:r>
            <a:endParaRPr lang="en-IE" dirty="0"/>
          </a:p>
        </p:txBody>
      </p:sp>
      <p:pic>
        <p:nvPicPr>
          <p:cNvPr id="8" name="Content Placeholder 7" descr="A screenshot of a computer&#10;&#10;Description automatically generated">
            <a:extLst>
              <a:ext uri="{FF2B5EF4-FFF2-40B4-BE49-F238E27FC236}">
                <a16:creationId xmlns:a16="http://schemas.microsoft.com/office/drawing/2014/main" id="{AC127890-2133-C155-FB23-D4D9AEE7220A}"/>
              </a:ext>
            </a:extLst>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572426" y="1439270"/>
            <a:ext cx="8364989" cy="4737693"/>
          </a:xfrm>
        </p:spPr>
      </p:pic>
      <p:sp>
        <p:nvSpPr>
          <p:cNvPr id="2" name="Date Placeholder 1">
            <a:extLst>
              <a:ext uri="{FF2B5EF4-FFF2-40B4-BE49-F238E27FC236}">
                <a16:creationId xmlns:a16="http://schemas.microsoft.com/office/drawing/2014/main" id="{4DC01574-3DB9-5E55-C4D6-C2C5DA6D7905}"/>
              </a:ext>
            </a:extLst>
          </p:cNvPr>
          <p:cNvSpPr>
            <a:spLocks noGrp="1"/>
          </p:cNvSpPr>
          <p:nvPr>
            <p:ph type="dt" sz="half" idx="10"/>
          </p:nvPr>
        </p:nvSpPr>
        <p:spPr/>
        <p:txBody>
          <a:bodyPr/>
          <a:lstStyle/>
          <a:p>
            <a:fld id="{FA3249C0-788B-4AEE-824B-819BF1FA40BE}" type="datetime8">
              <a:rPr lang="en-IE" smtClean="0"/>
              <a:t>01/09/2022 11:46</a:t>
            </a:fld>
            <a:endParaRPr lang="en-IE"/>
          </a:p>
        </p:txBody>
      </p:sp>
      <p:sp>
        <p:nvSpPr>
          <p:cNvPr id="3" name="Footer Placeholder 2">
            <a:extLst>
              <a:ext uri="{FF2B5EF4-FFF2-40B4-BE49-F238E27FC236}">
                <a16:creationId xmlns:a16="http://schemas.microsoft.com/office/drawing/2014/main" id="{5EEF21B2-37BF-E09F-D09D-D5AD676D83C2}"/>
              </a:ext>
            </a:extLst>
          </p:cNvPr>
          <p:cNvSpPr>
            <a:spLocks noGrp="1"/>
          </p:cNvSpPr>
          <p:nvPr>
            <p:ph type="ftr" sz="quarter" idx="11"/>
          </p:nvPr>
        </p:nvSpPr>
        <p:spPr/>
        <p:txBody>
          <a:bodyPr/>
          <a:lstStyle/>
          <a:p>
            <a:r>
              <a:rPr lang="en-IE"/>
              <a:t>C1065 Main Bldg., 061-202581, writingcentre@ul.ie, www.ul.ie/rwc</a:t>
            </a:r>
          </a:p>
        </p:txBody>
      </p:sp>
      <p:sp>
        <p:nvSpPr>
          <p:cNvPr id="4" name="Slide Number Placeholder 3">
            <a:extLst>
              <a:ext uri="{FF2B5EF4-FFF2-40B4-BE49-F238E27FC236}">
                <a16:creationId xmlns:a16="http://schemas.microsoft.com/office/drawing/2014/main" id="{928BAA3E-883C-56E6-7DFD-02C3752AC246}"/>
              </a:ext>
            </a:extLst>
          </p:cNvPr>
          <p:cNvSpPr>
            <a:spLocks noGrp="1"/>
          </p:cNvSpPr>
          <p:nvPr>
            <p:ph type="sldNum" sz="quarter" idx="12"/>
          </p:nvPr>
        </p:nvSpPr>
        <p:spPr/>
        <p:txBody>
          <a:bodyPr/>
          <a:lstStyle/>
          <a:p>
            <a:fld id="{74A342EC-AC65-4536-BDBF-25E77BA9FDDC}" type="slidenum">
              <a:rPr lang="en-IE" smtClean="0"/>
              <a:t>24</a:t>
            </a:fld>
            <a:endParaRPr lang="en-IE"/>
          </a:p>
        </p:txBody>
      </p:sp>
    </p:spTree>
    <p:extLst>
      <p:ext uri="{BB962C8B-B14F-4D97-AF65-F5344CB8AC3E}">
        <p14:creationId xmlns:p14="http://schemas.microsoft.com/office/powerpoint/2010/main" val="1091047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hlinkClick r:id="rId3"/>
              </a:rPr>
              <a:t>Genres</a:t>
            </a:r>
            <a:endParaRPr lang="en-IE" dirty="0"/>
          </a:p>
        </p:txBody>
      </p:sp>
      <p:sp>
        <p:nvSpPr>
          <p:cNvPr id="3" name="Content Placeholder 2"/>
          <p:cNvSpPr>
            <a:spLocks noGrp="1"/>
          </p:cNvSpPr>
          <p:nvPr>
            <p:ph idx="1"/>
          </p:nvPr>
        </p:nvSpPr>
        <p:spPr/>
        <p:txBody>
          <a:bodyPr/>
          <a:lstStyle/>
          <a:p>
            <a:r>
              <a:rPr lang="en-IE" dirty="0">
                <a:hlinkClick r:id="rId4"/>
              </a:rPr>
              <a:t>http://www.uefap.com/index.htm</a:t>
            </a:r>
            <a:r>
              <a:rPr lang="en-IE" dirty="0"/>
              <a:t> </a:t>
            </a:r>
          </a:p>
          <a:p>
            <a:r>
              <a:rPr lang="en-IE" dirty="0">
                <a:hlinkClick r:id="rId5"/>
              </a:rPr>
              <a:t>https://writingcenter.unc.edu/tips-and-tools/</a:t>
            </a:r>
            <a:endParaRPr lang="en-IE" dirty="0"/>
          </a:p>
          <a:p>
            <a:r>
              <a:rPr lang="en-IE" dirty="0">
                <a:hlinkClick r:id="rId6"/>
              </a:rPr>
              <a:t>https://owl.purdue.edu/owl/purdue_owl.html</a:t>
            </a:r>
            <a:endParaRPr lang="en-IE" dirty="0"/>
          </a:p>
          <a:p>
            <a:endParaRPr lang="en-IE" dirty="0"/>
          </a:p>
        </p:txBody>
      </p:sp>
    </p:spTree>
    <p:extLst>
      <p:ext uri="{BB962C8B-B14F-4D97-AF65-F5344CB8AC3E}">
        <p14:creationId xmlns:p14="http://schemas.microsoft.com/office/powerpoint/2010/main" val="750758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Acculturating to the discourse in your field</a:t>
            </a:r>
          </a:p>
        </p:txBody>
      </p:sp>
      <p:sp>
        <p:nvSpPr>
          <p:cNvPr id="3" name="Content Placeholder 2"/>
          <p:cNvSpPr>
            <a:spLocks noGrp="1"/>
          </p:cNvSpPr>
          <p:nvPr>
            <p:ph idx="1"/>
          </p:nvPr>
        </p:nvSpPr>
        <p:spPr/>
        <p:txBody>
          <a:bodyPr/>
          <a:lstStyle/>
          <a:p>
            <a:r>
              <a:rPr lang="en-IE" dirty="0"/>
              <a:t>The conversations happening now in your field appear in academic and professional journals.</a:t>
            </a:r>
          </a:p>
          <a:p>
            <a:r>
              <a:rPr lang="en-IE" dirty="0"/>
              <a:t>Read.</a:t>
            </a:r>
          </a:p>
          <a:p>
            <a:r>
              <a:rPr lang="en-IE" dirty="0"/>
              <a:t>The more you read the work of those who are advancing the knowledge in your field, the more you internalise the voices of experts and begin to sound like a member of that community.</a:t>
            </a:r>
          </a:p>
          <a:p>
            <a:r>
              <a:rPr lang="en-IE" dirty="0"/>
              <a:t>Getting an A requires that you get involved in those conversations, that you attempt to make a contribution.</a:t>
            </a:r>
          </a:p>
        </p:txBody>
      </p:sp>
    </p:spTree>
    <p:extLst>
      <p:ext uri="{BB962C8B-B14F-4D97-AF65-F5344CB8AC3E}">
        <p14:creationId xmlns:p14="http://schemas.microsoft.com/office/powerpoint/2010/main" val="4123318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A56FD-0D6B-4F6E-866E-AE61D505858C}"/>
              </a:ext>
            </a:extLst>
          </p:cNvPr>
          <p:cNvSpPr>
            <a:spLocks noGrp="1"/>
          </p:cNvSpPr>
          <p:nvPr>
            <p:ph type="title"/>
          </p:nvPr>
        </p:nvSpPr>
        <p:spPr/>
        <p:txBody>
          <a:bodyPr/>
          <a:lstStyle/>
          <a:p>
            <a:endParaRPr lang="en-IE"/>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28281" y="2119600"/>
            <a:ext cx="3992484" cy="3222692"/>
          </a:xfrm>
        </p:spPr>
      </p:pic>
    </p:spTree>
    <p:extLst>
      <p:ext uri="{BB962C8B-B14F-4D97-AF65-F5344CB8AC3E}">
        <p14:creationId xmlns:p14="http://schemas.microsoft.com/office/powerpoint/2010/main" val="49203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6E48-6C29-B4C1-B823-F52EEF69DEDA}"/>
              </a:ext>
            </a:extLst>
          </p:cNvPr>
          <p:cNvSpPr>
            <a:spLocks noGrp="1"/>
          </p:cNvSpPr>
          <p:nvPr>
            <p:ph type="title"/>
          </p:nvPr>
        </p:nvSpPr>
        <p:spPr/>
        <p:txBody>
          <a:bodyPr/>
          <a:lstStyle/>
          <a:p>
            <a:r>
              <a:rPr lang="en-IE" dirty="0"/>
              <a:t>Global Issues</a:t>
            </a:r>
          </a:p>
        </p:txBody>
      </p:sp>
      <p:sp>
        <p:nvSpPr>
          <p:cNvPr id="3" name="Content Placeholder 2">
            <a:extLst>
              <a:ext uri="{FF2B5EF4-FFF2-40B4-BE49-F238E27FC236}">
                <a16:creationId xmlns:a16="http://schemas.microsoft.com/office/drawing/2014/main" id="{7B475E93-BFAD-0422-6D27-A991CD2DB751}"/>
              </a:ext>
            </a:extLst>
          </p:cNvPr>
          <p:cNvSpPr>
            <a:spLocks noGrp="1"/>
          </p:cNvSpPr>
          <p:nvPr>
            <p:ph idx="1"/>
          </p:nvPr>
        </p:nvSpPr>
        <p:spPr/>
        <p:txBody>
          <a:bodyPr/>
          <a:lstStyle/>
          <a:p>
            <a:r>
              <a:rPr lang="en-IE" dirty="0"/>
              <a:t>Lack of clarity or required detail </a:t>
            </a:r>
          </a:p>
          <a:p>
            <a:r>
              <a:rPr lang="en-IE" dirty="0"/>
              <a:t>‘Key assumptions' must be explained for the reader</a:t>
            </a:r>
          </a:p>
          <a:p>
            <a:r>
              <a:rPr lang="en-IE" dirty="0"/>
              <a:t> Paper elements align </a:t>
            </a:r>
          </a:p>
          <a:p>
            <a:r>
              <a:rPr lang="en-IE" dirty="0"/>
              <a:t>Poor organisation/sequencing of ideas - arguments are lost</a:t>
            </a:r>
          </a:p>
          <a:p>
            <a:r>
              <a:rPr lang="en-IE" dirty="0"/>
              <a:t>Poor presentation of results - present them in the order of the planned analyses</a:t>
            </a:r>
          </a:p>
          <a:p>
            <a:r>
              <a:rPr lang="en-IE" dirty="0"/>
              <a:t>Including new information &amp; results in the discussion or conclusion</a:t>
            </a:r>
          </a:p>
          <a:p>
            <a:r>
              <a:rPr lang="en-IE" dirty="0"/>
              <a:t>Failure to consider stated learning outcomes, grading criteria and/or rubric </a:t>
            </a:r>
          </a:p>
        </p:txBody>
      </p:sp>
      <p:sp>
        <p:nvSpPr>
          <p:cNvPr id="4" name="Date Placeholder 3">
            <a:extLst>
              <a:ext uri="{FF2B5EF4-FFF2-40B4-BE49-F238E27FC236}">
                <a16:creationId xmlns:a16="http://schemas.microsoft.com/office/drawing/2014/main" id="{D878D3C7-7CF4-EEA0-F983-6D3F5595D7D2}"/>
              </a:ext>
            </a:extLst>
          </p:cNvPr>
          <p:cNvSpPr>
            <a:spLocks noGrp="1"/>
          </p:cNvSpPr>
          <p:nvPr>
            <p:ph type="dt" sz="half" idx="10"/>
          </p:nvPr>
        </p:nvSpPr>
        <p:spPr/>
        <p:txBody>
          <a:bodyPr/>
          <a:lstStyle/>
          <a:p>
            <a:fld id="{638E15F5-E653-4163-B0DF-5970290CC7A6}" type="datetime8">
              <a:rPr lang="en-IE" smtClean="0"/>
              <a:t>01/09/2022 12:18</a:t>
            </a:fld>
            <a:endParaRPr lang="en-IE"/>
          </a:p>
        </p:txBody>
      </p:sp>
      <p:sp>
        <p:nvSpPr>
          <p:cNvPr id="5" name="Footer Placeholder 4">
            <a:extLst>
              <a:ext uri="{FF2B5EF4-FFF2-40B4-BE49-F238E27FC236}">
                <a16:creationId xmlns:a16="http://schemas.microsoft.com/office/drawing/2014/main" id="{7E4F454E-607C-2FC8-28A9-2B22BEA4D08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EDA7B19D-9BE5-B186-CF0D-12C21F269B63}"/>
              </a:ext>
            </a:extLst>
          </p:cNvPr>
          <p:cNvSpPr>
            <a:spLocks noGrp="1"/>
          </p:cNvSpPr>
          <p:nvPr>
            <p:ph type="sldNum" sz="quarter" idx="12"/>
          </p:nvPr>
        </p:nvSpPr>
        <p:spPr/>
        <p:txBody>
          <a:bodyPr/>
          <a:lstStyle/>
          <a:p>
            <a:fld id="{74A342EC-AC65-4536-BDBF-25E77BA9FDDC}" type="slidenum">
              <a:rPr lang="en-IE" smtClean="0"/>
              <a:t>3</a:t>
            </a:fld>
            <a:endParaRPr lang="en-IE"/>
          </a:p>
        </p:txBody>
      </p:sp>
    </p:spTree>
    <p:extLst>
      <p:ext uri="{BB962C8B-B14F-4D97-AF65-F5344CB8AC3E}">
        <p14:creationId xmlns:p14="http://schemas.microsoft.com/office/powerpoint/2010/main" val="403900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A722E-E3E3-EF38-019F-0884FA280E9D}"/>
              </a:ext>
            </a:extLst>
          </p:cNvPr>
          <p:cNvSpPr>
            <a:spLocks noGrp="1"/>
          </p:cNvSpPr>
          <p:nvPr>
            <p:ph type="title"/>
          </p:nvPr>
        </p:nvSpPr>
        <p:spPr/>
        <p:txBody>
          <a:bodyPr/>
          <a:lstStyle/>
          <a:p>
            <a:r>
              <a:rPr lang="en-IE" dirty="0"/>
              <a:t>Local Issues  </a:t>
            </a:r>
          </a:p>
        </p:txBody>
      </p:sp>
      <p:sp>
        <p:nvSpPr>
          <p:cNvPr id="3" name="Content Placeholder 2">
            <a:extLst>
              <a:ext uri="{FF2B5EF4-FFF2-40B4-BE49-F238E27FC236}">
                <a16:creationId xmlns:a16="http://schemas.microsoft.com/office/drawing/2014/main" id="{32D5EE4B-7974-5FCC-ED8D-41CE82D0A12F}"/>
              </a:ext>
            </a:extLst>
          </p:cNvPr>
          <p:cNvSpPr>
            <a:spLocks noGrp="1"/>
          </p:cNvSpPr>
          <p:nvPr>
            <p:ph idx="1"/>
          </p:nvPr>
        </p:nvSpPr>
        <p:spPr/>
        <p:txBody>
          <a:bodyPr>
            <a:normAutofit fontScale="85000" lnSpcReduction="10000"/>
          </a:bodyPr>
          <a:lstStyle/>
          <a:p>
            <a:r>
              <a:rPr lang="en-IE" dirty="0"/>
              <a:t>Using a reference to support a statement, which is not in fact, attributable to the author(s) who are cited.</a:t>
            </a:r>
          </a:p>
          <a:p>
            <a:pPr lvl="1"/>
            <a:r>
              <a:rPr lang="en-IE" dirty="0"/>
              <a:t>E.g. 'we used a purposive sampling approach (Smith &amp; Jones 1992), instead of 'we used .....consistent with Smith and Jones' (1992) recommendation.</a:t>
            </a:r>
          </a:p>
          <a:p>
            <a:r>
              <a:rPr lang="en-IE" dirty="0"/>
              <a:t>Not using Tables/figures to their best advantage </a:t>
            </a:r>
          </a:p>
          <a:p>
            <a:r>
              <a:rPr lang="en-IE" dirty="0"/>
              <a:t>Using incorrect tenses or changing tenses inappropriately during a paragraph</a:t>
            </a:r>
          </a:p>
          <a:p>
            <a:pPr lvl="1"/>
            <a:r>
              <a:rPr lang="en-IE" dirty="0"/>
              <a:t>e.g. from past (done) to future (will do) / subject-verb agreement errors</a:t>
            </a:r>
          </a:p>
          <a:p>
            <a:r>
              <a:rPr lang="en-IE" dirty="0"/>
              <a:t>Using referring pronouns (he/she/this/that/which) in a way that causes confusion </a:t>
            </a:r>
          </a:p>
          <a:p>
            <a:r>
              <a:rPr lang="en-IE" dirty="0"/>
              <a:t>Failing to edit of proof, leaving grammatical errors and spelling</a:t>
            </a:r>
          </a:p>
          <a:p>
            <a:r>
              <a:rPr lang="en-IE" dirty="0"/>
              <a:t>Using abbreviations without explaining them on first use</a:t>
            </a:r>
          </a:p>
          <a:p>
            <a:r>
              <a:rPr lang="en-IE" dirty="0"/>
              <a:t>Referencing poorly/incorrectly - </a:t>
            </a:r>
            <a:r>
              <a:rPr lang="en-IE" dirty="0">
                <a:hlinkClick r:id="rId3"/>
              </a:rPr>
              <a:t>http://libguides.ul.ie/citeitright</a:t>
            </a:r>
            <a:r>
              <a:rPr lang="en-IE" dirty="0"/>
              <a:t>  </a:t>
            </a:r>
          </a:p>
        </p:txBody>
      </p:sp>
      <p:sp>
        <p:nvSpPr>
          <p:cNvPr id="4" name="Date Placeholder 3">
            <a:extLst>
              <a:ext uri="{FF2B5EF4-FFF2-40B4-BE49-F238E27FC236}">
                <a16:creationId xmlns:a16="http://schemas.microsoft.com/office/drawing/2014/main" id="{E391400E-9994-A0BD-255F-17AB6F29D011}"/>
              </a:ext>
            </a:extLst>
          </p:cNvPr>
          <p:cNvSpPr>
            <a:spLocks noGrp="1"/>
          </p:cNvSpPr>
          <p:nvPr>
            <p:ph type="dt" sz="half" idx="10"/>
          </p:nvPr>
        </p:nvSpPr>
        <p:spPr/>
        <p:txBody>
          <a:bodyPr/>
          <a:lstStyle/>
          <a:p>
            <a:fld id="{638E15F5-E653-4163-B0DF-5970290CC7A6}" type="datetime8">
              <a:rPr lang="en-IE" smtClean="0"/>
              <a:t>01/09/2022 12:22</a:t>
            </a:fld>
            <a:endParaRPr lang="en-IE"/>
          </a:p>
        </p:txBody>
      </p:sp>
      <p:sp>
        <p:nvSpPr>
          <p:cNvPr id="5" name="Footer Placeholder 4">
            <a:extLst>
              <a:ext uri="{FF2B5EF4-FFF2-40B4-BE49-F238E27FC236}">
                <a16:creationId xmlns:a16="http://schemas.microsoft.com/office/drawing/2014/main" id="{ABA6EF72-CAB4-E321-CF8C-A4073B1504F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C37A3BAB-95BF-C9D1-1DC5-361EC9C9F455}"/>
              </a:ext>
            </a:extLst>
          </p:cNvPr>
          <p:cNvSpPr>
            <a:spLocks noGrp="1"/>
          </p:cNvSpPr>
          <p:nvPr>
            <p:ph type="sldNum" sz="quarter" idx="12"/>
          </p:nvPr>
        </p:nvSpPr>
        <p:spPr/>
        <p:txBody>
          <a:bodyPr/>
          <a:lstStyle/>
          <a:p>
            <a:fld id="{74A342EC-AC65-4536-BDBF-25E77BA9FDDC}" type="slidenum">
              <a:rPr lang="en-IE" smtClean="0"/>
              <a:t>4</a:t>
            </a:fld>
            <a:endParaRPr lang="en-IE"/>
          </a:p>
        </p:txBody>
      </p:sp>
    </p:spTree>
    <p:extLst>
      <p:ext uri="{BB962C8B-B14F-4D97-AF65-F5344CB8AC3E}">
        <p14:creationId xmlns:p14="http://schemas.microsoft.com/office/powerpoint/2010/main" val="2113127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6E741-F17D-538C-EC21-EA1C9EAE1F4C}"/>
              </a:ext>
            </a:extLst>
          </p:cNvPr>
          <p:cNvSpPr>
            <a:spLocks noGrp="1"/>
          </p:cNvSpPr>
          <p:nvPr>
            <p:ph type="title"/>
          </p:nvPr>
        </p:nvSpPr>
        <p:spPr/>
        <p:txBody>
          <a:bodyPr/>
          <a:lstStyle/>
          <a:p>
            <a:r>
              <a:rPr lang="en-IE" dirty="0"/>
              <a:t>Keeping it simple</a:t>
            </a:r>
          </a:p>
        </p:txBody>
      </p:sp>
      <p:pic>
        <p:nvPicPr>
          <p:cNvPr id="8" name="Content Placeholder 7" descr="Chart, treemap chart&#10;&#10;Description automatically generated">
            <a:extLst>
              <a:ext uri="{FF2B5EF4-FFF2-40B4-BE49-F238E27FC236}">
                <a16:creationId xmlns:a16="http://schemas.microsoft.com/office/drawing/2014/main" id="{3F17A542-1939-5A60-D10F-475090A22F1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11554" y="1825625"/>
            <a:ext cx="9168891" cy="4351338"/>
          </a:xfrm>
        </p:spPr>
      </p:pic>
      <p:sp>
        <p:nvSpPr>
          <p:cNvPr id="4" name="Date Placeholder 3">
            <a:extLst>
              <a:ext uri="{FF2B5EF4-FFF2-40B4-BE49-F238E27FC236}">
                <a16:creationId xmlns:a16="http://schemas.microsoft.com/office/drawing/2014/main" id="{26CB87A9-3FB4-3601-2E69-A5A2F7CEC457}"/>
              </a:ext>
            </a:extLst>
          </p:cNvPr>
          <p:cNvSpPr>
            <a:spLocks noGrp="1"/>
          </p:cNvSpPr>
          <p:nvPr>
            <p:ph type="dt" sz="half" idx="10"/>
          </p:nvPr>
        </p:nvSpPr>
        <p:spPr/>
        <p:txBody>
          <a:bodyPr/>
          <a:lstStyle/>
          <a:p>
            <a:fld id="{638E15F5-E653-4163-B0DF-5970290CC7A6}" type="datetime8">
              <a:rPr lang="en-IE" smtClean="0"/>
              <a:t>01/09/2022 11:46</a:t>
            </a:fld>
            <a:endParaRPr lang="en-IE"/>
          </a:p>
        </p:txBody>
      </p:sp>
      <p:sp>
        <p:nvSpPr>
          <p:cNvPr id="5" name="Footer Placeholder 4">
            <a:extLst>
              <a:ext uri="{FF2B5EF4-FFF2-40B4-BE49-F238E27FC236}">
                <a16:creationId xmlns:a16="http://schemas.microsoft.com/office/drawing/2014/main" id="{1CBE90BE-6138-AE7F-F471-35F1959EB41E}"/>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ED6E3560-2701-417E-040A-FD31753E3EF5}"/>
              </a:ext>
            </a:extLst>
          </p:cNvPr>
          <p:cNvSpPr>
            <a:spLocks noGrp="1"/>
          </p:cNvSpPr>
          <p:nvPr>
            <p:ph type="sldNum" sz="quarter" idx="12"/>
          </p:nvPr>
        </p:nvSpPr>
        <p:spPr/>
        <p:txBody>
          <a:bodyPr/>
          <a:lstStyle/>
          <a:p>
            <a:fld id="{74A342EC-AC65-4536-BDBF-25E77BA9FDDC}" type="slidenum">
              <a:rPr lang="en-IE" smtClean="0"/>
              <a:t>5</a:t>
            </a:fld>
            <a:endParaRPr lang="en-IE"/>
          </a:p>
        </p:txBody>
      </p:sp>
    </p:spTree>
    <p:extLst>
      <p:ext uri="{BB962C8B-B14F-4D97-AF65-F5344CB8AC3E}">
        <p14:creationId xmlns:p14="http://schemas.microsoft.com/office/powerpoint/2010/main" val="1626699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writing situation: the occasion (1)</a:t>
            </a:r>
          </a:p>
        </p:txBody>
      </p:sp>
      <p:sp>
        <p:nvSpPr>
          <p:cNvPr id="3" name="Content Placeholder 2"/>
          <p:cNvSpPr>
            <a:spLocks noGrp="1"/>
          </p:cNvSpPr>
          <p:nvPr>
            <p:ph idx="1"/>
          </p:nvPr>
        </p:nvSpPr>
        <p:spPr>
          <a:xfrm>
            <a:off x="767207" y="1530430"/>
            <a:ext cx="10515600" cy="3889710"/>
          </a:xfrm>
        </p:spPr>
        <p:txBody>
          <a:bodyPr>
            <a:normAutofit fontScale="85000" lnSpcReduction="20000"/>
          </a:bodyPr>
          <a:lstStyle/>
          <a:p>
            <a:r>
              <a:rPr lang="en-IE" dirty="0"/>
              <a:t>The context is an academic one. </a:t>
            </a:r>
          </a:p>
          <a:p>
            <a:pPr lvl="1"/>
            <a:r>
              <a:rPr lang="en-IE" dirty="0"/>
              <a:t>The written work indicates the degree to which a student has engaged with the discourse of a particular academic problem in the field of study.</a:t>
            </a:r>
          </a:p>
          <a:p>
            <a:pPr lvl="1"/>
            <a:r>
              <a:rPr lang="en-IE" dirty="0"/>
              <a:t>The academic project is to better understand the nature of things, the nature of our physical and/or metaphysical realities.</a:t>
            </a:r>
          </a:p>
          <a:p>
            <a:pPr lvl="2"/>
            <a:r>
              <a:rPr lang="en-IE" dirty="0"/>
              <a:t>We do this by being good scientists: maintaining objectivity, excluding biases and following a sound method of inquiry, not over-stating the value of our findings or the findings of others—following the evidence.</a:t>
            </a:r>
          </a:p>
          <a:p>
            <a:pPr lvl="1"/>
            <a:r>
              <a:rPr lang="en-IE" dirty="0"/>
              <a:t>The integrity of academic work is safe-guarded by adherence to particular fundamental values: </a:t>
            </a:r>
            <a:r>
              <a:rPr lang="en-IE" dirty="0">
                <a:hlinkClick r:id="rId3"/>
              </a:rPr>
              <a:t>Honesty, Trust, Fairness, Respect, Responsibility and Courage</a:t>
            </a:r>
            <a:r>
              <a:rPr lang="en-IE" dirty="0"/>
              <a:t>.</a:t>
            </a:r>
          </a:p>
          <a:p>
            <a:pPr lvl="2"/>
            <a:r>
              <a:rPr lang="en-IE" dirty="0"/>
              <a:t>We follow up on the research of others in order to discover what is known and to move the knowledge field forward.</a:t>
            </a:r>
          </a:p>
          <a:p>
            <a:pPr lvl="2"/>
            <a:r>
              <a:rPr lang="en-IE" dirty="0"/>
              <a:t>We honestly and accurately represent the opinions and findings of others.</a:t>
            </a:r>
          </a:p>
          <a:p>
            <a:pPr lvl="2"/>
            <a:r>
              <a:rPr lang="en-IE" dirty="0"/>
              <a:t>We honestly distinguish our contributions from those who precede us (citing/referencing sources).</a:t>
            </a:r>
          </a:p>
          <a:p>
            <a:pPr lvl="2"/>
            <a:r>
              <a:rPr lang="en-IE" dirty="0"/>
              <a:t>Through our research, we find out who we are.</a:t>
            </a:r>
          </a:p>
        </p:txBody>
      </p:sp>
    </p:spTree>
    <p:extLst>
      <p:ext uri="{BB962C8B-B14F-4D97-AF65-F5344CB8AC3E}">
        <p14:creationId xmlns:p14="http://schemas.microsoft.com/office/powerpoint/2010/main" val="3251211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writing situation: the occasion (2)</a:t>
            </a:r>
          </a:p>
        </p:txBody>
      </p:sp>
      <p:sp>
        <p:nvSpPr>
          <p:cNvPr id="3" name="Content Placeholder 2"/>
          <p:cNvSpPr>
            <a:spLocks noGrp="1"/>
          </p:cNvSpPr>
          <p:nvPr>
            <p:ph idx="1"/>
          </p:nvPr>
        </p:nvSpPr>
        <p:spPr/>
        <p:txBody>
          <a:bodyPr>
            <a:normAutofit fontScale="92500" lnSpcReduction="10000"/>
          </a:bodyPr>
          <a:lstStyle/>
          <a:p>
            <a:r>
              <a:rPr lang="en-IE" dirty="0"/>
              <a:t>The occasion could be an essay or report, a case study or a major dissertation or </a:t>
            </a:r>
            <a:r>
              <a:rPr lang="en-IE" dirty="0" err="1"/>
              <a:t>Phd</a:t>
            </a:r>
            <a:r>
              <a:rPr lang="en-IE" dirty="0"/>
              <a:t> thesis.</a:t>
            </a:r>
          </a:p>
          <a:p>
            <a:pPr lvl="1"/>
            <a:r>
              <a:rPr lang="en-IE" dirty="0"/>
              <a:t>This is where the processes begin—the research and writing processes—research because: </a:t>
            </a:r>
            <a:r>
              <a:rPr lang="en-IE" i="1" dirty="0"/>
              <a:t>We follow up on the research of others in order to discover what is known and to move the knowledge field forward.</a:t>
            </a:r>
            <a:endParaRPr lang="en-IE" dirty="0"/>
          </a:p>
          <a:p>
            <a:pPr lvl="1"/>
            <a:r>
              <a:rPr lang="en-IE" dirty="0"/>
              <a:t>Most importantly for planning, we think about the time and space restrictions: how much time do I have to complete the assignment or project and how much space am I required to fill? </a:t>
            </a:r>
          </a:p>
          <a:p>
            <a:pPr lvl="1"/>
            <a:r>
              <a:rPr lang="en-IE" dirty="0"/>
              <a:t>We think about our topic.</a:t>
            </a:r>
          </a:p>
          <a:p>
            <a:pPr lvl="1"/>
            <a:r>
              <a:rPr lang="en-IE" dirty="0"/>
              <a:t>We consider what we want from this work.</a:t>
            </a:r>
          </a:p>
          <a:p>
            <a:pPr lvl="1"/>
            <a:r>
              <a:rPr lang="en-IE" dirty="0"/>
              <a:t>We reflect on what had worked in past assignments and what didn’t. </a:t>
            </a:r>
          </a:p>
          <a:p>
            <a:pPr lvl="1"/>
            <a:r>
              <a:rPr lang="en-IE" dirty="0"/>
              <a:t>We consider obstacles to our work: significant others, jobs, children, thoughts and emotions that inhibit our progress. </a:t>
            </a:r>
          </a:p>
          <a:p>
            <a:endParaRPr lang="en-IE" dirty="0"/>
          </a:p>
        </p:txBody>
      </p:sp>
    </p:spTree>
    <p:extLst>
      <p:ext uri="{BB962C8B-B14F-4D97-AF65-F5344CB8AC3E}">
        <p14:creationId xmlns:p14="http://schemas.microsoft.com/office/powerpoint/2010/main" val="3329838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topic</a:t>
            </a:r>
          </a:p>
        </p:txBody>
      </p:sp>
      <p:sp>
        <p:nvSpPr>
          <p:cNvPr id="3" name="Content Placeholder 2"/>
          <p:cNvSpPr>
            <a:spLocks noGrp="1"/>
          </p:cNvSpPr>
          <p:nvPr>
            <p:ph idx="1"/>
          </p:nvPr>
        </p:nvSpPr>
        <p:spPr/>
        <p:txBody>
          <a:bodyPr/>
          <a:lstStyle/>
          <a:p>
            <a:r>
              <a:rPr lang="en-IE" dirty="0"/>
              <a:t>In an academic context, the topic is a problem. Researchers </a:t>
            </a:r>
          </a:p>
          <a:p>
            <a:pPr lvl="1"/>
            <a:r>
              <a:rPr lang="en-IE" dirty="0"/>
              <a:t>Take a position on a point of contestation</a:t>
            </a:r>
          </a:p>
          <a:p>
            <a:pPr lvl="1"/>
            <a:r>
              <a:rPr lang="en-IE" dirty="0"/>
              <a:t>Fill a gap in the field of knowledge</a:t>
            </a:r>
          </a:p>
          <a:p>
            <a:r>
              <a:rPr lang="en-IE" dirty="0"/>
              <a:t>Papers do one of four things (maybe more):</a:t>
            </a:r>
          </a:p>
          <a:p>
            <a:pPr lvl="1"/>
            <a:r>
              <a:rPr lang="en-IE" b="1" dirty="0">
                <a:solidFill>
                  <a:srgbClr val="FF0000"/>
                </a:solidFill>
              </a:rPr>
              <a:t>Claim</a:t>
            </a:r>
            <a:r>
              <a:rPr lang="en-IE" dirty="0"/>
              <a:t> </a:t>
            </a:r>
            <a:r>
              <a:rPr lang="en-IE" dirty="0">
                <a:sym typeface="Wingdings" panose="05000000000000000000" pitchFamily="2" charset="2"/>
              </a:rPr>
              <a:t> </a:t>
            </a:r>
            <a:r>
              <a:rPr lang="en-IE" b="1" dirty="0">
                <a:solidFill>
                  <a:srgbClr val="FF0000"/>
                </a:solidFill>
                <a:sym typeface="Wingdings" panose="05000000000000000000" pitchFamily="2" charset="2"/>
              </a:rPr>
              <a:t>Defence</a:t>
            </a:r>
          </a:p>
          <a:p>
            <a:pPr lvl="1"/>
            <a:r>
              <a:rPr lang="en-IE" b="1" dirty="0">
                <a:solidFill>
                  <a:srgbClr val="FF0000"/>
                </a:solidFill>
                <a:sym typeface="Wingdings" panose="05000000000000000000" pitchFamily="2" charset="2"/>
              </a:rPr>
              <a:t>Question</a:t>
            </a:r>
            <a:r>
              <a:rPr lang="en-IE" dirty="0">
                <a:sym typeface="Wingdings" panose="05000000000000000000" pitchFamily="2" charset="2"/>
              </a:rPr>
              <a:t>  </a:t>
            </a:r>
            <a:r>
              <a:rPr lang="en-IE" b="1" dirty="0">
                <a:solidFill>
                  <a:srgbClr val="FF0000"/>
                </a:solidFill>
                <a:sym typeface="Wingdings" panose="05000000000000000000" pitchFamily="2" charset="2"/>
              </a:rPr>
              <a:t>Answer</a:t>
            </a:r>
            <a:r>
              <a:rPr lang="en-IE" dirty="0">
                <a:sym typeface="Wingdings" panose="05000000000000000000" pitchFamily="2" charset="2"/>
              </a:rPr>
              <a:t> (defence for the answer)</a:t>
            </a:r>
          </a:p>
          <a:p>
            <a:pPr lvl="1"/>
            <a:r>
              <a:rPr lang="en-IE" b="1" dirty="0">
                <a:solidFill>
                  <a:srgbClr val="FF0000"/>
                </a:solidFill>
                <a:sym typeface="Wingdings" panose="05000000000000000000" pitchFamily="2" charset="2"/>
              </a:rPr>
              <a:t>Problem</a:t>
            </a:r>
            <a:r>
              <a:rPr lang="en-IE" dirty="0">
                <a:sym typeface="Wingdings" panose="05000000000000000000" pitchFamily="2" charset="2"/>
              </a:rPr>
              <a:t>  </a:t>
            </a:r>
            <a:r>
              <a:rPr lang="en-IE" b="1" dirty="0">
                <a:solidFill>
                  <a:srgbClr val="FF0000"/>
                </a:solidFill>
                <a:sym typeface="Wingdings" panose="05000000000000000000" pitchFamily="2" charset="2"/>
              </a:rPr>
              <a:t>Solution</a:t>
            </a:r>
            <a:r>
              <a:rPr lang="en-IE" dirty="0">
                <a:sym typeface="Wingdings" panose="05000000000000000000" pitchFamily="2" charset="2"/>
              </a:rPr>
              <a:t> (defence for the solution)</a:t>
            </a:r>
          </a:p>
          <a:p>
            <a:pPr lvl="1"/>
            <a:r>
              <a:rPr lang="en-IE" b="1" dirty="0">
                <a:solidFill>
                  <a:srgbClr val="FF0000"/>
                </a:solidFill>
                <a:sym typeface="Wingdings" panose="05000000000000000000" pitchFamily="2" charset="2"/>
              </a:rPr>
              <a:t>Hypothesis</a:t>
            </a:r>
            <a:r>
              <a:rPr lang="en-IE" dirty="0">
                <a:sym typeface="Wingdings" panose="05000000000000000000" pitchFamily="2" charset="2"/>
              </a:rPr>
              <a:t>  </a:t>
            </a:r>
            <a:r>
              <a:rPr lang="en-IE" b="1" dirty="0">
                <a:solidFill>
                  <a:srgbClr val="FF0000"/>
                </a:solidFill>
                <a:sym typeface="Wingdings" panose="05000000000000000000" pitchFamily="2" charset="2"/>
              </a:rPr>
              <a:t>Test</a:t>
            </a:r>
            <a:r>
              <a:rPr lang="en-IE" dirty="0">
                <a:sym typeface="Wingdings" panose="05000000000000000000" pitchFamily="2" charset="2"/>
              </a:rPr>
              <a:t>  </a:t>
            </a:r>
            <a:r>
              <a:rPr lang="en-IE" b="1" dirty="0">
                <a:solidFill>
                  <a:srgbClr val="FF0000"/>
                </a:solidFill>
                <a:sym typeface="Wingdings" panose="05000000000000000000" pitchFamily="2" charset="2"/>
              </a:rPr>
              <a:t>Affirmation/Negation </a:t>
            </a:r>
            <a:r>
              <a:rPr lang="en-IE" dirty="0">
                <a:sym typeface="Wingdings" panose="05000000000000000000" pitchFamily="2" charset="2"/>
              </a:rPr>
              <a:t>(defence for the reliability of the test and the reasons for affirming or negating the hypothesis)</a:t>
            </a:r>
            <a:endParaRPr lang="en-IE" dirty="0"/>
          </a:p>
        </p:txBody>
      </p:sp>
    </p:spTree>
    <p:extLst>
      <p:ext uri="{BB962C8B-B14F-4D97-AF65-F5344CB8AC3E}">
        <p14:creationId xmlns:p14="http://schemas.microsoft.com/office/powerpoint/2010/main" val="908969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AFAC-983D-4AE9-A94C-8CD79F5C2BFD}"/>
              </a:ext>
            </a:extLst>
          </p:cNvPr>
          <p:cNvSpPr>
            <a:spLocks noGrp="1"/>
          </p:cNvSpPr>
          <p:nvPr>
            <p:ph type="title"/>
          </p:nvPr>
        </p:nvSpPr>
        <p:spPr/>
        <p:txBody>
          <a:bodyPr/>
          <a:lstStyle/>
          <a:p>
            <a:r>
              <a:rPr lang="en-IE" dirty="0"/>
              <a:t>The Audience</a:t>
            </a:r>
          </a:p>
        </p:txBody>
      </p:sp>
      <p:sp>
        <p:nvSpPr>
          <p:cNvPr id="3" name="Content Placeholder 2">
            <a:extLst>
              <a:ext uri="{FF2B5EF4-FFF2-40B4-BE49-F238E27FC236}">
                <a16:creationId xmlns:a16="http://schemas.microsoft.com/office/drawing/2014/main" id="{7660CF50-6B5A-484E-91E7-B1AD2E615B25}"/>
              </a:ext>
            </a:extLst>
          </p:cNvPr>
          <p:cNvSpPr>
            <a:spLocks noGrp="1"/>
          </p:cNvSpPr>
          <p:nvPr>
            <p:ph idx="1"/>
          </p:nvPr>
        </p:nvSpPr>
        <p:spPr/>
        <p:txBody>
          <a:bodyPr>
            <a:normAutofit fontScale="92500" lnSpcReduction="10000"/>
          </a:bodyPr>
          <a:lstStyle/>
          <a:p>
            <a:r>
              <a:rPr lang="en-IE" dirty="0"/>
              <a:t>In academic contexts there are two audiences:</a:t>
            </a:r>
          </a:p>
          <a:p>
            <a:pPr lvl="1"/>
            <a:r>
              <a:rPr lang="en-IE" dirty="0"/>
              <a:t>Those who assess your work</a:t>
            </a:r>
          </a:p>
          <a:p>
            <a:pPr lvl="2"/>
            <a:r>
              <a:rPr lang="en-IE" dirty="0"/>
              <a:t>What do they want to know about what you know?</a:t>
            </a:r>
          </a:p>
          <a:p>
            <a:pPr lvl="3"/>
            <a:r>
              <a:rPr lang="en-IE" dirty="0"/>
              <a:t>Evidence that you can perform the programme goals</a:t>
            </a:r>
          </a:p>
          <a:p>
            <a:pPr lvl="3"/>
            <a:r>
              <a:rPr lang="en-IE" dirty="0"/>
              <a:t>Evidence of your ability to perform many of the learning outcomes of the modules you have taken over the course of your programme</a:t>
            </a:r>
          </a:p>
          <a:p>
            <a:pPr lvl="3"/>
            <a:r>
              <a:rPr lang="en-IE" dirty="0"/>
              <a:t>Evidence high-order cognitive processing appropriate to your level (undergraduate degree) (See </a:t>
            </a:r>
            <a:r>
              <a:rPr lang="en-IE" dirty="0">
                <a:hlinkClick r:id="rId2"/>
              </a:rPr>
              <a:t>Bloom’s Taxonomy</a:t>
            </a:r>
            <a:r>
              <a:rPr lang="en-IE" dirty="0"/>
              <a:t>)</a:t>
            </a:r>
          </a:p>
          <a:p>
            <a:pPr lvl="3"/>
            <a:r>
              <a:rPr lang="en-IE" dirty="0"/>
              <a:t>Evidence that you have engaged with the discourse of those in your field who talk about problems that interest you</a:t>
            </a:r>
            <a:r>
              <a:rPr lang="en-IE" dirty="0">
                <a:sym typeface="Wingdings" panose="05000000000000000000" pitchFamily="2" charset="2"/>
              </a:rPr>
              <a:t></a:t>
            </a:r>
            <a:endParaRPr lang="en-IE" dirty="0"/>
          </a:p>
          <a:p>
            <a:pPr lvl="1"/>
            <a:r>
              <a:rPr lang="en-IE" dirty="0"/>
              <a:t>Those in the field who talk about the problem you chose to, or were assigned to, address</a:t>
            </a:r>
          </a:p>
          <a:p>
            <a:pPr lvl="2"/>
            <a:r>
              <a:rPr lang="en-IE" dirty="0"/>
              <a:t>Are you engaged in the conversations out there?</a:t>
            </a:r>
          </a:p>
          <a:p>
            <a:pPr lvl="2"/>
            <a:r>
              <a:rPr lang="en-IE" dirty="0"/>
              <a:t>Do you talk like them?</a:t>
            </a:r>
          </a:p>
          <a:p>
            <a:pPr lvl="2"/>
            <a:r>
              <a:rPr lang="en-IE" dirty="0"/>
              <a:t>Do you demonstrate your understanding of the values of those in your field, etc.</a:t>
            </a:r>
          </a:p>
        </p:txBody>
      </p:sp>
    </p:spTree>
    <p:extLst>
      <p:ext uri="{BB962C8B-B14F-4D97-AF65-F5344CB8AC3E}">
        <p14:creationId xmlns:p14="http://schemas.microsoft.com/office/powerpoint/2010/main" val="2204682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5955</TotalTime>
  <Words>7055</Words>
  <Application>Microsoft Office PowerPoint</Application>
  <PresentationFormat>Widescreen</PresentationFormat>
  <Paragraphs>349</Paragraphs>
  <Slides>27</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WordVisi_MSFontService</vt:lpstr>
      <vt:lpstr>Arial</vt:lpstr>
      <vt:lpstr>Calibri</vt:lpstr>
      <vt:lpstr>Calibri Light</vt:lpstr>
      <vt:lpstr>Office Theme</vt:lpstr>
      <vt:lpstr>Writing for Academic Assessment and Publication</vt:lpstr>
      <vt:lpstr>What are your concerns?</vt:lpstr>
      <vt:lpstr>Global Issues</vt:lpstr>
      <vt:lpstr>Local Issues  </vt:lpstr>
      <vt:lpstr>Keeping it simple</vt:lpstr>
      <vt:lpstr>The writing situation: the occasion (1)</vt:lpstr>
      <vt:lpstr>The writing situation: the occasion (2)</vt:lpstr>
      <vt:lpstr>The topic</vt:lpstr>
      <vt:lpstr>The Audience</vt:lpstr>
      <vt:lpstr>Things to remember about the assessment in this context</vt:lpstr>
      <vt:lpstr>Purpose</vt:lpstr>
      <vt:lpstr>The writer</vt:lpstr>
      <vt:lpstr>Research Process</vt:lpstr>
      <vt:lpstr>Writing Process</vt:lpstr>
      <vt:lpstr>The What of it: What we do in an academic context</vt:lpstr>
      <vt:lpstr>The Thesis Statement</vt:lpstr>
      <vt:lpstr>The HOW of it: Talking the Academic Talk</vt:lpstr>
      <vt:lpstr>Scaffolding the argument (logical order)</vt:lpstr>
      <vt:lpstr>Strategies</vt:lpstr>
      <vt:lpstr>Writing is Situated</vt:lpstr>
      <vt:lpstr>Writing is Situated</vt:lpstr>
      <vt:lpstr>Research Themes in The School of Allied Health </vt:lpstr>
      <vt:lpstr>Research Themes in The School of Allied Health </vt:lpstr>
      <vt:lpstr>The library databases</vt:lpstr>
      <vt:lpstr>Genres</vt:lpstr>
      <vt:lpstr>Acculturating to the discourse in your field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 Academic Assessment and Publication</dc:title>
  <dc:creator>Lawrence.Cleary</dc:creator>
  <cp:lastModifiedBy>Lawrence.Cleary</cp:lastModifiedBy>
  <cp:revision>1</cp:revision>
  <cp:lastPrinted>2022-08-26T13:51:26Z</cp:lastPrinted>
  <dcterms:created xsi:type="dcterms:W3CDTF">2022-08-26T10:15:40Z</dcterms:created>
  <dcterms:modified xsi:type="dcterms:W3CDTF">2022-09-01T12:17:07Z</dcterms:modified>
</cp:coreProperties>
</file>