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8"/>
  </p:notesMasterIdLst>
  <p:sldIdLst>
    <p:sldId id="257" r:id="rId6"/>
    <p:sldId id="418" r:id="rId7"/>
    <p:sldId id="417" r:id="rId8"/>
    <p:sldId id="280" r:id="rId9"/>
    <p:sldId id="281" r:id="rId10"/>
    <p:sldId id="264" r:id="rId11"/>
    <p:sldId id="421" r:id="rId12"/>
    <p:sldId id="419" r:id="rId13"/>
    <p:sldId id="276" r:id="rId14"/>
    <p:sldId id="265" r:id="rId15"/>
    <p:sldId id="42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amonn T Fitzgerald" initials="ETF" lastIdx="0" clrIdx="0">
    <p:extLst>
      <p:ext uri="{19B8F6BF-5375-455C-9EA6-DF929625EA0E}">
        <p15:presenceInfo xmlns:p15="http://schemas.microsoft.com/office/powerpoint/2012/main" userId="S-1-5-21-1758683218-2981183267-2764312846-20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4A0713-A1B6-6656-CC72-32B31BEAB0D8}" v="4" dt="2023-09-06T15:31:56.778"/>
    <p1510:client id="{9475FF7C-F7EB-DD32-D2A7-B0E88CB26718}" v="21" dt="2022-08-31T13:05:37.107"/>
    <p1510:client id="{9908C78A-3198-D679-28C2-5FE06F7F83A2}" v="13" dt="2023-09-05T10:18:53.835"/>
    <p1510:client id="{B82BB3F7-7398-42CF-B76A-6AB78E7F04DD}" v="14" dt="2022-09-01T12:29:27.399"/>
    <p1510:client id="{BA36D56D-6194-962F-487B-3C5018091ABD}" v="29" dt="2022-09-01T00:35:12.233"/>
    <p1510:client id="{C8ACF354-73D6-457A-BD17-4A55162B856A}" v="6111" dt="2022-09-01T01:31:29.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3969" autoAdjust="0"/>
  </p:normalViewPr>
  <p:slideViewPr>
    <p:cSldViewPr snapToGrid="0">
      <p:cViewPr varScale="1">
        <p:scale>
          <a:sx n="83" d="100"/>
          <a:sy n="83" d="100"/>
        </p:scale>
        <p:origin x="778" y="7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5991C-2F03-48B0-8797-4D32D9B1B8A5}" type="datetimeFigureOut">
              <a:rPr lang="en-IE" smtClean="0"/>
              <a:t>06/09/2023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0F8E7-3CBD-485D-9128-C34F1E705602}" type="slidenum">
              <a:rPr lang="en-IE" smtClean="0"/>
              <a:t>‹#›</a:t>
            </a:fld>
            <a:endParaRPr lang="en-IE"/>
          </a:p>
        </p:txBody>
      </p:sp>
    </p:spTree>
    <p:extLst>
      <p:ext uri="{BB962C8B-B14F-4D97-AF65-F5344CB8AC3E}">
        <p14:creationId xmlns:p14="http://schemas.microsoft.com/office/powerpoint/2010/main" val="373420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Hi everyone,</a:t>
            </a:r>
          </a:p>
          <a:p>
            <a:endParaRPr lang="en-IE"/>
          </a:p>
          <a:p>
            <a:r>
              <a:rPr lang="en-IE"/>
              <a:t>My name is Rory Delaney and I’m the Head of the IT Security team here in UL. Over the next 10 minutes, I’m going to go over some of the key items from a cybersecurity perspective in UL and the main things that you should be aware of  as part of your role.</a:t>
            </a:r>
          </a:p>
          <a:p>
            <a:endParaRPr lang="en-IE"/>
          </a:p>
          <a:p>
            <a:r>
              <a:rPr lang="en-IE"/>
              <a:t>I’ll give a brief overview of a handful significant cyber incidents that have happened last year just to provide some context but I’m going to start with a summary of the main things to note from this presentation.</a:t>
            </a:r>
          </a:p>
          <a:p>
            <a:endParaRPr lang="en-IE"/>
          </a:p>
          <a:p>
            <a:endParaRPr lang="en-IE"/>
          </a:p>
          <a:p>
            <a:endParaRPr lang="en-IE"/>
          </a:p>
          <a:p>
            <a:endParaRPr lang="en-IE"/>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6208EE-5F5F-44CA-938A-E9A272A1C6FD}"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64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 these are the 4 key takeaways from this section –</a:t>
            </a:r>
          </a:p>
          <a:p>
            <a:r>
              <a:rPr lang="en-IE" dirty="0"/>
              <a:t>1 – All staff &amp; everyone in UL are required to follow the IT Security &amp; Acceptable Usage Policies. These are available to review in the Policy Hub and you should take some time to familiarise yourself with them. The Policies are approved by the Governing Authority and are applicable to all staff in UL.</a:t>
            </a:r>
          </a:p>
          <a:p>
            <a:r>
              <a:rPr lang="en-IE" dirty="0"/>
              <a:t>2 – There are also ITD Procedures which support the 2 policies and go into more specific areas. These are available on the ITD section of the UL website which is linked in this slide deck. Depending on your role, not all procedures will be relevant but the key areas that impact most end users are:</a:t>
            </a:r>
          </a:p>
          <a:p>
            <a:r>
              <a:rPr lang="en-IE" dirty="0"/>
              <a:t>	There is the UL Password standard – this sets out the minimum requirements for when selecting and using a password across UL accounts and systems</a:t>
            </a:r>
          </a:p>
          <a:p>
            <a:r>
              <a:rPr lang="en-IE" dirty="0"/>
              <a:t>	We have procedures on the use of Personal &amp; Mobile devices – For example, it is not permitted to store sensitive or confidential University data on a personal device</a:t>
            </a:r>
          </a:p>
          <a:p>
            <a:r>
              <a:rPr lang="en-IE" dirty="0"/>
              <a:t>	Email Management – This documents the use of University email, that ultimately UL emails are the property of UL and also the steps required for an individual’s email account to be accessed by other staff.</a:t>
            </a:r>
          </a:p>
          <a:p>
            <a:r>
              <a:rPr lang="en-IE" dirty="0"/>
              <a:t>	Network Access – This would typically impact research staff who want to connect specialist devices to the UL network.</a:t>
            </a:r>
          </a:p>
          <a:p>
            <a:r>
              <a:rPr lang="en-IE" dirty="0"/>
              <a:t>	User Accounts – Sets out the use of user accounts and specific items, like how long until data stored in a user’s account is stored until delete</a:t>
            </a:r>
          </a:p>
          <a:p>
            <a:r>
              <a:rPr lang="en-IE" dirty="0"/>
              <a:t>3 – In terms of IT Security, if you come across something you thing is potentially suspicious you should report it to ITD to investigate. Even if it’s obviously a phishing email you should still report it so that ITD can remove it from any other user’s mailbox.</a:t>
            </a:r>
          </a:p>
          <a:p>
            <a:r>
              <a:rPr lang="en-IE" dirty="0"/>
              <a:t>4 – And lastly, keep an eye for any communications from ITD – for example on UL Connect. They typically relate to active cyber threats against the University to raise awareness or planned changes to systems to provide advanced notice to users.</a:t>
            </a:r>
          </a:p>
          <a:p>
            <a:endParaRPr lang="en-IE" dirty="0"/>
          </a:p>
          <a:p>
            <a:endParaRPr lang="en-IE" dirty="0"/>
          </a:p>
        </p:txBody>
      </p:sp>
      <p:sp>
        <p:nvSpPr>
          <p:cNvPr id="4" name="Slide Number Placeholder 3"/>
          <p:cNvSpPr>
            <a:spLocks noGrp="1"/>
          </p:cNvSpPr>
          <p:nvPr>
            <p:ph type="sldNum" sz="quarter" idx="5"/>
          </p:nvPr>
        </p:nvSpPr>
        <p:spPr/>
        <p:txBody>
          <a:bodyPr/>
          <a:lstStyle/>
          <a:p>
            <a:fld id="{538137FE-F796-2E41-88C3-6EBCF174D120}" type="slidenum">
              <a:rPr lang="en-US" smtClean="0"/>
              <a:t>2</a:t>
            </a:fld>
            <a:endParaRPr lang="en-US"/>
          </a:p>
        </p:txBody>
      </p:sp>
    </p:spTree>
    <p:extLst>
      <p:ext uri="{BB962C8B-B14F-4D97-AF65-F5344CB8AC3E}">
        <p14:creationId xmlns:p14="http://schemas.microsoft.com/office/powerpoint/2010/main" val="2164565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4960F8E7-3CBD-485D-9128-C34F1E705602}" type="slidenum">
              <a:rPr lang="en-IE" smtClean="0"/>
              <a:t>3</a:t>
            </a:fld>
            <a:endParaRPr lang="en-IE"/>
          </a:p>
        </p:txBody>
      </p:sp>
    </p:spTree>
    <p:extLst>
      <p:ext uri="{BB962C8B-B14F-4D97-AF65-F5344CB8AC3E}">
        <p14:creationId xmlns:p14="http://schemas.microsoft.com/office/powerpoint/2010/main" val="373394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A6208EE-5F5F-44CA-938A-E9A272A1C6FD}" type="slidenum">
              <a:rPr lang="en-IE" smtClean="0"/>
              <a:t>4</a:t>
            </a:fld>
            <a:endParaRPr lang="en-IE"/>
          </a:p>
        </p:txBody>
      </p:sp>
    </p:spTree>
    <p:extLst>
      <p:ext uri="{BB962C8B-B14F-4D97-AF65-F5344CB8AC3E}">
        <p14:creationId xmlns:p14="http://schemas.microsoft.com/office/powerpoint/2010/main" val="235753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A6208EE-5F5F-44CA-938A-E9A272A1C6FD}" type="slidenum">
              <a:rPr lang="en-IE" smtClean="0"/>
              <a:t>5</a:t>
            </a:fld>
            <a:endParaRPr lang="en-IE"/>
          </a:p>
        </p:txBody>
      </p:sp>
    </p:spTree>
    <p:extLst>
      <p:ext uri="{BB962C8B-B14F-4D97-AF65-F5344CB8AC3E}">
        <p14:creationId xmlns:p14="http://schemas.microsoft.com/office/powerpoint/2010/main" val="658850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A6208EE-5F5F-44CA-938A-E9A272A1C6FD}" type="slidenum">
              <a:rPr lang="en-IE" smtClean="0"/>
              <a:t>6</a:t>
            </a:fld>
            <a:endParaRPr lang="en-IE"/>
          </a:p>
        </p:txBody>
      </p:sp>
    </p:spTree>
    <p:extLst>
      <p:ext uri="{BB962C8B-B14F-4D97-AF65-F5344CB8AC3E}">
        <p14:creationId xmlns:p14="http://schemas.microsoft.com/office/powerpoint/2010/main" val="3961896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A6208EE-5F5F-44CA-938A-E9A272A1C6FD}" type="slidenum">
              <a:rPr lang="en-IE" smtClean="0"/>
              <a:t>8</a:t>
            </a:fld>
            <a:endParaRPr lang="en-IE"/>
          </a:p>
        </p:txBody>
      </p:sp>
    </p:spTree>
    <p:extLst>
      <p:ext uri="{BB962C8B-B14F-4D97-AF65-F5344CB8AC3E}">
        <p14:creationId xmlns:p14="http://schemas.microsoft.com/office/powerpoint/2010/main" val="772535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A6208EE-5F5F-44CA-938A-E9A272A1C6FD}" type="slidenum">
              <a:rPr lang="en-IE" smtClean="0"/>
              <a:t>9</a:t>
            </a:fld>
            <a:endParaRPr lang="en-IE"/>
          </a:p>
        </p:txBody>
      </p:sp>
    </p:spTree>
    <p:extLst>
      <p:ext uri="{BB962C8B-B14F-4D97-AF65-F5344CB8AC3E}">
        <p14:creationId xmlns:p14="http://schemas.microsoft.com/office/powerpoint/2010/main" val="2593621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1A6208EE-5F5F-44CA-938A-E9A272A1C6FD}" type="slidenum">
              <a:rPr lang="en-IE" smtClean="0"/>
              <a:t>12</a:t>
            </a:fld>
            <a:endParaRPr lang="en-IE"/>
          </a:p>
        </p:txBody>
      </p:sp>
    </p:spTree>
    <p:extLst>
      <p:ext uri="{BB962C8B-B14F-4D97-AF65-F5344CB8AC3E}">
        <p14:creationId xmlns:p14="http://schemas.microsoft.com/office/powerpoint/2010/main" val="3685567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90CC-754D-4452-B45C-2554091056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8D865A7-2BD4-4101-9EE5-61FEE72D6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ADC99F1-AC27-4386-85D2-B9FBD4435051}"/>
              </a:ext>
            </a:extLst>
          </p:cNvPr>
          <p:cNvSpPr>
            <a:spLocks noGrp="1"/>
          </p:cNvSpPr>
          <p:nvPr>
            <p:ph type="dt" sz="half" idx="10"/>
          </p:nvPr>
        </p:nvSpPr>
        <p:spPr/>
        <p:txBody>
          <a:bodyPr/>
          <a:lstStyle/>
          <a:p>
            <a:fld id="{CD6B1427-2257-4728-B4B4-E80A421797B4}" type="datetimeFigureOut">
              <a:rPr lang="en-IE" smtClean="0"/>
              <a:t>06/09/2023</a:t>
            </a:fld>
            <a:endParaRPr lang="en-IE"/>
          </a:p>
        </p:txBody>
      </p:sp>
      <p:sp>
        <p:nvSpPr>
          <p:cNvPr id="5" name="Footer Placeholder 4">
            <a:extLst>
              <a:ext uri="{FF2B5EF4-FFF2-40B4-BE49-F238E27FC236}">
                <a16:creationId xmlns:a16="http://schemas.microsoft.com/office/drawing/2014/main" id="{621AC843-0223-4E0F-B5D6-DCE8A902C37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342CE8D-0BEC-410C-8DD4-EFFB08C96503}"/>
              </a:ext>
            </a:extLst>
          </p:cNvPr>
          <p:cNvSpPr>
            <a:spLocks noGrp="1"/>
          </p:cNvSpPr>
          <p:nvPr>
            <p:ph type="sldNum" sz="quarter" idx="12"/>
          </p:nvPr>
        </p:nvSpPr>
        <p:spPr/>
        <p:txBody>
          <a:bodyPr/>
          <a:lstStyle/>
          <a:p>
            <a:fld id="{335CC5D0-1260-481C-B79C-0A6EE983BB8D}" type="slidenum">
              <a:rPr lang="en-IE" smtClean="0"/>
              <a:t>‹#›</a:t>
            </a:fld>
            <a:endParaRPr lang="en-IE"/>
          </a:p>
        </p:txBody>
      </p:sp>
    </p:spTree>
    <p:extLst>
      <p:ext uri="{BB962C8B-B14F-4D97-AF65-F5344CB8AC3E}">
        <p14:creationId xmlns:p14="http://schemas.microsoft.com/office/powerpoint/2010/main" val="78063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E6B0-E763-4042-8E53-D650950C0ED6}"/>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F84CEBA-4710-4468-ACE5-D7A01D3211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ED0FE74-9835-4DA9-805A-845BF4CB41BD}"/>
              </a:ext>
            </a:extLst>
          </p:cNvPr>
          <p:cNvSpPr>
            <a:spLocks noGrp="1"/>
          </p:cNvSpPr>
          <p:nvPr>
            <p:ph type="dt" sz="half" idx="10"/>
          </p:nvPr>
        </p:nvSpPr>
        <p:spPr/>
        <p:txBody>
          <a:bodyPr/>
          <a:lstStyle/>
          <a:p>
            <a:fld id="{CD6B1427-2257-4728-B4B4-E80A421797B4}" type="datetimeFigureOut">
              <a:rPr lang="en-IE" smtClean="0"/>
              <a:t>06/09/2023</a:t>
            </a:fld>
            <a:endParaRPr lang="en-IE"/>
          </a:p>
        </p:txBody>
      </p:sp>
      <p:sp>
        <p:nvSpPr>
          <p:cNvPr id="5" name="Footer Placeholder 4">
            <a:extLst>
              <a:ext uri="{FF2B5EF4-FFF2-40B4-BE49-F238E27FC236}">
                <a16:creationId xmlns:a16="http://schemas.microsoft.com/office/drawing/2014/main" id="{8B81CCB8-49A7-4349-A6B9-88E81ECA0A5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1B21785-6E9D-40D7-B255-31CDE4B6D5ED}"/>
              </a:ext>
            </a:extLst>
          </p:cNvPr>
          <p:cNvSpPr>
            <a:spLocks noGrp="1"/>
          </p:cNvSpPr>
          <p:nvPr>
            <p:ph type="sldNum" sz="quarter" idx="12"/>
          </p:nvPr>
        </p:nvSpPr>
        <p:spPr/>
        <p:txBody>
          <a:bodyPr/>
          <a:lstStyle/>
          <a:p>
            <a:fld id="{335CC5D0-1260-481C-B79C-0A6EE983BB8D}" type="slidenum">
              <a:rPr lang="en-IE" smtClean="0"/>
              <a:t>‹#›</a:t>
            </a:fld>
            <a:endParaRPr lang="en-IE"/>
          </a:p>
        </p:txBody>
      </p:sp>
    </p:spTree>
    <p:extLst>
      <p:ext uri="{BB962C8B-B14F-4D97-AF65-F5344CB8AC3E}">
        <p14:creationId xmlns:p14="http://schemas.microsoft.com/office/powerpoint/2010/main" val="344872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CE4BFD-C632-425E-A912-0BB9035AD1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EC33429-59EF-4D94-9971-C6806F56AC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B066699-1C24-4B65-B1F5-22B9C03A0290}"/>
              </a:ext>
            </a:extLst>
          </p:cNvPr>
          <p:cNvSpPr>
            <a:spLocks noGrp="1"/>
          </p:cNvSpPr>
          <p:nvPr>
            <p:ph type="dt" sz="half" idx="10"/>
          </p:nvPr>
        </p:nvSpPr>
        <p:spPr/>
        <p:txBody>
          <a:bodyPr/>
          <a:lstStyle/>
          <a:p>
            <a:fld id="{CD6B1427-2257-4728-B4B4-E80A421797B4}" type="datetimeFigureOut">
              <a:rPr lang="en-IE" smtClean="0"/>
              <a:t>06/09/2023</a:t>
            </a:fld>
            <a:endParaRPr lang="en-IE"/>
          </a:p>
        </p:txBody>
      </p:sp>
      <p:sp>
        <p:nvSpPr>
          <p:cNvPr id="5" name="Footer Placeholder 4">
            <a:extLst>
              <a:ext uri="{FF2B5EF4-FFF2-40B4-BE49-F238E27FC236}">
                <a16:creationId xmlns:a16="http://schemas.microsoft.com/office/drawing/2014/main" id="{9C5F217E-EC99-430F-B927-22A136FA3A9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E0F1A40-9209-4186-B765-FD718085661A}"/>
              </a:ext>
            </a:extLst>
          </p:cNvPr>
          <p:cNvSpPr>
            <a:spLocks noGrp="1"/>
          </p:cNvSpPr>
          <p:nvPr>
            <p:ph type="sldNum" sz="quarter" idx="12"/>
          </p:nvPr>
        </p:nvSpPr>
        <p:spPr/>
        <p:txBody>
          <a:bodyPr/>
          <a:lstStyle/>
          <a:p>
            <a:fld id="{335CC5D0-1260-481C-B79C-0A6EE983BB8D}" type="slidenum">
              <a:rPr lang="en-IE" smtClean="0"/>
              <a:t>‹#›</a:t>
            </a:fld>
            <a:endParaRPr lang="en-IE"/>
          </a:p>
        </p:txBody>
      </p:sp>
    </p:spTree>
    <p:extLst>
      <p:ext uri="{BB962C8B-B14F-4D97-AF65-F5344CB8AC3E}">
        <p14:creationId xmlns:p14="http://schemas.microsoft.com/office/powerpoint/2010/main" val="20348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5249620"/>
            <a:ext cx="7559262" cy="537713"/>
          </a:xfrm>
        </p:spPr>
        <p:txBody>
          <a:bodyPr anchor="t">
            <a:normAutofit/>
          </a:bodyPr>
          <a:lstStyle>
            <a:lvl1pPr algn="l">
              <a:defRPr sz="3038">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647936" y="5787333"/>
            <a:ext cx="7559262" cy="537713"/>
          </a:xfrm>
        </p:spPr>
        <p:txBody>
          <a:bodyPr anchor="t">
            <a:normAutofit/>
          </a:bodyPr>
          <a:lstStyle>
            <a:lvl1pPr marL="0" indent="0" algn="l">
              <a:buNone/>
              <a:defRPr sz="2363">
                <a:solidFill>
                  <a:srgbClr val="00A956"/>
                </a:solidFill>
                <a:latin typeface="Georgia" panose="02040502050405020303" pitchFamily="18" charset="0"/>
              </a:defRPr>
            </a:lvl1pPr>
            <a:lvl2pPr marL="411589" indent="0" algn="ctr">
              <a:buNone/>
              <a:defRPr sz="1800"/>
            </a:lvl2pPr>
            <a:lvl3pPr marL="823178" indent="0" algn="ctr">
              <a:buNone/>
              <a:defRPr sz="1620"/>
            </a:lvl3pPr>
            <a:lvl4pPr marL="1234767" indent="0" algn="ctr">
              <a:buNone/>
              <a:defRPr sz="1441"/>
            </a:lvl4pPr>
            <a:lvl5pPr marL="1646356" indent="0" algn="ctr">
              <a:buNone/>
              <a:defRPr sz="1441"/>
            </a:lvl5pPr>
            <a:lvl6pPr marL="2057945" indent="0" algn="ctr">
              <a:buNone/>
              <a:defRPr sz="1441"/>
            </a:lvl6pPr>
            <a:lvl7pPr marL="2469534" indent="0" algn="ctr">
              <a:buNone/>
              <a:defRPr sz="1441"/>
            </a:lvl7pPr>
            <a:lvl8pPr marL="2881122" indent="0" algn="ctr">
              <a:buNone/>
              <a:defRPr sz="1441"/>
            </a:lvl8pPr>
            <a:lvl9pPr marL="3292712" indent="0" algn="ctr">
              <a:buNone/>
              <a:defRPr sz="1441"/>
            </a:lvl9pPr>
          </a:lstStyle>
          <a:p>
            <a:r>
              <a:rPr lang="en-US"/>
              <a:t>Click to edit Master subtitle style</a:t>
            </a:r>
          </a:p>
        </p:txBody>
      </p:sp>
    </p:spTree>
    <p:extLst>
      <p:ext uri="{BB962C8B-B14F-4D97-AF65-F5344CB8AC3E}">
        <p14:creationId xmlns:p14="http://schemas.microsoft.com/office/powerpoint/2010/main" val="1640364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647937" y="2527595"/>
            <a:ext cx="8099209" cy="454274"/>
          </a:xfrm>
        </p:spPr>
        <p:txBody>
          <a:bodyPr anchor="t"/>
          <a:lstStyle>
            <a:lvl1pPr>
              <a:defRPr sz="3038"/>
            </a:lvl1pPr>
          </a:lstStyle>
          <a:p>
            <a:r>
              <a:rPr lang="en-US"/>
              <a:t>Click to edit Master title style</a:t>
            </a:r>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647937" y="2981869"/>
            <a:ext cx="8099209" cy="447131"/>
          </a:xfrm>
        </p:spPr>
        <p:txBody>
          <a:bodyPr anchor="t"/>
          <a:lstStyle>
            <a:lvl1pPr marL="0" indent="0">
              <a:buNone/>
              <a:defRPr sz="2025">
                <a:solidFill>
                  <a:srgbClr val="005336"/>
                </a:solidFill>
              </a:defRPr>
            </a:lvl1pPr>
            <a:lvl2pPr marL="411589" indent="0">
              <a:buNone/>
              <a:defRPr sz="1800">
                <a:solidFill>
                  <a:schemeClr val="tx1">
                    <a:tint val="75000"/>
                  </a:schemeClr>
                </a:solidFill>
              </a:defRPr>
            </a:lvl2pPr>
            <a:lvl3pPr marL="823178" indent="0">
              <a:buNone/>
              <a:defRPr sz="1620">
                <a:solidFill>
                  <a:schemeClr val="tx1">
                    <a:tint val="75000"/>
                  </a:schemeClr>
                </a:solidFill>
              </a:defRPr>
            </a:lvl3pPr>
            <a:lvl4pPr marL="1234767" indent="0">
              <a:buNone/>
              <a:defRPr sz="1441">
                <a:solidFill>
                  <a:schemeClr val="tx1">
                    <a:tint val="75000"/>
                  </a:schemeClr>
                </a:solidFill>
              </a:defRPr>
            </a:lvl4pPr>
            <a:lvl5pPr marL="1646356" indent="0">
              <a:buNone/>
              <a:defRPr sz="1441">
                <a:solidFill>
                  <a:schemeClr val="tx1">
                    <a:tint val="75000"/>
                  </a:schemeClr>
                </a:solidFill>
              </a:defRPr>
            </a:lvl5pPr>
            <a:lvl6pPr marL="2057945" indent="0">
              <a:buNone/>
              <a:defRPr sz="1441">
                <a:solidFill>
                  <a:schemeClr val="tx1">
                    <a:tint val="75000"/>
                  </a:schemeClr>
                </a:solidFill>
              </a:defRPr>
            </a:lvl6pPr>
            <a:lvl7pPr marL="2469534" indent="0">
              <a:buNone/>
              <a:defRPr sz="1441">
                <a:solidFill>
                  <a:schemeClr val="tx1">
                    <a:tint val="75000"/>
                  </a:schemeClr>
                </a:solidFill>
              </a:defRPr>
            </a:lvl7pPr>
            <a:lvl8pPr marL="2881122" indent="0">
              <a:buNone/>
              <a:defRPr sz="1441">
                <a:solidFill>
                  <a:schemeClr val="tx1">
                    <a:tint val="75000"/>
                  </a:schemeClr>
                </a:solidFill>
              </a:defRPr>
            </a:lvl8pPr>
            <a:lvl9pPr marL="3292712" indent="0">
              <a:buNone/>
              <a:defRPr sz="144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2537752" y="3645569"/>
            <a:ext cx="1781826" cy="510380"/>
          </a:xfrm>
        </p:spPr>
        <p:txBody>
          <a:bodyPr/>
          <a:lstStyle>
            <a:lvl1pPr marL="0" indent="0">
              <a:buNone/>
              <a:defRPr/>
            </a:lvl1pPr>
          </a:lstStyle>
          <a:p>
            <a:r>
              <a:rPr lang="en-US"/>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937" y="3402531"/>
            <a:ext cx="1781826" cy="1002532"/>
          </a:xfrm>
          <a:prstGeom prst="rect">
            <a:avLst/>
          </a:prstGeom>
        </p:spPr>
      </p:pic>
    </p:spTree>
    <p:extLst>
      <p:ext uri="{BB962C8B-B14F-4D97-AF65-F5344CB8AC3E}">
        <p14:creationId xmlns:p14="http://schemas.microsoft.com/office/powerpoint/2010/main" val="1068468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lvl1pPr>
              <a:defRPr b="1">
                <a:solidFill>
                  <a:srgbClr val="0070C0"/>
                </a:solidFill>
              </a:defRPr>
            </a:lvl1pPr>
          </a:lstStyle>
          <a:p>
            <a:r>
              <a:rPr lang="en-US"/>
              <a:t>DIG</a:t>
            </a:r>
            <a:r>
              <a:rPr lang="en-US">
                <a:solidFill>
                  <a:srgbClr val="00A956"/>
                </a:solidFill>
              </a:rPr>
              <a:t>IT</a:t>
            </a:r>
            <a:r>
              <a:rPr lang="en-US"/>
              <a:t>ALEVOLUTION@</a:t>
            </a:r>
            <a:r>
              <a:rPr lang="en-US">
                <a:solidFill>
                  <a:srgbClr val="00A956"/>
                </a:solidFill>
              </a:rPr>
              <a:t>UL</a:t>
            </a:r>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03408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7" y="1628355"/>
            <a:ext cx="5181600"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6172201" y="1628354"/>
            <a:ext cx="4991337" cy="4351338"/>
          </a:xfrm>
        </p:spPr>
        <p:txBody>
          <a:bodyPr/>
          <a:lstStyle>
            <a:lvl1pPr>
              <a:lnSpc>
                <a:spcPts val="2903"/>
              </a:lnSpc>
              <a:defRPr sz="1688" b="1"/>
            </a:lvl1pPr>
            <a:lvl2pPr>
              <a:lnSpc>
                <a:spcPts val="2903"/>
              </a:lnSpc>
              <a:defRPr sz="1688" b="1"/>
            </a:lvl2pPr>
            <a:lvl3pPr>
              <a:lnSpc>
                <a:spcPts val="2903"/>
              </a:lnSpc>
              <a:defRPr sz="1688" b="1"/>
            </a:lvl3pPr>
            <a:lvl4pPr>
              <a:lnSpc>
                <a:spcPts val="2903"/>
              </a:lnSpc>
              <a:defRPr sz="1688" b="1"/>
            </a:lvl4pPr>
            <a:lvl5pPr>
              <a:lnSpc>
                <a:spcPts val="2903"/>
              </a:lnSpc>
              <a:defRPr sz="1688"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r>
              <a:rPr lang="en-US"/>
              <a:t>DIGITALEVOLUTION@UL</a:t>
            </a:r>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7" y="2940152"/>
            <a:ext cx="5181600"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Tree>
    <p:extLst>
      <p:ext uri="{BB962C8B-B14F-4D97-AF65-F5344CB8AC3E}">
        <p14:creationId xmlns:p14="http://schemas.microsoft.com/office/powerpoint/2010/main" val="3256910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9" y="1628355"/>
            <a:ext cx="4859525"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r>
              <a:rPr lang="en-US"/>
              <a:t>DIGITALEVOLUTION@UL</a:t>
            </a:r>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9" y="2940152"/>
            <a:ext cx="4859525"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5669446" y="1628355"/>
            <a:ext cx="5939420" cy="364556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407143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346426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998454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38981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BAA8C-AA8F-4A3B-9379-6E8EA40771E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3C446C3-79F0-4AB4-9170-FBE34D0B02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529FDB7-8A5B-4D9B-A41A-1D5150696647}"/>
              </a:ext>
            </a:extLst>
          </p:cNvPr>
          <p:cNvSpPr>
            <a:spLocks noGrp="1"/>
          </p:cNvSpPr>
          <p:nvPr>
            <p:ph type="dt" sz="half" idx="10"/>
          </p:nvPr>
        </p:nvSpPr>
        <p:spPr/>
        <p:txBody>
          <a:bodyPr/>
          <a:lstStyle/>
          <a:p>
            <a:fld id="{CD6B1427-2257-4728-B4B4-E80A421797B4}" type="datetimeFigureOut">
              <a:rPr lang="en-IE" smtClean="0"/>
              <a:t>06/09/2023</a:t>
            </a:fld>
            <a:endParaRPr lang="en-IE"/>
          </a:p>
        </p:txBody>
      </p:sp>
      <p:sp>
        <p:nvSpPr>
          <p:cNvPr id="5" name="Footer Placeholder 4">
            <a:extLst>
              <a:ext uri="{FF2B5EF4-FFF2-40B4-BE49-F238E27FC236}">
                <a16:creationId xmlns:a16="http://schemas.microsoft.com/office/drawing/2014/main" id="{3F33CC2B-DD17-4ECF-9514-3554530067E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856AE98-1DC0-430E-9BC4-13F6FBF76C65}"/>
              </a:ext>
            </a:extLst>
          </p:cNvPr>
          <p:cNvSpPr>
            <a:spLocks noGrp="1"/>
          </p:cNvSpPr>
          <p:nvPr>
            <p:ph type="sldNum" sz="quarter" idx="12"/>
          </p:nvPr>
        </p:nvSpPr>
        <p:spPr/>
        <p:txBody>
          <a:bodyPr/>
          <a:lstStyle/>
          <a:p>
            <a:fld id="{335CC5D0-1260-481C-B79C-0A6EE983BB8D}" type="slidenum">
              <a:rPr lang="en-IE" smtClean="0"/>
              <a:t>‹#›</a:t>
            </a:fld>
            <a:endParaRPr lang="en-IE"/>
          </a:p>
        </p:txBody>
      </p:sp>
    </p:spTree>
    <p:extLst>
      <p:ext uri="{BB962C8B-B14F-4D97-AF65-F5344CB8AC3E}">
        <p14:creationId xmlns:p14="http://schemas.microsoft.com/office/powerpoint/2010/main" val="3058718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r>
              <a:rPr lang="en-US"/>
              <a:t>DIGITALEVOLUTION@UL</a:t>
            </a:r>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863663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r>
              <a:rPr lang="en-US"/>
              <a:t>DIGITALEVOLUTION@UL</a:t>
            </a:r>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165366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r>
              <a:rPr lang="en-US"/>
              <a:t>DIGITALEVOLUTION@UL</a:t>
            </a:r>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639047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4374684"/>
            <a:ext cx="7559262" cy="1220748"/>
          </a:xfrm>
        </p:spPr>
        <p:txBody>
          <a:bodyPr anchor="t">
            <a:normAutofit/>
          </a:bodyPr>
          <a:lstStyle>
            <a:lvl1pPr algn="l">
              <a:defRPr sz="3173" b="1">
                <a:solidFill>
                  <a:srgbClr val="00A956"/>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1449932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7906-3A72-4C72-973F-CE7C7BFFB2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FB41FE72-91C8-4D86-A207-6E552E56D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F46092-FFE6-4015-87C1-F15AF24F0D5F}"/>
              </a:ext>
            </a:extLst>
          </p:cNvPr>
          <p:cNvSpPr>
            <a:spLocks noGrp="1"/>
          </p:cNvSpPr>
          <p:nvPr>
            <p:ph type="dt" sz="half" idx="10"/>
          </p:nvPr>
        </p:nvSpPr>
        <p:spPr/>
        <p:txBody>
          <a:bodyPr/>
          <a:lstStyle/>
          <a:p>
            <a:fld id="{CD6B1427-2257-4728-B4B4-E80A421797B4}" type="datetimeFigureOut">
              <a:rPr lang="en-IE" smtClean="0"/>
              <a:t>06/09/2023</a:t>
            </a:fld>
            <a:endParaRPr lang="en-IE"/>
          </a:p>
        </p:txBody>
      </p:sp>
      <p:sp>
        <p:nvSpPr>
          <p:cNvPr id="5" name="Footer Placeholder 4">
            <a:extLst>
              <a:ext uri="{FF2B5EF4-FFF2-40B4-BE49-F238E27FC236}">
                <a16:creationId xmlns:a16="http://schemas.microsoft.com/office/drawing/2014/main" id="{5D277220-0345-465B-9166-D4914D8A452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108C45-630D-425C-8D95-7CFACC2193A3}"/>
              </a:ext>
            </a:extLst>
          </p:cNvPr>
          <p:cNvSpPr>
            <a:spLocks noGrp="1"/>
          </p:cNvSpPr>
          <p:nvPr>
            <p:ph type="sldNum" sz="quarter" idx="12"/>
          </p:nvPr>
        </p:nvSpPr>
        <p:spPr/>
        <p:txBody>
          <a:bodyPr/>
          <a:lstStyle/>
          <a:p>
            <a:fld id="{335CC5D0-1260-481C-B79C-0A6EE983BB8D}" type="slidenum">
              <a:rPr lang="en-IE" smtClean="0"/>
              <a:t>‹#›</a:t>
            </a:fld>
            <a:endParaRPr lang="en-IE"/>
          </a:p>
        </p:txBody>
      </p:sp>
    </p:spTree>
    <p:extLst>
      <p:ext uri="{BB962C8B-B14F-4D97-AF65-F5344CB8AC3E}">
        <p14:creationId xmlns:p14="http://schemas.microsoft.com/office/powerpoint/2010/main" val="116824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8A58F-D979-43FE-8B61-BF6F601861B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F3B8050-B905-42B0-8A10-7EBF992168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21BFEC72-491C-4423-A486-347C1A71AA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EF96D77-C153-492D-8A5A-992B0B92C751}"/>
              </a:ext>
            </a:extLst>
          </p:cNvPr>
          <p:cNvSpPr>
            <a:spLocks noGrp="1"/>
          </p:cNvSpPr>
          <p:nvPr>
            <p:ph type="dt" sz="half" idx="10"/>
          </p:nvPr>
        </p:nvSpPr>
        <p:spPr/>
        <p:txBody>
          <a:bodyPr/>
          <a:lstStyle/>
          <a:p>
            <a:fld id="{CD6B1427-2257-4728-B4B4-E80A421797B4}" type="datetimeFigureOut">
              <a:rPr lang="en-IE" smtClean="0"/>
              <a:t>06/09/2023</a:t>
            </a:fld>
            <a:endParaRPr lang="en-IE"/>
          </a:p>
        </p:txBody>
      </p:sp>
      <p:sp>
        <p:nvSpPr>
          <p:cNvPr id="6" name="Footer Placeholder 5">
            <a:extLst>
              <a:ext uri="{FF2B5EF4-FFF2-40B4-BE49-F238E27FC236}">
                <a16:creationId xmlns:a16="http://schemas.microsoft.com/office/drawing/2014/main" id="{119B5F3A-30BA-4C39-ADAD-4D01E6C9D09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B8B9DFA-B8D0-40EC-A1A2-09BBBB3C61BF}"/>
              </a:ext>
            </a:extLst>
          </p:cNvPr>
          <p:cNvSpPr>
            <a:spLocks noGrp="1"/>
          </p:cNvSpPr>
          <p:nvPr>
            <p:ph type="sldNum" sz="quarter" idx="12"/>
          </p:nvPr>
        </p:nvSpPr>
        <p:spPr/>
        <p:txBody>
          <a:bodyPr/>
          <a:lstStyle/>
          <a:p>
            <a:fld id="{335CC5D0-1260-481C-B79C-0A6EE983BB8D}" type="slidenum">
              <a:rPr lang="en-IE" smtClean="0"/>
              <a:t>‹#›</a:t>
            </a:fld>
            <a:endParaRPr lang="en-IE"/>
          </a:p>
        </p:txBody>
      </p:sp>
    </p:spTree>
    <p:extLst>
      <p:ext uri="{BB962C8B-B14F-4D97-AF65-F5344CB8AC3E}">
        <p14:creationId xmlns:p14="http://schemas.microsoft.com/office/powerpoint/2010/main" val="312924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F955-9588-4E5C-B745-23E6E9F6634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49D0867-4949-44D9-B6BD-53FB00AB58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6DEE7-9656-47A2-82AC-E047C70C17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2DA52118-CB96-4BBD-AC63-A9FDC93E54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78D86-8ACA-4740-B7A1-E5E50C4FDD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0750DB9-6006-4AC2-90AB-DAF581F2ED41}"/>
              </a:ext>
            </a:extLst>
          </p:cNvPr>
          <p:cNvSpPr>
            <a:spLocks noGrp="1"/>
          </p:cNvSpPr>
          <p:nvPr>
            <p:ph type="dt" sz="half" idx="10"/>
          </p:nvPr>
        </p:nvSpPr>
        <p:spPr/>
        <p:txBody>
          <a:bodyPr/>
          <a:lstStyle/>
          <a:p>
            <a:fld id="{CD6B1427-2257-4728-B4B4-E80A421797B4}" type="datetimeFigureOut">
              <a:rPr lang="en-IE" smtClean="0"/>
              <a:t>06/09/2023</a:t>
            </a:fld>
            <a:endParaRPr lang="en-IE"/>
          </a:p>
        </p:txBody>
      </p:sp>
      <p:sp>
        <p:nvSpPr>
          <p:cNvPr id="8" name="Footer Placeholder 7">
            <a:extLst>
              <a:ext uri="{FF2B5EF4-FFF2-40B4-BE49-F238E27FC236}">
                <a16:creationId xmlns:a16="http://schemas.microsoft.com/office/drawing/2014/main" id="{7B426FC7-CE16-46E3-B066-74C930ABF128}"/>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748E8F33-F66C-432E-8271-ECEA03651CEA}"/>
              </a:ext>
            </a:extLst>
          </p:cNvPr>
          <p:cNvSpPr>
            <a:spLocks noGrp="1"/>
          </p:cNvSpPr>
          <p:nvPr>
            <p:ph type="sldNum" sz="quarter" idx="12"/>
          </p:nvPr>
        </p:nvSpPr>
        <p:spPr/>
        <p:txBody>
          <a:bodyPr/>
          <a:lstStyle/>
          <a:p>
            <a:fld id="{335CC5D0-1260-481C-B79C-0A6EE983BB8D}" type="slidenum">
              <a:rPr lang="en-IE" smtClean="0"/>
              <a:t>‹#›</a:t>
            </a:fld>
            <a:endParaRPr lang="en-IE"/>
          </a:p>
        </p:txBody>
      </p:sp>
    </p:spTree>
    <p:extLst>
      <p:ext uri="{BB962C8B-B14F-4D97-AF65-F5344CB8AC3E}">
        <p14:creationId xmlns:p14="http://schemas.microsoft.com/office/powerpoint/2010/main" val="14669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81E69-17CD-427C-A9B4-A00D834977B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A571252-A66F-412B-8579-FBB5EEDF11FB}"/>
              </a:ext>
            </a:extLst>
          </p:cNvPr>
          <p:cNvSpPr>
            <a:spLocks noGrp="1"/>
          </p:cNvSpPr>
          <p:nvPr>
            <p:ph type="dt" sz="half" idx="10"/>
          </p:nvPr>
        </p:nvSpPr>
        <p:spPr/>
        <p:txBody>
          <a:bodyPr/>
          <a:lstStyle/>
          <a:p>
            <a:fld id="{CD6B1427-2257-4728-B4B4-E80A421797B4}" type="datetimeFigureOut">
              <a:rPr lang="en-IE" smtClean="0"/>
              <a:t>06/09/2023</a:t>
            </a:fld>
            <a:endParaRPr lang="en-IE"/>
          </a:p>
        </p:txBody>
      </p:sp>
      <p:sp>
        <p:nvSpPr>
          <p:cNvPr id="4" name="Footer Placeholder 3">
            <a:extLst>
              <a:ext uri="{FF2B5EF4-FFF2-40B4-BE49-F238E27FC236}">
                <a16:creationId xmlns:a16="http://schemas.microsoft.com/office/drawing/2014/main" id="{5010F237-DF66-4F99-A01D-FB181542347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3C079591-FC06-4B13-B075-71C324307E56}"/>
              </a:ext>
            </a:extLst>
          </p:cNvPr>
          <p:cNvSpPr>
            <a:spLocks noGrp="1"/>
          </p:cNvSpPr>
          <p:nvPr>
            <p:ph type="sldNum" sz="quarter" idx="12"/>
          </p:nvPr>
        </p:nvSpPr>
        <p:spPr/>
        <p:txBody>
          <a:bodyPr/>
          <a:lstStyle/>
          <a:p>
            <a:fld id="{335CC5D0-1260-481C-B79C-0A6EE983BB8D}" type="slidenum">
              <a:rPr lang="en-IE" smtClean="0"/>
              <a:t>‹#›</a:t>
            </a:fld>
            <a:endParaRPr lang="en-IE"/>
          </a:p>
        </p:txBody>
      </p:sp>
    </p:spTree>
    <p:extLst>
      <p:ext uri="{BB962C8B-B14F-4D97-AF65-F5344CB8AC3E}">
        <p14:creationId xmlns:p14="http://schemas.microsoft.com/office/powerpoint/2010/main" val="2633256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583FF0-FC57-46A8-92B1-4928C2EEA2C4}"/>
              </a:ext>
            </a:extLst>
          </p:cNvPr>
          <p:cNvSpPr>
            <a:spLocks noGrp="1"/>
          </p:cNvSpPr>
          <p:nvPr>
            <p:ph type="dt" sz="half" idx="10"/>
          </p:nvPr>
        </p:nvSpPr>
        <p:spPr/>
        <p:txBody>
          <a:bodyPr/>
          <a:lstStyle/>
          <a:p>
            <a:fld id="{CD6B1427-2257-4728-B4B4-E80A421797B4}" type="datetimeFigureOut">
              <a:rPr lang="en-IE" smtClean="0"/>
              <a:t>06/09/2023</a:t>
            </a:fld>
            <a:endParaRPr lang="en-IE"/>
          </a:p>
        </p:txBody>
      </p:sp>
      <p:sp>
        <p:nvSpPr>
          <p:cNvPr id="3" name="Footer Placeholder 2">
            <a:extLst>
              <a:ext uri="{FF2B5EF4-FFF2-40B4-BE49-F238E27FC236}">
                <a16:creationId xmlns:a16="http://schemas.microsoft.com/office/drawing/2014/main" id="{1AFA713A-6041-4C41-8EC4-83CC44189250}"/>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B5E34BF-AA31-4C34-918D-18A5A7E40042}"/>
              </a:ext>
            </a:extLst>
          </p:cNvPr>
          <p:cNvSpPr>
            <a:spLocks noGrp="1"/>
          </p:cNvSpPr>
          <p:nvPr>
            <p:ph type="sldNum" sz="quarter" idx="12"/>
          </p:nvPr>
        </p:nvSpPr>
        <p:spPr/>
        <p:txBody>
          <a:bodyPr/>
          <a:lstStyle/>
          <a:p>
            <a:fld id="{335CC5D0-1260-481C-B79C-0A6EE983BB8D}" type="slidenum">
              <a:rPr lang="en-IE" smtClean="0"/>
              <a:t>‹#›</a:t>
            </a:fld>
            <a:endParaRPr lang="en-IE"/>
          </a:p>
        </p:txBody>
      </p:sp>
    </p:spTree>
    <p:extLst>
      <p:ext uri="{BB962C8B-B14F-4D97-AF65-F5344CB8AC3E}">
        <p14:creationId xmlns:p14="http://schemas.microsoft.com/office/powerpoint/2010/main" val="298301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0BE1-FA3B-4A53-A1F3-ADD648361F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8235A49-9E6D-44A4-9344-0A26C4BD5D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952C813-6DA4-48B9-8D5B-0D4AE343F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EB9A58-CD27-446D-9357-A900C65BB86B}"/>
              </a:ext>
            </a:extLst>
          </p:cNvPr>
          <p:cNvSpPr>
            <a:spLocks noGrp="1"/>
          </p:cNvSpPr>
          <p:nvPr>
            <p:ph type="dt" sz="half" idx="10"/>
          </p:nvPr>
        </p:nvSpPr>
        <p:spPr/>
        <p:txBody>
          <a:bodyPr/>
          <a:lstStyle/>
          <a:p>
            <a:fld id="{CD6B1427-2257-4728-B4B4-E80A421797B4}" type="datetimeFigureOut">
              <a:rPr lang="en-IE" smtClean="0"/>
              <a:t>06/09/2023</a:t>
            </a:fld>
            <a:endParaRPr lang="en-IE"/>
          </a:p>
        </p:txBody>
      </p:sp>
      <p:sp>
        <p:nvSpPr>
          <p:cNvPr id="6" name="Footer Placeholder 5">
            <a:extLst>
              <a:ext uri="{FF2B5EF4-FFF2-40B4-BE49-F238E27FC236}">
                <a16:creationId xmlns:a16="http://schemas.microsoft.com/office/drawing/2014/main" id="{F3F1D541-A145-4DD7-ADA4-820CC5703E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0CE94BC-8594-4147-BAC9-B1E3BFF052FC}"/>
              </a:ext>
            </a:extLst>
          </p:cNvPr>
          <p:cNvSpPr>
            <a:spLocks noGrp="1"/>
          </p:cNvSpPr>
          <p:nvPr>
            <p:ph type="sldNum" sz="quarter" idx="12"/>
          </p:nvPr>
        </p:nvSpPr>
        <p:spPr/>
        <p:txBody>
          <a:bodyPr/>
          <a:lstStyle/>
          <a:p>
            <a:fld id="{335CC5D0-1260-481C-B79C-0A6EE983BB8D}" type="slidenum">
              <a:rPr lang="en-IE" smtClean="0"/>
              <a:t>‹#›</a:t>
            </a:fld>
            <a:endParaRPr lang="en-IE"/>
          </a:p>
        </p:txBody>
      </p:sp>
    </p:spTree>
    <p:extLst>
      <p:ext uri="{BB962C8B-B14F-4D97-AF65-F5344CB8AC3E}">
        <p14:creationId xmlns:p14="http://schemas.microsoft.com/office/powerpoint/2010/main" val="285535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E0140-DC1E-4F40-A7CD-F50BEBC303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B4DB9351-1954-469B-8FBA-872D77AAC0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523EAB04-7686-4590-9187-A638E4158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D65720-2A2E-4B26-A600-301C2EF5D212}"/>
              </a:ext>
            </a:extLst>
          </p:cNvPr>
          <p:cNvSpPr>
            <a:spLocks noGrp="1"/>
          </p:cNvSpPr>
          <p:nvPr>
            <p:ph type="dt" sz="half" idx="10"/>
          </p:nvPr>
        </p:nvSpPr>
        <p:spPr/>
        <p:txBody>
          <a:bodyPr/>
          <a:lstStyle/>
          <a:p>
            <a:fld id="{CD6B1427-2257-4728-B4B4-E80A421797B4}" type="datetimeFigureOut">
              <a:rPr lang="en-IE" smtClean="0"/>
              <a:t>06/09/2023</a:t>
            </a:fld>
            <a:endParaRPr lang="en-IE"/>
          </a:p>
        </p:txBody>
      </p:sp>
      <p:sp>
        <p:nvSpPr>
          <p:cNvPr id="6" name="Footer Placeholder 5">
            <a:extLst>
              <a:ext uri="{FF2B5EF4-FFF2-40B4-BE49-F238E27FC236}">
                <a16:creationId xmlns:a16="http://schemas.microsoft.com/office/drawing/2014/main" id="{51A1DCCA-6A45-4693-88EB-4BA612E3BBD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07395C6-92C2-4EB2-A592-E42A093F746B}"/>
              </a:ext>
            </a:extLst>
          </p:cNvPr>
          <p:cNvSpPr>
            <a:spLocks noGrp="1"/>
          </p:cNvSpPr>
          <p:nvPr>
            <p:ph type="sldNum" sz="quarter" idx="12"/>
          </p:nvPr>
        </p:nvSpPr>
        <p:spPr/>
        <p:txBody>
          <a:bodyPr/>
          <a:lstStyle/>
          <a:p>
            <a:fld id="{335CC5D0-1260-481C-B79C-0A6EE983BB8D}" type="slidenum">
              <a:rPr lang="en-IE" smtClean="0"/>
              <a:t>‹#›</a:t>
            </a:fld>
            <a:endParaRPr lang="en-IE"/>
          </a:p>
        </p:txBody>
      </p:sp>
    </p:spTree>
    <p:extLst>
      <p:ext uri="{BB962C8B-B14F-4D97-AF65-F5344CB8AC3E}">
        <p14:creationId xmlns:p14="http://schemas.microsoft.com/office/powerpoint/2010/main" val="279716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C8554-4628-4466-89FB-ED190D2F6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8EFA730-6634-432C-9044-3D7AF1ED72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7163D9C-8EC2-405E-AC0E-E38058E65D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B1427-2257-4728-B4B4-E80A421797B4}" type="datetimeFigureOut">
              <a:rPr lang="en-IE" smtClean="0"/>
              <a:t>06/09/2023</a:t>
            </a:fld>
            <a:endParaRPr lang="en-IE"/>
          </a:p>
        </p:txBody>
      </p:sp>
      <p:sp>
        <p:nvSpPr>
          <p:cNvPr id="5" name="Footer Placeholder 4">
            <a:extLst>
              <a:ext uri="{FF2B5EF4-FFF2-40B4-BE49-F238E27FC236}">
                <a16:creationId xmlns:a16="http://schemas.microsoft.com/office/drawing/2014/main" id="{31449565-7470-42A1-92DD-F90A535AF9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884E075A-1541-45A7-BCE2-29C168B9E0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C5D0-1260-481C-B79C-0A6EE983BB8D}" type="slidenum">
              <a:rPr lang="en-IE" smtClean="0"/>
              <a:t>‹#›</a:t>
            </a:fld>
            <a:endParaRPr lang="en-IE"/>
          </a:p>
        </p:txBody>
      </p:sp>
    </p:spTree>
    <p:extLst>
      <p:ext uri="{BB962C8B-B14F-4D97-AF65-F5344CB8AC3E}">
        <p14:creationId xmlns:p14="http://schemas.microsoft.com/office/powerpoint/2010/main" val="1283019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endParaRPr lang="en-US"/>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r>
              <a:rPr lang="en-US"/>
              <a:t>DIGITALEVOLUTION@UL</a:t>
            </a:r>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680753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823178" rtl="0" eaLnBrk="1" latinLnBrk="0" hangingPunct="1">
        <a:lnSpc>
          <a:spcPct val="90000"/>
        </a:lnSpc>
        <a:spcBef>
          <a:spcPct val="0"/>
        </a:spcBef>
        <a:buNone/>
        <a:defRPr sz="3038" b="0" kern="1200">
          <a:solidFill>
            <a:srgbClr val="005336"/>
          </a:solidFill>
          <a:latin typeface="Georgia" panose="02040502050405020303" pitchFamily="18" charset="0"/>
          <a:ea typeface="+mj-ea"/>
          <a:cs typeface="+mj-cs"/>
        </a:defRPr>
      </a:lvl1pPr>
    </p:titleStyle>
    <p:body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78" rtl="0" eaLnBrk="1" latinLnBrk="0" hangingPunct="1">
        <a:defRPr sz="1620" kern="1200">
          <a:solidFill>
            <a:schemeClr val="tx1"/>
          </a:solidFill>
          <a:latin typeface="+mn-lt"/>
          <a:ea typeface="+mn-ea"/>
          <a:cs typeface="+mn-cs"/>
        </a:defRPr>
      </a:lvl1pPr>
      <a:lvl2pPr marL="411589" algn="l" defTabSz="823178" rtl="0" eaLnBrk="1" latinLnBrk="0" hangingPunct="1">
        <a:defRPr sz="1620" kern="1200">
          <a:solidFill>
            <a:schemeClr val="tx1"/>
          </a:solidFill>
          <a:latin typeface="+mn-lt"/>
          <a:ea typeface="+mn-ea"/>
          <a:cs typeface="+mn-cs"/>
        </a:defRPr>
      </a:lvl2pPr>
      <a:lvl3pPr marL="823178" algn="l" defTabSz="823178" rtl="0" eaLnBrk="1" latinLnBrk="0" hangingPunct="1">
        <a:defRPr sz="1620" kern="1200">
          <a:solidFill>
            <a:schemeClr val="tx1"/>
          </a:solidFill>
          <a:latin typeface="+mn-lt"/>
          <a:ea typeface="+mn-ea"/>
          <a:cs typeface="+mn-cs"/>
        </a:defRPr>
      </a:lvl3pPr>
      <a:lvl4pPr marL="1234767" algn="l" defTabSz="823178" rtl="0" eaLnBrk="1" latinLnBrk="0" hangingPunct="1">
        <a:defRPr sz="1620" kern="1200">
          <a:solidFill>
            <a:schemeClr val="tx1"/>
          </a:solidFill>
          <a:latin typeface="+mn-lt"/>
          <a:ea typeface="+mn-ea"/>
          <a:cs typeface="+mn-cs"/>
        </a:defRPr>
      </a:lvl4pPr>
      <a:lvl5pPr marL="1646356" algn="l" defTabSz="823178" rtl="0" eaLnBrk="1" latinLnBrk="0" hangingPunct="1">
        <a:defRPr sz="1620" kern="1200">
          <a:solidFill>
            <a:schemeClr val="tx1"/>
          </a:solidFill>
          <a:latin typeface="+mn-lt"/>
          <a:ea typeface="+mn-ea"/>
          <a:cs typeface="+mn-cs"/>
        </a:defRPr>
      </a:lvl5pPr>
      <a:lvl6pPr marL="2057945" algn="l" defTabSz="823178" rtl="0" eaLnBrk="1" latinLnBrk="0" hangingPunct="1">
        <a:defRPr sz="1620" kern="1200">
          <a:solidFill>
            <a:schemeClr val="tx1"/>
          </a:solidFill>
          <a:latin typeface="+mn-lt"/>
          <a:ea typeface="+mn-ea"/>
          <a:cs typeface="+mn-cs"/>
        </a:defRPr>
      </a:lvl6pPr>
      <a:lvl7pPr marL="2469534" algn="l" defTabSz="823178" rtl="0" eaLnBrk="1" latinLnBrk="0" hangingPunct="1">
        <a:defRPr sz="1620" kern="1200">
          <a:solidFill>
            <a:schemeClr val="tx1"/>
          </a:solidFill>
          <a:latin typeface="+mn-lt"/>
          <a:ea typeface="+mn-ea"/>
          <a:cs typeface="+mn-cs"/>
        </a:defRPr>
      </a:lvl7pPr>
      <a:lvl8pPr marL="2881122" algn="l" defTabSz="823178" rtl="0" eaLnBrk="1" latinLnBrk="0" hangingPunct="1">
        <a:defRPr sz="1620" kern="1200">
          <a:solidFill>
            <a:schemeClr val="tx1"/>
          </a:solidFill>
          <a:latin typeface="+mn-lt"/>
          <a:ea typeface="+mn-ea"/>
          <a:cs typeface="+mn-cs"/>
        </a:defRPr>
      </a:lvl8pPr>
      <a:lvl9pPr marL="3292712" algn="l" defTabSz="823178"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l.ie/policy-hu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ulsites.ul.ie/itd/policies-procedur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480D-6E93-4AA6-81FB-E618250CEF40}"/>
              </a:ext>
            </a:extLst>
          </p:cNvPr>
          <p:cNvSpPr>
            <a:spLocks noGrp="1"/>
          </p:cNvSpPr>
          <p:nvPr>
            <p:ph type="ctrTitle"/>
          </p:nvPr>
        </p:nvSpPr>
        <p:spPr>
          <a:xfrm>
            <a:off x="647936" y="4947617"/>
            <a:ext cx="7559262" cy="537713"/>
          </a:xfrm>
        </p:spPr>
        <p:txBody>
          <a:bodyPr>
            <a:normAutofit fontScale="90000"/>
          </a:bodyPr>
          <a:lstStyle/>
          <a:p>
            <a:r>
              <a:rPr lang="en-IE" sz="3000" dirty="0">
                <a:latin typeface="Georgia"/>
              </a:rPr>
              <a:t>Staff Induction 2023 – IT Security</a:t>
            </a:r>
            <a:br>
              <a:rPr lang="en-IE" sz="3000" dirty="0"/>
            </a:br>
            <a:r>
              <a:rPr lang="en-IE" sz="3000" dirty="0">
                <a:latin typeface="Georgia"/>
              </a:rPr>
              <a:t>Edel </a:t>
            </a:r>
            <a:r>
              <a:rPr lang="en-IE" sz="3000" dirty="0" err="1">
                <a:latin typeface="Georgia"/>
              </a:rPr>
              <a:t>Gissane</a:t>
            </a:r>
            <a:br>
              <a:rPr lang="en-IE" sz="3000" dirty="0"/>
            </a:br>
            <a:endParaRPr lang="en-IE" sz="3000" dirty="0">
              <a:latin typeface="Georgia"/>
            </a:endParaRPr>
          </a:p>
        </p:txBody>
      </p:sp>
    </p:spTree>
    <p:extLst>
      <p:ext uri="{BB962C8B-B14F-4D97-AF65-F5344CB8AC3E}">
        <p14:creationId xmlns:p14="http://schemas.microsoft.com/office/powerpoint/2010/main" val="750339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80" b="0" i="0" u="none" strike="noStrike" kern="1200" cap="none" spc="0" normalizeH="0" baseline="0" noProof="0">
              <a:ln>
                <a:noFill/>
              </a:ln>
              <a:solidFill>
                <a:srgbClr val="005336"/>
              </a:solidFill>
              <a:effectLst/>
              <a:uLnTx/>
              <a:uFillTx/>
              <a:latin typeface="Helvetica" pitchFamily="2" charset="0"/>
              <a:ea typeface="+mn-ea"/>
              <a:cs typeface="+mn-cs"/>
            </a:endParaRPr>
          </a:p>
        </p:txBody>
      </p:sp>
      <p:sp>
        <p:nvSpPr>
          <p:cNvPr id="10" name="Rectangle 9"/>
          <p:cNvSpPr/>
          <p:nvPr/>
        </p:nvSpPr>
        <p:spPr>
          <a:xfrm>
            <a:off x="606649" y="1287548"/>
            <a:ext cx="9607666" cy="4896490"/>
          </a:xfrm>
          <a:prstGeom prst="rect">
            <a:avLst/>
          </a:prstGeom>
          <a:ln>
            <a:solidFill>
              <a:schemeClr val="accent6"/>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6"/>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Keeping your UL device secure</a:t>
              </a:r>
            </a:p>
          </p:txBody>
        </p:sp>
      </p:grpSp>
      <p:pic>
        <p:nvPicPr>
          <p:cNvPr id="3076" name="Picture 4" descr="iStock-9710083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467" y="1722622"/>
            <a:ext cx="3015117" cy="20131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4798" y="1402834"/>
            <a:ext cx="6420669"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Security experts and hackers discover new security flaws in software all the time. Manufacturers update their software to fix all the security weaknesses they know about. You need these updates to remain protected.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70AD47"/>
                </a:solidFill>
                <a:effectLst/>
                <a:uLnTx/>
                <a:uFillTx/>
                <a:latin typeface="Calibri" panose="020F0502020204030204"/>
                <a:ea typeface="+mn-ea"/>
                <a:cs typeface="+mn-cs"/>
              </a:rPr>
              <a:t>Keep computers &amp; devices up-to-date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All manufacturers will eventually stop supporting older Operating Systems. Manufacturers will announce well in advance when they plan to do this, so make sure you upgrade to a supported Operating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Devices that are no longer supported will be vulnerable to any security flaws that are discovered from then on, as the manufacturers will not provide any fixes to those devices!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70AD47"/>
                </a:solidFill>
                <a:effectLst/>
                <a:uLnTx/>
                <a:uFillTx/>
                <a:latin typeface="Calibri" panose="020F0502020204030204"/>
                <a:ea typeface="+mn-ea"/>
                <a:cs typeface="+mn-cs"/>
              </a:rPr>
              <a:t>How do I keep my device up-to-date?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Luckily most modern Operating Systems (Windows 10/Apple Mac) will tell you when there are new updates waiting to be installed and these can be scheduled for when you’re not using the device.</a:t>
            </a:r>
          </a:p>
        </p:txBody>
      </p:sp>
    </p:spTree>
    <p:extLst>
      <p:ext uri="{BB962C8B-B14F-4D97-AF65-F5344CB8AC3E}">
        <p14:creationId xmlns:p14="http://schemas.microsoft.com/office/powerpoint/2010/main" val="23463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BCC47E-4B7D-1647-9F80-3037E352F95F}" type="slidenum">
              <a:rPr kumimoji="0" lang="en-US" sz="1080" b="0" i="0" u="none" strike="noStrike" kern="1200" cap="none" spc="0" normalizeH="0" baseline="0" noProof="0" smtClean="0">
                <a:ln>
                  <a:noFill/>
                </a:ln>
                <a:solidFill>
                  <a:srgbClr val="005336"/>
                </a:solidFill>
                <a:effectLst/>
                <a:uLnTx/>
                <a:uFillTx/>
                <a:latin typeface="Helvetica"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80" b="0" i="0" u="none" strike="noStrike" kern="1200" cap="none" spc="0" normalizeH="0" baseline="0" noProof="0">
              <a:ln>
                <a:noFill/>
              </a:ln>
              <a:solidFill>
                <a:srgbClr val="005336"/>
              </a:solidFill>
              <a:effectLst/>
              <a:uLnTx/>
              <a:uFillTx/>
              <a:latin typeface="Helvetica" pitchFamily="2" charset="0"/>
              <a:ea typeface="+mn-ea"/>
              <a:cs typeface="+mn-cs"/>
            </a:endParaRPr>
          </a:p>
        </p:txBody>
      </p:sp>
      <p:sp>
        <p:nvSpPr>
          <p:cNvPr id="10" name="Rectangle 9"/>
          <p:cNvSpPr/>
          <p:nvPr/>
        </p:nvSpPr>
        <p:spPr>
          <a:xfrm>
            <a:off x="606649" y="1287548"/>
            <a:ext cx="9607666" cy="4896490"/>
          </a:xfrm>
          <a:prstGeom prst="rect">
            <a:avLst/>
          </a:prstGeom>
          <a:ln>
            <a:solidFill>
              <a:schemeClr val="accent6"/>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6"/>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Keeping your UL device secure</a:t>
              </a:r>
            </a:p>
          </p:txBody>
        </p:sp>
      </p:grpSp>
      <p:pic>
        <p:nvPicPr>
          <p:cNvPr id="3076" name="Picture 4" descr="iStock-9710083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467" y="1722622"/>
            <a:ext cx="3015117" cy="20131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4798" y="1402834"/>
            <a:ext cx="6420669"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400" b="1" dirty="0">
                <a:solidFill>
                  <a:srgbClr val="70AD47"/>
                </a:solidFill>
                <a:latin typeface="Calibri" panose="020F0502020204030204"/>
              </a:rPr>
              <a:t>Operating System Patching </a:t>
            </a: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 Windows devices are centrally managed by ITD and patched on a monthly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70AD47"/>
                </a:solidFill>
                <a:effectLst/>
                <a:uLnTx/>
                <a:uFillTx/>
                <a:latin typeface="Calibri" panose="020F0502020204030204"/>
                <a:ea typeface="+mn-ea"/>
                <a:cs typeface="+mn-cs"/>
              </a:rPr>
              <a:t>Anti-Virus</a:t>
            </a: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prstClr val="black"/>
                </a:solidFill>
                <a:latin typeface="Calibri" panose="020F0502020204030204"/>
              </a:rPr>
              <a:t>All UL devices must use the approved AV solution. Within UL this is Defender for Endpoint and is automatically configured on Windows devices by ITD.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70AD47"/>
                </a:solidFill>
                <a:effectLst/>
                <a:uLnTx/>
                <a:uFillTx/>
                <a:latin typeface="Calibri" panose="020F0502020204030204"/>
                <a:ea typeface="+mn-ea"/>
                <a:cs typeface="+mn-cs"/>
              </a:rPr>
              <a:t>Encryption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All UL laptops/mobile devices must be encrypted. </a:t>
            </a:r>
            <a:r>
              <a:rPr lang="en-IE" sz="1400" dirty="0">
                <a:solidFill>
                  <a:prstClr val="black"/>
                </a:solidFill>
                <a:latin typeface="Calibri" panose="020F0502020204030204"/>
              </a:rPr>
              <a:t>Windows laptops provided by are automatically encrypted as part of the deployment.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prstClr val="black"/>
                </a:solidFill>
                <a:latin typeface="Calibri" panose="020F0502020204030204"/>
              </a:rPr>
              <a:t>Modern mobile devices (phones/tablets) are encrypted by default.</a:t>
            </a:r>
            <a:endPar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187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DIG</a:t>
            </a:r>
            <a:r>
              <a:rPr lang="en-US">
                <a:solidFill>
                  <a:srgbClr val="00A956"/>
                </a:solidFill>
              </a:rPr>
              <a:t>IT</a:t>
            </a:r>
            <a:r>
              <a:rPr lang="en-US"/>
              <a:t>ALEVOLUTION@</a:t>
            </a:r>
            <a:r>
              <a:rPr lang="en-US">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12</a:t>
            </a:fld>
            <a:endParaRPr lang="en-US"/>
          </a:p>
        </p:txBody>
      </p:sp>
      <p:sp>
        <p:nvSpPr>
          <p:cNvPr id="10" name="Rectangle 9"/>
          <p:cNvSpPr/>
          <p:nvPr/>
        </p:nvSpPr>
        <p:spPr>
          <a:xfrm>
            <a:off x="606649" y="1287548"/>
            <a:ext cx="9607666" cy="4896490"/>
          </a:xfrm>
          <a:prstGeom prst="rect">
            <a:avLst/>
          </a:prstGeom>
          <a:ln>
            <a:solidFill>
              <a:schemeClr val="accent2">
                <a:lumMod val="75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2">
              <a:lumMod val="75000"/>
            </a:schemeClr>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a:t>Stay Informed</a:t>
              </a:r>
            </a:p>
          </p:txBody>
        </p:sp>
      </p:grpSp>
      <p:sp>
        <p:nvSpPr>
          <p:cNvPr id="15" name="TextBox 14"/>
          <p:cNvSpPr txBox="1"/>
          <p:nvPr/>
        </p:nvSpPr>
        <p:spPr>
          <a:xfrm>
            <a:off x="606649" y="1532764"/>
            <a:ext cx="4769219" cy="3139321"/>
          </a:xfrm>
          <a:prstGeom prst="rect">
            <a:avLst/>
          </a:prstGeom>
          <a:noFill/>
        </p:spPr>
        <p:txBody>
          <a:bodyPr wrap="square" lIns="91440" tIns="45720" rIns="91440" bIns="45720" rtlCol="0" anchor="t">
            <a:spAutoFit/>
          </a:bodyPr>
          <a:lstStyle/>
          <a:p>
            <a:pPr lvl="1"/>
            <a:r>
              <a:rPr lang="en-IE" dirty="0"/>
              <a:t>ITD provide information to staff &amp; students on an ongoing basis to help keep you informed of the latest threats and how to protect yourself.</a:t>
            </a:r>
          </a:p>
          <a:p>
            <a:pPr lvl="1"/>
            <a:endParaRPr lang="en-IE" dirty="0"/>
          </a:p>
          <a:p>
            <a:pPr marL="742950" lvl="1" indent="-285750">
              <a:buFont typeface="Arial" panose="020B0604020202020204" pitchFamily="34" charset="0"/>
              <a:buChar char="•"/>
            </a:pPr>
            <a:r>
              <a:rPr lang="en-IE" dirty="0"/>
              <a:t>UL Website – ITD Security Section</a:t>
            </a:r>
          </a:p>
          <a:p>
            <a:pPr marL="742950" lvl="1" indent="-285750">
              <a:buFont typeface="Arial" panose="020B0604020202020204" pitchFamily="34" charset="0"/>
              <a:buChar char="•"/>
            </a:pPr>
            <a:r>
              <a:rPr lang="en-IE" dirty="0"/>
              <a:t>UL Connect – Security Notifications (Active Phishing Threats/Potential Credential Theft)</a:t>
            </a:r>
            <a:endParaRPr lang="en-IE" b="1" dirty="0">
              <a:cs typeface="Calibri"/>
            </a:endParaRPr>
          </a:p>
          <a:p>
            <a:pPr marL="1200150" lvl="2" indent="-285750">
              <a:buFont typeface="Arial" panose="020B0604020202020204" pitchFamily="34" charset="0"/>
              <a:buChar char="•"/>
            </a:pPr>
            <a:endParaRPr lang="en-IE" dirty="0">
              <a:cs typeface="Calibri" panose="020F0502020204030204"/>
            </a:endParaRPr>
          </a:p>
          <a:p>
            <a:pPr marL="742950" lvl="1" indent="-285750">
              <a:buFont typeface="Arial" panose="020B0604020202020204" pitchFamily="34" charset="0"/>
              <a:buChar char="•"/>
            </a:pPr>
            <a:endParaRPr lang="en-IE" dirty="0">
              <a:cs typeface="Calibri" panose="020F0502020204030204"/>
            </a:endParaRPr>
          </a:p>
        </p:txBody>
      </p:sp>
      <p:pic>
        <p:nvPicPr>
          <p:cNvPr id="3" name="Picture 2"/>
          <p:cNvPicPr>
            <a:picLocks noChangeAspect="1"/>
          </p:cNvPicPr>
          <p:nvPr/>
        </p:nvPicPr>
        <p:blipFill>
          <a:blip r:embed="rId3"/>
          <a:stretch>
            <a:fillRect/>
          </a:stretch>
        </p:blipFill>
        <p:spPr>
          <a:xfrm>
            <a:off x="5654095" y="4200819"/>
            <a:ext cx="4304552" cy="1717360"/>
          </a:xfrm>
          <a:prstGeom prst="rect">
            <a:avLst/>
          </a:prstGeom>
        </p:spPr>
      </p:pic>
      <p:pic>
        <p:nvPicPr>
          <p:cNvPr id="7" name="Picture 6"/>
          <p:cNvPicPr>
            <a:picLocks noChangeAspect="1"/>
          </p:cNvPicPr>
          <p:nvPr/>
        </p:nvPicPr>
        <p:blipFill>
          <a:blip r:embed="rId4"/>
          <a:stretch>
            <a:fillRect/>
          </a:stretch>
        </p:blipFill>
        <p:spPr>
          <a:xfrm>
            <a:off x="5320946" y="1606040"/>
            <a:ext cx="4613994" cy="2438375"/>
          </a:xfrm>
          <a:prstGeom prst="rect">
            <a:avLst/>
          </a:prstGeom>
        </p:spPr>
      </p:pic>
    </p:spTree>
    <p:extLst>
      <p:ext uri="{BB962C8B-B14F-4D97-AF65-F5344CB8AC3E}">
        <p14:creationId xmlns:p14="http://schemas.microsoft.com/office/powerpoint/2010/main" val="220847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C98C1-A7B3-4A34-A97A-4B337A69B300}"/>
              </a:ext>
            </a:extLst>
          </p:cNvPr>
          <p:cNvSpPr>
            <a:spLocks noGrp="1"/>
          </p:cNvSpPr>
          <p:nvPr>
            <p:ph type="title"/>
          </p:nvPr>
        </p:nvSpPr>
        <p:spPr>
          <a:xfrm>
            <a:off x="736662" y="165101"/>
            <a:ext cx="11207688" cy="977900"/>
          </a:xfrm>
        </p:spPr>
        <p:txBody>
          <a:bodyPr/>
          <a:lstStyle/>
          <a:p>
            <a:r>
              <a:rPr lang="en-IE" b="1">
                <a:solidFill>
                  <a:srgbClr val="00B050"/>
                </a:solidFill>
              </a:rPr>
              <a:t>Summary</a:t>
            </a:r>
          </a:p>
        </p:txBody>
      </p:sp>
      <p:sp>
        <p:nvSpPr>
          <p:cNvPr id="3" name="TextBox 2">
            <a:extLst>
              <a:ext uri="{FF2B5EF4-FFF2-40B4-BE49-F238E27FC236}">
                <a16:creationId xmlns:a16="http://schemas.microsoft.com/office/drawing/2014/main" id="{4A17FBBD-431A-2B4E-985B-C839A2054433}"/>
              </a:ext>
            </a:extLst>
          </p:cNvPr>
          <p:cNvSpPr txBox="1"/>
          <p:nvPr/>
        </p:nvSpPr>
        <p:spPr>
          <a:xfrm>
            <a:off x="736662" y="1143001"/>
            <a:ext cx="11207688" cy="4708981"/>
          </a:xfrm>
          <a:prstGeom prst="rect">
            <a:avLst/>
          </a:prstGeom>
          <a:noFill/>
        </p:spPr>
        <p:txBody>
          <a:bodyPr wrap="square" rtlCol="0">
            <a:spAutoFit/>
          </a:bodyPr>
          <a:lstStyle/>
          <a:p>
            <a:pPr marL="342900" indent="-342900">
              <a:buFont typeface="+mj-lt"/>
              <a:buAutoNum type="arabicPeriod"/>
            </a:pPr>
            <a:r>
              <a:rPr lang="en-IE" sz="2000" dirty="0"/>
              <a:t>All staff (and everyone in UL) are required to follow the </a:t>
            </a:r>
            <a:r>
              <a:rPr lang="en-IE" sz="2000" b="1" dirty="0"/>
              <a:t>IT Security</a:t>
            </a:r>
            <a:r>
              <a:rPr lang="en-IE" sz="2000" dirty="0"/>
              <a:t> &amp; </a:t>
            </a:r>
            <a:r>
              <a:rPr lang="en-IE" sz="2000" b="1" dirty="0"/>
              <a:t>Acceptable Usage Policies</a:t>
            </a:r>
          </a:p>
          <a:p>
            <a:pPr marL="742950" lvl="1" indent="-285750">
              <a:buFont typeface="Arial" panose="020B0604020202020204" pitchFamily="34" charset="0"/>
              <a:buChar char="•"/>
            </a:pPr>
            <a:r>
              <a:rPr lang="en-IE" sz="2000" dirty="0"/>
              <a:t>These can be found in the UL Policy Hub and are approved by the Governing Authority</a:t>
            </a:r>
          </a:p>
          <a:p>
            <a:pPr marL="342900" indent="-342900">
              <a:buFont typeface="+mj-lt"/>
              <a:buAutoNum type="arabicPeriod"/>
            </a:pPr>
            <a:r>
              <a:rPr lang="en-IE" sz="2000" dirty="0"/>
              <a:t>There are also a set of </a:t>
            </a:r>
            <a:r>
              <a:rPr lang="en-IE" sz="2000" b="1" dirty="0"/>
              <a:t>ITD Procedures</a:t>
            </a:r>
            <a:r>
              <a:rPr lang="en-IE" sz="2000" dirty="0"/>
              <a:t>, available on the ITD section of the UL website,</a:t>
            </a:r>
            <a:r>
              <a:rPr lang="en-IE" sz="2000" b="1" dirty="0"/>
              <a:t> </a:t>
            </a:r>
            <a:r>
              <a:rPr lang="en-IE" sz="2000" dirty="0"/>
              <a:t>that support the </a:t>
            </a:r>
            <a:r>
              <a:rPr lang="en-IE" sz="2000" b="1" dirty="0"/>
              <a:t>IT Security &amp; Acceptable Usage Policies</a:t>
            </a:r>
            <a:r>
              <a:rPr lang="en-IE" sz="2000" dirty="0"/>
              <a:t> to deal with particular areas, such as:</a:t>
            </a:r>
          </a:p>
          <a:p>
            <a:pPr marL="742950" lvl="1" indent="-285750">
              <a:buFont typeface="Arial" panose="020B0604020202020204" pitchFamily="34" charset="0"/>
              <a:buChar char="•"/>
            </a:pPr>
            <a:r>
              <a:rPr lang="en-IE" sz="2000" dirty="0"/>
              <a:t>Passwords</a:t>
            </a:r>
          </a:p>
          <a:p>
            <a:pPr marL="742950" lvl="1" indent="-285750">
              <a:buFont typeface="Arial" panose="020B0604020202020204" pitchFamily="34" charset="0"/>
              <a:buChar char="•"/>
            </a:pPr>
            <a:r>
              <a:rPr lang="en-IE" sz="2000" dirty="0"/>
              <a:t>Use of Personal &amp; Mobile Devices</a:t>
            </a:r>
          </a:p>
          <a:p>
            <a:pPr marL="742950" lvl="1" indent="-285750">
              <a:buFont typeface="Arial" panose="020B0604020202020204" pitchFamily="34" charset="0"/>
              <a:buChar char="•"/>
            </a:pPr>
            <a:r>
              <a:rPr lang="en-IE" sz="2000" dirty="0"/>
              <a:t>Email Management</a:t>
            </a:r>
          </a:p>
          <a:p>
            <a:pPr marL="742950" lvl="1" indent="-285750">
              <a:buFont typeface="Arial" panose="020B0604020202020204" pitchFamily="34" charset="0"/>
              <a:buChar char="•"/>
            </a:pPr>
            <a:r>
              <a:rPr lang="en-IE" sz="2000" dirty="0"/>
              <a:t>Network Access (e.g. connecting systems to the UL network)</a:t>
            </a:r>
          </a:p>
          <a:p>
            <a:pPr marL="742950" lvl="1" indent="-285750">
              <a:buFont typeface="Arial" panose="020B0604020202020204" pitchFamily="34" charset="0"/>
              <a:buChar char="•"/>
            </a:pPr>
            <a:r>
              <a:rPr lang="en-IE" sz="2000" dirty="0"/>
              <a:t>User Accounts</a:t>
            </a:r>
          </a:p>
          <a:p>
            <a:pPr marL="342900" indent="-342900">
              <a:buFont typeface="+mj-lt"/>
              <a:buAutoNum type="arabicPeriod"/>
            </a:pPr>
            <a:r>
              <a:rPr lang="en-IE" sz="2000" dirty="0"/>
              <a:t>You should </a:t>
            </a:r>
            <a:r>
              <a:rPr lang="en-IE" sz="2000" b="1" dirty="0"/>
              <a:t>always report</a:t>
            </a:r>
            <a:r>
              <a:rPr lang="en-IE" sz="2000" dirty="0"/>
              <a:t> anything IT related that you think is suspicious or if you’re unsure please report it to the ITD Service Desk</a:t>
            </a:r>
            <a:endParaRPr lang="en-IE" sz="2000" b="1" dirty="0"/>
          </a:p>
          <a:p>
            <a:pPr marL="742950" lvl="1" indent="-285750">
              <a:buFont typeface="Arial" panose="020B0604020202020204" pitchFamily="34" charset="0"/>
              <a:buChar char="•"/>
            </a:pPr>
            <a:r>
              <a:rPr lang="en-IE" sz="2000" dirty="0"/>
              <a:t>ITD will investigate all reports from users</a:t>
            </a:r>
          </a:p>
          <a:p>
            <a:pPr marL="742950" lvl="1" indent="-285750">
              <a:buFont typeface="Arial" panose="020B0604020202020204" pitchFamily="34" charset="0"/>
              <a:buChar char="•"/>
            </a:pPr>
            <a:r>
              <a:rPr lang="en-IE" sz="2000" dirty="0"/>
              <a:t>You should always report suspicious emails, even if they are obviously a phishing email. Reporting them enables ITD to remove these emails from all UL mailboxes</a:t>
            </a:r>
          </a:p>
          <a:p>
            <a:pPr marL="342900" indent="-342900">
              <a:buFont typeface="+mj-lt"/>
              <a:buAutoNum type="arabicPeriod"/>
            </a:pPr>
            <a:r>
              <a:rPr lang="en-IE" sz="2000" dirty="0"/>
              <a:t>Limited Personal Use – UL resources (laptops, network, etc) must be used in line with </a:t>
            </a:r>
            <a:r>
              <a:rPr lang="en-IE" sz="2000"/>
              <a:t>UL Policies</a:t>
            </a:r>
            <a:endParaRPr lang="en-IE" sz="2000" dirty="0"/>
          </a:p>
        </p:txBody>
      </p:sp>
    </p:spTree>
    <p:extLst>
      <p:ext uri="{BB962C8B-B14F-4D97-AF65-F5344CB8AC3E}">
        <p14:creationId xmlns:p14="http://schemas.microsoft.com/office/powerpoint/2010/main" val="1021581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BC30-E29E-BE3F-6C0C-33C51AC6C6B0}"/>
              </a:ext>
            </a:extLst>
          </p:cNvPr>
          <p:cNvSpPr>
            <a:spLocks noGrp="1"/>
          </p:cNvSpPr>
          <p:nvPr>
            <p:ph type="title"/>
          </p:nvPr>
        </p:nvSpPr>
        <p:spPr/>
        <p:txBody>
          <a:bodyPr/>
          <a:lstStyle/>
          <a:p>
            <a:r>
              <a:rPr lang="en-US" b="1" dirty="0">
                <a:solidFill>
                  <a:srgbClr val="00B050"/>
                </a:solidFill>
                <a:ea typeface="Calibri Light"/>
                <a:cs typeface="Calibri Light"/>
              </a:rPr>
              <a:t>Information Security Awareness Training</a:t>
            </a:r>
          </a:p>
        </p:txBody>
      </p:sp>
      <p:sp>
        <p:nvSpPr>
          <p:cNvPr id="3" name="TextBox 2">
            <a:extLst>
              <a:ext uri="{FF2B5EF4-FFF2-40B4-BE49-F238E27FC236}">
                <a16:creationId xmlns:a16="http://schemas.microsoft.com/office/drawing/2014/main" id="{911D2E4B-1DD2-4D3C-5A7C-31481194D14A}"/>
              </a:ext>
            </a:extLst>
          </p:cNvPr>
          <p:cNvSpPr txBox="1"/>
          <p:nvPr/>
        </p:nvSpPr>
        <p:spPr>
          <a:xfrm>
            <a:off x="224590" y="1363579"/>
            <a:ext cx="10760242" cy="3139321"/>
          </a:xfrm>
          <a:prstGeom prst="rect">
            <a:avLst/>
          </a:prstGeom>
          <a:noFill/>
        </p:spPr>
        <p:txBody>
          <a:bodyPr wrap="square" rtlCol="0">
            <a:spAutoFit/>
          </a:bodyPr>
          <a:lstStyle/>
          <a:p>
            <a:r>
              <a:rPr lang="en-IE" dirty="0"/>
              <a:t>UL staff are required to complete IT Security Awareness Training.</a:t>
            </a:r>
          </a:p>
          <a:p>
            <a:endParaRPr lang="en-IE" dirty="0"/>
          </a:p>
          <a:p>
            <a:r>
              <a:rPr lang="en-IE" dirty="0"/>
              <a:t>The training is available in Sulis (sulis.ul.ie) and covers:</a:t>
            </a:r>
          </a:p>
          <a:p>
            <a:endParaRPr lang="en-IE" dirty="0"/>
          </a:p>
          <a:p>
            <a:pPr marL="285750" indent="-285750">
              <a:buFont typeface="Arial" panose="020B0604020202020204" pitchFamily="34" charset="0"/>
              <a:buChar char="•"/>
            </a:pPr>
            <a:r>
              <a:rPr lang="en-IE" dirty="0"/>
              <a:t>UL IT Policies &amp; Procedures</a:t>
            </a:r>
          </a:p>
          <a:p>
            <a:pPr marL="285750" indent="-285750">
              <a:buFont typeface="Arial" panose="020B0604020202020204" pitchFamily="34" charset="0"/>
              <a:buChar char="•"/>
            </a:pPr>
            <a:r>
              <a:rPr lang="en-IE" dirty="0"/>
              <a:t>Common Threats &amp; How to Counter Them</a:t>
            </a:r>
          </a:p>
          <a:p>
            <a:pPr marL="285750" indent="-285750">
              <a:buFont typeface="Arial" panose="020B0604020202020204" pitchFamily="34" charset="0"/>
              <a:buChar char="•"/>
            </a:pPr>
            <a:r>
              <a:rPr lang="en-IE" dirty="0"/>
              <a:t>Physical &amp; Procedural Security</a:t>
            </a:r>
          </a:p>
          <a:p>
            <a:pPr marL="285750" indent="-285750">
              <a:buFont typeface="Arial" panose="020B0604020202020204" pitchFamily="34" charset="0"/>
              <a:buChar char="•"/>
            </a:pPr>
            <a:r>
              <a:rPr lang="en-IE" dirty="0"/>
              <a:t>Working Remotely &amp; in the Cloud</a:t>
            </a:r>
          </a:p>
          <a:p>
            <a:endParaRPr lang="en-IE" dirty="0"/>
          </a:p>
          <a:p>
            <a:endParaRPr lang="en-IE" dirty="0"/>
          </a:p>
          <a:p>
            <a:r>
              <a:rPr lang="en-IE" dirty="0"/>
              <a:t>Your standard UL account will log you into Sulis.</a:t>
            </a:r>
          </a:p>
        </p:txBody>
      </p:sp>
      <p:pic>
        <p:nvPicPr>
          <p:cNvPr id="6" name="Picture 5">
            <a:extLst>
              <a:ext uri="{FF2B5EF4-FFF2-40B4-BE49-F238E27FC236}">
                <a16:creationId xmlns:a16="http://schemas.microsoft.com/office/drawing/2014/main" id="{49E6760A-8F8C-0CF0-0AD3-14F3A13C2509}"/>
              </a:ext>
            </a:extLst>
          </p:cNvPr>
          <p:cNvPicPr>
            <a:picLocks noChangeAspect="1"/>
          </p:cNvPicPr>
          <p:nvPr/>
        </p:nvPicPr>
        <p:blipFill>
          <a:blip r:embed="rId3"/>
          <a:stretch>
            <a:fillRect/>
          </a:stretch>
        </p:blipFill>
        <p:spPr>
          <a:xfrm>
            <a:off x="5451751" y="1971091"/>
            <a:ext cx="6515659" cy="4467726"/>
          </a:xfrm>
          <a:prstGeom prst="rect">
            <a:avLst/>
          </a:prstGeom>
        </p:spPr>
      </p:pic>
    </p:spTree>
    <p:extLst>
      <p:ext uri="{BB962C8B-B14F-4D97-AF65-F5344CB8AC3E}">
        <p14:creationId xmlns:p14="http://schemas.microsoft.com/office/powerpoint/2010/main" val="3832736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BCC47E-4B7D-1647-9F80-3037E352F95F}" type="slidenum">
              <a:rPr lang="en-US" smtClean="0"/>
              <a:t>4</a:t>
            </a:fld>
            <a:endParaRPr lang="en-US"/>
          </a:p>
        </p:txBody>
      </p:sp>
      <p:sp>
        <p:nvSpPr>
          <p:cNvPr id="10" name="Rectangle 9"/>
          <p:cNvSpPr/>
          <p:nvPr/>
        </p:nvSpPr>
        <p:spPr>
          <a:xfrm>
            <a:off x="597124" y="1258973"/>
            <a:ext cx="9607666" cy="4896490"/>
          </a:xfrm>
          <a:prstGeom prst="rect">
            <a:avLst/>
          </a:prstGeom>
          <a:ln>
            <a:solidFill>
              <a:schemeClr val="accent6"/>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6"/>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a:ln>
                    <a:noFill/>
                  </a:ln>
                  <a:solidFill>
                    <a:schemeClr val="bg1"/>
                  </a:solidFill>
                  <a:effectLst/>
                  <a:uLnTx/>
                  <a:uFillTx/>
                  <a:latin typeface="Calibri Light" panose="020F0302020204030204"/>
                  <a:ea typeface="+mn-ea"/>
                  <a:cs typeface="+mn-cs"/>
                </a:rPr>
                <a:t>UL ITD Policies &amp; Procedures</a:t>
              </a:r>
            </a:p>
          </p:txBody>
        </p:sp>
      </p:grpSp>
      <p:sp>
        <p:nvSpPr>
          <p:cNvPr id="9" name="TextBox 8">
            <a:extLst>
              <a:ext uri="{FF2B5EF4-FFF2-40B4-BE49-F238E27FC236}">
                <a16:creationId xmlns:a16="http://schemas.microsoft.com/office/drawing/2014/main" id="{F130D7CE-7BF1-470B-BCA8-D55051A0C5C9}"/>
              </a:ext>
            </a:extLst>
          </p:cNvPr>
          <p:cNvSpPr txBox="1"/>
          <p:nvPr/>
        </p:nvSpPr>
        <p:spPr>
          <a:xfrm>
            <a:off x="886028" y="1460088"/>
            <a:ext cx="530352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prstClr val="black"/>
                </a:solidFill>
                <a:effectLst/>
                <a:uLnTx/>
                <a:uFillTx/>
                <a:latin typeface="Calibri" panose="020F0502020204030204"/>
                <a:ea typeface="+mn-ea"/>
                <a:cs typeface="+mn-cs"/>
              </a:rPr>
              <a:t>Policy Hub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https://www.ul.ie/policy-hub/</a:t>
            </a: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UL Acceptable Usage Policy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UL IT Security Policy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prstClr val="black"/>
                </a:solidFill>
                <a:effectLst/>
                <a:uLnTx/>
                <a:uFillTx/>
                <a:latin typeface="Calibri" panose="020F0502020204030204"/>
                <a:ea typeface="+mn-ea"/>
                <a:cs typeface="+mn-cs"/>
              </a:rPr>
              <a:t>ITD Procedures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hlinkClick r:id="rId4"/>
              </a:rPr>
              <a:t>https://ulsites.ul.ie/itd/policies-procedures</a:t>
            </a: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849B14E9-71D0-42CE-BAE2-93646EB25EEC}"/>
              </a:ext>
            </a:extLst>
          </p:cNvPr>
          <p:cNvPicPr>
            <a:picLocks noChangeAspect="1"/>
          </p:cNvPicPr>
          <p:nvPr/>
        </p:nvPicPr>
        <p:blipFill>
          <a:blip r:embed="rId5"/>
          <a:stretch>
            <a:fillRect/>
          </a:stretch>
        </p:blipFill>
        <p:spPr>
          <a:xfrm>
            <a:off x="5529776" y="1497079"/>
            <a:ext cx="4405164" cy="3960106"/>
          </a:xfrm>
          <a:prstGeom prst="rect">
            <a:avLst/>
          </a:prstGeom>
        </p:spPr>
      </p:pic>
      <p:pic>
        <p:nvPicPr>
          <p:cNvPr id="16" name="Picture 15">
            <a:extLst>
              <a:ext uri="{FF2B5EF4-FFF2-40B4-BE49-F238E27FC236}">
                <a16:creationId xmlns:a16="http://schemas.microsoft.com/office/drawing/2014/main" id="{99EA2019-8930-432C-BE71-11D17E184145}"/>
              </a:ext>
            </a:extLst>
          </p:cNvPr>
          <p:cNvPicPr>
            <a:picLocks noChangeAspect="1"/>
          </p:cNvPicPr>
          <p:nvPr/>
        </p:nvPicPr>
        <p:blipFill>
          <a:blip r:embed="rId6"/>
          <a:stretch>
            <a:fillRect/>
          </a:stretch>
        </p:blipFill>
        <p:spPr>
          <a:xfrm>
            <a:off x="921090" y="3731936"/>
            <a:ext cx="3397901" cy="2306705"/>
          </a:xfrm>
          <a:prstGeom prst="rect">
            <a:avLst/>
          </a:prstGeom>
        </p:spPr>
      </p:pic>
    </p:spTree>
    <p:extLst>
      <p:ext uri="{BB962C8B-B14F-4D97-AF65-F5344CB8AC3E}">
        <p14:creationId xmlns:p14="http://schemas.microsoft.com/office/powerpoint/2010/main" val="74011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DIG</a:t>
            </a:r>
            <a:r>
              <a:rPr lang="en-US">
                <a:solidFill>
                  <a:srgbClr val="00A956"/>
                </a:solidFill>
              </a:rPr>
              <a:t>IT</a:t>
            </a:r>
            <a:r>
              <a:rPr lang="en-US"/>
              <a:t>ALEVOLUTION@</a:t>
            </a:r>
            <a:r>
              <a:rPr lang="en-US">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5</a:t>
            </a:fld>
            <a:endParaRPr lang="en-US"/>
          </a:p>
        </p:txBody>
      </p:sp>
      <p:sp>
        <p:nvSpPr>
          <p:cNvPr id="10" name="Rectangle 9"/>
          <p:cNvSpPr/>
          <p:nvPr/>
        </p:nvSpPr>
        <p:spPr>
          <a:xfrm>
            <a:off x="597124" y="1258973"/>
            <a:ext cx="9607666" cy="4896490"/>
          </a:xfrm>
          <a:prstGeom prst="rect">
            <a:avLst/>
          </a:prstGeom>
          <a:ln>
            <a:solidFill>
              <a:schemeClr val="accent6"/>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6"/>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400" b="1" i="0" u="none" strike="noStrike" kern="1200" cap="none" spc="0" normalizeH="0" baseline="0" noProof="0" dirty="0">
                  <a:ln>
                    <a:noFill/>
                  </a:ln>
                  <a:solidFill>
                    <a:schemeClr val="bg1"/>
                  </a:solidFill>
                  <a:effectLst/>
                  <a:uLnTx/>
                  <a:uFillTx/>
                  <a:latin typeface="Calibri Light" panose="020F0302020204030204"/>
                  <a:ea typeface="+mn-ea"/>
                  <a:cs typeface="+mn-cs"/>
                </a:rPr>
                <a:t>UL ITD Policies &amp; Procedures</a:t>
              </a:r>
            </a:p>
          </p:txBody>
        </p:sp>
      </p:grpSp>
      <p:sp>
        <p:nvSpPr>
          <p:cNvPr id="15" name="TextBox 14"/>
          <p:cNvSpPr txBox="1"/>
          <p:nvPr/>
        </p:nvSpPr>
        <p:spPr>
          <a:xfrm>
            <a:off x="721452" y="1434805"/>
            <a:ext cx="9370504" cy="4571711"/>
          </a:xfrm>
          <a:prstGeom prst="rect">
            <a:avLst/>
          </a:prstGeom>
          <a:noFill/>
        </p:spPr>
        <p:txBody>
          <a:bodyPr wrap="square" lIns="91440" tIns="45720" rIns="91440" bIns="45720" rtlCol="0" anchor="t">
            <a:spAutoFit/>
          </a:bodyPr>
          <a:lstStyle/>
          <a:p>
            <a:r>
              <a:rPr lang="en-IE" b="1" dirty="0"/>
              <a:t>Key Points</a:t>
            </a:r>
          </a:p>
          <a:p>
            <a:endParaRPr lang="en-IE" dirty="0"/>
          </a:p>
          <a:p>
            <a:pPr marL="285750" indent="-285750">
              <a:buFont typeface="Arial" panose="020B0604020202020204" pitchFamily="34" charset="0"/>
              <a:buChar cha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Users must not use any of the University's computing or network resources to make use of, or publish material that is obscene, libellous or defamatory or in violation of any right of any third party.</a:t>
            </a:r>
          </a:p>
          <a:p>
            <a:pPr marL="285750" indent="-285750">
              <a:buFont typeface="Arial" panose="020B0604020202020204" pitchFamily="34" charset="0"/>
              <a:buChar char="•"/>
            </a:pP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User accounts are for the exclusive use of the individual they have been allocated to.</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effectLst/>
                <a:uLnTx/>
                <a:uFillTx/>
                <a:latin typeface="Calibri" panose="020F0502020204030204"/>
                <a:ea typeface="+mn-ea"/>
                <a:cs typeface="+mn-cs"/>
              </a:rPr>
              <a:t>It is prohibited to provide your credentials to another individual or attempt to use another user’s credentials.</a:t>
            </a:r>
            <a:endParaRPr lang="en-IE" sz="1800" b="0" i="0" u="none" strike="noStrike" kern="1200" cap="none" spc="0" normalizeH="0" baseline="0" noProof="0" dirty="0">
              <a:ln>
                <a:noFill/>
              </a:ln>
              <a:effectLst/>
              <a:uLnTx/>
              <a:uFillTx/>
              <a:latin typeface="Calibri" panose="020F0502020204030204"/>
              <a:ea typeface="Calibri"/>
              <a:cs typeface="Calibri"/>
            </a:endParaRPr>
          </a:p>
          <a:p>
            <a:pPr marL="742950" lvl="1" indent="-285750">
              <a:buFont typeface="Arial" panose="020B0604020202020204" pitchFamily="34" charset="0"/>
              <a:buChar char="•"/>
            </a:pPr>
            <a:r>
              <a:rPr kumimoji="0" lang="en-IE" b="1" i="0" u="none" strike="noStrike" kern="1200" cap="none" spc="0" normalizeH="0" baseline="0" noProof="0" dirty="0">
                <a:ln>
                  <a:noFill/>
                </a:ln>
                <a:effectLst/>
                <a:uLnTx/>
                <a:uFillTx/>
                <a:latin typeface="Calibri" panose="020F0502020204030204"/>
                <a:ea typeface="+mn-ea"/>
                <a:cs typeface="+mn-cs"/>
              </a:rPr>
              <a:t>ITD will never ask you for your UL credentials</a:t>
            </a:r>
            <a:endParaRPr lang="en-IE" b="1" i="0" u="none" strike="noStrike" kern="1200" cap="none" spc="0" normalizeH="0" baseline="0" noProof="0" dirty="0">
              <a:ln>
                <a:noFill/>
              </a:ln>
              <a:effectLst/>
              <a:uLnTx/>
              <a:uFillTx/>
              <a:latin typeface="Calibri" panose="020F0502020204030204"/>
              <a:ea typeface="Calibri"/>
              <a:cs typeface="Calibri"/>
            </a:endParaRPr>
          </a:p>
          <a:p>
            <a:pPr marL="742950" lvl="1" indent="-285750">
              <a:buFont typeface="Arial" panose="020B0604020202020204" pitchFamily="34" charset="0"/>
              <a:buChar char="•"/>
            </a:pPr>
            <a:endParaRPr lang="en-IE" b="1" i="0" u="none" strike="noStrike" kern="1200" cap="none" spc="0" normalizeH="0" baseline="0" noProof="0" dirty="0">
              <a:ln>
                <a:noFill/>
              </a:ln>
              <a:effectLst/>
              <a:uLnTx/>
              <a:uFillTx/>
              <a:latin typeface="Calibri" panose="020F0502020204030204"/>
              <a:ea typeface="Calibri"/>
              <a:cs typeface="Calibri"/>
            </a:endParaRPr>
          </a:p>
          <a:p>
            <a:pPr marL="285750" indent="-285750">
              <a:buFont typeface="Arial" panose="020B0604020202020204" pitchFamily="34" charset="0"/>
              <a:buChar cha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All email accounts maintained on UL systems are the sole property of the University and in certain cases the University can access or/inspect a User’s email.</a:t>
            </a:r>
          </a:p>
          <a:p>
            <a:pPr marL="285750" indent="-285750">
              <a:buFont typeface="Arial" panose="020B0604020202020204" pitchFamily="34" charset="0"/>
              <a:buChar char="•"/>
            </a:pPr>
            <a:endParaRPr kumimoji="0" lang="en-IE"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pPr>
            <a:r>
              <a:rPr lang="en-IE" noProof="0" dirty="0">
                <a:solidFill>
                  <a:prstClr val="black"/>
                </a:solidFill>
                <a:latin typeface="Calibri" panose="020F0502020204030204"/>
              </a:rPr>
              <a:t>Users should report any suspicious behaviour (phishing emails, malware popups, etc.) to ITD immediately.</a:t>
            </a:r>
            <a:endParaRPr kumimoji="0" lang="en-IE" sz="1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428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DIG</a:t>
            </a:r>
            <a:r>
              <a:rPr lang="en-US">
                <a:solidFill>
                  <a:srgbClr val="00A956"/>
                </a:solidFill>
              </a:rPr>
              <a:t>IT</a:t>
            </a:r>
            <a:r>
              <a:rPr lang="en-US"/>
              <a:t>ALEVOLUTION@</a:t>
            </a:r>
            <a:r>
              <a:rPr lang="en-US">
                <a:solidFill>
                  <a:srgbClr val="00A956"/>
                </a:solidFill>
              </a:rPr>
              <a:t>UL</a:t>
            </a:r>
          </a:p>
        </p:txBody>
      </p:sp>
      <p:sp>
        <p:nvSpPr>
          <p:cNvPr id="5" name="Slide Number Placeholder 4"/>
          <p:cNvSpPr>
            <a:spLocks noGrp="1"/>
          </p:cNvSpPr>
          <p:nvPr>
            <p:ph type="sldNum" sz="quarter" idx="12"/>
          </p:nvPr>
        </p:nvSpPr>
        <p:spPr/>
        <p:txBody>
          <a:bodyPr/>
          <a:lstStyle/>
          <a:p>
            <a:fld id="{78BCC47E-4B7D-1647-9F80-3037E352F95F}" type="slidenum">
              <a:rPr lang="en-US" smtClean="0"/>
              <a:t>6</a:t>
            </a:fld>
            <a:endParaRPr lang="en-US"/>
          </a:p>
        </p:txBody>
      </p:sp>
      <p:sp>
        <p:nvSpPr>
          <p:cNvPr id="10" name="Rectangle 9"/>
          <p:cNvSpPr/>
          <p:nvPr/>
        </p:nvSpPr>
        <p:spPr>
          <a:xfrm>
            <a:off x="597124" y="1258973"/>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a:t>Watch Out For Phishing</a:t>
              </a:r>
            </a:p>
          </p:txBody>
        </p:sp>
      </p:grpSp>
      <p:sp>
        <p:nvSpPr>
          <p:cNvPr id="15" name="TextBox 14"/>
          <p:cNvSpPr txBox="1"/>
          <p:nvPr/>
        </p:nvSpPr>
        <p:spPr>
          <a:xfrm>
            <a:off x="519972" y="1434806"/>
            <a:ext cx="9414968" cy="1754326"/>
          </a:xfrm>
          <a:prstGeom prst="rect">
            <a:avLst/>
          </a:prstGeom>
          <a:noFill/>
        </p:spPr>
        <p:txBody>
          <a:bodyPr wrap="square" rtlCol="0">
            <a:spAutoFit/>
          </a:bodyPr>
          <a:lstStyle/>
          <a:p>
            <a:pPr lvl="1"/>
            <a:r>
              <a:rPr lang="en-IE"/>
              <a:t>Phishing emails are an attempt to steal usernames and passwords, bank account details, credit card numbers or infect a computer with malware.</a:t>
            </a:r>
          </a:p>
          <a:p>
            <a:pPr lvl="1"/>
            <a:endParaRPr lang="en-IE"/>
          </a:p>
          <a:p>
            <a:pPr lvl="1"/>
            <a:r>
              <a:rPr lang="en-IE"/>
              <a:t>The messages are designed to look like emails from legitimate, trusted sources and encourage recipients to click on a link or open an attachment. Some can be quite convincing but there are some steps to take to help protect yourself online.</a:t>
            </a:r>
          </a:p>
        </p:txBody>
      </p:sp>
      <p:sp>
        <p:nvSpPr>
          <p:cNvPr id="2" name="TextBox 1"/>
          <p:cNvSpPr txBox="1"/>
          <p:nvPr/>
        </p:nvSpPr>
        <p:spPr>
          <a:xfrm>
            <a:off x="519972" y="3466131"/>
            <a:ext cx="4804503" cy="2246769"/>
          </a:xfrm>
          <a:prstGeom prst="rect">
            <a:avLst/>
          </a:prstGeom>
          <a:noFill/>
        </p:spPr>
        <p:txBody>
          <a:bodyPr wrap="square" rtlCol="0">
            <a:spAutoFit/>
          </a:bodyPr>
          <a:lstStyle/>
          <a:p>
            <a:pPr lvl="1"/>
            <a:r>
              <a:rPr lang="en-IE" b="1">
                <a:solidFill>
                  <a:schemeClr val="accent5"/>
                </a:solidFill>
              </a:rPr>
              <a:t>Basic Phishing Attacks often:</a:t>
            </a:r>
          </a:p>
          <a:p>
            <a:pPr marL="742950" lvl="1" indent="-285750">
              <a:buFont typeface="Arial" panose="020B0604020202020204" pitchFamily="34" charset="0"/>
              <a:buChar char="•"/>
            </a:pPr>
            <a:r>
              <a:rPr lang="en-IE"/>
              <a:t>Have generic greetings</a:t>
            </a:r>
          </a:p>
          <a:p>
            <a:pPr marL="742950" lvl="1" indent="-285750">
              <a:buFont typeface="Arial" panose="020B0604020202020204" pitchFamily="34" charset="0"/>
              <a:buChar char="•"/>
            </a:pPr>
            <a:r>
              <a:rPr lang="en-IE"/>
              <a:t>Request personal info such as your password or bank details</a:t>
            </a:r>
          </a:p>
          <a:p>
            <a:pPr marL="742950" lvl="1" indent="-285750">
              <a:buFont typeface="Arial" panose="020B0604020202020204" pitchFamily="34" charset="0"/>
              <a:buChar char="•"/>
            </a:pPr>
            <a:r>
              <a:rPr lang="en-IE"/>
              <a:t>Are short, vague or just odd</a:t>
            </a:r>
          </a:p>
          <a:p>
            <a:pPr marL="742950" lvl="1" indent="-285750">
              <a:buFont typeface="Arial" panose="020B0604020202020204" pitchFamily="34" charset="0"/>
              <a:buChar char="•"/>
            </a:pPr>
            <a:r>
              <a:rPr lang="en-IE"/>
              <a:t>Have unexpected attachments</a:t>
            </a:r>
          </a:p>
          <a:p>
            <a:pPr marL="742950" lvl="1" indent="-285750">
              <a:buFont typeface="Arial" panose="020B0604020202020204" pitchFamily="34" charset="0"/>
              <a:buChar char="•"/>
            </a:pPr>
            <a:r>
              <a:rPr lang="en-IE"/>
              <a:t>Have poor spelling or grammar</a:t>
            </a:r>
          </a:p>
          <a:p>
            <a:pPr lvl="1"/>
            <a:endParaRPr lang="en-IE" sz="1400">
              <a:solidFill>
                <a:schemeClr val="accent5"/>
              </a:solidFill>
            </a:endParaRPr>
          </a:p>
        </p:txBody>
      </p:sp>
      <p:pic>
        <p:nvPicPr>
          <p:cNvPr id="1028" name="Picture 4" descr="Image result for phishing email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066" y="3182841"/>
            <a:ext cx="5384799" cy="2813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48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78043" y="1008119"/>
            <a:ext cx="10958303" cy="5603073"/>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0" name="Group 9"/>
          <p:cNvGrpSpPr/>
          <p:nvPr/>
        </p:nvGrpSpPr>
        <p:grpSpPr>
          <a:xfrm>
            <a:off x="991791" y="138374"/>
            <a:ext cx="9096329" cy="757735"/>
            <a:chOff x="473917" y="122108"/>
            <a:chExt cx="6634849" cy="354240"/>
          </a:xfrm>
          <a:solidFill>
            <a:schemeClr val="accent5"/>
          </a:solidFill>
        </p:grpSpPr>
        <p:sp>
          <p:nvSpPr>
            <p:cNvPr id="11" name="Rounded Rectangle 10"/>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Phishing </a:t>
              </a:r>
              <a:r>
                <a:rPr lang="en-US" sz="2400"/>
                <a:t>Email Example</a:t>
              </a:r>
              <a:endParaRPr lang="en-US" sz="2400" dirty="0"/>
            </a:p>
          </p:txBody>
        </p:sp>
      </p:grpSp>
      <p:pic>
        <p:nvPicPr>
          <p:cNvPr id="16" name="Picture 15"/>
          <p:cNvPicPr>
            <a:picLocks noChangeAspect="1"/>
          </p:cNvPicPr>
          <p:nvPr/>
        </p:nvPicPr>
        <p:blipFill>
          <a:blip r:embed="rId2"/>
          <a:stretch>
            <a:fillRect/>
          </a:stretch>
        </p:blipFill>
        <p:spPr>
          <a:xfrm>
            <a:off x="892437" y="1050156"/>
            <a:ext cx="10153271" cy="5518998"/>
          </a:xfrm>
          <a:prstGeom prst="rect">
            <a:avLst/>
          </a:prstGeom>
        </p:spPr>
      </p:pic>
      <p:sp>
        <p:nvSpPr>
          <p:cNvPr id="17" name="TextBox 16"/>
          <p:cNvSpPr txBox="1"/>
          <p:nvPr/>
        </p:nvSpPr>
        <p:spPr>
          <a:xfrm>
            <a:off x="8806168" y="3036690"/>
            <a:ext cx="1523999" cy="307777"/>
          </a:xfrm>
          <a:prstGeom prst="rect">
            <a:avLst/>
          </a:prstGeom>
          <a:noFill/>
        </p:spPr>
        <p:txBody>
          <a:bodyPr wrap="square" rtlCol="0">
            <a:spAutoFit/>
          </a:bodyPr>
          <a:lstStyle/>
          <a:p>
            <a:r>
              <a:rPr lang="en-IE" sz="1400" dirty="0">
                <a:solidFill>
                  <a:srgbClr val="C00000"/>
                </a:solidFill>
              </a:rPr>
              <a:t>External Banner</a:t>
            </a:r>
          </a:p>
        </p:txBody>
      </p:sp>
      <p:sp>
        <p:nvSpPr>
          <p:cNvPr id="18" name="TextBox 17"/>
          <p:cNvSpPr txBox="1"/>
          <p:nvPr/>
        </p:nvSpPr>
        <p:spPr>
          <a:xfrm>
            <a:off x="4883447" y="1966479"/>
            <a:ext cx="3101787" cy="307777"/>
          </a:xfrm>
          <a:prstGeom prst="rect">
            <a:avLst/>
          </a:prstGeom>
          <a:noFill/>
        </p:spPr>
        <p:txBody>
          <a:bodyPr wrap="square" rtlCol="0">
            <a:spAutoFit/>
          </a:bodyPr>
          <a:lstStyle/>
          <a:p>
            <a:r>
              <a:rPr lang="en-IE" sz="1400" b="1" dirty="0">
                <a:solidFill>
                  <a:schemeClr val="bg1"/>
                </a:solidFill>
              </a:rPr>
              <a:t>Fake Email address and urgent subject</a:t>
            </a:r>
          </a:p>
        </p:txBody>
      </p:sp>
      <p:sp>
        <p:nvSpPr>
          <p:cNvPr id="19" name="TextBox 18"/>
          <p:cNvSpPr txBox="1"/>
          <p:nvPr/>
        </p:nvSpPr>
        <p:spPr>
          <a:xfrm>
            <a:off x="3072576" y="3916605"/>
            <a:ext cx="1810871" cy="307777"/>
          </a:xfrm>
          <a:prstGeom prst="rect">
            <a:avLst/>
          </a:prstGeom>
          <a:noFill/>
        </p:spPr>
        <p:txBody>
          <a:bodyPr wrap="square" rtlCol="0">
            <a:spAutoFit/>
          </a:bodyPr>
          <a:lstStyle/>
          <a:p>
            <a:r>
              <a:rPr lang="en-IE" sz="1400" dirty="0">
                <a:solidFill>
                  <a:srgbClr val="C00000"/>
                </a:solidFill>
              </a:rPr>
              <a:t>Link to bogus website</a:t>
            </a:r>
          </a:p>
        </p:txBody>
      </p:sp>
      <p:sp>
        <p:nvSpPr>
          <p:cNvPr id="20" name="TextBox 19"/>
          <p:cNvSpPr txBox="1"/>
          <p:nvPr/>
        </p:nvSpPr>
        <p:spPr>
          <a:xfrm>
            <a:off x="3792071" y="4336392"/>
            <a:ext cx="1649505" cy="307777"/>
          </a:xfrm>
          <a:prstGeom prst="rect">
            <a:avLst/>
          </a:prstGeom>
          <a:noFill/>
        </p:spPr>
        <p:txBody>
          <a:bodyPr wrap="square" rtlCol="0">
            <a:spAutoFit/>
          </a:bodyPr>
          <a:lstStyle/>
          <a:p>
            <a:r>
              <a:rPr lang="en-IE" sz="1400" dirty="0">
                <a:solidFill>
                  <a:srgbClr val="C00000"/>
                </a:solidFill>
              </a:rPr>
              <a:t>Spelling / grammar</a:t>
            </a:r>
          </a:p>
        </p:txBody>
      </p:sp>
      <p:cxnSp>
        <p:nvCxnSpPr>
          <p:cNvPr id="22" name="Straight Arrow Connector 21"/>
          <p:cNvCxnSpPr/>
          <p:nvPr/>
        </p:nvCxnSpPr>
        <p:spPr>
          <a:xfrm flipH="1">
            <a:off x="2788024" y="2120367"/>
            <a:ext cx="2008094" cy="6702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7561791" y="2667570"/>
            <a:ext cx="1244377" cy="5230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9" idx="1"/>
          </p:cNvCxnSpPr>
          <p:nvPr/>
        </p:nvCxnSpPr>
        <p:spPr>
          <a:xfrm flipH="1">
            <a:off x="2290329" y="4070494"/>
            <a:ext cx="782247" cy="1716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0" idx="1"/>
          </p:cNvCxnSpPr>
          <p:nvPr/>
        </p:nvCxnSpPr>
        <p:spPr>
          <a:xfrm flipH="1">
            <a:off x="2223247" y="4490281"/>
            <a:ext cx="1568824" cy="1959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924351" y="4182503"/>
            <a:ext cx="833718" cy="307777"/>
          </a:xfrm>
          <a:prstGeom prst="rect">
            <a:avLst/>
          </a:prstGeom>
          <a:noFill/>
        </p:spPr>
        <p:txBody>
          <a:bodyPr wrap="square" rtlCol="0">
            <a:spAutoFit/>
          </a:bodyPr>
          <a:lstStyle/>
          <a:p>
            <a:r>
              <a:rPr lang="en-IE" sz="1400" dirty="0">
                <a:solidFill>
                  <a:srgbClr val="C00000"/>
                </a:solidFill>
              </a:rPr>
              <a:t>Urgent</a:t>
            </a:r>
          </a:p>
        </p:txBody>
      </p:sp>
      <p:cxnSp>
        <p:nvCxnSpPr>
          <p:cNvPr id="44" name="Straight Arrow Connector 43"/>
          <p:cNvCxnSpPr/>
          <p:nvPr/>
        </p:nvCxnSpPr>
        <p:spPr>
          <a:xfrm flipH="1" flipV="1">
            <a:off x="6157194" y="3344467"/>
            <a:ext cx="1740858" cy="9915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462682" y="3720353"/>
            <a:ext cx="150988" cy="52181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396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BCC47E-4B7D-1647-9F80-3037E352F95F}" type="slidenum">
              <a:rPr lang="en-US" smtClean="0"/>
              <a:t>8</a:t>
            </a:fld>
            <a:endParaRPr lang="en-US"/>
          </a:p>
        </p:txBody>
      </p:sp>
      <p:sp>
        <p:nvSpPr>
          <p:cNvPr id="10" name="Rectangle 9"/>
          <p:cNvSpPr/>
          <p:nvPr/>
        </p:nvSpPr>
        <p:spPr>
          <a:xfrm>
            <a:off x="597124" y="1258973"/>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dirty="0"/>
                <a:t>UL External Email Banner</a:t>
              </a:r>
            </a:p>
          </p:txBody>
        </p:sp>
      </p:grpSp>
      <p:pic>
        <p:nvPicPr>
          <p:cNvPr id="8" name="Picture 7">
            <a:extLst>
              <a:ext uri="{FF2B5EF4-FFF2-40B4-BE49-F238E27FC236}">
                <a16:creationId xmlns:a16="http://schemas.microsoft.com/office/drawing/2014/main" id="{E529C784-2A51-AACB-B1E0-A00BA6DAB72C}"/>
              </a:ext>
            </a:extLst>
          </p:cNvPr>
          <p:cNvPicPr>
            <a:picLocks noChangeAspect="1"/>
          </p:cNvPicPr>
          <p:nvPr/>
        </p:nvPicPr>
        <p:blipFill>
          <a:blip r:embed="rId3"/>
          <a:stretch>
            <a:fillRect/>
          </a:stretch>
        </p:blipFill>
        <p:spPr>
          <a:xfrm>
            <a:off x="1246627" y="1598702"/>
            <a:ext cx="7790328" cy="1311092"/>
          </a:xfrm>
          <a:prstGeom prst="rect">
            <a:avLst/>
          </a:prstGeom>
        </p:spPr>
      </p:pic>
      <p:sp>
        <p:nvSpPr>
          <p:cNvPr id="9" name="TextBox 8">
            <a:extLst>
              <a:ext uri="{FF2B5EF4-FFF2-40B4-BE49-F238E27FC236}">
                <a16:creationId xmlns:a16="http://schemas.microsoft.com/office/drawing/2014/main" id="{3F71ADB2-72CA-FB55-87EB-0C2F5536069A}"/>
              </a:ext>
            </a:extLst>
          </p:cNvPr>
          <p:cNvSpPr txBox="1"/>
          <p:nvPr/>
        </p:nvSpPr>
        <p:spPr>
          <a:xfrm>
            <a:off x="862318" y="3036498"/>
            <a:ext cx="9072622" cy="830997"/>
          </a:xfrm>
          <a:prstGeom prst="rect">
            <a:avLst/>
          </a:prstGeom>
          <a:noFill/>
        </p:spPr>
        <p:txBody>
          <a:bodyPr wrap="square" rtlCol="0">
            <a:spAutoFit/>
          </a:bodyPr>
          <a:lstStyle/>
          <a:p>
            <a:r>
              <a:rPr lang="en-IE" sz="2400" dirty="0"/>
              <a:t>Emails from outside UL will have this banner displayed at the top of each email to flag it came from an external system</a:t>
            </a:r>
          </a:p>
        </p:txBody>
      </p:sp>
    </p:spTree>
    <p:extLst>
      <p:ext uri="{BB962C8B-B14F-4D97-AF65-F5344CB8AC3E}">
        <p14:creationId xmlns:p14="http://schemas.microsoft.com/office/powerpoint/2010/main" val="425721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BCC47E-4B7D-1647-9F80-3037E352F95F}" type="slidenum">
              <a:rPr lang="en-US" smtClean="0"/>
              <a:t>9</a:t>
            </a:fld>
            <a:endParaRPr lang="en-US"/>
          </a:p>
        </p:txBody>
      </p:sp>
      <p:sp>
        <p:nvSpPr>
          <p:cNvPr id="10" name="Rectangle 9"/>
          <p:cNvSpPr/>
          <p:nvPr/>
        </p:nvSpPr>
        <p:spPr>
          <a:xfrm>
            <a:off x="644703" y="1268498"/>
            <a:ext cx="9607666" cy="4896490"/>
          </a:xfrm>
          <a:prstGeom prst="rect">
            <a:avLst/>
          </a:prstGeom>
          <a:ln>
            <a:solidFill>
              <a:schemeClr val="accent5"/>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862318" y="640080"/>
            <a:ext cx="9096329" cy="757735"/>
            <a:chOff x="473917" y="122108"/>
            <a:chExt cx="6634849" cy="354240"/>
          </a:xfrm>
          <a:solidFill>
            <a:schemeClr val="accent5"/>
          </a:solidFill>
        </p:grpSpPr>
        <p:sp>
          <p:nvSpPr>
            <p:cNvPr id="12" name="Rounded Rectangle 11"/>
            <p:cNvSpPr/>
            <p:nvPr/>
          </p:nvSpPr>
          <p:spPr>
            <a:xfrm>
              <a:off x="473917" y="122108"/>
              <a:ext cx="6634849" cy="35424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ounded Rectangle 5"/>
            <p:cNvSpPr txBox="1"/>
            <p:nvPr/>
          </p:nvSpPr>
          <p:spPr>
            <a:xfrm>
              <a:off x="491211" y="139401"/>
              <a:ext cx="6600263"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0782" tIns="0" rIns="250782" bIns="0" numCol="1" spcCol="1270" anchor="ctr" anchorCtr="0">
              <a:noAutofit/>
            </a:bodyPr>
            <a:lstStyle/>
            <a:p>
              <a:pPr lvl="0"/>
              <a:r>
                <a:rPr lang="en-US" sz="2400"/>
                <a:t>I might have clicked on a phishing email….</a:t>
              </a:r>
            </a:p>
          </p:txBody>
        </p:sp>
      </p:grpSp>
      <p:sp>
        <p:nvSpPr>
          <p:cNvPr id="6" name="Rectangle 5"/>
          <p:cNvSpPr/>
          <p:nvPr/>
        </p:nvSpPr>
        <p:spPr>
          <a:xfrm>
            <a:off x="3028934" y="1857548"/>
            <a:ext cx="45719" cy="99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p:cNvSpPr txBox="1"/>
          <p:nvPr/>
        </p:nvSpPr>
        <p:spPr>
          <a:xfrm>
            <a:off x="862318" y="1397814"/>
            <a:ext cx="4557407" cy="5632311"/>
          </a:xfrm>
          <a:prstGeom prst="rect">
            <a:avLst/>
          </a:prstGeom>
          <a:noFill/>
        </p:spPr>
        <p:txBody>
          <a:bodyPr wrap="square" rtlCol="0">
            <a:spAutoFit/>
          </a:bodyPr>
          <a:lstStyle/>
          <a:p>
            <a:r>
              <a:rPr lang="en-IE" b="1">
                <a:solidFill>
                  <a:schemeClr val="accent5"/>
                </a:solidFill>
              </a:rPr>
              <a:t>What should I do?</a:t>
            </a:r>
          </a:p>
          <a:p>
            <a:r>
              <a:rPr lang="en-IE"/>
              <a:t>It’s quite common for people to only realise an email or website was suspicious afterwards.</a:t>
            </a:r>
          </a:p>
          <a:p>
            <a:endParaRPr lang="en-IE"/>
          </a:p>
          <a:p>
            <a:r>
              <a:rPr lang="en-IE"/>
              <a:t>You should always report a phishing mail or suspicious website to ITD so that we can help protect your account, data and everyone else in UL.</a:t>
            </a:r>
          </a:p>
          <a:p>
            <a:endParaRPr lang="en-IE"/>
          </a:p>
          <a:p>
            <a:r>
              <a:rPr lang="en-IE" b="1">
                <a:solidFill>
                  <a:schemeClr val="accent5"/>
                </a:solidFill>
              </a:rPr>
              <a:t>If you have given away your credentials or clicked on a link</a:t>
            </a:r>
            <a:r>
              <a:rPr lang="en-IE"/>
              <a:t> – Reporting it means ITD can take steps to protect your account.</a:t>
            </a:r>
          </a:p>
          <a:p>
            <a:endParaRPr lang="en-IE"/>
          </a:p>
          <a:p>
            <a:r>
              <a:rPr lang="en-IE" b="1">
                <a:solidFill>
                  <a:schemeClr val="accent5"/>
                </a:solidFill>
              </a:rPr>
              <a:t>If you receive a suspicious email</a:t>
            </a:r>
            <a:r>
              <a:rPr lang="en-IE" b="1"/>
              <a:t> </a:t>
            </a:r>
            <a:r>
              <a:rPr lang="en-IE"/>
              <a:t>– Reporting it means ITD can remove the email from every mailbox in UL and prevent it going to anyone else.</a:t>
            </a:r>
          </a:p>
          <a:p>
            <a:endParaRPr lang="en-IE"/>
          </a:p>
          <a:p>
            <a:endParaRPr lang="en-IE"/>
          </a:p>
          <a:p>
            <a:endParaRPr lang="en-IE" b="1"/>
          </a:p>
        </p:txBody>
      </p:sp>
      <p:pic>
        <p:nvPicPr>
          <p:cNvPr id="15" name="Picture 14"/>
          <p:cNvPicPr>
            <a:picLocks noChangeAspect="1"/>
          </p:cNvPicPr>
          <p:nvPr/>
        </p:nvPicPr>
        <p:blipFill>
          <a:blip r:embed="rId3"/>
          <a:stretch>
            <a:fillRect/>
          </a:stretch>
        </p:blipFill>
        <p:spPr>
          <a:xfrm>
            <a:off x="5637340" y="1514823"/>
            <a:ext cx="4119822" cy="2683227"/>
          </a:xfrm>
          <a:prstGeom prst="rect">
            <a:avLst/>
          </a:prstGeom>
        </p:spPr>
      </p:pic>
      <p:sp>
        <p:nvSpPr>
          <p:cNvPr id="2" name="TextBox 1">
            <a:extLst>
              <a:ext uri="{FF2B5EF4-FFF2-40B4-BE49-F238E27FC236}">
                <a16:creationId xmlns:a16="http://schemas.microsoft.com/office/drawing/2014/main" id="{8D6D21F1-35AA-4E81-AC01-5B64F85CFAB6}"/>
              </a:ext>
            </a:extLst>
          </p:cNvPr>
          <p:cNvSpPr txBox="1"/>
          <p:nvPr/>
        </p:nvSpPr>
        <p:spPr>
          <a:xfrm>
            <a:off x="5675393" y="5021801"/>
            <a:ext cx="4321307" cy="923330"/>
          </a:xfrm>
          <a:prstGeom prst="rect">
            <a:avLst/>
          </a:prstGeom>
          <a:noFill/>
        </p:spPr>
        <p:txBody>
          <a:bodyPr wrap="square" rtlCol="0">
            <a:spAutoFit/>
          </a:bodyPr>
          <a:lstStyle/>
          <a:p>
            <a:r>
              <a:rPr lang="en-IE" b="1"/>
              <a:t>If you have any IT Security concerns, you can report them via </a:t>
            </a:r>
            <a:r>
              <a:rPr lang="en-IE" b="1" err="1"/>
              <a:t>TopDesk</a:t>
            </a:r>
            <a:r>
              <a:rPr lang="en-IE" b="1"/>
              <a:t> for ITD to investigate further</a:t>
            </a:r>
          </a:p>
        </p:txBody>
      </p:sp>
    </p:spTree>
    <p:extLst>
      <p:ext uri="{BB962C8B-B14F-4D97-AF65-F5344CB8AC3E}">
        <p14:creationId xmlns:p14="http://schemas.microsoft.com/office/powerpoint/2010/main" val="1133441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L-PowerPoint-template.potx [Read-Only]" id="{27EE6034-5D8B-4108-9401-6DF6AAF17C7B}" vid="{A6658E2E-2668-4C22-A3DD-D09208303D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7cc4787-355f-4046-9859-e106b1aec91d" xsi:nil="true"/>
    <lcf76f155ced4ddcb4097134ff3c332f xmlns="b29fd32e-51af-4611-ba53-ed75a7f62d6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D86038FF151642A201BF284DBBDBAC" ma:contentTypeVersion="17" ma:contentTypeDescription="Create a new document." ma:contentTypeScope="" ma:versionID="6868a3867b829fcb09cd571b7403a524">
  <xsd:schema xmlns:xsd="http://www.w3.org/2001/XMLSchema" xmlns:xs="http://www.w3.org/2001/XMLSchema" xmlns:p="http://schemas.microsoft.com/office/2006/metadata/properties" xmlns:ns2="b29fd32e-51af-4611-ba53-ed75a7f62d62" xmlns:ns3="77cc4787-355f-4046-9859-e106b1aec91d" targetNamespace="http://schemas.microsoft.com/office/2006/metadata/properties" ma:root="true" ma:fieldsID="5fcfcb21943c4ca1861315b10bf34df7" ns2:_="" ns3:_="">
    <xsd:import namespace="b29fd32e-51af-4611-ba53-ed75a7f62d62"/>
    <xsd:import namespace="77cc4787-355f-4046-9859-e106b1aec9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9fd32e-51af-4611-ba53-ed75a7f62d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910f980-e4f4-45de-9314-4559498517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cc4787-355f-4046-9859-e106b1aec91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c4fcbe87-0813-4266-b274-dd7a23b5bee2}" ma:internalName="TaxCatchAll" ma:showField="CatchAllData" ma:web="77cc4787-355f-4046-9859-e106b1aec91d">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06B96F-B477-475A-A612-CBC093F565AE}">
  <ds:schemaRefs>
    <ds:schemaRef ds:uri="http://schemas.microsoft.com/sharepoint/v3/contenttype/forms"/>
  </ds:schemaRefs>
</ds:datastoreItem>
</file>

<file path=customXml/itemProps2.xml><?xml version="1.0" encoding="utf-8"?>
<ds:datastoreItem xmlns:ds="http://schemas.openxmlformats.org/officeDocument/2006/customXml" ds:itemID="{3B667A22-ACB1-466F-B67B-C38B401FB455}">
  <ds:schemaRefs>
    <ds:schemaRef ds:uri="http://purl.org/dc/terms/"/>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77cc4787-355f-4046-9859-e106b1aec91d"/>
    <ds:schemaRef ds:uri="http://schemas.microsoft.com/office/2006/metadata/properties"/>
    <ds:schemaRef ds:uri="b29fd32e-51af-4611-ba53-ed75a7f62d62"/>
    <ds:schemaRef ds:uri="http://purl.org/dc/elements/1.1/"/>
  </ds:schemaRefs>
</ds:datastoreItem>
</file>

<file path=customXml/itemProps3.xml><?xml version="1.0" encoding="utf-8"?>
<ds:datastoreItem xmlns:ds="http://schemas.openxmlformats.org/officeDocument/2006/customXml" ds:itemID="{E765E3E3-9EB2-4548-866B-9A5C734C46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9fd32e-51af-4611-ba53-ed75a7f62d62"/>
    <ds:schemaRef ds:uri="77cc4787-355f-4046-9859-e106b1aec9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Widescreen</PresentationFormat>
  <Paragraphs>138</Paragraphs>
  <Slides>12</Slides>
  <Notes>9</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2_Office Theme</vt:lpstr>
      <vt:lpstr>Staff Induction 2023 – IT Security Edel Gissane </vt:lpstr>
      <vt:lpstr>Summary</vt:lpstr>
      <vt:lpstr>Information Security Awareness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Rory.Delaney</dc:creator>
  <cp:lastModifiedBy>Michelle.Noonan</cp:lastModifiedBy>
  <cp:revision>18</cp:revision>
  <dcterms:created xsi:type="dcterms:W3CDTF">2021-07-08T08:38:37Z</dcterms:created>
  <dcterms:modified xsi:type="dcterms:W3CDTF">2023-09-06T15:31:58Z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0x01010089D86038FF151642A201BF284DBBDBAC</vt:lpwstr>
  </property>
  <property fmtid="{D5CDD505-2E9C-101B-9397-08002B2CF9AE}" pid="3" name="MediaServiceImageTags">
    <vt:lpwstr/>
  </property>
</Properties>
</file>