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0" r:id="rId5"/>
    <p:sldId id="262" r:id="rId6"/>
    <p:sldId id="263" r:id="rId7"/>
    <p:sldId id="258"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96" d="100"/>
          <a:sy n="96" d="100"/>
        </p:scale>
        <p:origin x="96" y="870"/>
      </p:cViewPr>
      <p:guideLst/>
    </p:cSldViewPr>
  </p:slideViewPr>
  <p:notesTextViewPr>
    <p:cViewPr>
      <p:scale>
        <a:sx n="1" d="1"/>
        <a:sy n="1" d="1"/>
      </p:scale>
      <p:origin x="0" y="0"/>
    </p:cViewPr>
  </p:notesTextViewPr>
  <p:notesViewPr>
    <p:cSldViewPr snapToGrid="0">
      <p:cViewPr varScale="1">
        <p:scale>
          <a:sx n="100" d="100"/>
          <a:sy n="100" d="100"/>
        </p:scale>
        <p:origin x="259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58ADB4-1E6D-4CDF-9A5B-EB692673E070}" type="datetimeFigureOut">
              <a:rPr lang="en-GB" smtClean="0"/>
              <a:t>01/04/2019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786A1B-72E1-4D2B-8CDD-88B2C9BB5660}" type="slidenum">
              <a:rPr lang="en-GB" smtClean="0"/>
              <a:t>‹#›</a:t>
            </a:fld>
            <a:endParaRPr lang="en-GB"/>
          </a:p>
        </p:txBody>
      </p:sp>
    </p:spTree>
    <p:extLst>
      <p:ext uri="{BB962C8B-B14F-4D97-AF65-F5344CB8AC3E}">
        <p14:creationId xmlns:p14="http://schemas.microsoft.com/office/powerpoint/2010/main" val="3507088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Coherence can be created between sentences through repetition and transitional devices. Repetition of words across sentences helps to reiterate the same ideas between sentences. One way to use repetition to create coherence is to repeat the same word or phrase at the end of one sentence and the beginning of the next sentence to show how the ideas connect. Here is an example of sentences that create coherence through repetition:</a:t>
            </a:r>
          </a:p>
          <a:p>
            <a:endParaRPr lang="en-IE" dirty="0" smtClean="0"/>
          </a:p>
          <a:p>
            <a:r>
              <a:rPr lang="en-IE" dirty="0" smtClean="0"/>
              <a:t>The most important part of an essay is the thesis statement. The thesis statement introduces the argument of the essay. The thesis statement also helps to create a structure for the essay.</a:t>
            </a:r>
          </a:p>
          <a:p>
            <a:endParaRPr lang="en-IE" dirty="0" smtClean="0"/>
          </a:p>
          <a:p>
            <a:r>
              <a:rPr lang="en-IE" dirty="0" smtClean="0"/>
              <a:t>In this example, the repetition of the phrase 'thesis statement' helps to unify the three sentences. It is a phrase that ends the first sentence and transitions into the next sentence by starting with that same phrase.</a:t>
            </a:r>
          </a:p>
          <a:p>
            <a:endParaRPr lang="en-IE" dirty="0" smtClean="0"/>
          </a:p>
          <a:p>
            <a:r>
              <a:rPr lang="en-IE" dirty="0" smtClean="0"/>
              <a:t>Another way to create coherence between sentences is through transitional devices. There are many types of transitional devices that show time and help ideas flow smoothly. Transitional words, such as 'first', 'later', and 'then', are a few examples of transitional devices that show time to help ideas flow more smoothly. Transitional devices are like signposts that tell the reader what is coming up ahead and where the discussion is going.</a:t>
            </a:r>
            <a:endParaRPr lang="en-GB" dirty="0"/>
          </a:p>
        </p:txBody>
      </p:sp>
      <p:sp>
        <p:nvSpPr>
          <p:cNvPr id="4" name="Slide Number Placeholder 3"/>
          <p:cNvSpPr>
            <a:spLocks noGrp="1"/>
          </p:cNvSpPr>
          <p:nvPr>
            <p:ph type="sldNum" sz="quarter" idx="10"/>
          </p:nvPr>
        </p:nvSpPr>
        <p:spPr/>
        <p:txBody>
          <a:bodyPr/>
          <a:lstStyle/>
          <a:p>
            <a:fld id="{BF786A1B-72E1-4D2B-8CDD-88B2C9BB5660}" type="slidenum">
              <a:rPr lang="en-GB" smtClean="0"/>
              <a:t>11</a:t>
            </a:fld>
            <a:endParaRPr lang="en-GB"/>
          </a:p>
        </p:txBody>
      </p:sp>
    </p:spTree>
    <p:extLst>
      <p:ext uri="{BB962C8B-B14F-4D97-AF65-F5344CB8AC3E}">
        <p14:creationId xmlns:p14="http://schemas.microsoft.com/office/powerpoint/2010/main" val="2114061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4B4E2B6-B752-4858-B4DE-B8F1F68EE03F}" type="datetimeFigureOut">
              <a:rPr lang="en-GB" smtClean="0"/>
              <a:t>27/03/2019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556813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B4E2B6-B752-4858-B4DE-B8F1F68EE03F}" type="datetimeFigureOut">
              <a:rPr lang="en-GB" smtClean="0"/>
              <a:t>27/03/2019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299670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B4E2B6-B752-4858-B4DE-B8F1F68EE03F}" type="datetimeFigureOut">
              <a:rPr lang="en-GB" smtClean="0"/>
              <a:t>27/03/2019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237924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B4E2B6-B752-4858-B4DE-B8F1F68EE03F}" type="datetimeFigureOut">
              <a:rPr lang="en-GB" smtClean="0"/>
              <a:t>27/03/2019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330883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B4E2B6-B752-4858-B4DE-B8F1F68EE03F}" type="datetimeFigureOut">
              <a:rPr lang="en-GB" smtClean="0"/>
              <a:t>27/03/2019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422086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4B4E2B6-B752-4858-B4DE-B8F1F68EE03F}" type="datetimeFigureOut">
              <a:rPr lang="en-GB" smtClean="0"/>
              <a:t>27/03/2019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1134756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4B4E2B6-B752-4858-B4DE-B8F1F68EE03F}" type="datetimeFigureOut">
              <a:rPr lang="en-GB" smtClean="0"/>
              <a:t>27/03/2019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308411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4B4E2B6-B752-4858-B4DE-B8F1F68EE03F}" type="datetimeFigureOut">
              <a:rPr lang="en-GB" smtClean="0"/>
              <a:t>27/03/2019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949981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4E2B6-B752-4858-B4DE-B8F1F68EE03F}" type="datetimeFigureOut">
              <a:rPr lang="en-GB" smtClean="0"/>
              <a:t>27/03/2019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2767520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B4E2B6-B752-4858-B4DE-B8F1F68EE03F}" type="datetimeFigureOut">
              <a:rPr lang="en-GB" smtClean="0"/>
              <a:t>27/03/2019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352883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B4E2B6-B752-4858-B4DE-B8F1F68EE03F}" type="datetimeFigureOut">
              <a:rPr lang="en-GB" smtClean="0"/>
              <a:t>27/03/2019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A55BCF-B82D-4F61-92C2-072B627E18A0}" type="slidenum">
              <a:rPr lang="en-GB" smtClean="0"/>
              <a:t>‹#›</a:t>
            </a:fld>
            <a:endParaRPr lang="en-GB"/>
          </a:p>
        </p:txBody>
      </p:sp>
    </p:spTree>
    <p:extLst>
      <p:ext uri="{BB962C8B-B14F-4D97-AF65-F5344CB8AC3E}">
        <p14:creationId xmlns:p14="http://schemas.microsoft.com/office/powerpoint/2010/main" val="1722481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4E2B6-B752-4858-B4DE-B8F1F68EE03F}" type="datetimeFigureOut">
              <a:rPr lang="en-GB" smtClean="0"/>
              <a:t>27/03/2019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55BCF-B82D-4F61-92C2-072B627E18A0}" type="slidenum">
              <a:rPr lang="en-GB" smtClean="0"/>
              <a:t>‹#›</a:t>
            </a:fld>
            <a:endParaRPr lang="en-GB"/>
          </a:p>
        </p:txBody>
      </p:sp>
    </p:spTree>
    <p:extLst>
      <p:ext uri="{BB962C8B-B14F-4D97-AF65-F5344CB8AC3E}">
        <p14:creationId xmlns:p14="http://schemas.microsoft.com/office/powerpoint/2010/main" val="2699575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ciencedirect.com/science/article/pii/S161713811630124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dirty="0" smtClean="0"/>
              <a:t>Paragraphs? Why bother?</a:t>
            </a:r>
            <a:endParaRPr lang="en-GB" dirty="0"/>
          </a:p>
        </p:txBody>
      </p:sp>
      <p:sp>
        <p:nvSpPr>
          <p:cNvPr id="3" name="Subtitle 2"/>
          <p:cNvSpPr>
            <a:spLocks noGrp="1"/>
          </p:cNvSpPr>
          <p:nvPr>
            <p:ph type="subTitle" idx="1"/>
          </p:nvPr>
        </p:nvSpPr>
        <p:spPr/>
        <p:txBody>
          <a:bodyPr/>
          <a:lstStyle/>
          <a:p>
            <a:r>
              <a:rPr lang="en-IE" dirty="0" smtClean="0"/>
              <a:t>Lawrence Cleary, Co-director Regional Writing Centre</a:t>
            </a:r>
            <a:r>
              <a:rPr lang="en-GB" dirty="0" smtClean="0"/>
              <a:t>, UL</a:t>
            </a:r>
          </a:p>
          <a:p>
            <a:r>
              <a:rPr lang="en-IE" dirty="0" smtClean="0"/>
              <a:t>www.ul.ie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53000" y="4803913"/>
            <a:ext cx="2286000" cy="1524000"/>
          </a:xfrm>
          <a:prstGeom prst="rect">
            <a:avLst/>
          </a:prstGeom>
        </p:spPr>
      </p:pic>
    </p:spTree>
    <p:extLst>
      <p:ext uri="{BB962C8B-B14F-4D97-AF65-F5344CB8AC3E}">
        <p14:creationId xmlns:p14="http://schemas.microsoft.com/office/powerpoint/2010/main" val="1734611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Paragraphs—internal: Conjunction</a:t>
            </a:r>
            <a:endParaRPr lang="en-GB" dirty="0"/>
          </a:p>
        </p:txBody>
      </p:sp>
      <p:sp>
        <p:nvSpPr>
          <p:cNvPr id="3" name="Content Placeholder 2"/>
          <p:cNvSpPr>
            <a:spLocks noGrp="1"/>
          </p:cNvSpPr>
          <p:nvPr>
            <p:ph idx="1"/>
          </p:nvPr>
        </p:nvSpPr>
        <p:spPr/>
        <p:txBody>
          <a:bodyPr>
            <a:normAutofit fontScale="85000" lnSpcReduction="20000"/>
          </a:bodyPr>
          <a:lstStyle/>
          <a:p>
            <a:r>
              <a:rPr lang="en-IE" dirty="0" smtClean="0"/>
              <a:t>Our analysis suggests </a:t>
            </a:r>
            <a:r>
              <a:rPr lang="en-IE" b="1" dirty="0" smtClean="0">
                <a:solidFill>
                  <a:srgbClr val="FF0000"/>
                </a:solidFill>
                <a:effectLst>
                  <a:outerShdw blurRad="38100" dist="38100" dir="2700000" algn="tl">
                    <a:srgbClr val="000000">
                      <a:alpha val="43137"/>
                    </a:srgbClr>
                  </a:outerShdw>
                </a:effectLst>
              </a:rPr>
              <a:t>that</a:t>
            </a:r>
            <a:r>
              <a:rPr lang="en-IE" dirty="0" smtClean="0"/>
              <a:t> the warmest sites with lowest rainfall are </a:t>
            </a:r>
            <a:r>
              <a:rPr lang="en-IE" b="1" dirty="0" smtClean="0">
                <a:solidFill>
                  <a:srgbClr val="FF0000"/>
                </a:solidFill>
                <a:effectLst>
                  <a:outerShdw blurRad="38100" dist="38100" dir="2700000" algn="tl">
                    <a:srgbClr val="000000">
                      <a:alpha val="43137"/>
                    </a:srgbClr>
                  </a:outerShdw>
                </a:effectLst>
              </a:rPr>
              <a:t>where</a:t>
            </a:r>
            <a:r>
              <a:rPr lang="en-IE" dirty="0" smtClean="0"/>
              <a:t> the likelihood of finding elephant carcasses is highest. These sites are normally</a:t>
            </a:r>
            <a:r>
              <a:rPr lang="en-IE" b="1" dirty="0" smtClean="0">
                <a:solidFill>
                  <a:schemeClr val="accent4"/>
                </a:solidFill>
                <a:effectLst>
                  <a:outerShdw blurRad="38100" dist="38100" dir="2700000" algn="tl">
                    <a:srgbClr val="000000">
                      <a:alpha val="43137"/>
                    </a:srgbClr>
                  </a:outerShdw>
                </a:effectLst>
              </a:rPr>
              <a:t> </a:t>
            </a:r>
            <a:r>
              <a:rPr lang="en-IE" dirty="0" smtClean="0"/>
              <a:t>the lowest elevation areas in the eastern part of the landscape. Our results </a:t>
            </a:r>
            <a:r>
              <a:rPr lang="en-IE" b="1" dirty="0" smtClean="0">
                <a:solidFill>
                  <a:srgbClr val="FF0000"/>
                </a:solidFill>
                <a:effectLst>
                  <a:outerShdw blurRad="38100" dist="38100" dir="2700000" algn="tl">
                    <a:srgbClr val="000000">
                      <a:alpha val="43137"/>
                    </a:srgbClr>
                  </a:outerShdw>
                </a:effectLst>
              </a:rPr>
              <a:t>also</a:t>
            </a:r>
            <a:r>
              <a:rPr lang="en-IE" dirty="0" smtClean="0"/>
              <a:t> indicate </a:t>
            </a:r>
            <a:r>
              <a:rPr lang="en-IE" b="1" dirty="0" smtClean="0">
                <a:solidFill>
                  <a:srgbClr val="FF0000"/>
                </a:solidFill>
                <a:effectLst>
                  <a:outerShdw blurRad="38100" dist="38100" dir="2700000" algn="tl">
                    <a:srgbClr val="000000">
                      <a:alpha val="43137"/>
                    </a:srgbClr>
                  </a:outerShdw>
                </a:effectLst>
              </a:rPr>
              <a:t>that</a:t>
            </a:r>
            <a:r>
              <a:rPr lang="en-IE" dirty="0" smtClean="0"/>
              <a:t> fewer elephant carcases are observed in areas at higher elevations, </a:t>
            </a:r>
            <a:r>
              <a:rPr lang="en-IE" b="1" dirty="0" smtClean="0">
                <a:solidFill>
                  <a:srgbClr val="FF0000"/>
                </a:solidFill>
                <a:effectLst>
                  <a:outerShdw blurRad="38100" dist="38100" dir="2700000" algn="tl">
                    <a:srgbClr val="000000">
                      <a:alpha val="43137"/>
                    </a:srgbClr>
                  </a:outerShdw>
                </a:effectLst>
              </a:rPr>
              <a:t>which</a:t>
            </a:r>
            <a:r>
              <a:rPr lang="en-IE" dirty="0" smtClean="0"/>
              <a:t> are less accessible. In Northeast Mozambique, most of the lowland areas are drier and hotter areas with seasonal rivers </a:t>
            </a:r>
            <a:r>
              <a:rPr lang="en-IE" b="1" dirty="0" smtClean="0">
                <a:solidFill>
                  <a:srgbClr val="FF0000"/>
                </a:solidFill>
                <a:effectLst>
                  <a:outerShdw blurRad="38100" dist="38100" dir="2700000" algn="tl">
                    <a:srgbClr val="000000">
                      <a:alpha val="43137"/>
                    </a:srgbClr>
                  </a:outerShdw>
                </a:effectLst>
              </a:rPr>
              <a:t>that</a:t>
            </a:r>
            <a:r>
              <a:rPr lang="en-IE" dirty="0" smtClean="0"/>
              <a:t> dry up during the dry season, forcing elephants to aggregate at the few remaining available sources of water, </a:t>
            </a:r>
            <a:r>
              <a:rPr lang="en-IE" b="1" dirty="0" smtClean="0">
                <a:solidFill>
                  <a:srgbClr val="FF0000"/>
                </a:solidFill>
                <a:effectLst>
                  <a:outerShdw blurRad="38100" dist="38100" dir="2700000" algn="tl">
                    <a:srgbClr val="000000">
                      <a:alpha val="43137"/>
                    </a:srgbClr>
                  </a:outerShdw>
                </a:effectLst>
              </a:rPr>
              <a:t>where</a:t>
            </a:r>
            <a:r>
              <a:rPr lang="en-IE" dirty="0" smtClean="0"/>
              <a:t> they are more easily hunted (</a:t>
            </a:r>
            <a:r>
              <a:rPr lang="en-IE" dirty="0" err="1" smtClean="0"/>
              <a:t>Sibanda</a:t>
            </a:r>
            <a:r>
              <a:rPr lang="en-IE" dirty="0" smtClean="0"/>
              <a:t> et al., 2016). </a:t>
            </a:r>
            <a:r>
              <a:rPr lang="en-IE" b="1" dirty="0" smtClean="0">
                <a:solidFill>
                  <a:srgbClr val="FF0000"/>
                </a:solidFill>
                <a:effectLst>
                  <a:outerShdw blurRad="38100" dist="38100" dir="2700000" algn="tl">
                    <a:srgbClr val="000000">
                      <a:alpha val="43137"/>
                    </a:srgbClr>
                  </a:outerShdw>
                </a:effectLst>
              </a:rPr>
              <a:t>In addition</a:t>
            </a:r>
            <a:r>
              <a:rPr lang="en-IE" dirty="0" smtClean="0"/>
              <a:t>, the drying of seasonal rivers allows increased accessibility to poachers and facilitates transporting tusks from remote regions. These areas are </a:t>
            </a:r>
            <a:r>
              <a:rPr lang="en-IE" b="1" dirty="0" smtClean="0">
                <a:solidFill>
                  <a:srgbClr val="FF0000"/>
                </a:solidFill>
                <a:effectLst>
                  <a:outerShdw blurRad="38100" dist="38100" dir="2700000" algn="tl">
                    <a:srgbClr val="000000">
                      <a:alpha val="43137"/>
                    </a:srgbClr>
                  </a:outerShdw>
                </a:effectLst>
              </a:rPr>
              <a:t>also</a:t>
            </a:r>
            <a:r>
              <a:rPr lang="en-IE" dirty="0" smtClean="0"/>
              <a:t> mostly covered by open vegetation (Booth &amp; Dunham, 2016; </a:t>
            </a:r>
            <a:r>
              <a:rPr lang="en-IE" dirty="0" err="1" smtClean="0"/>
              <a:t>Kahindi</a:t>
            </a:r>
            <a:r>
              <a:rPr lang="en-IE" dirty="0" smtClean="0"/>
              <a:t> et al., 2010), </a:t>
            </a:r>
            <a:r>
              <a:rPr lang="en-IE" b="1" dirty="0" smtClean="0">
                <a:solidFill>
                  <a:srgbClr val="FF0000"/>
                </a:solidFill>
                <a:effectLst>
                  <a:outerShdw blurRad="38100" dist="38100" dir="2700000" algn="tl">
                    <a:srgbClr val="000000">
                      <a:alpha val="43137"/>
                    </a:srgbClr>
                  </a:outerShdw>
                </a:effectLst>
              </a:rPr>
              <a:t>which</a:t>
            </a:r>
            <a:r>
              <a:rPr lang="en-IE" dirty="0" smtClean="0"/>
              <a:t> predicts the number of elephant carcasses in Mozambique. These predictors are</a:t>
            </a:r>
            <a:r>
              <a:rPr lang="en-IE" b="1" dirty="0" smtClean="0">
                <a:solidFill>
                  <a:srgbClr val="FF0000"/>
                </a:solidFill>
                <a:effectLst>
                  <a:outerShdw blurRad="38100" dist="38100" dir="2700000" algn="tl">
                    <a:srgbClr val="000000">
                      <a:alpha val="43137"/>
                    </a:srgbClr>
                  </a:outerShdw>
                </a:effectLst>
              </a:rPr>
              <a:t> also </a:t>
            </a:r>
            <a:r>
              <a:rPr lang="en-IE" dirty="0" smtClean="0"/>
              <a:t>good proxies of the detectability of poaching, </a:t>
            </a:r>
            <a:r>
              <a:rPr lang="en-IE" b="1" dirty="0" smtClean="0">
                <a:solidFill>
                  <a:srgbClr val="FF0000"/>
                </a:solidFill>
                <a:effectLst>
                  <a:outerShdw blurRad="38100" dist="38100" dir="2700000" algn="tl">
                    <a:srgbClr val="000000">
                      <a:alpha val="43137"/>
                    </a:srgbClr>
                  </a:outerShdw>
                </a:effectLst>
              </a:rPr>
              <a:t>and</a:t>
            </a:r>
            <a:r>
              <a:rPr lang="en-IE" dirty="0" smtClean="0"/>
              <a:t> our results show fewer elephant carcasses in forested areas. Carcasses are more difficult observed in forested areas by aerial censuses </a:t>
            </a:r>
            <a:r>
              <a:rPr lang="en-IE" b="1" dirty="0" smtClean="0">
                <a:solidFill>
                  <a:srgbClr val="FF0000"/>
                </a:solidFill>
                <a:effectLst>
                  <a:outerShdw blurRad="38100" dist="38100" dir="2700000" algn="tl">
                    <a:srgbClr val="000000">
                      <a:alpha val="43137"/>
                    </a:srgbClr>
                  </a:outerShdw>
                </a:effectLst>
              </a:rPr>
              <a:t>and</a:t>
            </a:r>
            <a:r>
              <a:rPr lang="en-IE" dirty="0" smtClean="0"/>
              <a:t> poachers presumably have as well greater freedom of action without been detected (Burn et al., 2011).</a:t>
            </a:r>
            <a:endParaRPr lang="en-GB" dirty="0"/>
          </a:p>
        </p:txBody>
      </p:sp>
    </p:spTree>
    <p:extLst>
      <p:ext uri="{BB962C8B-B14F-4D97-AF65-F5344CB8AC3E}">
        <p14:creationId xmlns:p14="http://schemas.microsoft.com/office/powerpoint/2010/main" val="3403189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Paragraphs—internal: scaffolding information</a:t>
            </a:r>
            <a:endParaRPr lang="en-GB" dirty="0"/>
          </a:p>
        </p:txBody>
      </p:sp>
      <p:sp>
        <p:nvSpPr>
          <p:cNvPr id="3" name="Content Placeholder 2"/>
          <p:cNvSpPr>
            <a:spLocks noGrp="1"/>
          </p:cNvSpPr>
          <p:nvPr>
            <p:ph idx="1"/>
          </p:nvPr>
        </p:nvSpPr>
        <p:spPr/>
        <p:txBody>
          <a:bodyPr>
            <a:normAutofit fontScale="70000" lnSpcReduction="20000"/>
          </a:bodyPr>
          <a:lstStyle/>
          <a:p>
            <a:r>
              <a:rPr lang="en-IE" dirty="0" smtClean="0"/>
              <a:t>Scaffold information for readers:</a:t>
            </a:r>
          </a:p>
          <a:p>
            <a:pPr marL="914400" lvl="1" indent="-457200">
              <a:buFont typeface="+mj-lt"/>
              <a:buAutoNum type="arabicPeriod"/>
            </a:pPr>
            <a:r>
              <a:rPr lang="en-IE" i="1" dirty="0" smtClean="0"/>
              <a:t>The thesis statement also helps to create a structure for the essay.</a:t>
            </a:r>
          </a:p>
          <a:p>
            <a:pPr marL="914400" lvl="1" indent="-457200">
              <a:buFont typeface="+mj-lt"/>
              <a:buAutoNum type="arabicPeriod"/>
            </a:pPr>
            <a:r>
              <a:rPr lang="en-IE" dirty="0" smtClean="0"/>
              <a:t>Another way to create coherence between sentences is through transitional devices. </a:t>
            </a:r>
          </a:p>
          <a:p>
            <a:pPr marL="914400" lvl="1" indent="-457200">
              <a:buFont typeface="+mj-lt"/>
              <a:buAutoNum type="arabicPeriod"/>
            </a:pPr>
            <a:r>
              <a:rPr lang="en-IE" i="1" dirty="0" smtClean="0"/>
              <a:t>The most important part of an essay is the thesis statement. </a:t>
            </a:r>
          </a:p>
          <a:p>
            <a:pPr marL="914400" lvl="1" indent="-457200">
              <a:buFont typeface="+mj-lt"/>
              <a:buAutoNum type="arabicPeriod"/>
            </a:pPr>
            <a:r>
              <a:rPr lang="en-IE" dirty="0" smtClean="0"/>
              <a:t>Transitional words, such as 'first', 'later', and 'then', are a few examples of transitional devices that show time to help ideas flow more smoothly. </a:t>
            </a:r>
          </a:p>
          <a:p>
            <a:pPr marL="914400" lvl="1" indent="-457200">
              <a:buFont typeface="+mj-lt"/>
              <a:buAutoNum type="arabicPeriod"/>
            </a:pPr>
            <a:r>
              <a:rPr lang="en-IE" dirty="0" smtClean="0"/>
              <a:t>There are many types of transitional devices that show time and help ideas flow smoothly. </a:t>
            </a:r>
          </a:p>
          <a:p>
            <a:pPr marL="914400" lvl="1" indent="-457200">
              <a:buFont typeface="+mj-lt"/>
              <a:buAutoNum type="arabicPeriod"/>
            </a:pPr>
            <a:r>
              <a:rPr lang="en-IE" i="1" dirty="0" smtClean="0"/>
              <a:t>The thesis statement introduces the argument of the essay. </a:t>
            </a:r>
          </a:p>
          <a:p>
            <a:pPr marL="914400" lvl="1" indent="-457200">
              <a:buFont typeface="+mj-lt"/>
              <a:buAutoNum type="arabicPeriod"/>
            </a:pPr>
            <a:r>
              <a:rPr lang="en-IE" dirty="0" smtClean="0"/>
              <a:t>One way to use repetition to create coherence is to repeat the same word or phrase at the end of one sentence and the beginning of the next sentence to show how the ideas connect. </a:t>
            </a:r>
          </a:p>
          <a:p>
            <a:pPr marL="914400" lvl="1" indent="-457200">
              <a:buFont typeface="+mj-lt"/>
              <a:buAutoNum type="arabicPeriod"/>
            </a:pPr>
            <a:r>
              <a:rPr lang="en-IE" dirty="0" smtClean="0"/>
              <a:t>Coherence can be created between sentences through repetition and transitional devices. </a:t>
            </a:r>
          </a:p>
          <a:p>
            <a:pPr marL="914400" lvl="1" indent="-457200">
              <a:buFont typeface="+mj-lt"/>
              <a:buAutoNum type="arabicPeriod"/>
            </a:pPr>
            <a:r>
              <a:rPr lang="en-IE" dirty="0" smtClean="0"/>
              <a:t>Here is an example of sentences that create coherence through repetition:</a:t>
            </a:r>
          </a:p>
          <a:p>
            <a:pPr marL="914400" lvl="1" indent="-457200">
              <a:buFont typeface="+mj-lt"/>
              <a:buAutoNum type="arabicPeriod"/>
            </a:pPr>
            <a:r>
              <a:rPr lang="en-IE" dirty="0" smtClean="0"/>
              <a:t>Transitional devices are like signposts that tell the reader what is coming up ahead and where the discussion is going.</a:t>
            </a:r>
          </a:p>
          <a:p>
            <a:pPr marL="914400" lvl="1" indent="-457200">
              <a:buFont typeface="+mj-lt"/>
              <a:buAutoNum type="arabicPeriod"/>
            </a:pPr>
            <a:r>
              <a:rPr lang="en-IE" dirty="0" smtClean="0"/>
              <a:t>Repetition of words across sentences helps to reiterate the same ideas between sentences. </a:t>
            </a:r>
          </a:p>
          <a:p>
            <a:pPr marL="914400" lvl="1" indent="-457200">
              <a:buFont typeface="+mj-lt"/>
              <a:buAutoNum type="arabicPeriod"/>
            </a:pPr>
            <a:r>
              <a:rPr lang="en-IE" dirty="0" smtClean="0"/>
              <a:t>It is a phrase that ends the first sentence and transitions into the next sentence by starting with that same phrase.</a:t>
            </a:r>
          </a:p>
          <a:p>
            <a:pPr marL="914400" lvl="1" indent="-457200">
              <a:buFont typeface="+mj-lt"/>
              <a:buAutoNum type="arabicPeriod"/>
            </a:pPr>
            <a:r>
              <a:rPr lang="en-IE" dirty="0" smtClean="0"/>
              <a:t>In this example, the repetition of the phrase 'thesis statement' helps to unify the three sentences. </a:t>
            </a:r>
          </a:p>
          <a:p>
            <a:endParaRPr lang="en-IE" dirty="0" smtClean="0"/>
          </a:p>
          <a:p>
            <a:endParaRPr lang="en-GB" dirty="0"/>
          </a:p>
        </p:txBody>
      </p:sp>
    </p:spTree>
    <p:extLst>
      <p:ext uri="{BB962C8B-B14F-4D97-AF65-F5344CB8AC3E}">
        <p14:creationId xmlns:p14="http://schemas.microsoft.com/office/powerpoint/2010/main" val="1067383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Think of the reader</a:t>
            </a:r>
            <a:endParaRPr lang="en-GB" dirty="0"/>
          </a:p>
        </p:txBody>
      </p:sp>
      <p:sp>
        <p:nvSpPr>
          <p:cNvPr id="3" name="Content Placeholder 2"/>
          <p:cNvSpPr>
            <a:spLocks noGrp="1"/>
          </p:cNvSpPr>
          <p:nvPr>
            <p:ph idx="1"/>
          </p:nvPr>
        </p:nvSpPr>
        <p:spPr/>
        <p:txBody>
          <a:bodyPr/>
          <a:lstStyle/>
          <a:p>
            <a:r>
              <a:rPr lang="en-IE" dirty="0" smtClean="0"/>
              <a:t>Ask a buddy to tell you what the topic of your paragraph is and what controls the conversation in that paragraph.</a:t>
            </a:r>
          </a:p>
          <a:p>
            <a:r>
              <a:rPr lang="en-IE" dirty="0" smtClean="0"/>
              <a:t>Listen while someone else reads your paragraphs out loud. Make appropriate changes if needed.</a:t>
            </a:r>
          </a:p>
          <a:p>
            <a:r>
              <a:rPr lang="en-IE" dirty="0" smtClean="0"/>
              <a:t>Ask a buddy to read your paper aloud. If your buddy stops or hesitates at any point, mark that point with a pen and come back to it later. What was the source of confusion that caused the hesitation or re-reading?</a:t>
            </a:r>
          </a:p>
          <a:p>
            <a:r>
              <a:rPr lang="en-IE" dirty="0" smtClean="0"/>
              <a:t>Ask a buddy to summarise your argument. Did they get it as </a:t>
            </a:r>
            <a:r>
              <a:rPr lang="en-IE" smtClean="0"/>
              <a:t>you intended?</a:t>
            </a:r>
            <a:endParaRPr lang="en-GB" dirty="0"/>
          </a:p>
        </p:txBody>
      </p:sp>
    </p:spTree>
    <p:extLst>
      <p:ext uri="{BB962C8B-B14F-4D97-AF65-F5344CB8AC3E}">
        <p14:creationId xmlns:p14="http://schemas.microsoft.com/office/powerpoint/2010/main" val="2719512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Paragraph—external: logical flow (1)</a:t>
            </a:r>
            <a:endParaRPr lang="en-GB" dirty="0"/>
          </a:p>
        </p:txBody>
      </p:sp>
      <p:sp>
        <p:nvSpPr>
          <p:cNvPr id="3" name="Content Placeholder 2"/>
          <p:cNvSpPr>
            <a:spLocks noGrp="1"/>
          </p:cNvSpPr>
          <p:nvPr>
            <p:ph idx="1"/>
          </p:nvPr>
        </p:nvSpPr>
        <p:spPr/>
        <p:txBody>
          <a:bodyPr/>
          <a:lstStyle/>
          <a:p>
            <a:r>
              <a:rPr lang="en-IE" dirty="0" smtClean="0"/>
              <a:t>In academic contexts we do one of two things in our papers:</a:t>
            </a:r>
          </a:p>
          <a:p>
            <a:pPr lvl="1"/>
            <a:r>
              <a:rPr lang="en-IE" dirty="0" smtClean="0"/>
              <a:t>We take a position on a point of contestation, or</a:t>
            </a:r>
          </a:p>
          <a:p>
            <a:pPr lvl="1"/>
            <a:r>
              <a:rPr lang="en-IE" dirty="0" smtClean="0"/>
              <a:t>We try to fill a gap in our field of knowledge.</a:t>
            </a:r>
          </a:p>
          <a:p>
            <a:r>
              <a:rPr lang="en-IE" dirty="0" smtClean="0"/>
              <a:t>Contested points are argued or hypotheses are posited and tested.</a:t>
            </a:r>
          </a:p>
          <a:p>
            <a:r>
              <a:rPr lang="en-IE" dirty="0" smtClean="0"/>
              <a:t>Our positions are defended; findings are discussed and conclusions drawn.</a:t>
            </a:r>
          </a:p>
          <a:p>
            <a:r>
              <a:rPr lang="en-IE" dirty="0" smtClean="0"/>
              <a:t>Our papers tell the story of our defence, of our attempts to understand what is not currently understood.</a:t>
            </a:r>
          </a:p>
          <a:p>
            <a:pPr marL="0" indent="0">
              <a:buNone/>
            </a:pPr>
            <a:r>
              <a:rPr lang="en-IE" dirty="0"/>
              <a:t>	</a:t>
            </a:r>
            <a:endParaRPr lang="en-GB" dirty="0"/>
          </a:p>
        </p:txBody>
      </p:sp>
    </p:spTree>
    <p:extLst>
      <p:ext uri="{BB962C8B-B14F-4D97-AF65-F5344CB8AC3E}">
        <p14:creationId xmlns:p14="http://schemas.microsoft.com/office/powerpoint/2010/main" val="179198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Paragraph—external: logical flow (2)</a:t>
            </a:r>
            <a:endParaRPr lang="en-GB" dirty="0"/>
          </a:p>
        </p:txBody>
      </p:sp>
      <p:sp>
        <p:nvSpPr>
          <p:cNvPr id="3" name="Content Placeholder 2"/>
          <p:cNvSpPr>
            <a:spLocks noGrp="1"/>
          </p:cNvSpPr>
          <p:nvPr>
            <p:ph idx="1"/>
          </p:nvPr>
        </p:nvSpPr>
        <p:spPr/>
        <p:txBody>
          <a:bodyPr>
            <a:normAutofit lnSpcReduction="10000"/>
          </a:bodyPr>
          <a:lstStyle/>
          <a:p>
            <a:r>
              <a:rPr lang="en-IE" dirty="0" smtClean="0"/>
              <a:t> In some disciplines, papers are broken up into sections with headings and sub-headings and sometimes sub-sub-headings.</a:t>
            </a:r>
          </a:p>
          <a:p>
            <a:r>
              <a:rPr lang="en-IE" dirty="0" smtClean="0"/>
              <a:t>In the papers of some disciplines there are no section breaks or headings at all.</a:t>
            </a:r>
          </a:p>
          <a:p>
            <a:r>
              <a:rPr lang="en-IE" dirty="0" smtClean="0"/>
              <a:t>In some disciplines, entire sections might consist of nothing but a bulleted structure. </a:t>
            </a:r>
          </a:p>
          <a:p>
            <a:r>
              <a:rPr lang="en-IE" dirty="0" smtClean="0"/>
              <a:t>In other disciplines, there are no bulleted lists or figures or tables or equations or chemical formulas, but only a long string of paragraphs.</a:t>
            </a:r>
          </a:p>
          <a:p>
            <a:r>
              <a:rPr lang="en-IE" dirty="0" smtClean="0"/>
              <a:t>Whatever the form, the reader has to be able to follow the story. </a:t>
            </a:r>
          </a:p>
          <a:p>
            <a:r>
              <a:rPr lang="en-IE" dirty="0" smtClean="0"/>
              <a:t>This requires a logical arrangement of ideas. </a:t>
            </a:r>
          </a:p>
          <a:p>
            <a:endParaRPr lang="en-GB" dirty="0"/>
          </a:p>
        </p:txBody>
      </p:sp>
    </p:spTree>
    <p:extLst>
      <p:ext uri="{BB962C8B-B14F-4D97-AF65-F5344CB8AC3E}">
        <p14:creationId xmlns:p14="http://schemas.microsoft.com/office/powerpoint/2010/main" val="1234250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Paragraph—external: logical flow (3)</a:t>
            </a:r>
            <a:endParaRPr lang="en-GB" dirty="0"/>
          </a:p>
        </p:txBody>
      </p:sp>
      <p:sp>
        <p:nvSpPr>
          <p:cNvPr id="3" name="Content Placeholder 2"/>
          <p:cNvSpPr>
            <a:spLocks noGrp="1"/>
          </p:cNvSpPr>
          <p:nvPr>
            <p:ph idx="1"/>
          </p:nvPr>
        </p:nvSpPr>
        <p:spPr/>
        <p:txBody>
          <a:bodyPr>
            <a:normAutofit/>
          </a:bodyPr>
          <a:lstStyle/>
          <a:p>
            <a:r>
              <a:rPr lang="en-IE" dirty="0" smtClean="0"/>
              <a:t>All argumentative papers include some paragraphing, and in most papers, paragraphs logically organise the telling of the story.</a:t>
            </a:r>
          </a:p>
          <a:p>
            <a:r>
              <a:rPr lang="en-IE" dirty="0" smtClean="0"/>
              <a:t>Logic is culture-specific. As X says to Y: “Your how is not necessarily my how, nor ours theirs.”</a:t>
            </a:r>
          </a:p>
          <a:p>
            <a:r>
              <a:rPr lang="en-IE" dirty="0" smtClean="0"/>
              <a:t>In our Western Culture, logic in writing is marked by a linear flow of ideas: </a:t>
            </a:r>
            <a:r>
              <a:rPr lang="en-IE" i="1" dirty="0" smtClean="0"/>
              <a:t>X </a:t>
            </a:r>
            <a:r>
              <a:rPr lang="en-IE" u="sng" dirty="0" smtClean="0"/>
              <a:t>because of </a:t>
            </a:r>
            <a:r>
              <a:rPr lang="en-IE" i="1" dirty="0" smtClean="0"/>
              <a:t>Y, which </a:t>
            </a:r>
            <a:r>
              <a:rPr lang="en-IE" u="sng" dirty="0" smtClean="0"/>
              <a:t>implicates</a:t>
            </a:r>
            <a:r>
              <a:rPr lang="en-IE" i="1" dirty="0" smtClean="0"/>
              <a:t> Z. </a:t>
            </a:r>
            <a:r>
              <a:rPr lang="en-IE" dirty="0" smtClean="0"/>
              <a:t>(Note the relationships between the component parts?)</a:t>
            </a:r>
          </a:p>
          <a:p>
            <a:r>
              <a:rPr lang="en-IE" dirty="0" smtClean="0"/>
              <a:t>Generally, in a research paper, we begin with an assertion, question or problem and move toward a defence/refutation, an answer or a possible solution.</a:t>
            </a:r>
          </a:p>
          <a:p>
            <a:endParaRPr lang="en-IE" dirty="0" smtClean="0"/>
          </a:p>
        </p:txBody>
      </p:sp>
    </p:spTree>
    <p:extLst>
      <p:ext uri="{BB962C8B-B14F-4D97-AF65-F5344CB8AC3E}">
        <p14:creationId xmlns:p14="http://schemas.microsoft.com/office/powerpoint/2010/main" val="3537856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Paragraph—external: </a:t>
            </a:r>
            <a:r>
              <a:rPr lang="en-IE" dirty="0" smtClean="0">
                <a:hlinkClick r:id="rId2"/>
              </a:rPr>
              <a:t>logical flow </a:t>
            </a:r>
            <a:r>
              <a:rPr lang="en-IE" dirty="0" smtClean="0"/>
              <a:t>(4)</a:t>
            </a:r>
            <a:endParaRPr lang="en-GB" dirty="0"/>
          </a:p>
        </p:txBody>
      </p:sp>
      <p:sp>
        <p:nvSpPr>
          <p:cNvPr id="3" name="Content Placeholder 2"/>
          <p:cNvSpPr>
            <a:spLocks noGrp="1"/>
          </p:cNvSpPr>
          <p:nvPr>
            <p:ph idx="1"/>
          </p:nvPr>
        </p:nvSpPr>
        <p:spPr/>
        <p:txBody>
          <a:bodyPr>
            <a:normAutofit/>
          </a:bodyPr>
          <a:lstStyle/>
          <a:p>
            <a:r>
              <a:rPr lang="en-IE" dirty="0" smtClean="0"/>
              <a:t>Paragraph-initial sentences in the introduction:</a:t>
            </a:r>
          </a:p>
          <a:p>
            <a:pPr lvl="1"/>
            <a:r>
              <a:rPr lang="en-IE" dirty="0" smtClean="0"/>
              <a:t>Poaching of elephants is currently the main driver of elephant population declines in Africa (Bouche et al., 2011; Chase et al., 2016; </a:t>
            </a:r>
            <a:r>
              <a:rPr lang="en-IE" dirty="0" err="1" smtClean="0"/>
              <a:t>Maisels</a:t>
            </a:r>
            <a:r>
              <a:rPr lang="en-IE" dirty="0" smtClean="0"/>
              <a:t> et al., 2013). </a:t>
            </a:r>
          </a:p>
          <a:p>
            <a:pPr lvl="1"/>
            <a:r>
              <a:rPr lang="en-IE" dirty="0" smtClean="0"/>
              <a:t>Availability of data about the spatial distribution of elephants and elephant carcasses is frequently limited.</a:t>
            </a:r>
          </a:p>
          <a:p>
            <a:pPr lvl="1"/>
            <a:r>
              <a:rPr lang="en-IE" dirty="0" smtClean="0"/>
              <a:t>Understanding what factors determine the spatial distribution of elephant carcasses is crucial to developing effective anti-poaching actions and protect areas.</a:t>
            </a:r>
          </a:p>
          <a:p>
            <a:pPr lvl="1"/>
            <a:r>
              <a:rPr lang="en-IE" dirty="0" smtClean="0"/>
              <a:t>We aim to describe the distribution of live and dead elephants in different protected areas in the Ruvuma landscape and to identify the ecological and human related predictors associated with the number of elephant carcasses.</a:t>
            </a:r>
          </a:p>
          <a:p>
            <a:pPr marL="0" indent="0">
              <a:buNone/>
            </a:pPr>
            <a:endParaRPr lang="en-IE" dirty="0" smtClean="0"/>
          </a:p>
        </p:txBody>
      </p:sp>
    </p:spTree>
    <p:extLst>
      <p:ext uri="{BB962C8B-B14F-4D97-AF65-F5344CB8AC3E}">
        <p14:creationId xmlns:p14="http://schemas.microsoft.com/office/powerpoint/2010/main" val="2476645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Paragraph—external: logical flow (5)</a:t>
            </a:r>
            <a:endParaRPr lang="en-GB" dirty="0"/>
          </a:p>
        </p:txBody>
      </p:sp>
      <p:sp>
        <p:nvSpPr>
          <p:cNvPr id="4" name="Content Placeholder 3"/>
          <p:cNvSpPr>
            <a:spLocks noGrp="1"/>
          </p:cNvSpPr>
          <p:nvPr>
            <p:ph type="body" idx="1"/>
          </p:nvPr>
        </p:nvSpPr>
        <p:spPr/>
        <p:txBody>
          <a:bodyPr>
            <a:normAutofit/>
          </a:bodyPr>
          <a:lstStyle/>
          <a:p>
            <a:r>
              <a:rPr lang="en-IE" dirty="0" smtClean="0"/>
              <a:t>Last paragraph in the Introduction</a:t>
            </a:r>
            <a:endParaRPr lang="en-GB" dirty="0"/>
          </a:p>
        </p:txBody>
      </p:sp>
      <p:sp>
        <p:nvSpPr>
          <p:cNvPr id="6" name="Content Placeholder 5"/>
          <p:cNvSpPr>
            <a:spLocks noGrp="1"/>
          </p:cNvSpPr>
          <p:nvPr>
            <p:ph sz="half" idx="2"/>
          </p:nvPr>
        </p:nvSpPr>
        <p:spPr/>
        <p:txBody>
          <a:bodyPr>
            <a:noAutofit/>
          </a:bodyPr>
          <a:lstStyle/>
          <a:p>
            <a:pPr marL="0" indent="0">
              <a:buNone/>
            </a:pPr>
            <a:r>
              <a:rPr lang="en-IE" sz="1550" b="1" dirty="0" smtClean="0">
                <a:solidFill>
                  <a:schemeClr val="accent6"/>
                </a:solidFill>
              </a:rPr>
              <a:t>We aim to describe </a:t>
            </a:r>
            <a:r>
              <a:rPr lang="en-IE" sz="1550" dirty="0" smtClean="0"/>
              <a:t>the distribution of live and dead elephants in different protected areas in the Ruvuma landscape </a:t>
            </a:r>
            <a:r>
              <a:rPr lang="en-IE" sz="1550" b="1" dirty="0" smtClean="0">
                <a:solidFill>
                  <a:schemeClr val="accent6"/>
                </a:solidFill>
              </a:rPr>
              <a:t>and to identify </a:t>
            </a:r>
            <a:r>
              <a:rPr lang="en-IE" sz="1550" dirty="0" smtClean="0"/>
              <a:t>the ecological and human related predictors associated with the number of elephant carcasses. </a:t>
            </a:r>
            <a:r>
              <a:rPr lang="en-IE" sz="1550" b="1" dirty="0" smtClean="0">
                <a:solidFill>
                  <a:schemeClr val="accent5"/>
                </a:solidFill>
              </a:rPr>
              <a:t>We employ an explicit spatial modelling approach </a:t>
            </a:r>
            <a:r>
              <a:rPr lang="en-IE" sz="1550" dirty="0" smtClean="0"/>
              <a:t>to quantify the relative contribution of multiple potential predictors described in the literature as a priori explaining the observed total number of elephant carcasses. </a:t>
            </a:r>
            <a:r>
              <a:rPr lang="en-IE" sz="1550" b="1" dirty="0" smtClean="0">
                <a:solidFill>
                  <a:schemeClr val="accent4">
                    <a:lumMod val="75000"/>
                  </a:schemeClr>
                </a:solidFill>
              </a:rPr>
              <a:t>We hypothesized that</a:t>
            </a:r>
            <a:r>
              <a:rPr lang="en-IE" sz="1550" dirty="0" smtClean="0"/>
              <a:t> carcass numbers would be associated with (1) </a:t>
            </a:r>
            <a:r>
              <a:rPr lang="en-IE" sz="1550" b="1" dirty="0" smtClean="0">
                <a:solidFill>
                  <a:schemeClr val="accent3"/>
                </a:solidFill>
              </a:rPr>
              <a:t>water availability and climate</a:t>
            </a:r>
            <a:r>
              <a:rPr lang="en-IE" sz="1550" dirty="0" smtClean="0"/>
              <a:t>, (2) </a:t>
            </a:r>
            <a:r>
              <a:rPr lang="en-IE" sz="1550" b="1" dirty="0" smtClean="0">
                <a:solidFill>
                  <a:schemeClr val="accent3"/>
                </a:solidFill>
              </a:rPr>
              <a:t>vegetation</a:t>
            </a:r>
            <a:r>
              <a:rPr lang="en-IE" sz="1550" dirty="0" smtClean="0"/>
              <a:t> (detectability), (3) </a:t>
            </a:r>
            <a:r>
              <a:rPr lang="en-IE" sz="1550" b="1" dirty="0" smtClean="0">
                <a:solidFill>
                  <a:schemeClr val="accent3"/>
                </a:solidFill>
              </a:rPr>
              <a:t>accessibility</a:t>
            </a:r>
            <a:r>
              <a:rPr lang="en-IE" sz="1550" dirty="0" smtClean="0"/>
              <a:t> (roads and topography), (4) </a:t>
            </a:r>
            <a:r>
              <a:rPr lang="en-IE" sz="1550" b="1" dirty="0" smtClean="0">
                <a:solidFill>
                  <a:schemeClr val="accent2"/>
                </a:solidFill>
              </a:rPr>
              <a:t>proximity of human settlements and land uses</a:t>
            </a:r>
            <a:r>
              <a:rPr lang="en-IE" sz="1550" dirty="0" smtClean="0"/>
              <a:t>, (5) </a:t>
            </a:r>
            <a:r>
              <a:rPr lang="en-IE" sz="1550" b="1" dirty="0" smtClean="0">
                <a:solidFill>
                  <a:schemeClr val="accent2"/>
                </a:solidFill>
              </a:rPr>
              <a:t>protected areas management and tenure system</a:t>
            </a:r>
            <a:r>
              <a:rPr lang="en-IE" sz="1550" dirty="0" smtClean="0"/>
              <a:t>. </a:t>
            </a:r>
            <a:r>
              <a:rPr lang="en-IE" sz="1550" b="1" dirty="0" smtClean="0">
                <a:solidFill>
                  <a:schemeClr val="accent1"/>
                </a:solidFill>
              </a:rPr>
              <a:t>The results provided aim to </a:t>
            </a:r>
            <a:r>
              <a:rPr lang="en-IE" sz="1550" dirty="0" smtClean="0"/>
              <a:t>explore the comparative relevance of all these types of explanatory variables, </a:t>
            </a:r>
            <a:r>
              <a:rPr lang="en-IE" sz="1550" b="1" dirty="0" smtClean="0">
                <a:solidFill>
                  <a:schemeClr val="accent1"/>
                </a:solidFill>
              </a:rPr>
              <a:t>with the purpose of </a:t>
            </a:r>
            <a:r>
              <a:rPr lang="en-IE" sz="1550" dirty="0" smtClean="0"/>
              <a:t>contributing to facilitate the development of effective and optimally targeted management strategies </a:t>
            </a:r>
            <a:r>
              <a:rPr lang="en-IE" sz="1550" b="1" dirty="0" smtClean="0">
                <a:solidFill>
                  <a:schemeClr val="accent1"/>
                </a:solidFill>
              </a:rPr>
              <a:t>to reduce </a:t>
            </a:r>
            <a:r>
              <a:rPr lang="en-IE" sz="1550" dirty="0" smtClean="0"/>
              <a:t>poaching in a critical poaching hotspot such as the Ruvuma landscape, and elsewhere.</a:t>
            </a:r>
            <a:endParaRPr lang="en-GB" sz="1550" dirty="0" smtClean="0"/>
          </a:p>
        </p:txBody>
      </p:sp>
      <p:sp>
        <p:nvSpPr>
          <p:cNvPr id="7" name="Text Placeholder 6"/>
          <p:cNvSpPr>
            <a:spLocks noGrp="1"/>
          </p:cNvSpPr>
          <p:nvPr>
            <p:ph type="body" sz="quarter" idx="3"/>
          </p:nvPr>
        </p:nvSpPr>
        <p:spPr/>
        <p:txBody>
          <a:bodyPr/>
          <a:lstStyle/>
          <a:p>
            <a:r>
              <a:rPr lang="en-IE" dirty="0" smtClean="0"/>
              <a:t>The Headings and Sub-headings</a:t>
            </a:r>
            <a:endParaRPr lang="en-GB" dirty="0"/>
          </a:p>
        </p:txBody>
      </p:sp>
      <p:sp>
        <p:nvSpPr>
          <p:cNvPr id="8" name="Content Placeholder 7"/>
          <p:cNvSpPr>
            <a:spLocks noGrp="1"/>
          </p:cNvSpPr>
          <p:nvPr>
            <p:ph sz="quarter" idx="4"/>
          </p:nvPr>
        </p:nvSpPr>
        <p:spPr/>
        <p:txBody>
          <a:bodyPr>
            <a:normAutofit fontScale="55000" lnSpcReduction="20000"/>
          </a:bodyPr>
          <a:lstStyle/>
          <a:p>
            <a:r>
              <a:rPr lang="en-IE" dirty="0" smtClean="0"/>
              <a:t>1. Introduction</a:t>
            </a:r>
          </a:p>
          <a:p>
            <a:r>
              <a:rPr lang="en-IE" dirty="0" smtClean="0"/>
              <a:t>2. Methods</a:t>
            </a:r>
          </a:p>
          <a:p>
            <a:pPr lvl="1"/>
            <a:r>
              <a:rPr lang="en-IE" dirty="0" smtClean="0"/>
              <a:t>2.1 </a:t>
            </a:r>
            <a:r>
              <a:rPr lang="en-IE" b="1" dirty="0" smtClean="0">
                <a:solidFill>
                  <a:schemeClr val="accent5"/>
                </a:solidFill>
              </a:rPr>
              <a:t>Study Area</a:t>
            </a:r>
          </a:p>
          <a:p>
            <a:pPr lvl="1"/>
            <a:r>
              <a:rPr lang="en-IE" dirty="0" smtClean="0"/>
              <a:t>2.2 </a:t>
            </a:r>
            <a:r>
              <a:rPr lang="en-IE" b="1" dirty="0" smtClean="0">
                <a:solidFill>
                  <a:schemeClr val="accent5"/>
                </a:solidFill>
              </a:rPr>
              <a:t>Data</a:t>
            </a:r>
          </a:p>
          <a:p>
            <a:pPr lvl="1"/>
            <a:r>
              <a:rPr lang="en-IE" dirty="0" smtClean="0"/>
              <a:t>2.3 </a:t>
            </a:r>
            <a:r>
              <a:rPr lang="en-IE" b="1" dirty="0" smtClean="0">
                <a:solidFill>
                  <a:schemeClr val="accent5"/>
                </a:solidFill>
              </a:rPr>
              <a:t>Statistical Analysis</a:t>
            </a:r>
          </a:p>
          <a:p>
            <a:r>
              <a:rPr lang="en-IE" dirty="0" smtClean="0"/>
              <a:t>3. Results</a:t>
            </a:r>
          </a:p>
          <a:p>
            <a:pPr lvl="1"/>
            <a:r>
              <a:rPr lang="en-IE" dirty="0" smtClean="0"/>
              <a:t>3.1 </a:t>
            </a:r>
            <a:r>
              <a:rPr lang="en-IE" b="1" dirty="0" smtClean="0">
                <a:solidFill>
                  <a:schemeClr val="accent6"/>
                </a:solidFill>
              </a:rPr>
              <a:t>Distribution of elephants and elephant carcasses</a:t>
            </a:r>
          </a:p>
          <a:p>
            <a:pPr lvl="1"/>
            <a:r>
              <a:rPr lang="en-IE" dirty="0" smtClean="0"/>
              <a:t>3.2 </a:t>
            </a:r>
            <a:r>
              <a:rPr lang="en-IE" b="1" dirty="0" smtClean="0">
                <a:solidFill>
                  <a:schemeClr val="accent6"/>
                </a:solidFill>
              </a:rPr>
              <a:t>Predictors</a:t>
            </a:r>
          </a:p>
          <a:p>
            <a:r>
              <a:rPr lang="en-IE" dirty="0" smtClean="0"/>
              <a:t>4. Discussion</a:t>
            </a:r>
          </a:p>
          <a:p>
            <a:pPr lvl="1"/>
            <a:r>
              <a:rPr lang="en-IE" dirty="0" smtClean="0"/>
              <a:t>4.1 </a:t>
            </a:r>
            <a:r>
              <a:rPr lang="en-IE" b="1" dirty="0" smtClean="0">
                <a:solidFill>
                  <a:schemeClr val="accent3"/>
                </a:solidFill>
              </a:rPr>
              <a:t>Biophysical determinants</a:t>
            </a:r>
          </a:p>
          <a:p>
            <a:pPr lvl="1"/>
            <a:r>
              <a:rPr lang="en-IE" dirty="0" smtClean="0"/>
              <a:t>4.2 </a:t>
            </a:r>
            <a:r>
              <a:rPr lang="en-IE" b="1" dirty="0" smtClean="0">
                <a:solidFill>
                  <a:schemeClr val="accent2"/>
                </a:solidFill>
              </a:rPr>
              <a:t>Management of protected areas and tenure systems</a:t>
            </a:r>
          </a:p>
          <a:p>
            <a:pPr lvl="1"/>
            <a:r>
              <a:rPr lang="en-IE" dirty="0" smtClean="0"/>
              <a:t>4.3 </a:t>
            </a:r>
            <a:r>
              <a:rPr lang="en-IE" b="1" dirty="0" smtClean="0">
                <a:solidFill>
                  <a:schemeClr val="accent4"/>
                </a:solidFill>
              </a:rPr>
              <a:t>Differences in predictability of killing of elephants between Mozambique and Tanzania</a:t>
            </a:r>
          </a:p>
          <a:p>
            <a:pPr lvl="1"/>
            <a:r>
              <a:rPr lang="en-IE" dirty="0" smtClean="0"/>
              <a:t>4.4 Sources of bias</a:t>
            </a:r>
          </a:p>
          <a:p>
            <a:r>
              <a:rPr lang="en-IE" dirty="0" smtClean="0"/>
              <a:t>5. </a:t>
            </a:r>
            <a:r>
              <a:rPr lang="en-IE" b="1" dirty="0" smtClean="0">
                <a:solidFill>
                  <a:schemeClr val="accent1"/>
                </a:solidFill>
              </a:rPr>
              <a:t>Conclusion and Conservation Implications</a:t>
            </a:r>
            <a:endParaRPr lang="en-GB" b="1" dirty="0">
              <a:solidFill>
                <a:schemeClr val="accent1"/>
              </a:solidFill>
            </a:endParaRPr>
          </a:p>
        </p:txBody>
      </p:sp>
    </p:spTree>
    <p:extLst>
      <p:ext uri="{BB962C8B-B14F-4D97-AF65-F5344CB8AC3E}">
        <p14:creationId xmlns:p14="http://schemas.microsoft.com/office/powerpoint/2010/main" val="4292980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Paragraphs—internal: the nuts and bolts (1)</a:t>
            </a:r>
            <a:endParaRPr lang="en-GB" dirty="0"/>
          </a:p>
        </p:txBody>
      </p:sp>
      <p:sp>
        <p:nvSpPr>
          <p:cNvPr id="3" name="Content Placeholder 2"/>
          <p:cNvSpPr>
            <a:spLocks noGrp="1"/>
          </p:cNvSpPr>
          <p:nvPr>
            <p:ph idx="1"/>
          </p:nvPr>
        </p:nvSpPr>
        <p:spPr/>
        <p:txBody>
          <a:bodyPr>
            <a:normAutofit lnSpcReduction="10000"/>
          </a:bodyPr>
          <a:lstStyle/>
          <a:p>
            <a:r>
              <a:rPr lang="en-IE" dirty="0" smtClean="0"/>
              <a:t>Not all paragraphs include a topic sentence, but the writer should have in their minds the parameters that are explicitly established by a topic sentence:</a:t>
            </a:r>
          </a:p>
          <a:p>
            <a:pPr lvl="1"/>
            <a:r>
              <a:rPr lang="en-IE" b="1" dirty="0" smtClean="0">
                <a:solidFill>
                  <a:schemeClr val="accent4"/>
                </a:solidFill>
                <a:effectLst>
                  <a:outerShdw blurRad="38100" dist="38100" dir="2700000" algn="tl">
                    <a:srgbClr val="000000">
                      <a:alpha val="43137"/>
                    </a:srgbClr>
                  </a:outerShdw>
                </a:effectLst>
              </a:rPr>
              <a:t>A single topic</a:t>
            </a:r>
          </a:p>
          <a:p>
            <a:pPr lvl="1"/>
            <a:r>
              <a:rPr lang="en-IE" b="1" dirty="0" smtClean="0">
                <a:solidFill>
                  <a:srgbClr val="FF0000"/>
                </a:solidFill>
                <a:effectLst>
                  <a:outerShdw blurRad="38100" dist="38100" dir="2700000" algn="tl">
                    <a:srgbClr val="000000">
                      <a:alpha val="43137"/>
                    </a:srgbClr>
                  </a:outerShdw>
                </a:effectLst>
              </a:rPr>
              <a:t>A controlling idea</a:t>
            </a:r>
          </a:p>
          <a:p>
            <a:r>
              <a:rPr lang="en-IE" dirty="0" smtClean="0"/>
              <a:t>Samples: </a:t>
            </a:r>
          </a:p>
          <a:p>
            <a:pPr lvl="1"/>
            <a:r>
              <a:rPr lang="en-IE" b="1" dirty="0" smtClean="0">
                <a:solidFill>
                  <a:schemeClr val="accent4"/>
                </a:solidFill>
                <a:effectLst>
                  <a:outerShdw blurRad="38100" dist="38100" dir="2700000" algn="tl">
                    <a:srgbClr val="000000">
                      <a:alpha val="43137"/>
                    </a:srgbClr>
                  </a:outerShdw>
                </a:effectLst>
              </a:rPr>
              <a:t>Gold</a:t>
            </a:r>
            <a:r>
              <a:rPr lang="en-IE" dirty="0" smtClean="0"/>
              <a:t>, a precious metal, is valued for </a:t>
            </a:r>
            <a:r>
              <a:rPr lang="en-IE" b="1" dirty="0" smtClean="0">
                <a:solidFill>
                  <a:srgbClr val="FF0000"/>
                </a:solidFill>
                <a:effectLst>
                  <a:outerShdw blurRad="38100" dist="38100" dir="2700000" algn="tl">
                    <a:srgbClr val="000000">
                      <a:alpha val="43137"/>
                    </a:srgbClr>
                  </a:outerShdw>
                </a:effectLst>
              </a:rPr>
              <a:t>two important qualities</a:t>
            </a:r>
            <a:r>
              <a:rPr lang="en-IE" dirty="0" smtClean="0"/>
              <a:t>.</a:t>
            </a:r>
          </a:p>
          <a:p>
            <a:pPr lvl="1"/>
            <a:r>
              <a:rPr lang="en-IE" b="1" dirty="0" smtClean="0">
                <a:solidFill>
                  <a:schemeClr val="accent4"/>
                </a:solidFill>
                <a:effectLst>
                  <a:outerShdw blurRad="38100" dist="38100" dir="2700000" algn="tl">
                    <a:srgbClr val="000000">
                      <a:alpha val="43137"/>
                    </a:srgbClr>
                  </a:outerShdw>
                </a:effectLst>
              </a:rPr>
              <a:t>Native Hawaiians </a:t>
            </a:r>
            <a:r>
              <a:rPr lang="en-IE" dirty="0" smtClean="0"/>
              <a:t>create legends to explain </a:t>
            </a:r>
            <a:r>
              <a:rPr lang="en-IE" b="1" dirty="0" smtClean="0">
                <a:solidFill>
                  <a:srgbClr val="FF0000"/>
                </a:solidFill>
                <a:effectLst>
                  <a:outerShdw blurRad="38100" dist="38100" dir="2700000" algn="tl">
                    <a:srgbClr val="000000">
                      <a:alpha val="43137"/>
                    </a:srgbClr>
                  </a:outerShdw>
                </a:effectLst>
              </a:rPr>
              <a:t>unusual phenomena in their environment</a:t>
            </a:r>
            <a:r>
              <a:rPr lang="en-IE" dirty="0" smtClean="0"/>
              <a:t>.</a:t>
            </a:r>
          </a:p>
          <a:p>
            <a:pPr lvl="1"/>
            <a:r>
              <a:rPr lang="en-IE" b="1" dirty="0" smtClean="0">
                <a:solidFill>
                  <a:schemeClr val="accent4"/>
                </a:solidFill>
                <a:effectLst>
                  <a:outerShdw blurRad="38100" dist="38100" dir="2700000" algn="tl">
                    <a:srgbClr val="000000">
                      <a:alpha val="43137"/>
                    </a:srgbClr>
                  </a:outerShdw>
                </a:effectLst>
              </a:rPr>
              <a:t>Our analysis </a:t>
            </a:r>
            <a:r>
              <a:rPr lang="en-IE" dirty="0" smtClean="0"/>
              <a:t>suggests that the warmest sites with lowest rainfall are </a:t>
            </a:r>
            <a:r>
              <a:rPr lang="en-IE" b="1" dirty="0" smtClean="0">
                <a:solidFill>
                  <a:srgbClr val="FF0000"/>
                </a:solidFill>
                <a:effectLst>
                  <a:outerShdw blurRad="38100" dist="38100" dir="2700000" algn="tl">
                    <a:srgbClr val="000000">
                      <a:alpha val="43137"/>
                    </a:srgbClr>
                  </a:outerShdw>
                </a:effectLst>
              </a:rPr>
              <a:t>where the likelihood of finding elephant carcasses is highest</a:t>
            </a:r>
            <a:r>
              <a:rPr lang="en-IE" dirty="0" smtClean="0"/>
              <a:t>. </a:t>
            </a:r>
            <a:endParaRPr lang="en-IE" dirty="0"/>
          </a:p>
        </p:txBody>
      </p:sp>
    </p:spTree>
    <p:extLst>
      <p:ext uri="{BB962C8B-B14F-4D97-AF65-F5344CB8AC3E}">
        <p14:creationId xmlns:p14="http://schemas.microsoft.com/office/powerpoint/2010/main" val="2102939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Paragraphs—internal: control of conversation</a:t>
            </a:r>
            <a:endParaRPr lang="en-GB" dirty="0"/>
          </a:p>
        </p:txBody>
      </p:sp>
      <p:sp>
        <p:nvSpPr>
          <p:cNvPr id="3" name="Content Placeholder 2"/>
          <p:cNvSpPr>
            <a:spLocks noGrp="1"/>
          </p:cNvSpPr>
          <p:nvPr>
            <p:ph idx="1"/>
          </p:nvPr>
        </p:nvSpPr>
        <p:spPr/>
        <p:txBody>
          <a:bodyPr>
            <a:normAutofit fontScale="85000" lnSpcReduction="20000"/>
          </a:bodyPr>
          <a:lstStyle/>
          <a:p>
            <a:r>
              <a:rPr lang="en-IE" b="1" dirty="0" smtClean="0">
                <a:solidFill>
                  <a:schemeClr val="accent4"/>
                </a:solidFill>
                <a:effectLst>
                  <a:outerShdw blurRad="38100" dist="38100" dir="2700000" algn="tl">
                    <a:srgbClr val="000000">
                      <a:alpha val="43137"/>
                    </a:srgbClr>
                  </a:outerShdw>
                </a:effectLst>
              </a:rPr>
              <a:t>Our analysis </a:t>
            </a:r>
            <a:r>
              <a:rPr lang="en-IE" dirty="0" smtClean="0"/>
              <a:t>suggests that </a:t>
            </a:r>
            <a:r>
              <a:rPr lang="en-IE" b="1" dirty="0" smtClean="0">
                <a:solidFill>
                  <a:srgbClr val="FF0000"/>
                </a:solidFill>
                <a:effectLst>
                  <a:outerShdw blurRad="38100" dist="38100" dir="2700000" algn="tl">
                    <a:srgbClr val="000000">
                      <a:alpha val="43137"/>
                    </a:srgbClr>
                  </a:outerShdw>
                </a:effectLst>
              </a:rPr>
              <a:t>the warmest sites with lowest rainfall </a:t>
            </a:r>
            <a:r>
              <a:rPr lang="en-IE" dirty="0" smtClean="0"/>
              <a:t>are </a:t>
            </a:r>
            <a:r>
              <a:rPr lang="en-IE" b="1" dirty="0" smtClean="0">
                <a:solidFill>
                  <a:srgbClr val="FF0000"/>
                </a:solidFill>
                <a:effectLst>
                  <a:outerShdw blurRad="38100" dist="38100" dir="2700000" algn="tl">
                    <a:srgbClr val="000000">
                      <a:alpha val="43137"/>
                    </a:srgbClr>
                  </a:outerShdw>
                </a:effectLst>
              </a:rPr>
              <a:t>where the likelihood of finding elephant carcasses is highest</a:t>
            </a:r>
            <a:r>
              <a:rPr lang="en-IE" dirty="0" smtClean="0"/>
              <a:t>. </a:t>
            </a:r>
            <a:r>
              <a:rPr lang="en-IE" b="1" dirty="0" smtClean="0">
                <a:solidFill>
                  <a:srgbClr val="FF0000"/>
                </a:solidFill>
                <a:effectLst>
                  <a:outerShdw blurRad="38100" dist="38100" dir="2700000" algn="tl">
                    <a:srgbClr val="000000">
                      <a:alpha val="43137"/>
                    </a:srgbClr>
                  </a:outerShdw>
                </a:effectLst>
              </a:rPr>
              <a:t>These sites </a:t>
            </a:r>
            <a:r>
              <a:rPr lang="en-IE" dirty="0" smtClean="0"/>
              <a:t>are normally the </a:t>
            </a:r>
            <a:r>
              <a:rPr lang="en-IE" b="1" dirty="0" smtClean="0">
                <a:solidFill>
                  <a:srgbClr val="FF0000"/>
                </a:solidFill>
                <a:effectLst>
                  <a:outerShdw blurRad="38100" dist="38100" dir="2700000" algn="tl">
                    <a:srgbClr val="000000">
                      <a:alpha val="43137"/>
                    </a:srgbClr>
                  </a:outerShdw>
                </a:effectLst>
              </a:rPr>
              <a:t>lowest elevation areas </a:t>
            </a:r>
            <a:r>
              <a:rPr lang="en-IE" dirty="0" smtClean="0"/>
              <a:t>in </a:t>
            </a:r>
            <a:r>
              <a:rPr lang="en-IE" b="1" dirty="0" smtClean="0">
                <a:solidFill>
                  <a:srgbClr val="FF0000"/>
                </a:solidFill>
                <a:effectLst>
                  <a:outerShdw blurRad="38100" dist="38100" dir="2700000" algn="tl">
                    <a:srgbClr val="000000">
                      <a:alpha val="43137"/>
                    </a:srgbClr>
                  </a:outerShdw>
                </a:effectLst>
              </a:rPr>
              <a:t>the eastern part of the landscape</a:t>
            </a:r>
            <a:r>
              <a:rPr lang="en-IE" dirty="0" smtClean="0"/>
              <a:t>. </a:t>
            </a:r>
            <a:r>
              <a:rPr lang="en-IE" b="1" dirty="0" smtClean="0">
                <a:solidFill>
                  <a:schemeClr val="accent4"/>
                </a:solidFill>
                <a:effectLst>
                  <a:outerShdw blurRad="38100" dist="38100" dir="2700000" algn="tl">
                    <a:srgbClr val="000000">
                      <a:alpha val="43137"/>
                    </a:srgbClr>
                  </a:outerShdw>
                </a:effectLst>
              </a:rPr>
              <a:t>Our results </a:t>
            </a:r>
            <a:r>
              <a:rPr lang="en-IE" dirty="0" smtClean="0"/>
              <a:t>also indicate that fewer </a:t>
            </a:r>
            <a:r>
              <a:rPr lang="en-IE" b="1" dirty="0" smtClean="0">
                <a:solidFill>
                  <a:srgbClr val="FF0000"/>
                </a:solidFill>
                <a:effectLst>
                  <a:outerShdw blurRad="38100" dist="38100" dir="2700000" algn="tl">
                    <a:srgbClr val="000000">
                      <a:alpha val="43137"/>
                    </a:srgbClr>
                  </a:outerShdw>
                </a:effectLst>
              </a:rPr>
              <a:t>elephant carcases </a:t>
            </a:r>
            <a:r>
              <a:rPr lang="en-IE" dirty="0" smtClean="0"/>
              <a:t>are observed in </a:t>
            </a:r>
            <a:r>
              <a:rPr lang="en-IE" b="1" dirty="0" smtClean="0">
                <a:solidFill>
                  <a:srgbClr val="FF0000"/>
                </a:solidFill>
                <a:effectLst>
                  <a:outerShdw blurRad="38100" dist="38100" dir="2700000" algn="tl">
                    <a:srgbClr val="000000">
                      <a:alpha val="43137"/>
                    </a:srgbClr>
                  </a:outerShdw>
                </a:effectLst>
              </a:rPr>
              <a:t>areas at higher elevations</a:t>
            </a:r>
            <a:r>
              <a:rPr lang="en-IE" dirty="0" smtClean="0"/>
              <a:t>, which are less accessible. </a:t>
            </a:r>
            <a:r>
              <a:rPr lang="en-IE" b="1" dirty="0" smtClean="0">
                <a:solidFill>
                  <a:srgbClr val="FF0000"/>
                </a:solidFill>
                <a:effectLst>
                  <a:outerShdw blurRad="38100" dist="38100" dir="2700000" algn="tl">
                    <a:srgbClr val="000000">
                      <a:alpha val="43137"/>
                    </a:srgbClr>
                  </a:outerShdw>
                </a:effectLst>
              </a:rPr>
              <a:t>In Northeast Mozambique</a:t>
            </a:r>
            <a:r>
              <a:rPr lang="en-IE" dirty="0" smtClean="0"/>
              <a:t>, </a:t>
            </a:r>
            <a:r>
              <a:rPr lang="en-IE" b="1" dirty="0" smtClean="0">
                <a:solidFill>
                  <a:srgbClr val="FF0000"/>
                </a:solidFill>
                <a:effectLst>
                  <a:outerShdw blurRad="38100" dist="38100" dir="2700000" algn="tl">
                    <a:srgbClr val="000000">
                      <a:alpha val="43137"/>
                    </a:srgbClr>
                  </a:outerShdw>
                </a:effectLst>
              </a:rPr>
              <a:t>most of the lowland areas </a:t>
            </a:r>
            <a:r>
              <a:rPr lang="en-IE" dirty="0" smtClean="0"/>
              <a:t>are </a:t>
            </a:r>
            <a:r>
              <a:rPr lang="en-IE" b="1" dirty="0" smtClean="0">
                <a:solidFill>
                  <a:srgbClr val="FF0000"/>
                </a:solidFill>
                <a:effectLst>
                  <a:outerShdw blurRad="38100" dist="38100" dir="2700000" algn="tl">
                    <a:srgbClr val="000000">
                      <a:alpha val="43137"/>
                    </a:srgbClr>
                  </a:outerShdw>
                </a:effectLst>
              </a:rPr>
              <a:t>drier and hotter areas </a:t>
            </a:r>
            <a:r>
              <a:rPr lang="en-IE" dirty="0" smtClean="0"/>
              <a:t>with seasonal rivers that dry up during </a:t>
            </a:r>
            <a:r>
              <a:rPr lang="en-IE" b="1" dirty="0" smtClean="0">
                <a:solidFill>
                  <a:srgbClr val="FF0000"/>
                </a:solidFill>
                <a:effectLst>
                  <a:outerShdw blurRad="38100" dist="38100" dir="2700000" algn="tl">
                    <a:srgbClr val="000000">
                      <a:alpha val="43137"/>
                    </a:srgbClr>
                  </a:outerShdw>
                </a:effectLst>
              </a:rPr>
              <a:t>the dry season</a:t>
            </a:r>
            <a:r>
              <a:rPr lang="en-IE" dirty="0" smtClean="0"/>
              <a:t>, forcing </a:t>
            </a:r>
            <a:r>
              <a:rPr lang="en-IE" b="1" dirty="0" smtClean="0">
                <a:solidFill>
                  <a:srgbClr val="FF0000"/>
                </a:solidFill>
                <a:effectLst>
                  <a:outerShdw blurRad="38100" dist="38100" dir="2700000" algn="tl">
                    <a:srgbClr val="000000">
                      <a:alpha val="43137"/>
                    </a:srgbClr>
                  </a:outerShdw>
                </a:effectLst>
              </a:rPr>
              <a:t>elephants</a:t>
            </a:r>
            <a:r>
              <a:rPr lang="en-IE" dirty="0" smtClean="0"/>
              <a:t> to aggregate at the few remaining available </a:t>
            </a:r>
            <a:r>
              <a:rPr lang="en-IE" b="1" dirty="0" smtClean="0">
                <a:solidFill>
                  <a:srgbClr val="FF0000"/>
                </a:solidFill>
                <a:effectLst>
                  <a:outerShdw blurRad="38100" dist="38100" dir="2700000" algn="tl">
                    <a:srgbClr val="000000">
                      <a:alpha val="43137"/>
                    </a:srgbClr>
                  </a:outerShdw>
                </a:effectLst>
              </a:rPr>
              <a:t>sources of water</a:t>
            </a:r>
            <a:r>
              <a:rPr lang="en-IE" dirty="0" smtClean="0"/>
              <a:t>, </a:t>
            </a:r>
            <a:r>
              <a:rPr lang="en-IE" b="1" dirty="0" smtClean="0">
                <a:solidFill>
                  <a:srgbClr val="FF0000"/>
                </a:solidFill>
                <a:effectLst>
                  <a:outerShdw blurRad="38100" dist="38100" dir="2700000" algn="tl">
                    <a:srgbClr val="000000">
                      <a:alpha val="43137"/>
                    </a:srgbClr>
                  </a:outerShdw>
                </a:effectLst>
              </a:rPr>
              <a:t>where they are more easily hunted </a:t>
            </a:r>
            <a:r>
              <a:rPr lang="en-IE" dirty="0" smtClean="0"/>
              <a:t>(</a:t>
            </a:r>
            <a:r>
              <a:rPr lang="en-IE" dirty="0" err="1" smtClean="0"/>
              <a:t>Sibanda</a:t>
            </a:r>
            <a:r>
              <a:rPr lang="en-IE" dirty="0" smtClean="0"/>
              <a:t> et al., 2016). In addition, </a:t>
            </a:r>
            <a:r>
              <a:rPr lang="en-IE" b="1" dirty="0" smtClean="0">
                <a:solidFill>
                  <a:srgbClr val="FF0000"/>
                </a:solidFill>
                <a:effectLst>
                  <a:outerShdw blurRad="38100" dist="38100" dir="2700000" algn="tl">
                    <a:srgbClr val="000000">
                      <a:alpha val="43137"/>
                    </a:srgbClr>
                  </a:outerShdw>
                </a:effectLst>
              </a:rPr>
              <a:t>the drying of seasonal rivers</a:t>
            </a:r>
            <a:r>
              <a:rPr lang="en-IE" dirty="0" smtClean="0"/>
              <a:t> allows increased accessibility to poachers and facilitates transporting tusks from </a:t>
            </a:r>
            <a:r>
              <a:rPr lang="en-IE" b="1" dirty="0" smtClean="0">
                <a:solidFill>
                  <a:srgbClr val="FF0000"/>
                </a:solidFill>
                <a:effectLst>
                  <a:outerShdw blurRad="38100" dist="38100" dir="2700000" algn="tl">
                    <a:srgbClr val="000000">
                      <a:alpha val="43137"/>
                    </a:srgbClr>
                  </a:outerShdw>
                </a:effectLst>
              </a:rPr>
              <a:t>remote regions</a:t>
            </a:r>
            <a:r>
              <a:rPr lang="en-IE" dirty="0" smtClean="0"/>
              <a:t>. </a:t>
            </a:r>
            <a:r>
              <a:rPr lang="en-IE" b="1" dirty="0" smtClean="0">
                <a:solidFill>
                  <a:srgbClr val="FF0000"/>
                </a:solidFill>
                <a:effectLst>
                  <a:outerShdw blurRad="38100" dist="38100" dir="2700000" algn="tl">
                    <a:srgbClr val="000000">
                      <a:alpha val="43137"/>
                    </a:srgbClr>
                  </a:outerShdw>
                </a:effectLst>
              </a:rPr>
              <a:t>These areas </a:t>
            </a:r>
            <a:r>
              <a:rPr lang="en-IE" dirty="0" smtClean="0"/>
              <a:t>are also mostly covered by open vegetation (Booth &amp; Dunham, 2016; </a:t>
            </a:r>
            <a:r>
              <a:rPr lang="en-IE" dirty="0" err="1" smtClean="0"/>
              <a:t>Kahindi</a:t>
            </a:r>
            <a:r>
              <a:rPr lang="en-IE" dirty="0" smtClean="0"/>
              <a:t> et al., 2010), </a:t>
            </a:r>
            <a:r>
              <a:rPr lang="en-IE" b="1" dirty="0" smtClean="0">
                <a:solidFill>
                  <a:srgbClr val="FF0000"/>
                </a:solidFill>
                <a:effectLst>
                  <a:outerShdw blurRad="38100" dist="38100" dir="2700000" algn="tl">
                    <a:srgbClr val="000000">
                      <a:alpha val="43137"/>
                    </a:srgbClr>
                  </a:outerShdw>
                </a:effectLst>
              </a:rPr>
              <a:t>which</a:t>
            </a:r>
            <a:r>
              <a:rPr lang="en-IE" dirty="0" smtClean="0"/>
              <a:t> predicts the number of </a:t>
            </a:r>
            <a:r>
              <a:rPr lang="en-IE" b="1" dirty="0" smtClean="0">
                <a:solidFill>
                  <a:srgbClr val="FF0000"/>
                </a:solidFill>
                <a:effectLst>
                  <a:outerShdw blurRad="38100" dist="38100" dir="2700000" algn="tl">
                    <a:srgbClr val="000000">
                      <a:alpha val="43137"/>
                    </a:srgbClr>
                  </a:outerShdw>
                </a:effectLst>
              </a:rPr>
              <a:t>elephant carcasses </a:t>
            </a:r>
            <a:r>
              <a:rPr lang="en-IE" dirty="0" smtClean="0"/>
              <a:t>in </a:t>
            </a:r>
            <a:r>
              <a:rPr lang="en-IE" b="1" dirty="0" smtClean="0">
                <a:solidFill>
                  <a:srgbClr val="FF0000"/>
                </a:solidFill>
                <a:effectLst>
                  <a:outerShdw blurRad="38100" dist="38100" dir="2700000" algn="tl">
                    <a:srgbClr val="000000">
                      <a:alpha val="43137"/>
                    </a:srgbClr>
                  </a:outerShdw>
                </a:effectLst>
              </a:rPr>
              <a:t>Mozambique</a:t>
            </a:r>
            <a:r>
              <a:rPr lang="en-IE" dirty="0" smtClean="0"/>
              <a:t>. </a:t>
            </a:r>
            <a:r>
              <a:rPr lang="en-IE" b="1" dirty="0" smtClean="0">
                <a:solidFill>
                  <a:srgbClr val="FF0000"/>
                </a:solidFill>
                <a:effectLst>
                  <a:outerShdw blurRad="38100" dist="38100" dir="2700000" algn="tl">
                    <a:srgbClr val="000000">
                      <a:alpha val="43137"/>
                    </a:srgbClr>
                  </a:outerShdw>
                </a:effectLst>
              </a:rPr>
              <a:t>These predictors </a:t>
            </a:r>
            <a:r>
              <a:rPr lang="en-IE" dirty="0" smtClean="0"/>
              <a:t>are also good proxies of the detectability of poaching, and </a:t>
            </a:r>
            <a:r>
              <a:rPr lang="en-IE" b="1" dirty="0" smtClean="0">
                <a:solidFill>
                  <a:schemeClr val="accent4"/>
                </a:solidFill>
                <a:effectLst>
                  <a:outerShdw blurRad="38100" dist="38100" dir="2700000" algn="tl">
                    <a:srgbClr val="000000">
                      <a:alpha val="43137"/>
                    </a:srgbClr>
                  </a:outerShdw>
                </a:effectLst>
              </a:rPr>
              <a:t>our results </a:t>
            </a:r>
            <a:r>
              <a:rPr lang="en-IE" dirty="0" smtClean="0"/>
              <a:t>show fewer </a:t>
            </a:r>
            <a:r>
              <a:rPr lang="en-IE" b="1" dirty="0" smtClean="0">
                <a:solidFill>
                  <a:srgbClr val="FF0000"/>
                </a:solidFill>
                <a:effectLst>
                  <a:outerShdw blurRad="38100" dist="38100" dir="2700000" algn="tl">
                    <a:srgbClr val="000000">
                      <a:alpha val="43137"/>
                    </a:srgbClr>
                  </a:outerShdw>
                </a:effectLst>
              </a:rPr>
              <a:t>elephant carcasses </a:t>
            </a:r>
            <a:r>
              <a:rPr lang="en-IE" dirty="0" smtClean="0"/>
              <a:t>in </a:t>
            </a:r>
            <a:r>
              <a:rPr lang="en-IE" b="1" dirty="0" smtClean="0">
                <a:solidFill>
                  <a:srgbClr val="FF0000"/>
                </a:solidFill>
                <a:effectLst>
                  <a:outerShdw blurRad="38100" dist="38100" dir="2700000" algn="tl">
                    <a:srgbClr val="000000">
                      <a:alpha val="43137"/>
                    </a:srgbClr>
                  </a:outerShdw>
                </a:effectLst>
              </a:rPr>
              <a:t>forested areas</a:t>
            </a:r>
            <a:r>
              <a:rPr lang="en-IE" dirty="0" smtClean="0"/>
              <a:t>.</a:t>
            </a:r>
            <a:r>
              <a:rPr lang="en-IE" dirty="0" smtClean="0">
                <a:effectLst>
                  <a:outerShdw blurRad="38100" dist="38100" dir="2700000" algn="tl">
                    <a:srgbClr val="000000">
                      <a:alpha val="43137"/>
                    </a:srgbClr>
                  </a:outerShdw>
                </a:effectLst>
              </a:rPr>
              <a:t> </a:t>
            </a:r>
            <a:r>
              <a:rPr lang="en-IE" b="1" dirty="0" smtClean="0">
                <a:solidFill>
                  <a:srgbClr val="FF0000"/>
                </a:solidFill>
                <a:effectLst>
                  <a:outerShdw blurRad="38100" dist="38100" dir="2700000" algn="tl">
                    <a:srgbClr val="000000">
                      <a:alpha val="43137"/>
                    </a:srgbClr>
                  </a:outerShdw>
                </a:effectLst>
              </a:rPr>
              <a:t>Carcasses</a:t>
            </a:r>
            <a:r>
              <a:rPr lang="en-IE" dirty="0" smtClean="0">
                <a:effectLst>
                  <a:outerShdw blurRad="38100" dist="38100" dir="2700000" algn="tl">
                    <a:srgbClr val="000000">
                      <a:alpha val="43137"/>
                    </a:srgbClr>
                  </a:outerShdw>
                </a:effectLst>
              </a:rPr>
              <a:t> </a:t>
            </a:r>
            <a:r>
              <a:rPr lang="en-IE" dirty="0" smtClean="0"/>
              <a:t>are more difficult observed </a:t>
            </a:r>
            <a:r>
              <a:rPr lang="en-IE" b="1" dirty="0" smtClean="0">
                <a:solidFill>
                  <a:srgbClr val="FF0000"/>
                </a:solidFill>
                <a:effectLst>
                  <a:outerShdw blurRad="38100" dist="38100" dir="2700000" algn="tl">
                    <a:srgbClr val="000000">
                      <a:alpha val="43137"/>
                    </a:srgbClr>
                  </a:outerShdw>
                </a:effectLst>
              </a:rPr>
              <a:t>in forested areas</a:t>
            </a:r>
            <a:r>
              <a:rPr lang="en-IE" dirty="0" smtClean="0"/>
              <a:t> by aerial censuses and poachers presumably have as well greater freedom of action without been detected (Burn et al., 2011).</a:t>
            </a:r>
            <a:endParaRPr lang="en-GB" dirty="0"/>
          </a:p>
        </p:txBody>
      </p:sp>
    </p:spTree>
    <p:extLst>
      <p:ext uri="{BB962C8B-B14F-4D97-AF65-F5344CB8AC3E}">
        <p14:creationId xmlns:p14="http://schemas.microsoft.com/office/powerpoint/2010/main" val="3408644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Paragraphs—internal: lexical cohesion</a:t>
            </a:r>
            <a:endParaRPr lang="en-GB" dirty="0"/>
          </a:p>
        </p:txBody>
      </p:sp>
      <p:sp>
        <p:nvSpPr>
          <p:cNvPr id="3" name="Content Placeholder 2"/>
          <p:cNvSpPr>
            <a:spLocks noGrp="1"/>
          </p:cNvSpPr>
          <p:nvPr>
            <p:ph idx="1"/>
          </p:nvPr>
        </p:nvSpPr>
        <p:spPr/>
        <p:txBody>
          <a:bodyPr>
            <a:normAutofit fontScale="85000" lnSpcReduction="20000"/>
          </a:bodyPr>
          <a:lstStyle/>
          <a:p>
            <a:r>
              <a:rPr lang="en-IE" b="1" dirty="0" smtClean="0">
                <a:solidFill>
                  <a:srgbClr val="00B050"/>
                </a:solidFill>
                <a:effectLst>
                  <a:outerShdw blurRad="38100" dist="38100" dir="2700000" algn="tl">
                    <a:srgbClr val="000000">
                      <a:alpha val="43137"/>
                    </a:srgbClr>
                  </a:outerShdw>
                </a:effectLst>
              </a:rPr>
              <a:t>Our analysis </a:t>
            </a:r>
            <a:r>
              <a:rPr lang="en-IE" dirty="0" smtClean="0"/>
              <a:t>suggests that </a:t>
            </a:r>
            <a:r>
              <a:rPr lang="en-IE" b="1" dirty="0" smtClean="0">
                <a:solidFill>
                  <a:schemeClr val="accent5">
                    <a:lumMod val="75000"/>
                  </a:schemeClr>
                </a:solidFill>
                <a:effectLst>
                  <a:outerShdw blurRad="38100" dist="38100" dir="2700000" algn="tl">
                    <a:srgbClr val="000000">
                      <a:alpha val="43137"/>
                    </a:srgbClr>
                  </a:outerShdw>
                </a:effectLst>
              </a:rPr>
              <a:t>the warmest sites with lowest rainfall </a:t>
            </a:r>
            <a:r>
              <a:rPr lang="en-IE" dirty="0" smtClean="0"/>
              <a:t>are where the likelihood of finding </a:t>
            </a:r>
            <a:r>
              <a:rPr lang="en-IE" b="1" dirty="0" smtClean="0">
                <a:solidFill>
                  <a:schemeClr val="accent2">
                    <a:lumMod val="75000"/>
                  </a:schemeClr>
                </a:solidFill>
                <a:effectLst>
                  <a:outerShdw blurRad="38100" dist="38100" dir="2700000" algn="tl">
                    <a:srgbClr val="000000">
                      <a:alpha val="43137"/>
                    </a:srgbClr>
                  </a:outerShdw>
                </a:effectLst>
              </a:rPr>
              <a:t>elephant carcasses</a:t>
            </a:r>
            <a:r>
              <a:rPr lang="en-IE" dirty="0" smtClean="0"/>
              <a:t> is highest. </a:t>
            </a:r>
            <a:r>
              <a:rPr lang="en-IE" b="1" dirty="0" smtClean="0">
                <a:solidFill>
                  <a:schemeClr val="accent1">
                    <a:lumMod val="50000"/>
                  </a:schemeClr>
                </a:solidFill>
                <a:effectLst>
                  <a:outerShdw blurRad="38100" dist="38100" dir="2700000" algn="tl">
                    <a:srgbClr val="000000">
                      <a:alpha val="43137"/>
                    </a:srgbClr>
                  </a:outerShdw>
                </a:effectLst>
              </a:rPr>
              <a:t>These sites </a:t>
            </a:r>
            <a:r>
              <a:rPr lang="en-IE" dirty="0" smtClean="0"/>
              <a:t>are normally the </a:t>
            </a:r>
            <a:r>
              <a:rPr lang="en-IE" b="1" dirty="0" smtClean="0">
                <a:solidFill>
                  <a:schemeClr val="accent5">
                    <a:lumMod val="75000"/>
                  </a:schemeClr>
                </a:solidFill>
                <a:effectLst>
                  <a:outerShdw blurRad="38100" dist="38100" dir="2700000" algn="tl">
                    <a:srgbClr val="000000">
                      <a:alpha val="43137"/>
                    </a:srgbClr>
                  </a:outerShdw>
                </a:effectLst>
              </a:rPr>
              <a:t>lowest elevation </a:t>
            </a:r>
            <a:r>
              <a:rPr lang="en-IE" dirty="0" smtClean="0"/>
              <a:t>areas in the eastern part of the landscape. </a:t>
            </a:r>
            <a:r>
              <a:rPr lang="en-IE" b="1" dirty="0" smtClean="0">
                <a:solidFill>
                  <a:srgbClr val="00B050"/>
                </a:solidFill>
                <a:effectLst>
                  <a:outerShdw blurRad="38100" dist="38100" dir="2700000" algn="tl">
                    <a:srgbClr val="000000">
                      <a:alpha val="43137"/>
                    </a:srgbClr>
                  </a:outerShdw>
                </a:effectLst>
              </a:rPr>
              <a:t>Our results </a:t>
            </a:r>
            <a:r>
              <a:rPr lang="en-IE" dirty="0" smtClean="0"/>
              <a:t>also indicate that fewer </a:t>
            </a:r>
            <a:r>
              <a:rPr lang="en-IE" b="1" dirty="0" smtClean="0">
                <a:solidFill>
                  <a:schemeClr val="accent2">
                    <a:lumMod val="75000"/>
                  </a:schemeClr>
                </a:solidFill>
                <a:effectLst>
                  <a:outerShdw blurRad="38100" dist="38100" dir="2700000" algn="tl">
                    <a:srgbClr val="000000">
                      <a:alpha val="43137"/>
                    </a:srgbClr>
                  </a:outerShdw>
                </a:effectLst>
              </a:rPr>
              <a:t>elephant carcases </a:t>
            </a:r>
            <a:r>
              <a:rPr lang="en-IE" dirty="0" smtClean="0"/>
              <a:t>are observed in areas at </a:t>
            </a:r>
            <a:r>
              <a:rPr lang="en-IE" b="1" dirty="0" smtClean="0">
                <a:solidFill>
                  <a:schemeClr val="accent5">
                    <a:lumMod val="75000"/>
                  </a:schemeClr>
                </a:solidFill>
                <a:effectLst>
                  <a:outerShdw blurRad="38100" dist="38100" dir="2700000" algn="tl">
                    <a:srgbClr val="000000">
                      <a:alpha val="43137"/>
                    </a:srgbClr>
                  </a:outerShdw>
                </a:effectLst>
              </a:rPr>
              <a:t>higher elevations</a:t>
            </a:r>
            <a:r>
              <a:rPr lang="en-IE" dirty="0" smtClean="0"/>
              <a:t>, which are less accessible. In Northeast Mozambique, most of the </a:t>
            </a:r>
            <a:r>
              <a:rPr lang="en-IE" b="1" dirty="0" smtClean="0">
                <a:solidFill>
                  <a:schemeClr val="accent5">
                    <a:lumMod val="75000"/>
                  </a:schemeClr>
                </a:solidFill>
                <a:effectLst>
                  <a:outerShdw blurRad="38100" dist="38100" dir="2700000" algn="tl">
                    <a:srgbClr val="000000">
                      <a:alpha val="43137"/>
                    </a:srgbClr>
                  </a:outerShdw>
                </a:effectLst>
              </a:rPr>
              <a:t>lowland areas </a:t>
            </a:r>
            <a:r>
              <a:rPr lang="en-IE" dirty="0" smtClean="0"/>
              <a:t>are </a:t>
            </a:r>
            <a:r>
              <a:rPr lang="en-IE" b="1" dirty="0" smtClean="0">
                <a:solidFill>
                  <a:schemeClr val="accent5">
                    <a:lumMod val="75000"/>
                  </a:schemeClr>
                </a:solidFill>
                <a:effectLst>
                  <a:outerShdw blurRad="38100" dist="38100" dir="2700000" algn="tl">
                    <a:srgbClr val="000000">
                      <a:alpha val="43137"/>
                    </a:srgbClr>
                  </a:outerShdw>
                </a:effectLst>
              </a:rPr>
              <a:t>drier and hotter areas </a:t>
            </a:r>
            <a:r>
              <a:rPr lang="en-IE" dirty="0" smtClean="0"/>
              <a:t>with </a:t>
            </a:r>
            <a:r>
              <a:rPr lang="en-IE" b="1" dirty="0" smtClean="0">
                <a:solidFill>
                  <a:schemeClr val="accent4">
                    <a:lumMod val="75000"/>
                  </a:schemeClr>
                </a:solidFill>
                <a:effectLst>
                  <a:outerShdw blurRad="38100" dist="38100" dir="2700000" algn="tl">
                    <a:srgbClr val="000000">
                      <a:alpha val="43137"/>
                    </a:srgbClr>
                  </a:outerShdw>
                </a:effectLst>
              </a:rPr>
              <a:t>seasonal rivers </a:t>
            </a:r>
            <a:r>
              <a:rPr lang="en-IE" dirty="0" smtClean="0"/>
              <a:t>that dry up during </a:t>
            </a:r>
            <a:r>
              <a:rPr lang="en-IE" b="1" dirty="0" smtClean="0">
                <a:solidFill>
                  <a:schemeClr val="accent4">
                    <a:lumMod val="75000"/>
                  </a:schemeClr>
                </a:solidFill>
                <a:effectLst>
                  <a:outerShdw blurRad="38100" dist="38100" dir="2700000" algn="tl">
                    <a:srgbClr val="000000">
                      <a:alpha val="43137"/>
                    </a:srgbClr>
                  </a:outerShdw>
                </a:effectLst>
              </a:rPr>
              <a:t>the dry season</a:t>
            </a:r>
            <a:r>
              <a:rPr lang="en-IE" dirty="0" smtClean="0"/>
              <a:t>, forcing </a:t>
            </a:r>
            <a:r>
              <a:rPr lang="en-IE" b="1" dirty="0" smtClean="0">
                <a:solidFill>
                  <a:schemeClr val="accent2">
                    <a:lumMod val="75000"/>
                  </a:schemeClr>
                </a:solidFill>
                <a:effectLst>
                  <a:outerShdw blurRad="38100" dist="38100" dir="2700000" algn="tl">
                    <a:srgbClr val="000000">
                      <a:alpha val="43137"/>
                    </a:srgbClr>
                  </a:outerShdw>
                </a:effectLst>
              </a:rPr>
              <a:t>elephants</a:t>
            </a:r>
            <a:r>
              <a:rPr lang="en-IE" dirty="0" smtClean="0"/>
              <a:t> to aggregate at the few remaining available sources of water, where they are more easily hunted (</a:t>
            </a:r>
            <a:r>
              <a:rPr lang="en-IE" dirty="0" err="1" smtClean="0"/>
              <a:t>Sibanda</a:t>
            </a:r>
            <a:r>
              <a:rPr lang="en-IE" dirty="0" smtClean="0"/>
              <a:t> et al., 2016). In addition, </a:t>
            </a:r>
            <a:r>
              <a:rPr lang="en-IE" b="1" dirty="0" smtClean="0">
                <a:solidFill>
                  <a:schemeClr val="accent4">
                    <a:lumMod val="75000"/>
                  </a:schemeClr>
                </a:solidFill>
                <a:effectLst>
                  <a:outerShdw blurRad="38100" dist="38100" dir="2700000" algn="tl">
                    <a:srgbClr val="000000">
                      <a:alpha val="43137"/>
                    </a:srgbClr>
                  </a:outerShdw>
                </a:effectLst>
              </a:rPr>
              <a:t>the drying of seasonal rivers</a:t>
            </a:r>
            <a:r>
              <a:rPr lang="en-IE" dirty="0" smtClean="0"/>
              <a:t> allows increased </a:t>
            </a:r>
            <a:r>
              <a:rPr lang="en-IE" b="1" dirty="0" smtClean="0">
                <a:effectLst>
                  <a:outerShdw blurRad="38100" dist="38100" dir="2700000" algn="tl">
                    <a:srgbClr val="000000">
                      <a:alpha val="43137"/>
                    </a:srgbClr>
                  </a:outerShdw>
                </a:effectLst>
              </a:rPr>
              <a:t>accessibility</a:t>
            </a:r>
            <a:r>
              <a:rPr lang="en-IE" dirty="0" smtClean="0"/>
              <a:t> to </a:t>
            </a:r>
            <a:r>
              <a:rPr lang="en-IE" b="1" dirty="0" smtClean="0">
                <a:solidFill>
                  <a:srgbClr val="C00000"/>
                </a:solidFill>
                <a:effectLst>
                  <a:outerShdw blurRad="38100" dist="38100" dir="2700000" algn="tl">
                    <a:srgbClr val="000000">
                      <a:alpha val="43137"/>
                    </a:srgbClr>
                  </a:outerShdw>
                </a:effectLst>
              </a:rPr>
              <a:t>poachers</a:t>
            </a:r>
            <a:r>
              <a:rPr lang="en-IE" dirty="0" smtClean="0"/>
              <a:t> and facilitates transporting </a:t>
            </a:r>
            <a:r>
              <a:rPr lang="en-IE" b="1" dirty="0" smtClean="0">
                <a:solidFill>
                  <a:schemeClr val="accent2">
                    <a:lumMod val="75000"/>
                  </a:schemeClr>
                </a:solidFill>
                <a:effectLst>
                  <a:outerShdw blurRad="38100" dist="38100" dir="2700000" algn="tl">
                    <a:srgbClr val="000000">
                      <a:alpha val="43137"/>
                    </a:srgbClr>
                  </a:outerShdw>
                </a:effectLst>
              </a:rPr>
              <a:t>tusks</a:t>
            </a:r>
            <a:r>
              <a:rPr lang="en-IE" dirty="0" smtClean="0"/>
              <a:t> from remote regions. </a:t>
            </a:r>
            <a:r>
              <a:rPr lang="en-IE" b="1" dirty="0" smtClean="0">
                <a:solidFill>
                  <a:schemeClr val="accent5">
                    <a:lumMod val="75000"/>
                  </a:schemeClr>
                </a:solidFill>
                <a:effectLst>
                  <a:outerShdw blurRad="38100" dist="38100" dir="2700000" algn="tl">
                    <a:srgbClr val="000000">
                      <a:alpha val="43137"/>
                    </a:srgbClr>
                  </a:outerShdw>
                </a:effectLst>
              </a:rPr>
              <a:t>These areas </a:t>
            </a:r>
            <a:r>
              <a:rPr lang="en-IE" dirty="0" smtClean="0"/>
              <a:t>are also mostly covered by open vegetation (Booth &amp; Dunham, 2016; </a:t>
            </a:r>
            <a:r>
              <a:rPr lang="en-IE" dirty="0" err="1" smtClean="0"/>
              <a:t>Kahindi</a:t>
            </a:r>
            <a:r>
              <a:rPr lang="en-IE" dirty="0" smtClean="0"/>
              <a:t> et al., 2010), which </a:t>
            </a:r>
            <a:r>
              <a:rPr lang="en-IE" b="1" dirty="0" smtClean="0">
                <a:solidFill>
                  <a:srgbClr val="7030A0"/>
                </a:solidFill>
                <a:effectLst>
                  <a:outerShdw blurRad="38100" dist="38100" dir="2700000" algn="tl">
                    <a:srgbClr val="000000">
                      <a:alpha val="43137"/>
                    </a:srgbClr>
                  </a:outerShdw>
                </a:effectLst>
              </a:rPr>
              <a:t>predicts</a:t>
            </a:r>
            <a:r>
              <a:rPr lang="en-IE" dirty="0" smtClean="0"/>
              <a:t> the number of </a:t>
            </a:r>
            <a:r>
              <a:rPr lang="en-IE" b="1" dirty="0" smtClean="0">
                <a:solidFill>
                  <a:schemeClr val="accent2">
                    <a:lumMod val="75000"/>
                  </a:schemeClr>
                </a:solidFill>
                <a:effectLst>
                  <a:outerShdw blurRad="38100" dist="38100" dir="2700000" algn="tl">
                    <a:srgbClr val="000000">
                      <a:alpha val="43137"/>
                    </a:srgbClr>
                  </a:outerShdw>
                </a:effectLst>
              </a:rPr>
              <a:t>elephant carcasses </a:t>
            </a:r>
            <a:r>
              <a:rPr lang="en-IE" dirty="0" smtClean="0"/>
              <a:t>in Mozambique. </a:t>
            </a:r>
            <a:r>
              <a:rPr lang="en-IE" b="1" dirty="0" smtClean="0">
                <a:solidFill>
                  <a:srgbClr val="7030A0"/>
                </a:solidFill>
                <a:effectLst>
                  <a:outerShdw blurRad="38100" dist="38100" dir="2700000" algn="tl">
                    <a:srgbClr val="000000">
                      <a:alpha val="43137"/>
                    </a:srgbClr>
                  </a:outerShdw>
                </a:effectLst>
              </a:rPr>
              <a:t>These predictors </a:t>
            </a:r>
            <a:r>
              <a:rPr lang="en-IE" dirty="0" smtClean="0"/>
              <a:t>are also good proxies of the </a:t>
            </a:r>
            <a:r>
              <a:rPr lang="en-IE" b="1" dirty="0" smtClean="0">
                <a:effectLst>
                  <a:outerShdw blurRad="38100" dist="38100" dir="2700000" algn="tl">
                    <a:srgbClr val="000000">
                      <a:alpha val="43137"/>
                    </a:srgbClr>
                  </a:outerShdw>
                </a:effectLst>
              </a:rPr>
              <a:t>detectability</a:t>
            </a:r>
            <a:r>
              <a:rPr lang="en-IE" dirty="0" smtClean="0"/>
              <a:t> of </a:t>
            </a:r>
            <a:r>
              <a:rPr lang="en-IE" b="1" dirty="0" smtClean="0">
                <a:solidFill>
                  <a:srgbClr val="C00000"/>
                </a:solidFill>
                <a:effectLst>
                  <a:outerShdw blurRad="38100" dist="38100" dir="2700000" algn="tl">
                    <a:srgbClr val="000000">
                      <a:alpha val="43137"/>
                    </a:srgbClr>
                  </a:outerShdw>
                </a:effectLst>
              </a:rPr>
              <a:t>poaching</a:t>
            </a:r>
            <a:r>
              <a:rPr lang="en-IE" dirty="0" smtClean="0"/>
              <a:t>, and our results show fewer </a:t>
            </a:r>
            <a:r>
              <a:rPr lang="en-IE" b="1" dirty="0" smtClean="0">
                <a:solidFill>
                  <a:schemeClr val="accent2">
                    <a:lumMod val="75000"/>
                  </a:schemeClr>
                </a:solidFill>
                <a:effectLst>
                  <a:outerShdw blurRad="38100" dist="38100" dir="2700000" algn="tl">
                    <a:srgbClr val="000000">
                      <a:alpha val="43137"/>
                    </a:srgbClr>
                  </a:outerShdw>
                </a:effectLst>
              </a:rPr>
              <a:t>elephant carcasses </a:t>
            </a:r>
            <a:r>
              <a:rPr lang="en-IE" dirty="0" smtClean="0"/>
              <a:t>in forested areas. </a:t>
            </a:r>
            <a:r>
              <a:rPr lang="en-IE" b="1" dirty="0" smtClean="0">
                <a:solidFill>
                  <a:schemeClr val="accent2">
                    <a:lumMod val="75000"/>
                  </a:schemeClr>
                </a:solidFill>
                <a:effectLst>
                  <a:outerShdw blurRad="38100" dist="38100" dir="2700000" algn="tl">
                    <a:srgbClr val="000000">
                      <a:alpha val="43137"/>
                    </a:srgbClr>
                  </a:outerShdw>
                </a:effectLst>
              </a:rPr>
              <a:t>Carcasses</a:t>
            </a:r>
            <a:r>
              <a:rPr lang="en-IE" dirty="0" smtClean="0"/>
              <a:t> are more difficult observed in forested areas by aerial censuses and </a:t>
            </a:r>
            <a:r>
              <a:rPr lang="en-IE" b="1" dirty="0" smtClean="0">
                <a:solidFill>
                  <a:srgbClr val="C00000"/>
                </a:solidFill>
                <a:effectLst>
                  <a:outerShdw blurRad="38100" dist="38100" dir="2700000" algn="tl">
                    <a:srgbClr val="000000">
                      <a:alpha val="43137"/>
                    </a:srgbClr>
                  </a:outerShdw>
                </a:effectLst>
              </a:rPr>
              <a:t>poachers</a:t>
            </a:r>
            <a:r>
              <a:rPr lang="en-IE" dirty="0" smtClean="0"/>
              <a:t> presumably have as well greater freedom of action without been </a:t>
            </a:r>
            <a:r>
              <a:rPr lang="en-IE" b="1" dirty="0" smtClean="0">
                <a:effectLst>
                  <a:outerShdw blurRad="38100" dist="38100" dir="2700000" algn="tl">
                    <a:srgbClr val="000000">
                      <a:alpha val="43137"/>
                    </a:srgbClr>
                  </a:outerShdw>
                </a:effectLst>
              </a:rPr>
              <a:t>detected</a:t>
            </a:r>
            <a:r>
              <a:rPr lang="en-IE" dirty="0" smtClean="0"/>
              <a:t> (Burn et al., 2011).</a:t>
            </a:r>
            <a:endParaRPr lang="en-GB" dirty="0"/>
          </a:p>
        </p:txBody>
      </p:sp>
    </p:spTree>
    <p:extLst>
      <p:ext uri="{BB962C8B-B14F-4D97-AF65-F5344CB8AC3E}">
        <p14:creationId xmlns:p14="http://schemas.microsoft.com/office/powerpoint/2010/main" val="1404657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7439</TotalTime>
  <Words>2011</Words>
  <Application>Microsoft Office PowerPoint</Application>
  <PresentationFormat>Widescreen</PresentationFormat>
  <Paragraphs>89</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Paragraphs? Why bother?</vt:lpstr>
      <vt:lpstr>Paragraph—external: logical flow (1)</vt:lpstr>
      <vt:lpstr>Paragraph—external: logical flow (2)</vt:lpstr>
      <vt:lpstr>Paragraph—external: logical flow (3)</vt:lpstr>
      <vt:lpstr>Paragraph—external: logical flow (4)</vt:lpstr>
      <vt:lpstr>Paragraph—external: logical flow (5)</vt:lpstr>
      <vt:lpstr>Paragraphs—internal: the nuts and bolts (1)</vt:lpstr>
      <vt:lpstr>Paragraphs—internal: control of conversation</vt:lpstr>
      <vt:lpstr>Paragraphs—internal: lexical cohesion</vt:lpstr>
      <vt:lpstr>Paragraphs—internal: Conjunction</vt:lpstr>
      <vt:lpstr>Paragraphs—internal: scaffolding information</vt:lpstr>
      <vt:lpstr>Think of the reader</vt:lpstr>
    </vt:vector>
  </TitlesOfParts>
  <Company>University of Limerick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Paragraphs. Why bother?</dc:title>
  <dc:creator>Lawrence.Cleary</dc:creator>
  <cp:lastModifiedBy>Lawrence.Cleary</cp:lastModifiedBy>
  <cp:revision>21</cp:revision>
  <dcterms:created xsi:type="dcterms:W3CDTF">2019-03-27T13:39:03Z</dcterms:created>
  <dcterms:modified xsi:type="dcterms:W3CDTF">2019-04-01T17:38:06Z</dcterms:modified>
</cp:coreProperties>
</file>