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5" r:id="rId5"/>
    <p:sldId id="259" r:id="rId6"/>
    <p:sldId id="260" r:id="rId7"/>
    <p:sldId id="262" r:id="rId8"/>
    <p:sldId id="263" r:id="rId9"/>
    <p:sldId id="264"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20013" autoAdjust="0"/>
    <p:restoredTop sz="94660"/>
  </p:normalViewPr>
  <p:slideViewPr>
    <p:cSldViewPr snapToGrid="0">
      <p:cViewPr varScale="1">
        <p:scale>
          <a:sx n="78" d="100"/>
          <a:sy n="78" d="100"/>
        </p:scale>
        <p:origin x="132" y="1278"/>
      </p:cViewPr>
      <p:guideLst/>
    </p:cSldViewPr>
  </p:slideViewPr>
  <p:notesTextViewPr>
    <p:cViewPr>
      <p:scale>
        <a:sx n="1" d="1"/>
        <a:sy n="1" d="1"/>
      </p:scale>
      <p:origin x="0" y="0"/>
    </p:cViewPr>
  </p:notesTextViewPr>
  <p:notesViewPr>
    <p:cSldViewPr snapToGrid="0">
      <p:cViewPr varScale="1">
        <p:scale>
          <a:sx n="100" d="100"/>
          <a:sy n="100" d="100"/>
        </p:scale>
        <p:origin x="17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4ADCD-E09D-488D-98B2-01E78562F90E}" type="datetimeFigureOut">
              <a:rPr lang="en-GB" smtClean="0"/>
              <a:t>27/03/2019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FD8688-7D9D-4534-A508-7F9C36095F3E}" type="slidenum">
              <a:rPr lang="en-GB" smtClean="0"/>
              <a:t>‹#›</a:t>
            </a:fld>
            <a:endParaRPr lang="en-GB"/>
          </a:p>
        </p:txBody>
      </p:sp>
    </p:spTree>
    <p:extLst>
      <p:ext uri="{BB962C8B-B14F-4D97-AF65-F5344CB8AC3E}">
        <p14:creationId xmlns:p14="http://schemas.microsoft.com/office/powerpoint/2010/main" val="136078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4FD8688-7D9D-4534-A508-7F9C36095F3E}" type="slidenum">
              <a:rPr lang="en-GB" smtClean="0"/>
              <a:t>1</a:t>
            </a:fld>
            <a:endParaRPr lang="en-GB"/>
          </a:p>
        </p:txBody>
      </p:sp>
    </p:spTree>
    <p:extLst>
      <p:ext uri="{BB962C8B-B14F-4D97-AF65-F5344CB8AC3E}">
        <p14:creationId xmlns:p14="http://schemas.microsoft.com/office/powerpoint/2010/main" val="433802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Observe not only what writers say, but how they say it. And distinguish between their assessment of the works of others and their own assertions based on that assessment.</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10</a:t>
            </a:fld>
            <a:endParaRPr lang="en-GB"/>
          </a:p>
        </p:txBody>
      </p:sp>
    </p:spTree>
    <p:extLst>
      <p:ext uri="{BB962C8B-B14F-4D97-AF65-F5344CB8AC3E}">
        <p14:creationId xmlns:p14="http://schemas.microsoft.com/office/powerpoint/2010/main" val="187736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If we were attending a party that is already underway, we would likely find groups of people standing in circles chatting away. We might migrate over to a group of people that we know. Before we enter the conversation that they might be having, we are going to first listen to what people are saying and figure out what the point of the conversation.  Once we understand where the conversation has been and where it is going, we might put our two cents in. </a:t>
            </a:r>
          </a:p>
          <a:p>
            <a:endParaRPr lang="en-IE" dirty="0"/>
          </a:p>
          <a:p>
            <a:r>
              <a:rPr lang="en-IE" dirty="0" smtClean="0"/>
              <a:t>In academic contexts, the conversations centre around either a point about which people disagree or a knowledge gap in their field, something people in their field is struggling to understand or identify. People in academic contexts argue, either by taking a position on a point of contention or else by proposing a fill for that hole in their field of knowledge, something that might explain or identify what exists in that space. </a:t>
            </a:r>
          </a:p>
          <a:p>
            <a:endParaRPr lang="en-IE" dirty="0"/>
          </a:p>
          <a:p>
            <a:r>
              <a:rPr lang="en-IE" dirty="0" smtClean="0"/>
              <a:t>Before we can argue on paper in an academic context, we need to establish that the problem or question is something currently being discussed and give a reader the sense of where the conversation has been and where it seems to be going. We do that in our introductions and literature reviews. And we base our approach to the problem on what has already been done or not done by past scholars.</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2</a:t>
            </a:fld>
            <a:endParaRPr lang="en-GB"/>
          </a:p>
        </p:txBody>
      </p:sp>
    </p:spTree>
    <p:extLst>
      <p:ext uri="{BB962C8B-B14F-4D97-AF65-F5344CB8AC3E}">
        <p14:creationId xmlns:p14="http://schemas.microsoft.com/office/powerpoint/2010/main" val="3606816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When you summarise others’ work, you are giving your reader information they need in order for them to understand what you are proposing in your paper: the defence of a claim, the answering of a question, the solving of a problem or an affirmation or negation of a hypothesis.</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3</a:t>
            </a:fld>
            <a:endParaRPr lang="en-GB"/>
          </a:p>
        </p:txBody>
      </p:sp>
    </p:spTree>
    <p:extLst>
      <p:ext uri="{BB962C8B-B14F-4D97-AF65-F5344CB8AC3E}">
        <p14:creationId xmlns:p14="http://schemas.microsoft.com/office/powerpoint/2010/main" val="3181916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Go to uefap.com, to the Writing section, where there is a section on reporting and on citing. The section on reporting has explicit instructions for paraphrasing and summarising. The section on citing has samples of phrasing typically used to introduce reported information.</a:t>
            </a:r>
          </a:p>
          <a:p>
            <a:endParaRPr lang="en-IE" dirty="0"/>
          </a:p>
          <a:p>
            <a:r>
              <a:rPr lang="en-IE" dirty="0" smtClean="0"/>
              <a:t>NOTE: Some disciplines rarely quote, others often quote. What is common in the research articles that you use to inform </a:t>
            </a:r>
            <a:r>
              <a:rPr lang="en-IE" smtClean="0"/>
              <a:t>your argument?</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4</a:t>
            </a:fld>
            <a:endParaRPr lang="en-GB"/>
          </a:p>
        </p:txBody>
      </p:sp>
    </p:spTree>
    <p:extLst>
      <p:ext uri="{BB962C8B-B14F-4D97-AF65-F5344CB8AC3E}">
        <p14:creationId xmlns:p14="http://schemas.microsoft.com/office/powerpoint/2010/main" val="3059119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Typically, the reason given for citing sources is to avoid plagiarism, but there are so many other, better reasons for reporting on the work of others.</a:t>
            </a:r>
          </a:p>
          <a:p>
            <a:endParaRPr lang="en-IE" dirty="0"/>
          </a:p>
          <a:p>
            <a:r>
              <a:rPr lang="en-IE" dirty="0" smtClean="0"/>
              <a:t>Fairness is one reason. Let people have what they need to contest your findings. Also, give credit to those who did a lot of work so that you could know what you know.</a:t>
            </a:r>
          </a:p>
          <a:p>
            <a:endParaRPr lang="en-IE" dirty="0"/>
          </a:p>
          <a:p>
            <a:r>
              <a:rPr lang="en-IE" dirty="0" smtClean="0"/>
              <a:t>Credibility is a second reason. By validating your thoughts with support from reputable sources, you increase the strength of your argument and become credible by association.</a:t>
            </a:r>
          </a:p>
          <a:p>
            <a:endParaRPr lang="en-IE" dirty="0"/>
          </a:p>
          <a:p>
            <a:r>
              <a:rPr lang="en-IE" dirty="0" smtClean="0"/>
              <a:t>Clarity and coherence is another reason. Readers need to distinguish between what you are saying and what others are saying. If I see an assertion that is followed by a citation, I assume that is reported information. If I do not see any citation, I am assuming the writer is asserting something or concluding something based on the information previously reported. </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5</a:t>
            </a:fld>
            <a:endParaRPr lang="en-GB"/>
          </a:p>
        </p:txBody>
      </p:sp>
    </p:spTree>
    <p:extLst>
      <p:ext uri="{BB962C8B-B14F-4D97-AF65-F5344CB8AC3E}">
        <p14:creationId xmlns:p14="http://schemas.microsoft.com/office/powerpoint/2010/main" val="3115034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There is no such thing as ‘academic writing’. There is only the conventions of the communities that discourse on particular topics. If engineers wrote a paper some engineering problem, but used the conventions of the discourse on dance, no matter how sound the investigation or the findings, the paper would likely never see the light of day in an engineering journal. People identify members of the field by the writer’s/speaker’s knowledge and manipulation of the topics and discourse conventions of their field.</a:t>
            </a:r>
          </a:p>
          <a:p>
            <a:endParaRPr lang="en-IE" dirty="0"/>
          </a:p>
          <a:p>
            <a:r>
              <a:rPr lang="en-IE" dirty="0" smtClean="0"/>
              <a:t>How do people in your field talk about the stuff that people in your field talk about? Is there uniformity? Or are there subtle differences in how some topics are talked about? </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6</a:t>
            </a:fld>
            <a:endParaRPr lang="en-GB"/>
          </a:p>
        </p:txBody>
      </p:sp>
    </p:spTree>
    <p:extLst>
      <p:ext uri="{BB962C8B-B14F-4D97-AF65-F5344CB8AC3E}">
        <p14:creationId xmlns:p14="http://schemas.microsoft.com/office/powerpoint/2010/main" val="1966648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Sample sentences taken from the texts to which hyperlinks are provided on Slide 5.</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7</a:t>
            </a:fld>
            <a:endParaRPr lang="en-GB"/>
          </a:p>
        </p:txBody>
      </p:sp>
    </p:spTree>
    <p:extLst>
      <p:ext uri="{BB962C8B-B14F-4D97-AF65-F5344CB8AC3E}">
        <p14:creationId xmlns:p14="http://schemas.microsoft.com/office/powerpoint/2010/main" val="156561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Sample sentences taken from the texts to which hyperlinks are provided on Slide 5.</a:t>
            </a:r>
          </a:p>
          <a:p>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8</a:t>
            </a:fld>
            <a:endParaRPr lang="en-GB"/>
          </a:p>
        </p:txBody>
      </p:sp>
    </p:spTree>
    <p:extLst>
      <p:ext uri="{BB962C8B-B14F-4D97-AF65-F5344CB8AC3E}">
        <p14:creationId xmlns:p14="http://schemas.microsoft.com/office/powerpoint/2010/main" val="1836371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smtClean="0"/>
          </a:p>
          <a:p>
            <a:endParaRPr lang="en-IE" dirty="0"/>
          </a:p>
          <a:p>
            <a:r>
              <a:rPr lang="en-IE" dirty="0" smtClean="0"/>
              <a:t>The engineer comes in when reporting on what they observed</a:t>
            </a:r>
          </a:p>
          <a:p>
            <a:endParaRPr lang="en-IE" dirty="0"/>
          </a:p>
          <a:p>
            <a:r>
              <a:rPr lang="en-IE" dirty="0" smtClean="0"/>
              <a:t>The literary critic steps in to make sense of the literature.</a:t>
            </a:r>
          </a:p>
          <a:p>
            <a:endParaRPr lang="en-IE" dirty="0"/>
          </a:p>
          <a:p>
            <a:r>
              <a:rPr lang="en-IE" dirty="0" smtClean="0"/>
              <a:t>The political scientist comes in to justify their method of inquiry.</a:t>
            </a:r>
            <a:endParaRPr lang="en-GB" dirty="0"/>
          </a:p>
        </p:txBody>
      </p:sp>
      <p:sp>
        <p:nvSpPr>
          <p:cNvPr id="4" name="Slide Number Placeholder 3"/>
          <p:cNvSpPr>
            <a:spLocks noGrp="1"/>
          </p:cNvSpPr>
          <p:nvPr>
            <p:ph type="sldNum" sz="quarter" idx="10"/>
          </p:nvPr>
        </p:nvSpPr>
        <p:spPr/>
        <p:txBody>
          <a:bodyPr/>
          <a:lstStyle/>
          <a:p>
            <a:fld id="{F4FD8688-7D9D-4534-A508-7F9C36095F3E}" type="slidenum">
              <a:rPr lang="en-GB" smtClean="0"/>
              <a:t>9</a:t>
            </a:fld>
            <a:endParaRPr lang="en-GB"/>
          </a:p>
        </p:txBody>
      </p:sp>
    </p:spTree>
    <p:extLst>
      <p:ext uri="{BB962C8B-B14F-4D97-AF65-F5344CB8AC3E}">
        <p14:creationId xmlns:p14="http://schemas.microsoft.com/office/powerpoint/2010/main" val="937002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93377A-472F-40AA-A10E-8D82CA711079}"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371153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93377A-472F-40AA-A10E-8D82CA711079}"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2897087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93377A-472F-40AA-A10E-8D82CA711079}"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845200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838200" y="1847850"/>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93377A-472F-40AA-A10E-8D82CA711079}" type="datetimeFigureOut">
              <a:rPr lang="en-GB" smtClean="0"/>
              <a:t>27/03/2019</a:t>
            </a:fld>
            <a:endParaRPr lang="en-GB"/>
          </a:p>
        </p:txBody>
      </p:sp>
      <p:sp>
        <p:nvSpPr>
          <p:cNvPr id="5" name="Footer Placeholder 4"/>
          <p:cNvSpPr>
            <a:spLocks noGrp="1"/>
          </p:cNvSpPr>
          <p:nvPr>
            <p:ph type="ftr" sz="quarter" idx="11"/>
          </p:nvPr>
        </p:nvSpPr>
        <p:spPr>
          <a:blipFill>
            <a:blip r:embed="rId2"/>
            <a:tile tx="0" ty="0" sx="100000" sy="100000" flip="none" algn="tl"/>
          </a:blipFill>
        </p:spPr>
        <p:txBody>
          <a:bodyPr/>
          <a:lstStyle/>
          <a:p>
            <a:endParaRPr lang="en-GB" dirty="0"/>
          </a:p>
        </p:txBody>
      </p:sp>
      <p:sp>
        <p:nvSpPr>
          <p:cNvPr id="6" name="Slide Number Placeholder 5"/>
          <p:cNvSpPr>
            <a:spLocks noGrp="1"/>
          </p:cNvSpPr>
          <p:nvPr>
            <p:ph type="sldNum" sz="quarter" idx="12"/>
          </p:nvPr>
        </p:nvSpPr>
        <p:spPr/>
        <p:txBody>
          <a:bodyPr/>
          <a:lstStyle/>
          <a:p>
            <a:fld id="{EAD546AC-FEC8-4594-81B5-DEEAF6C5DE4C}" type="slidenum">
              <a:rPr lang="en-GB" smtClean="0"/>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88475" y="6260016"/>
            <a:ext cx="2792896" cy="557791"/>
          </a:xfrm>
          <a:prstGeom prst="rect">
            <a:avLst/>
          </a:prstGeom>
        </p:spPr>
      </p:pic>
    </p:spTree>
    <p:extLst>
      <p:ext uri="{BB962C8B-B14F-4D97-AF65-F5344CB8AC3E}">
        <p14:creationId xmlns:p14="http://schemas.microsoft.com/office/powerpoint/2010/main" val="106561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93377A-472F-40AA-A10E-8D82CA711079}"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3940669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93377A-472F-40AA-A10E-8D82CA711079}"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411125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93377A-472F-40AA-A10E-8D82CA711079}" type="datetimeFigureOut">
              <a:rPr lang="en-GB" smtClean="0"/>
              <a:t>26/03/2019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349877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93377A-472F-40AA-A10E-8D82CA711079}" type="datetimeFigureOut">
              <a:rPr lang="en-GB" smtClean="0"/>
              <a:t>26/03/2019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105020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3377A-472F-40AA-A10E-8D82CA711079}" type="datetimeFigureOut">
              <a:rPr lang="en-GB" smtClean="0"/>
              <a:t>26/03/2019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259000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93377A-472F-40AA-A10E-8D82CA711079}"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95125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93377A-472F-40AA-A10E-8D82CA711079}"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D546AC-FEC8-4594-81B5-DEEAF6C5DE4C}" type="slidenum">
              <a:rPr lang="en-GB" smtClean="0"/>
              <a:t>‹#›</a:t>
            </a:fld>
            <a:endParaRPr lang="en-GB"/>
          </a:p>
        </p:txBody>
      </p:sp>
    </p:spTree>
    <p:extLst>
      <p:ext uri="{BB962C8B-B14F-4D97-AF65-F5344CB8AC3E}">
        <p14:creationId xmlns:p14="http://schemas.microsoft.com/office/powerpoint/2010/main" val="308660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3377A-472F-40AA-A10E-8D82CA711079}" type="datetimeFigureOut">
              <a:rPr lang="en-GB" smtClean="0"/>
              <a:t>26/03/2019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546AC-FEC8-4594-81B5-DEEAF6C5DE4C}" type="slidenum">
              <a:rPr lang="en-GB" smtClean="0"/>
              <a:t>‹#›</a:t>
            </a:fld>
            <a:endParaRPr lang="en-GB"/>
          </a:p>
        </p:txBody>
      </p:sp>
    </p:spTree>
    <p:extLst>
      <p:ext uri="{BB962C8B-B14F-4D97-AF65-F5344CB8AC3E}">
        <p14:creationId xmlns:p14="http://schemas.microsoft.com/office/powerpoint/2010/main" val="3718391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rw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onlinelibrary.wiley.com/doi/pdf/10.1111/j.1467-8551.1996.tb00121.x" TargetMode="External"/><Relationship Id="rId3" Type="http://schemas.openxmlformats.org/officeDocument/2006/relationships/hyperlink" Target="https://www.sciencedirect.com/science/article/pii/S0741521406002266" TargetMode="External"/><Relationship Id="rId7" Type="http://schemas.openxmlformats.org/officeDocument/2006/relationships/hyperlink" Target="http://citeseerx.ist.psu.edu/viewdoc/download?doi=10.1.1.850.8126&amp;rep=rep1&amp;typ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jstor.org/stable/pdf/10.5749/culturalcritique.90.2015.0088.pdf?refreqid=excelsior%3Aaf7afb03bd20084c471f6212b4da8ddd" TargetMode="External"/><Relationship Id="rId5" Type="http://schemas.openxmlformats.org/officeDocument/2006/relationships/hyperlink" Target="https://www.researchgate.net/profile/Nina_Hyams/publication/226134711_Child_Non-Finite_Clauses_and_the_Mood-Aspect_Connection/links/55a6e5e308aeb4e8e646c852.pdf" TargetMode="External"/><Relationship Id="rId4" Type="http://schemas.openxmlformats.org/officeDocument/2006/relationships/hyperlink" Target="https://www.cambridge.org/core/services/aop-cambridge-core/content/view/86F5EA3BA0DE18EEAA81D55B087282A2/S0007123412000415a.pdf/diffusion_of_policy_diffusion_research_in_political_science.pdf" TargetMode="External"/><Relationship Id="rId9" Type="http://schemas.openxmlformats.org/officeDocument/2006/relationships/hyperlink" Target="https://www.ssoar.info/ssoar/bitstream/handle/document/57706/ssoar-fqs-2017-2-van_katwyk_et_al-Knowing_Through_Improvisational_Dance_A.pdf?sequence=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uts.edu.au/current-students/support/helps/self-help-resources/grammar/reporting-verb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dirty="0" smtClean="0"/>
              <a:t>Introducing and citing quotes, paraphrases and summaries</a:t>
            </a:r>
            <a:endParaRPr lang="en-GB" dirty="0"/>
          </a:p>
        </p:txBody>
      </p:sp>
      <p:sp>
        <p:nvSpPr>
          <p:cNvPr id="3" name="Subtitle 2"/>
          <p:cNvSpPr>
            <a:spLocks noGrp="1"/>
          </p:cNvSpPr>
          <p:nvPr>
            <p:ph type="subTitle" idx="1"/>
          </p:nvPr>
        </p:nvSpPr>
        <p:spPr/>
        <p:txBody>
          <a:bodyPr/>
          <a:lstStyle/>
          <a:p>
            <a:r>
              <a:rPr lang="en-IE" dirty="0" smtClean="0"/>
              <a:t>Lawrence Cleary, Co-director Regional Writing Centre, UL</a:t>
            </a:r>
          </a:p>
          <a:p>
            <a:r>
              <a:rPr lang="en-IE" dirty="0" smtClean="0">
                <a:hlinkClick r:id="rId3"/>
              </a:rPr>
              <a:t>www.ul.ie/rwc</a:t>
            </a:r>
            <a:endParaRPr lang="en-IE" dirty="0" smtClean="0"/>
          </a:p>
          <a:p>
            <a:endParaRPr lang="en-IE" dirty="0"/>
          </a:p>
          <a:p>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42452" y="4843671"/>
            <a:ext cx="2286000" cy="1524000"/>
          </a:xfrm>
          <a:prstGeom prst="rect">
            <a:avLst/>
          </a:prstGeom>
        </p:spPr>
      </p:pic>
    </p:spTree>
    <p:extLst>
      <p:ext uri="{BB962C8B-B14F-4D97-AF65-F5344CB8AC3E}">
        <p14:creationId xmlns:p14="http://schemas.microsoft.com/office/powerpoint/2010/main" val="971629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Learning strategy</a:t>
            </a:r>
            <a:endParaRPr lang="en-GB" dirty="0"/>
          </a:p>
        </p:txBody>
      </p:sp>
      <p:sp>
        <p:nvSpPr>
          <p:cNvPr id="3" name="Content Placeholder 2"/>
          <p:cNvSpPr>
            <a:spLocks noGrp="1"/>
          </p:cNvSpPr>
          <p:nvPr>
            <p:ph idx="1"/>
          </p:nvPr>
        </p:nvSpPr>
        <p:spPr/>
        <p:txBody>
          <a:bodyPr/>
          <a:lstStyle/>
          <a:p>
            <a:r>
              <a:rPr lang="en-IE" dirty="0" smtClean="0"/>
              <a:t>Read for content, but also for form. </a:t>
            </a:r>
          </a:p>
          <a:p>
            <a:r>
              <a:rPr lang="en-IE" dirty="0" smtClean="0"/>
              <a:t>Pay attention to how sources are introduced, typically. Keep in mind that there are many sub-fields in your field and some of those conventions may not cross over.</a:t>
            </a:r>
          </a:p>
          <a:p>
            <a:r>
              <a:rPr lang="en-IE" dirty="0" smtClean="0"/>
              <a:t>Pay attention to citation conventions—where do writers in your field typically place the citation?</a:t>
            </a:r>
          </a:p>
          <a:p>
            <a:r>
              <a:rPr lang="en-IE" dirty="0" smtClean="0"/>
              <a:t>Pay attention to how writers comment on the information they report, but with respect to the verbs they use to report the ideas and findings of others and in terms of any commentary that precedes or follows. </a:t>
            </a:r>
          </a:p>
          <a:p>
            <a:endParaRPr lang="en-GB" dirty="0"/>
          </a:p>
        </p:txBody>
      </p:sp>
    </p:spTree>
    <p:extLst>
      <p:ext uri="{BB962C8B-B14F-4D97-AF65-F5344CB8AC3E}">
        <p14:creationId xmlns:p14="http://schemas.microsoft.com/office/powerpoint/2010/main" val="373916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Entering the Conversation</a:t>
            </a:r>
            <a:endParaRPr lang="en-GB" dirty="0"/>
          </a:p>
        </p:txBody>
      </p:sp>
      <p:sp>
        <p:nvSpPr>
          <p:cNvPr id="3" name="Content Placeholder 2"/>
          <p:cNvSpPr>
            <a:spLocks noGrp="1"/>
          </p:cNvSpPr>
          <p:nvPr>
            <p:ph idx="1"/>
          </p:nvPr>
        </p:nvSpPr>
        <p:spPr/>
        <p:txBody>
          <a:bodyPr>
            <a:normAutofit lnSpcReduction="10000"/>
          </a:bodyPr>
          <a:lstStyle/>
          <a:p>
            <a:r>
              <a:rPr lang="en-IE" dirty="0" smtClean="0"/>
              <a:t>Papers in </a:t>
            </a:r>
            <a:r>
              <a:rPr lang="en-IE" dirty="0"/>
              <a:t>a</a:t>
            </a:r>
            <a:r>
              <a:rPr lang="en-IE" dirty="0" smtClean="0"/>
              <a:t>cademic contexts begin with an assertion (a claim or hypothesis) or a problem or a question.</a:t>
            </a:r>
          </a:p>
          <a:p>
            <a:r>
              <a:rPr lang="en-IE" dirty="0" smtClean="0"/>
              <a:t>We know the assertion or problem or question is relevant because it is something still argued about in the literature. </a:t>
            </a:r>
          </a:p>
          <a:p>
            <a:r>
              <a:rPr lang="en-IE" dirty="0" smtClean="0"/>
              <a:t>Before we can make our own case, we need to report how others have treated the assertion, problem or question</a:t>
            </a:r>
          </a:p>
          <a:p>
            <a:pPr lvl="1"/>
            <a:r>
              <a:rPr lang="en-IE" dirty="0" smtClean="0"/>
              <a:t>When did they begin to address the issue?</a:t>
            </a:r>
          </a:p>
          <a:p>
            <a:pPr lvl="1"/>
            <a:r>
              <a:rPr lang="en-IE" dirty="0" smtClean="0"/>
              <a:t>What research did they conduct in order to defend the assertion, solve the problem or answer the question?</a:t>
            </a:r>
          </a:p>
          <a:p>
            <a:pPr lvl="1"/>
            <a:r>
              <a:rPr lang="en-IE" dirty="0" smtClean="0"/>
              <a:t>What did they conclude from their findings?</a:t>
            </a:r>
          </a:p>
          <a:p>
            <a:pPr lvl="1"/>
            <a:r>
              <a:rPr lang="en-IE" dirty="0" smtClean="0"/>
              <a:t>What problems still remain undefended, unsolved or unanswered? </a:t>
            </a:r>
            <a:endParaRPr lang="en-GB" dirty="0"/>
          </a:p>
        </p:txBody>
      </p:sp>
    </p:spTree>
    <p:extLst>
      <p:ext uri="{BB962C8B-B14F-4D97-AF65-F5344CB8AC3E}">
        <p14:creationId xmlns:p14="http://schemas.microsoft.com/office/powerpoint/2010/main" val="283780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report what others say?</a:t>
            </a:r>
            <a:endParaRPr lang="en-GB" dirty="0"/>
          </a:p>
        </p:txBody>
      </p:sp>
      <p:sp>
        <p:nvSpPr>
          <p:cNvPr id="3" name="Content Placeholder 2"/>
          <p:cNvSpPr>
            <a:spLocks noGrp="1"/>
          </p:cNvSpPr>
          <p:nvPr>
            <p:ph idx="1"/>
          </p:nvPr>
        </p:nvSpPr>
        <p:spPr/>
        <p:txBody>
          <a:bodyPr>
            <a:normAutofit lnSpcReduction="10000"/>
          </a:bodyPr>
          <a:lstStyle/>
          <a:p>
            <a:r>
              <a:rPr lang="en-IE" dirty="0" smtClean="0"/>
              <a:t>To summarise the arguments/findings</a:t>
            </a:r>
          </a:p>
          <a:p>
            <a:r>
              <a:rPr lang="en-IE" dirty="0" smtClean="0"/>
              <a:t>To establish the relevance of the problem</a:t>
            </a:r>
          </a:p>
          <a:p>
            <a:r>
              <a:rPr lang="en-IE" dirty="0" smtClean="0"/>
              <a:t>To summarise or detail opposing arguments</a:t>
            </a:r>
          </a:p>
          <a:p>
            <a:r>
              <a:rPr lang="en-IE" dirty="0" smtClean="0"/>
              <a:t>To defend your methodology</a:t>
            </a:r>
          </a:p>
          <a:p>
            <a:r>
              <a:rPr lang="en-IE" dirty="0" smtClean="0"/>
              <a:t>To defend your approach to answering a question, defending a claim, solving a problem or testing a hypothesis</a:t>
            </a:r>
          </a:p>
          <a:p>
            <a:r>
              <a:rPr lang="en-IE" dirty="0" smtClean="0"/>
              <a:t>To further validate or refute claims made in the literature</a:t>
            </a:r>
          </a:p>
          <a:p>
            <a:r>
              <a:rPr lang="en-IE" dirty="0" smtClean="0"/>
              <a:t>To further support or undermine conclusions of others</a:t>
            </a:r>
          </a:p>
          <a:p>
            <a:r>
              <a:rPr lang="en-IE" dirty="0" smtClean="0"/>
              <a:t>To further support or validate your own conclusions</a:t>
            </a:r>
          </a:p>
          <a:p>
            <a:endParaRPr lang="en-IE" dirty="0" smtClean="0"/>
          </a:p>
          <a:p>
            <a:endParaRPr lang="en-IE" dirty="0" smtClean="0"/>
          </a:p>
          <a:p>
            <a:endParaRPr lang="en-GB" dirty="0"/>
          </a:p>
        </p:txBody>
      </p:sp>
    </p:spTree>
    <p:extLst>
      <p:ext uri="{BB962C8B-B14F-4D97-AF65-F5344CB8AC3E}">
        <p14:creationId xmlns:p14="http://schemas.microsoft.com/office/powerpoint/2010/main" val="1601242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are some reporting options?</a:t>
            </a:r>
            <a:endParaRPr lang="en-GB" dirty="0"/>
          </a:p>
        </p:txBody>
      </p:sp>
      <p:sp>
        <p:nvSpPr>
          <p:cNvPr id="3" name="Content Placeholder 2"/>
          <p:cNvSpPr>
            <a:spLocks noGrp="1"/>
          </p:cNvSpPr>
          <p:nvPr>
            <p:ph idx="1"/>
          </p:nvPr>
        </p:nvSpPr>
        <p:spPr/>
        <p:txBody>
          <a:bodyPr>
            <a:normAutofit fontScale="77500" lnSpcReduction="20000"/>
          </a:bodyPr>
          <a:lstStyle/>
          <a:p>
            <a:r>
              <a:rPr lang="en-IE" dirty="0" smtClean="0"/>
              <a:t>Summarising—give us a gist of the information being reported, the main, most essential, most relevant points.</a:t>
            </a:r>
          </a:p>
          <a:p>
            <a:pPr lvl="1"/>
            <a:r>
              <a:rPr lang="en-IE" dirty="0" smtClean="0"/>
              <a:t>Sometimes the summary is not comprehensive, but limited to the information the reader needs in order to follow your logic.</a:t>
            </a:r>
          </a:p>
          <a:p>
            <a:pPr lvl="1"/>
            <a:r>
              <a:rPr lang="en-IE" dirty="0" smtClean="0"/>
              <a:t>Be careful, though, not to omit information that calls your logic into question.</a:t>
            </a:r>
          </a:p>
          <a:p>
            <a:r>
              <a:rPr lang="en-IE" dirty="0" smtClean="0"/>
              <a:t>Paraphrasing—sometimes called an indirect quote—give us precisely what the author wrote/said, but in your own words.</a:t>
            </a:r>
          </a:p>
          <a:p>
            <a:pPr lvl="1"/>
            <a:r>
              <a:rPr lang="en-IE" dirty="0" smtClean="0"/>
              <a:t>All the ideas in the text being reported have to be accurately represented in the paraphrase, and the reader should be clear about the context in which the original was stated. </a:t>
            </a:r>
          </a:p>
          <a:p>
            <a:pPr lvl="1"/>
            <a:r>
              <a:rPr lang="en-IE" dirty="0" smtClean="0"/>
              <a:t>Paraphrasing and summarising demonstrate a greater understanding of what is being said that does quoting.</a:t>
            </a:r>
          </a:p>
          <a:p>
            <a:r>
              <a:rPr lang="en-IE" dirty="0" smtClean="0"/>
              <a:t>Quoting—give us the exact word the source wrote or said.</a:t>
            </a:r>
          </a:p>
          <a:p>
            <a:pPr lvl="1"/>
            <a:r>
              <a:rPr lang="en-IE" dirty="0" smtClean="0"/>
              <a:t>The original text has to placed between two sets of double-inverted commas or speech markers. </a:t>
            </a:r>
          </a:p>
          <a:p>
            <a:pPr lvl="1"/>
            <a:r>
              <a:rPr lang="en-IE" dirty="0" smtClean="0"/>
              <a:t>The original text is sacrosanct, so the quotes should exactly replicate the original. </a:t>
            </a:r>
          </a:p>
          <a:p>
            <a:pPr lvl="1"/>
            <a:r>
              <a:rPr lang="en-IE" dirty="0" smtClean="0"/>
              <a:t>Any errors in grammar or mechanics should be left as they are, using [sic] after the error to denote that the error is not yours but appeared in the original. </a:t>
            </a:r>
            <a:endParaRPr lang="en-GB" dirty="0"/>
          </a:p>
        </p:txBody>
      </p:sp>
    </p:spTree>
    <p:extLst>
      <p:ext uri="{BB962C8B-B14F-4D97-AF65-F5344CB8AC3E}">
        <p14:creationId xmlns:p14="http://schemas.microsoft.com/office/powerpoint/2010/main" val="363973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cite the source?</a:t>
            </a:r>
            <a:endParaRPr lang="en-GB" dirty="0"/>
          </a:p>
        </p:txBody>
      </p:sp>
      <p:sp>
        <p:nvSpPr>
          <p:cNvPr id="3" name="Content Placeholder 2"/>
          <p:cNvSpPr>
            <a:spLocks noGrp="1"/>
          </p:cNvSpPr>
          <p:nvPr>
            <p:ph idx="1"/>
          </p:nvPr>
        </p:nvSpPr>
        <p:spPr/>
        <p:txBody>
          <a:bodyPr/>
          <a:lstStyle/>
          <a:p>
            <a:r>
              <a:rPr lang="en-IE" dirty="0" smtClean="0"/>
              <a:t>To allow readers to verify the accuracy of your reporting</a:t>
            </a:r>
          </a:p>
          <a:p>
            <a:r>
              <a:rPr lang="en-IE" dirty="0" smtClean="0"/>
              <a:t>To allow readers the opportunity to contest your interpretations</a:t>
            </a:r>
          </a:p>
          <a:p>
            <a:r>
              <a:rPr lang="en-IE" dirty="0" smtClean="0"/>
              <a:t>To establish the credibility of the reported information</a:t>
            </a:r>
          </a:p>
          <a:p>
            <a:r>
              <a:rPr lang="en-IE" dirty="0" smtClean="0"/>
              <a:t>To credit the contribution of the source</a:t>
            </a:r>
          </a:p>
          <a:p>
            <a:r>
              <a:rPr lang="en-IE" dirty="0" smtClean="0"/>
              <a:t>To distinguish between what they say and what you say</a:t>
            </a:r>
            <a:endParaRPr lang="en-GB" dirty="0"/>
          </a:p>
        </p:txBody>
      </p:sp>
    </p:spTree>
    <p:extLst>
      <p:ext uri="{BB962C8B-B14F-4D97-AF65-F5344CB8AC3E}">
        <p14:creationId xmlns:p14="http://schemas.microsoft.com/office/powerpoint/2010/main" val="393644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Reporting and citing is discipline specific</a:t>
            </a:r>
            <a:endParaRPr lang="en-GB" dirty="0"/>
          </a:p>
        </p:txBody>
      </p:sp>
      <p:sp>
        <p:nvSpPr>
          <p:cNvPr id="3" name="Content Placeholder 2"/>
          <p:cNvSpPr>
            <a:spLocks noGrp="1"/>
          </p:cNvSpPr>
          <p:nvPr>
            <p:ph idx="1"/>
          </p:nvPr>
        </p:nvSpPr>
        <p:spPr/>
        <p:txBody>
          <a:bodyPr/>
          <a:lstStyle/>
          <a:p>
            <a:r>
              <a:rPr lang="en-IE" dirty="0" smtClean="0">
                <a:hlinkClick r:id="rId3"/>
              </a:rPr>
              <a:t>Engineering</a:t>
            </a:r>
            <a:endParaRPr lang="en-IE" dirty="0" smtClean="0"/>
          </a:p>
          <a:p>
            <a:r>
              <a:rPr lang="en-IE" dirty="0" smtClean="0">
                <a:hlinkClick r:id="rId4"/>
              </a:rPr>
              <a:t>Political Science</a:t>
            </a:r>
            <a:endParaRPr lang="en-IE" dirty="0" smtClean="0"/>
          </a:p>
          <a:p>
            <a:r>
              <a:rPr lang="en-IE" dirty="0" smtClean="0">
                <a:hlinkClick r:id="rId5"/>
              </a:rPr>
              <a:t>Linguistics</a:t>
            </a:r>
            <a:endParaRPr lang="en-IE" dirty="0" smtClean="0"/>
          </a:p>
          <a:p>
            <a:r>
              <a:rPr lang="en-IE" dirty="0" smtClean="0">
                <a:hlinkClick r:id="rId6"/>
              </a:rPr>
              <a:t>Literary Studies</a:t>
            </a:r>
            <a:endParaRPr lang="en-IE" dirty="0" smtClean="0"/>
          </a:p>
          <a:p>
            <a:r>
              <a:rPr lang="en-IE" dirty="0" smtClean="0">
                <a:hlinkClick r:id="rId7"/>
              </a:rPr>
              <a:t>Nursing</a:t>
            </a:r>
            <a:endParaRPr lang="en-IE" dirty="0" smtClean="0"/>
          </a:p>
          <a:p>
            <a:r>
              <a:rPr lang="en-IE" dirty="0" smtClean="0">
                <a:hlinkClick r:id="rId8"/>
              </a:rPr>
              <a:t>Business</a:t>
            </a:r>
            <a:endParaRPr lang="en-IE" dirty="0" smtClean="0"/>
          </a:p>
          <a:p>
            <a:r>
              <a:rPr lang="en-IE" dirty="0" smtClean="0">
                <a:hlinkClick r:id="rId9"/>
              </a:rPr>
              <a:t>Dance</a:t>
            </a:r>
            <a:endParaRPr lang="en-IE" dirty="0" smtClean="0"/>
          </a:p>
          <a:p>
            <a:r>
              <a:rPr lang="en-IE" dirty="0" smtClean="0"/>
              <a:t>Your discipline?</a:t>
            </a:r>
            <a:endParaRPr lang="en-GB" dirty="0"/>
          </a:p>
        </p:txBody>
      </p:sp>
    </p:spTree>
    <p:extLst>
      <p:ext uri="{BB962C8B-B14F-4D97-AF65-F5344CB8AC3E}">
        <p14:creationId xmlns:p14="http://schemas.microsoft.com/office/powerpoint/2010/main" val="187323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Some samples (1)</a:t>
            </a:r>
            <a:endParaRPr lang="en-GB" dirty="0"/>
          </a:p>
        </p:txBody>
      </p:sp>
      <p:sp>
        <p:nvSpPr>
          <p:cNvPr id="3" name="Content Placeholder 2"/>
          <p:cNvSpPr>
            <a:spLocks noGrp="1"/>
          </p:cNvSpPr>
          <p:nvPr>
            <p:ph idx="1"/>
          </p:nvPr>
        </p:nvSpPr>
        <p:spPr/>
        <p:txBody>
          <a:bodyPr>
            <a:normAutofit fontScale="92500" lnSpcReduction="20000"/>
          </a:bodyPr>
          <a:lstStyle/>
          <a:p>
            <a:r>
              <a:rPr lang="en-IE" dirty="0" smtClean="0"/>
              <a:t>From Engineering:</a:t>
            </a:r>
          </a:p>
          <a:p>
            <a:pPr lvl="1"/>
            <a:r>
              <a:rPr lang="en-IE" dirty="0" smtClean="0"/>
              <a:t>The importance of proximal fixation of </a:t>
            </a:r>
            <a:r>
              <a:rPr lang="en-IE" dirty="0" err="1" smtClean="0"/>
              <a:t>endografts</a:t>
            </a:r>
            <a:r>
              <a:rPr lang="en-IE" dirty="0" smtClean="0"/>
              <a:t> in preventing migration is well known. </a:t>
            </a:r>
            <a:r>
              <a:rPr lang="en-IE" baseline="30000" dirty="0" smtClean="0"/>
              <a:t>1-4 </a:t>
            </a:r>
            <a:endParaRPr lang="en-IE" dirty="0" smtClean="0"/>
          </a:p>
          <a:p>
            <a:pPr lvl="2"/>
            <a:r>
              <a:rPr lang="en-IE" dirty="0" smtClean="0"/>
              <a:t>There are no introductory phrases. </a:t>
            </a:r>
            <a:endParaRPr lang="en-GB" dirty="0"/>
          </a:p>
          <a:p>
            <a:pPr lvl="2"/>
            <a:r>
              <a:rPr lang="en-IE" dirty="0" smtClean="0"/>
              <a:t>The information is stated as a fact. </a:t>
            </a:r>
          </a:p>
          <a:p>
            <a:pPr lvl="2"/>
            <a:r>
              <a:rPr lang="en-IE" dirty="0" smtClean="0"/>
              <a:t>The attribution is to four studies that confirm the validity of the assertion. </a:t>
            </a:r>
          </a:p>
          <a:p>
            <a:pPr lvl="2"/>
            <a:r>
              <a:rPr lang="en-IE" dirty="0" smtClean="0"/>
              <a:t>The citation is at the end of the sentence. </a:t>
            </a:r>
          </a:p>
          <a:p>
            <a:pPr lvl="1"/>
            <a:r>
              <a:rPr lang="en-IE" dirty="0" smtClean="0"/>
              <a:t>In vivo experimental studies have shown that increasing the iliac fixation length significantly increases the force needed to displace stent grafts that have longitudinal columnar support. </a:t>
            </a:r>
            <a:r>
              <a:rPr lang="en-IE" baseline="30000" dirty="0" smtClean="0"/>
              <a:t>6</a:t>
            </a:r>
          </a:p>
          <a:p>
            <a:pPr lvl="2"/>
            <a:r>
              <a:rPr lang="en-IE" dirty="0" smtClean="0"/>
              <a:t>Phenomenon reported is introduced with reference to ‘studies’, though only one is cited.</a:t>
            </a:r>
          </a:p>
          <a:p>
            <a:pPr lvl="2"/>
            <a:r>
              <a:rPr lang="en-IE" dirty="0" smtClean="0"/>
              <a:t>Does this way of reporting findings have the same impact as the way the information in the first sample is reported? What is different?</a:t>
            </a:r>
          </a:p>
          <a:p>
            <a:pPr lvl="2"/>
            <a:r>
              <a:rPr lang="en-IE" dirty="0" smtClean="0"/>
              <a:t>The </a:t>
            </a:r>
            <a:r>
              <a:rPr lang="en-IE" dirty="0" smtClean="0">
                <a:hlinkClick r:id="rId3"/>
              </a:rPr>
              <a:t>reporting verb</a:t>
            </a:r>
            <a:r>
              <a:rPr lang="en-IE" dirty="0" smtClean="0"/>
              <a:t>, show, positions the writer in relation to the assertion. How?</a:t>
            </a:r>
          </a:p>
          <a:p>
            <a:pPr lvl="2"/>
            <a:r>
              <a:rPr lang="en-IE" dirty="0" smtClean="0"/>
              <a:t>In the first sample sentence, what is the position of the writer to the assertion?</a:t>
            </a:r>
            <a:endParaRPr lang="en-GB" dirty="0"/>
          </a:p>
        </p:txBody>
      </p:sp>
    </p:spTree>
    <p:extLst>
      <p:ext uri="{BB962C8B-B14F-4D97-AF65-F5344CB8AC3E}">
        <p14:creationId xmlns:p14="http://schemas.microsoft.com/office/powerpoint/2010/main" val="3215724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Some Samples (2)</a:t>
            </a:r>
            <a:endParaRPr lang="en-GB" dirty="0"/>
          </a:p>
        </p:txBody>
      </p:sp>
      <p:sp>
        <p:nvSpPr>
          <p:cNvPr id="3" name="Content Placeholder 2"/>
          <p:cNvSpPr>
            <a:spLocks noGrp="1"/>
          </p:cNvSpPr>
          <p:nvPr>
            <p:ph idx="1"/>
          </p:nvPr>
        </p:nvSpPr>
        <p:spPr/>
        <p:txBody>
          <a:bodyPr>
            <a:normAutofit fontScale="85000" lnSpcReduction="20000"/>
          </a:bodyPr>
          <a:lstStyle/>
          <a:p>
            <a:r>
              <a:rPr lang="en-IE" dirty="0" smtClean="0"/>
              <a:t>Literary studies:</a:t>
            </a:r>
          </a:p>
          <a:p>
            <a:pPr lvl="1"/>
            <a:r>
              <a:rPr lang="en-IE" dirty="0" smtClean="0"/>
              <a:t>Writing in 2007, Richard </a:t>
            </a:r>
            <a:r>
              <a:rPr lang="en-IE" dirty="0" err="1" smtClean="0"/>
              <a:t>Begam</a:t>
            </a:r>
            <a:r>
              <a:rPr lang="en-IE" dirty="0" smtClean="0"/>
              <a:t> concluded that “in imagining a Hellas of the north, Joyce might well have envisioned a country not unlike the Irish Republic of today: liberal, prosperous, cosmopolitan, modern—a country that has achieved a distinct cultural identity, while assuming its rightful place within the community of nations” (203).</a:t>
            </a:r>
          </a:p>
          <a:p>
            <a:pPr lvl="2"/>
            <a:r>
              <a:rPr lang="en-IE" dirty="0" smtClean="0"/>
              <a:t>Reporting verb ‘concluded’ (in the past)—like ‘found’, posits the person reporting in a neutral position</a:t>
            </a:r>
          </a:p>
          <a:p>
            <a:pPr lvl="2"/>
            <a:r>
              <a:rPr lang="en-IE" dirty="0" smtClean="0"/>
              <a:t>Citation (MLA) with author and date as part of the sentence, page number cited at the end of the sentence.</a:t>
            </a:r>
          </a:p>
          <a:p>
            <a:pPr lvl="2"/>
            <a:r>
              <a:rPr lang="en-IE" dirty="0" smtClean="0"/>
              <a:t>Note how the sentence structure accommodates the words quoted. The quote is part of a noun clause that functions like the object of ‘concluded’.</a:t>
            </a:r>
          </a:p>
          <a:p>
            <a:pPr lvl="1"/>
            <a:r>
              <a:rPr lang="en-IE" dirty="0" smtClean="0"/>
              <a:t>McGee asserts, “They write as if Joyce’s nationalism and his </a:t>
            </a:r>
            <a:r>
              <a:rPr lang="en-IE" dirty="0" err="1" smtClean="0"/>
              <a:t>Irishness</a:t>
            </a:r>
            <a:r>
              <a:rPr lang="en-IE" dirty="0" smtClean="0"/>
              <a:t> were somehow transparent to those who have the right facts. They fail to account, in other words, for their own historicity” (169).</a:t>
            </a:r>
          </a:p>
          <a:p>
            <a:pPr lvl="2"/>
            <a:r>
              <a:rPr lang="en-IE" dirty="0" smtClean="0"/>
              <a:t>Reporting verb ‘asserts’ (in the present) suggests the person reporting disagrees with McGee; however, the contexts says that the verb was chosen because it was McGee who disagreed with something that others had asserted.</a:t>
            </a:r>
          </a:p>
          <a:p>
            <a:pPr lvl="2"/>
            <a:r>
              <a:rPr lang="en-IE" dirty="0" smtClean="0"/>
              <a:t>Author part of the sentence. Page number follows quoted text.</a:t>
            </a:r>
            <a:endParaRPr lang="en-GB" dirty="0"/>
          </a:p>
        </p:txBody>
      </p:sp>
    </p:spTree>
    <p:extLst>
      <p:ext uri="{BB962C8B-B14F-4D97-AF65-F5344CB8AC3E}">
        <p14:creationId xmlns:p14="http://schemas.microsoft.com/office/powerpoint/2010/main" val="3053311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Samples of the writer’s voice</a:t>
            </a:r>
            <a:endParaRPr lang="en-GB" dirty="0"/>
          </a:p>
        </p:txBody>
      </p:sp>
      <p:sp>
        <p:nvSpPr>
          <p:cNvPr id="3" name="Content Placeholder 2"/>
          <p:cNvSpPr>
            <a:spLocks noGrp="1"/>
          </p:cNvSpPr>
          <p:nvPr>
            <p:ph idx="1"/>
          </p:nvPr>
        </p:nvSpPr>
        <p:spPr/>
        <p:txBody>
          <a:bodyPr>
            <a:normAutofit fontScale="92500"/>
          </a:bodyPr>
          <a:lstStyle/>
          <a:p>
            <a:r>
              <a:rPr lang="en-IE" dirty="0" smtClean="0"/>
              <a:t>Engineering: </a:t>
            </a:r>
          </a:p>
          <a:p>
            <a:pPr lvl="1"/>
            <a:r>
              <a:rPr lang="en-IE" dirty="0" smtClean="0"/>
              <a:t>We found that the iliac fixation length on the first post-implantation CT scan was significantly greater in patients who had no migration than in patients who experienced stent graft migration.</a:t>
            </a:r>
          </a:p>
          <a:p>
            <a:r>
              <a:rPr lang="en-IE" dirty="0" smtClean="0"/>
              <a:t>Literary: </a:t>
            </a:r>
          </a:p>
          <a:p>
            <a:pPr lvl="1"/>
            <a:r>
              <a:rPr lang="en-IE" dirty="0" smtClean="0"/>
              <a:t>It is of course a further irony that the </a:t>
            </a:r>
            <a:r>
              <a:rPr lang="en-IE" dirty="0" err="1" smtClean="0"/>
              <a:t>milkwoman’s</a:t>
            </a:r>
            <a:r>
              <a:rPr lang="en-IE" dirty="0" smtClean="0"/>
              <a:t> inability to understand Irish stems from the centuries of British colonization of Ireland and Irish culture.</a:t>
            </a:r>
          </a:p>
          <a:p>
            <a:r>
              <a:rPr lang="en-IE" dirty="0" smtClean="0"/>
              <a:t>Political Science:</a:t>
            </a:r>
          </a:p>
          <a:p>
            <a:pPr lvl="1"/>
            <a:r>
              <a:rPr lang="en-IE" dirty="0" smtClean="0"/>
              <a:t>Although there have been some promising connections, our reading of the literature and subsequent discussion indicates that there is sufficient overlap in scholarly interests (and practical applications) across the fields to warrant further integration of diffusion scholarship.</a:t>
            </a:r>
          </a:p>
          <a:p>
            <a:endParaRPr lang="en-GB" dirty="0"/>
          </a:p>
        </p:txBody>
      </p:sp>
    </p:spTree>
    <p:extLst>
      <p:ext uri="{BB962C8B-B14F-4D97-AF65-F5344CB8AC3E}">
        <p14:creationId xmlns:p14="http://schemas.microsoft.com/office/powerpoint/2010/main" val="3226280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1855</Words>
  <Application>Microsoft Office PowerPoint</Application>
  <PresentationFormat>Widescreen</PresentationFormat>
  <Paragraphs>119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Introducing and citing quotes, paraphrases and summaries</vt:lpstr>
      <vt:lpstr>Entering the Conversation</vt:lpstr>
      <vt:lpstr>Why report what others say?</vt:lpstr>
      <vt:lpstr>What are some reporting options?</vt:lpstr>
      <vt:lpstr>Why cite the source?</vt:lpstr>
      <vt:lpstr>Reporting and citing is discipline specific</vt:lpstr>
      <vt:lpstr>Some samples (1)</vt:lpstr>
      <vt:lpstr>Some Samples (2)</vt:lpstr>
      <vt:lpstr>Samples of the writer’s voice</vt:lpstr>
      <vt:lpstr>Learning strategy</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and citing quotes, paraphrases and summaries</dc:title>
  <dc:creator>Lawrence.Cleary</dc:creator>
  <cp:lastModifiedBy>Lawrence.Cleary</cp:lastModifiedBy>
  <cp:revision>23</cp:revision>
  <dcterms:created xsi:type="dcterms:W3CDTF">2019-03-26T09:13:11Z</dcterms:created>
  <dcterms:modified xsi:type="dcterms:W3CDTF">2019-03-27T13:28:00Z</dcterms:modified>
</cp:coreProperties>
</file>