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61" r:id="rId3"/>
    <p:sldId id="262" r:id="rId4"/>
    <p:sldId id="257" r:id="rId5"/>
    <p:sldId id="258" r:id="rId6"/>
    <p:sldId id="259" r:id="rId7"/>
    <p:sldId id="260" r:id="rId8"/>
    <p:sldId id="268" r:id="rId9"/>
    <p:sldId id="263" r:id="rId10"/>
    <p:sldId id="264" r:id="rId11"/>
    <p:sldId id="265" r:id="rId12"/>
    <p:sldId id="266" r:id="rId13"/>
    <p:sldId id="267" r:id="rId14"/>
    <p:sldId id="269" r:id="rId15"/>
    <p:sldId id="275" r:id="rId16"/>
    <p:sldId id="276" r:id="rId17"/>
    <p:sldId id="270" r:id="rId18"/>
    <p:sldId id="271" r:id="rId19"/>
    <p:sldId id="272" r:id="rId20"/>
    <p:sldId id="274" r:id="rId21"/>
    <p:sldId id="273" r:id="rId22"/>
    <p:sldId id="277" r:id="rId23"/>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56" autoAdjust="0"/>
    <p:restoredTop sz="94660"/>
  </p:normalViewPr>
  <p:slideViewPr>
    <p:cSldViewPr>
      <p:cViewPr varScale="1">
        <p:scale>
          <a:sx n="94" d="100"/>
          <a:sy n="94" d="100"/>
        </p:scale>
        <p:origin x="514" y="86"/>
      </p:cViewPr>
      <p:guideLst>
        <p:guide orient="horz" pos="2160"/>
        <p:guide pos="2880"/>
      </p:guideLst>
    </p:cSldViewPr>
  </p:slideViewPr>
  <p:notesTextViewPr>
    <p:cViewPr>
      <p:scale>
        <a:sx n="1" d="1"/>
        <a:sy n="1" d="1"/>
      </p:scale>
      <p:origin x="0" y="0"/>
    </p:cViewPr>
  </p:notesTextViewPr>
  <p:notesViewPr>
    <p:cSldViewPr>
      <p:cViewPr varScale="1">
        <p:scale>
          <a:sx n="70" d="100"/>
          <a:sy n="70" d="100"/>
        </p:scale>
        <p:origin x="2294"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848645" y="0"/>
            <a:ext cx="2944283" cy="495300"/>
          </a:xfrm>
          <a:prstGeom prst="rect">
            <a:avLst/>
          </a:prstGeom>
        </p:spPr>
        <p:txBody>
          <a:bodyPr vert="horz" lIns="91440" tIns="45720" rIns="91440" bIns="45720" rtlCol="0"/>
          <a:lstStyle>
            <a:lvl1pPr algn="r">
              <a:defRPr sz="1200"/>
            </a:lvl1pPr>
          </a:lstStyle>
          <a:p>
            <a:fld id="{6963A657-4369-4D49-859E-15DFC93CCFC1}" type="datetimeFigureOut">
              <a:rPr lang="en-IE" smtClean="0"/>
              <a:t>04/09/2017</a:t>
            </a:fld>
            <a:endParaRPr lang="en-IE"/>
          </a:p>
        </p:txBody>
      </p:sp>
      <p:sp>
        <p:nvSpPr>
          <p:cNvPr id="4" name="Footer Placeholder 3"/>
          <p:cNvSpPr>
            <a:spLocks noGrp="1"/>
          </p:cNvSpPr>
          <p:nvPr>
            <p:ph type="ftr" sz="quarter" idx="2"/>
          </p:nvPr>
        </p:nvSpPr>
        <p:spPr>
          <a:xfrm>
            <a:off x="0" y="9408981"/>
            <a:ext cx="2944283" cy="495300"/>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848645" y="9408981"/>
            <a:ext cx="2944283" cy="495300"/>
          </a:xfrm>
          <a:prstGeom prst="rect">
            <a:avLst/>
          </a:prstGeom>
        </p:spPr>
        <p:txBody>
          <a:bodyPr vert="horz" lIns="91440" tIns="45720" rIns="91440" bIns="45720" rtlCol="0" anchor="b"/>
          <a:lstStyle>
            <a:lvl1pPr algn="r">
              <a:defRPr sz="1200"/>
            </a:lvl1pPr>
          </a:lstStyle>
          <a:p>
            <a:fld id="{146A8C8D-B375-4658-AC24-4AD8E663BBAF}" type="slidenum">
              <a:rPr lang="en-IE" smtClean="0"/>
              <a:t>‹#›</a:t>
            </a:fld>
            <a:endParaRPr lang="en-IE"/>
          </a:p>
        </p:txBody>
      </p:sp>
    </p:spTree>
    <p:extLst>
      <p:ext uri="{BB962C8B-B14F-4D97-AF65-F5344CB8AC3E}">
        <p14:creationId xmlns:p14="http://schemas.microsoft.com/office/powerpoint/2010/main" val="27050136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F39C7B10-AC52-4A01-9EE6-6465971E455F}" type="datetimeFigureOut">
              <a:rPr lang="en-IE" smtClean="0"/>
              <a:t>04/09/2017</a:t>
            </a:fld>
            <a:endParaRPr lang="en-IE"/>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8A98899E-02F8-48CF-8C29-5BAFD41C04FC}" type="slidenum">
              <a:rPr lang="en-IE" smtClean="0"/>
              <a:t>‹#›</a:t>
            </a:fld>
            <a:endParaRPr lang="en-IE"/>
          </a:p>
        </p:txBody>
      </p:sp>
    </p:spTree>
    <p:extLst>
      <p:ext uri="{BB962C8B-B14F-4D97-AF65-F5344CB8AC3E}">
        <p14:creationId xmlns:p14="http://schemas.microsoft.com/office/powerpoint/2010/main" val="1346248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This presentation assumes that punctuation signals sometimes grammatical and sometimes semantic relationships between parts of a sentence and between sentences. </a:t>
            </a:r>
            <a:endParaRPr lang="en-GB" dirty="0"/>
          </a:p>
        </p:txBody>
      </p:sp>
      <p:sp>
        <p:nvSpPr>
          <p:cNvPr id="4" name="Slide Number Placeholder 3"/>
          <p:cNvSpPr>
            <a:spLocks noGrp="1"/>
          </p:cNvSpPr>
          <p:nvPr>
            <p:ph type="sldNum" sz="quarter" idx="10"/>
          </p:nvPr>
        </p:nvSpPr>
        <p:spPr/>
        <p:txBody>
          <a:bodyPr/>
          <a:lstStyle/>
          <a:p>
            <a:fld id="{8A98899E-02F8-48CF-8C29-5BAFD41C04FC}" type="slidenum">
              <a:rPr lang="en-IE" smtClean="0"/>
              <a:t>1</a:t>
            </a:fld>
            <a:endParaRPr lang="en-IE"/>
          </a:p>
        </p:txBody>
      </p:sp>
    </p:spTree>
    <p:extLst>
      <p:ext uri="{BB962C8B-B14F-4D97-AF65-F5344CB8AC3E}">
        <p14:creationId xmlns:p14="http://schemas.microsoft.com/office/powerpoint/2010/main" val="42945800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98899E-02F8-48CF-8C29-5BAFD41C04FC}" type="slidenum">
              <a:rPr lang="en-IE" smtClean="0"/>
              <a:t>10</a:t>
            </a:fld>
            <a:endParaRPr lang="en-IE"/>
          </a:p>
        </p:txBody>
      </p:sp>
    </p:spTree>
    <p:extLst>
      <p:ext uri="{BB962C8B-B14F-4D97-AF65-F5344CB8AC3E}">
        <p14:creationId xmlns:p14="http://schemas.microsoft.com/office/powerpoint/2010/main" val="1077849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b="1" i="1" dirty="0"/>
              <a:t>After</a:t>
            </a:r>
            <a:r>
              <a:rPr lang="en-IE" dirty="0"/>
              <a:t> we ate lunch, we decided</a:t>
            </a:r>
            <a:r>
              <a:rPr lang="en-IE" baseline="0" dirty="0"/>
              <a:t> to go shopping.</a:t>
            </a:r>
          </a:p>
          <a:p>
            <a:r>
              <a:rPr lang="en-IE" baseline="0" dirty="0"/>
              <a:t>I try to shop </a:t>
            </a:r>
            <a:r>
              <a:rPr lang="en-IE" b="1" i="1" baseline="0" dirty="0"/>
              <a:t>wherever</a:t>
            </a:r>
            <a:r>
              <a:rPr lang="en-IE" baseline="0" dirty="0"/>
              <a:t> there is a sale.</a:t>
            </a:r>
          </a:p>
          <a:p>
            <a:r>
              <a:rPr lang="en-IE" baseline="0" dirty="0"/>
              <a:t>You looked </a:t>
            </a:r>
            <a:r>
              <a:rPr lang="en-IE" b="1" i="1" baseline="0" dirty="0"/>
              <a:t>as if </a:t>
            </a:r>
            <a:r>
              <a:rPr lang="en-IE" baseline="0" dirty="0"/>
              <a:t>you had seen a ghost.</a:t>
            </a:r>
          </a:p>
          <a:p>
            <a:r>
              <a:rPr lang="en-IE" baseline="0" dirty="0"/>
              <a:t>The child sat </a:t>
            </a:r>
            <a:r>
              <a:rPr lang="en-IE" b="1" i="1" baseline="0" dirty="0"/>
              <a:t>as close as </a:t>
            </a:r>
            <a:r>
              <a:rPr lang="en-IE" baseline="0" dirty="0"/>
              <a:t>she could to her mother.</a:t>
            </a:r>
          </a:p>
          <a:p>
            <a:r>
              <a:rPr lang="en-IE" baseline="0" dirty="0"/>
              <a:t>I call my parents </a:t>
            </a:r>
            <a:r>
              <a:rPr lang="en-IE" b="1" i="1" baseline="0" dirty="0"/>
              <a:t>as often as </a:t>
            </a:r>
            <a:r>
              <a:rPr lang="en-IE" baseline="0" dirty="0"/>
              <a:t>I can.</a:t>
            </a:r>
          </a:p>
          <a:p>
            <a:r>
              <a:rPr lang="en-IE" baseline="0" dirty="0"/>
              <a:t>I take evening classes </a:t>
            </a:r>
            <a:r>
              <a:rPr lang="en-IE" b="1" i="1" baseline="0" dirty="0"/>
              <a:t>because </a:t>
            </a:r>
            <a:r>
              <a:rPr lang="en-IE" baseline="0" dirty="0"/>
              <a:t>I work late at night.</a:t>
            </a:r>
          </a:p>
          <a:p>
            <a:r>
              <a:rPr lang="en-IE" baseline="0" dirty="0"/>
              <a:t>Many people emigrate </a:t>
            </a:r>
            <a:r>
              <a:rPr lang="en-IE" b="1" i="1" baseline="0" dirty="0"/>
              <a:t>in order that </a:t>
            </a:r>
            <a:r>
              <a:rPr lang="en-IE" baseline="0" dirty="0"/>
              <a:t>their children can have better lives.</a:t>
            </a:r>
          </a:p>
          <a:p>
            <a:r>
              <a:rPr lang="en-IE" baseline="0" dirty="0"/>
              <a:t>It was </a:t>
            </a:r>
            <a:r>
              <a:rPr lang="en-IE" b="1" i="1" baseline="0" dirty="0"/>
              <a:t>such an easy test that </a:t>
            </a:r>
            <a:r>
              <a:rPr lang="en-IE" baseline="0" dirty="0"/>
              <a:t>most of the students got As.</a:t>
            </a:r>
          </a:p>
          <a:p>
            <a:r>
              <a:rPr lang="en-IE" baseline="0" dirty="0"/>
              <a:t>We will not go hiking </a:t>
            </a:r>
            <a:r>
              <a:rPr lang="en-IE" b="1" i="1" baseline="0" dirty="0"/>
              <a:t>unless</a:t>
            </a:r>
            <a:r>
              <a:rPr lang="en-IE" baseline="0" dirty="0"/>
              <a:t> the weather is perfect.</a:t>
            </a:r>
          </a:p>
          <a:p>
            <a:r>
              <a:rPr lang="en-IE" baseline="0" dirty="0"/>
              <a:t>I love my brother </a:t>
            </a:r>
            <a:r>
              <a:rPr lang="en-IE" b="1" i="1" baseline="0" dirty="0"/>
              <a:t>even though </a:t>
            </a:r>
            <a:r>
              <a:rPr lang="en-IE" baseline="0" dirty="0"/>
              <a:t>we disagree on almost everything.</a:t>
            </a:r>
          </a:p>
          <a:p>
            <a:r>
              <a:rPr lang="en-IE" baseline="0" dirty="0"/>
              <a:t>He is very conservative, </a:t>
            </a:r>
            <a:r>
              <a:rPr lang="en-IE" b="1" i="1" baseline="0" dirty="0">
                <a:solidFill>
                  <a:srgbClr val="FF0000"/>
                </a:solidFill>
              </a:rPr>
              <a:t>whereas</a:t>
            </a:r>
            <a:r>
              <a:rPr lang="en-IE" baseline="0" dirty="0"/>
              <a:t> I am a bleeding-heart liberal.</a:t>
            </a:r>
            <a:endParaRPr lang="en-IE" dirty="0"/>
          </a:p>
        </p:txBody>
      </p:sp>
      <p:sp>
        <p:nvSpPr>
          <p:cNvPr id="4" name="Slide Number Placeholder 3"/>
          <p:cNvSpPr>
            <a:spLocks noGrp="1"/>
          </p:cNvSpPr>
          <p:nvPr>
            <p:ph type="sldNum" sz="quarter" idx="10"/>
          </p:nvPr>
        </p:nvSpPr>
        <p:spPr/>
        <p:txBody>
          <a:bodyPr/>
          <a:lstStyle/>
          <a:p>
            <a:fld id="{8A98899E-02F8-48CF-8C29-5BAFD41C04FC}" type="slidenum">
              <a:rPr lang="en-IE" smtClean="0"/>
              <a:t>11</a:t>
            </a:fld>
            <a:endParaRPr lang="en-IE"/>
          </a:p>
        </p:txBody>
      </p:sp>
    </p:spTree>
    <p:extLst>
      <p:ext uri="{BB962C8B-B14F-4D97-AF65-F5344CB8AC3E}">
        <p14:creationId xmlns:p14="http://schemas.microsoft.com/office/powerpoint/2010/main" val="41606066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Like coordinators, correlative conjunctions join things of equal value: both + noun phrase + and + noun phrase; not only + independent clause + but also + independent clause; either + noun phrase + or + noun phrase; neither + verb + nor + verb; whether + independent clause + or + ellipted independent clause. </a:t>
            </a:r>
            <a:endParaRPr lang="en-GB" dirty="0"/>
          </a:p>
        </p:txBody>
      </p:sp>
      <p:sp>
        <p:nvSpPr>
          <p:cNvPr id="4" name="Slide Number Placeholder 3"/>
          <p:cNvSpPr>
            <a:spLocks noGrp="1"/>
          </p:cNvSpPr>
          <p:nvPr>
            <p:ph type="sldNum" sz="quarter" idx="10"/>
          </p:nvPr>
        </p:nvSpPr>
        <p:spPr/>
        <p:txBody>
          <a:bodyPr/>
          <a:lstStyle/>
          <a:p>
            <a:fld id="{8A98899E-02F8-48CF-8C29-5BAFD41C04FC}" type="slidenum">
              <a:rPr lang="en-IE" smtClean="0"/>
              <a:t>12</a:t>
            </a:fld>
            <a:endParaRPr lang="en-IE"/>
          </a:p>
        </p:txBody>
      </p:sp>
    </p:spTree>
    <p:extLst>
      <p:ext uri="{BB962C8B-B14F-4D97-AF65-F5344CB8AC3E}">
        <p14:creationId xmlns:p14="http://schemas.microsoft.com/office/powerpoint/2010/main" val="8992571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This structure: independent clause; conjunctive adverb, independent clause.</a:t>
            </a:r>
          </a:p>
          <a:p>
            <a:endParaRPr lang="en-IE" dirty="0"/>
          </a:p>
          <a:p>
            <a:r>
              <a:rPr lang="en-IE" dirty="0"/>
              <a:t>Adverbs have a quality unlike nouns, verbs and adjectives: adverbs can move around the sentence: yesterday, I went to the zoo; I went to the zoo yesterday; I went, yesterday, to the zoo.</a:t>
            </a:r>
          </a:p>
          <a:p>
            <a:endParaRPr lang="en-IE" dirty="0"/>
          </a:p>
          <a:p>
            <a:r>
              <a:rPr lang="en-IE" dirty="0"/>
              <a:t>Conjunctive adverbs also have some mobility: People whose professional activity lies in the field of politics are not, on the whole, conspicuous for their respect for factual accuracy; politicians, </a:t>
            </a:r>
            <a:r>
              <a:rPr lang="en-IE" b="1" i="1" dirty="0">
                <a:solidFill>
                  <a:srgbClr val="FF0000"/>
                </a:solidFill>
              </a:rPr>
              <a:t>in other words, </a:t>
            </a:r>
            <a:r>
              <a:rPr lang="en-IE" dirty="0"/>
              <a:t>often lie! </a:t>
            </a:r>
          </a:p>
          <a:p>
            <a:endParaRPr lang="en-GB" dirty="0"/>
          </a:p>
        </p:txBody>
      </p:sp>
      <p:sp>
        <p:nvSpPr>
          <p:cNvPr id="4" name="Slide Number Placeholder 3"/>
          <p:cNvSpPr>
            <a:spLocks noGrp="1"/>
          </p:cNvSpPr>
          <p:nvPr>
            <p:ph type="sldNum" sz="quarter" idx="10"/>
          </p:nvPr>
        </p:nvSpPr>
        <p:spPr/>
        <p:txBody>
          <a:bodyPr/>
          <a:lstStyle/>
          <a:p>
            <a:fld id="{8A98899E-02F8-48CF-8C29-5BAFD41C04FC}" type="slidenum">
              <a:rPr lang="en-IE" smtClean="0"/>
              <a:t>13</a:t>
            </a:fld>
            <a:endParaRPr lang="en-IE"/>
          </a:p>
        </p:txBody>
      </p:sp>
    </p:spTree>
    <p:extLst>
      <p:ext uri="{BB962C8B-B14F-4D97-AF65-F5344CB8AC3E}">
        <p14:creationId xmlns:p14="http://schemas.microsoft.com/office/powerpoint/2010/main" val="6516277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If the commas were not inserted into the</a:t>
            </a:r>
            <a:r>
              <a:rPr lang="en-IE" baseline="0" dirty="0"/>
              <a:t> third sentence, the information would define the woman. </a:t>
            </a:r>
          </a:p>
          <a:p>
            <a:endParaRPr lang="en-IE" dirty="0"/>
          </a:p>
          <a:p>
            <a:r>
              <a:rPr lang="en-IE" dirty="0"/>
              <a:t>I recall an article written by Margaret Ward of Clear Ink that appeared, if I am not mistaken, in the Irish Times back during the national elections in 2007. The article may have appeared in 2006. I am not sure, but I can no longer find a trace of it. In the article, there was some disparaging of the grammar and punctuation in election posters. And in that commentary was the claim that commas should appear where speakers need to breathe. This I thought absurd as some of us need to take breaths more often than others, and with asthmatics, there could be a comma after every word. </a:t>
            </a:r>
          </a:p>
          <a:p>
            <a:endParaRPr lang="en-IE" dirty="0"/>
          </a:p>
          <a:p>
            <a:r>
              <a:rPr lang="en-IE" dirty="0"/>
              <a:t>Commas are usually grammatical. They signify a relationship that has consequences for the meaning of the statement. Commas are, though, occasionally stylistic. For instance, the Oxford comma was employed as a way of eliminating confusion about how items in a list should be grouped in the minds of readers. ‘…vanilla, chocolate and strawberry’ could be misconstrued as two items, at least the question could be asked about how these three items are grouped. ‘…vanilla, chocolate, and strawberry’ clearly group three separate items. </a:t>
            </a:r>
          </a:p>
          <a:p>
            <a:endParaRPr lang="en-IE" dirty="0"/>
          </a:p>
          <a:p>
            <a:r>
              <a:rPr lang="en-IE" dirty="0"/>
              <a:t>See the next slide for a better example.</a:t>
            </a:r>
          </a:p>
        </p:txBody>
      </p:sp>
      <p:sp>
        <p:nvSpPr>
          <p:cNvPr id="4" name="Slide Number Placeholder 3"/>
          <p:cNvSpPr>
            <a:spLocks noGrp="1"/>
          </p:cNvSpPr>
          <p:nvPr>
            <p:ph type="sldNum" sz="quarter" idx="10"/>
          </p:nvPr>
        </p:nvSpPr>
        <p:spPr/>
        <p:txBody>
          <a:bodyPr/>
          <a:lstStyle/>
          <a:p>
            <a:fld id="{8A98899E-02F8-48CF-8C29-5BAFD41C04FC}" type="slidenum">
              <a:rPr lang="en-IE" smtClean="0"/>
              <a:t>14</a:t>
            </a:fld>
            <a:endParaRPr lang="en-IE"/>
          </a:p>
        </p:txBody>
      </p:sp>
    </p:spTree>
    <p:extLst>
      <p:ext uri="{BB962C8B-B14F-4D97-AF65-F5344CB8AC3E}">
        <p14:creationId xmlns:p14="http://schemas.microsoft.com/office/powerpoint/2010/main" val="33975992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This is not an argument for the Oxford comma so much as it is an argument for using commas to clear up confusions or ambiguities. </a:t>
            </a:r>
          </a:p>
          <a:p>
            <a:endParaRPr lang="en-IE" dirty="0"/>
          </a:p>
          <a:p>
            <a:r>
              <a:rPr lang="en-IE" dirty="0"/>
              <a:t>Other examples: see next slide.</a:t>
            </a:r>
            <a:endParaRPr lang="en-GB" dirty="0"/>
          </a:p>
        </p:txBody>
      </p:sp>
      <p:sp>
        <p:nvSpPr>
          <p:cNvPr id="4" name="Slide Number Placeholder 3"/>
          <p:cNvSpPr>
            <a:spLocks noGrp="1"/>
          </p:cNvSpPr>
          <p:nvPr>
            <p:ph type="sldNum" sz="quarter" idx="10"/>
          </p:nvPr>
        </p:nvSpPr>
        <p:spPr/>
        <p:txBody>
          <a:bodyPr/>
          <a:lstStyle/>
          <a:p>
            <a:fld id="{8A98899E-02F8-48CF-8C29-5BAFD41C04FC}" type="slidenum">
              <a:rPr lang="en-IE" smtClean="0"/>
              <a:t>15</a:t>
            </a:fld>
            <a:endParaRPr lang="en-IE"/>
          </a:p>
        </p:txBody>
      </p:sp>
    </p:spTree>
    <p:extLst>
      <p:ext uri="{BB962C8B-B14F-4D97-AF65-F5344CB8AC3E}">
        <p14:creationId xmlns:p14="http://schemas.microsoft.com/office/powerpoint/2010/main" val="35817467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98899E-02F8-48CF-8C29-5BAFD41C04FC}" type="slidenum">
              <a:rPr lang="en-IE" smtClean="0"/>
              <a:t>17</a:t>
            </a:fld>
            <a:endParaRPr lang="en-IE"/>
          </a:p>
        </p:txBody>
      </p:sp>
    </p:spTree>
    <p:extLst>
      <p:ext uri="{BB962C8B-B14F-4D97-AF65-F5344CB8AC3E}">
        <p14:creationId xmlns:p14="http://schemas.microsoft.com/office/powerpoint/2010/main" val="13446761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98899E-02F8-48CF-8C29-5BAFD41C04FC}" type="slidenum">
              <a:rPr lang="en-IE" smtClean="0"/>
              <a:t>18</a:t>
            </a:fld>
            <a:endParaRPr lang="en-IE"/>
          </a:p>
        </p:txBody>
      </p:sp>
    </p:spTree>
    <p:extLst>
      <p:ext uri="{BB962C8B-B14F-4D97-AF65-F5344CB8AC3E}">
        <p14:creationId xmlns:p14="http://schemas.microsoft.com/office/powerpoint/2010/main" val="2641544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Ellipses are used to say that what follows is a logical progression that may go on for some time. Three dots, not four or five. An increase in the number of dots does not communicate an increase the duration of the progression. </a:t>
            </a:r>
          </a:p>
          <a:p>
            <a:endParaRPr lang="en-IE" dirty="0"/>
          </a:p>
          <a:p>
            <a:r>
              <a:rPr lang="en-IE" dirty="0"/>
              <a:t>Similarly, more than one exclamation mark does not make for a more emphatic exclamation. </a:t>
            </a:r>
          </a:p>
          <a:p>
            <a:endParaRPr lang="en-IE" dirty="0"/>
          </a:p>
          <a:p>
            <a:r>
              <a:rPr lang="en-IE" dirty="0" err="1"/>
              <a:t>En</a:t>
            </a:r>
            <a:r>
              <a:rPr lang="en-IE" dirty="0"/>
              <a:t> and </a:t>
            </a:r>
            <a:r>
              <a:rPr lang="en-IE" dirty="0" err="1"/>
              <a:t>Em</a:t>
            </a:r>
            <a:r>
              <a:rPr lang="en-IE" dirty="0"/>
              <a:t> dashes: they are interchangeable for the most part. In most writing, you can use one or the other, but be consistent in your usage. </a:t>
            </a:r>
          </a:p>
          <a:p>
            <a:endParaRPr lang="en-IE" dirty="0"/>
          </a:p>
          <a:p>
            <a:r>
              <a:rPr lang="en-IE" dirty="0"/>
              <a:t>A punctuation not mentioned is speech  marks or quotation marks. Generally, in British English, the single inverted comma is preferred. In the US it is the double inverted comma. If you begin with a single inverted comma, any usage requiring speech marks within that portion of the text enclosed by single inverted commas would need to be enveloped by double inverted commas, etc.</a:t>
            </a:r>
          </a:p>
          <a:p>
            <a:endParaRPr lang="en-IE" dirty="0"/>
          </a:p>
          <a:p>
            <a:r>
              <a:rPr lang="en-IE" dirty="0"/>
              <a:t>‘................”………………….’…….’……………..”……………….’.</a:t>
            </a:r>
          </a:p>
          <a:p>
            <a:endParaRPr lang="en-IE" dirty="0"/>
          </a:p>
          <a:p>
            <a:r>
              <a:rPr lang="en-IE" dirty="0"/>
              <a:t>We use speech marks for many things: to indicate the verbatim words of others (a quote), to indicate the titles of minor works, to indicate when words or phrases are a special usage as when indicating that something is the ‘definition’ of something else, when a words is being used ironically or when it is jargon. We sometimes do this with </a:t>
            </a:r>
            <a:r>
              <a:rPr lang="en-IE" dirty="0" err="1"/>
              <a:t>illicisation</a:t>
            </a:r>
            <a:r>
              <a:rPr lang="en-IE" dirty="0"/>
              <a:t> as well. </a:t>
            </a:r>
          </a:p>
        </p:txBody>
      </p:sp>
      <p:sp>
        <p:nvSpPr>
          <p:cNvPr id="4" name="Slide Number Placeholder 3"/>
          <p:cNvSpPr>
            <a:spLocks noGrp="1"/>
          </p:cNvSpPr>
          <p:nvPr>
            <p:ph type="sldNum" sz="quarter" idx="10"/>
          </p:nvPr>
        </p:nvSpPr>
        <p:spPr/>
        <p:txBody>
          <a:bodyPr/>
          <a:lstStyle/>
          <a:p>
            <a:fld id="{8A98899E-02F8-48CF-8C29-5BAFD41C04FC}" type="slidenum">
              <a:rPr lang="en-IE" smtClean="0"/>
              <a:t>19</a:t>
            </a:fld>
            <a:endParaRPr lang="en-IE"/>
          </a:p>
        </p:txBody>
      </p:sp>
    </p:spTree>
    <p:extLst>
      <p:ext uri="{BB962C8B-B14F-4D97-AF65-F5344CB8AC3E}">
        <p14:creationId xmlns:p14="http://schemas.microsoft.com/office/powerpoint/2010/main" val="14027646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Go through how to set up the spell check on Word.</a:t>
            </a:r>
          </a:p>
          <a:p>
            <a:endParaRPr lang="en-IE" dirty="0"/>
          </a:p>
          <a:p>
            <a:r>
              <a:rPr lang="en-IE" dirty="0"/>
              <a:t>Spelling rules might be helpful for recalling how to spell; useful if you do not have time to run the handwritten text through a computer before submitting.</a:t>
            </a:r>
            <a:endParaRPr lang="en-GB" dirty="0"/>
          </a:p>
        </p:txBody>
      </p:sp>
      <p:sp>
        <p:nvSpPr>
          <p:cNvPr id="4" name="Slide Number Placeholder 3"/>
          <p:cNvSpPr>
            <a:spLocks noGrp="1"/>
          </p:cNvSpPr>
          <p:nvPr>
            <p:ph type="sldNum" sz="quarter" idx="10"/>
          </p:nvPr>
        </p:nvSpPr>
        <p:spPr/>
        <p:txBody>
          <a:bodyPr/>
          <a:lstStyle/>
          <a:p>
            <a:fld id="{8A98899E-02F8-48CF-8C29-5BAFD41C04FC}" type="slidenum">
              <a:rPr lang="en-IE" smtClean="0"/>
              <a:t>20</a:t>
            </a:fld>
            <a:endParaRPr lang="en-IE"/>
          </a:p>
        </p:txBody>
      </p:sp>
    </p:spTree>
    <p:extLst>
      <p:ext uri="{BB962C8B-B14F-4D97-AF65-F5344CB8AC3E}">
        <p14:creationId xmlns:p14="http://schemas.microsoft.com/office/powerpoint/2010/main" val="2451350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 + V (and makes sense)= a clause. Here, the verb ‘wept’ is intransitive. It does not take an object. If we say ‘Jesus wept wildly’ (S + V + Adj.), then we see that the verb can be modified by an adverb. In ‘The sky is blue.’, blue is an adjective that modifies the subject, ‘sky’. Sometimes, the complement is another noun: ‘The sky is the limit’. We call these complement clauses. The verb ‘to be’ is a linking verb; it links the subject with the modifier. In ‘I fixed my bike.’, the verb is transitive: it takes an object, in this case ‘my bike’. In ‘I gave Mary the keys.’, ‘keys’ is the direct object of the verb ‘give’; ‘Mary’ is the indirect object, the person to whom the keys are given. </a:t>
            </a:r>
          </a:p>
          <a:p>
            <a:endParaRPr lang="en-IE" dirty="0"/>
          </a:p>
          <a:p>
            <a:r>
              <a:rPr lang="en-IE" dirty="0"/>
              <a:t>Independent clauses stand alone. They make sense all by themselves. Dependent clauses need a main clause to make sense of them. If I came into the room and said ‘after I get the tickets’, those in the room who heard me would think, ‘What are you talking about? What happens after you get the tickets? And what tickets are you talking about?’ </a:t>
            </a:r>
          </a:p>
          <a:p>
            <a:endParaRPr lang="en-IE" dirty="0"/>
          </a:p>
          <a:p>
            <a:r>
              <a:rPr lang="en-IE" dirty="0"/>
              <a:t>Just to complicate the situation, there’s this sentence: ‘That you wish you had a Ferrari is what many would say is the wish of a man in a fur coat and no knickers’.</a:t>
            </a:r>
          </a:p>
          <a:p>
            <a:endParaRPr lang="en-IE" sz="800" dirty="0"/>
          </a:p>
          <a:p>
            <a:r>
              <a:rPr lang="en-IE" dirty="0"/>
              <a:t>Here, ‘That you wish you had a Ferrari’ is the subject of this sentence, but it is in the form of a dependent clause—it doesn’t stand alone. The complement, ‘what many would say’ is a dependent clause that functions as the subject of a larger dependent clause that together function as the complement of the subject, with ‘is’ as the verb that links them. So our independent clause, here, is made up of a number of dependent clauses that only make sense when combined.</a:t>
            </a:r>
            <a:endParaRPr lang="en-GB" dirty="0"/>
          </a:p>
        </p:txBody>
      </p:sp>
      <p:sp>
        <p:nvSpPr>
          <p:cNvPr id="4" name="Slide Number Placeholder 3"/>
          <p:cNvSpPr>
            <a:spLocks noGrp="1"/>
          </p:cNvSpPr>
          <p:nvPr>
            <p:ph type="sldNum" sz="quarter" idx="10"/>
          </p:nvPr>
        </p:nvSpPr>
        <p:spPr/>
        <p:txBody>
          <a:bodyPr/>
          <a:lstStyle/>
          <a:p>
            <a:fld id="{8A98899E-02F8-48CF-8C29-5BAFD41C04FC}" type="slidenum">
              <a:rPr lang="en-IE" smtClean="0"/>
              <a:t>2</a:t>
            </a:fld>
            <a:endParaRPr lang="en-IE"/>
          </a:p>
        </p:txBody>
      </p:sp>
    </p:spTree>
    <p:extLst>
      <p:ext uri="{BB962C8B-B14F-4D97-AF65-F5344CB8AC3E}">
        <p14:creationId xmlns:p14="http://schemas.microsoft.com/office/powerpoint/2010/main" val="36254905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We capitalise proper nouns, first letter of sentence initial words. The trick is knowing when something is a proper noun. </a:t>
            </a:r>
          </a:p>
          <a:p>
            <a:endParaRPr lang="en-IE" dirty="0"/>
          </a:p>
          <a:p>
            <a:r>
              <a:rPr lang="en-IE" dirty="0"/>
              <a:t>Example: </a:t>
            </a:r>
          </a:p>
          <a:p>
            <a:endParaRPr lang="en-IE" dirty="0"/>
          </a:p>
          <a:p>
            <a:r>
              <a:rPr lang="en-IE" dirty="0"/>
              <a:t>I attend the University of Limerick’s MA in Creative Writing. Many students in the university are interested in creative writing, but might be hesitant to engage in a formal study of the subject.</a:t>
            </a:r>
          </a:p>
          <a:p>
            <a:endParaRPr lang="en-IE" dirty="0"/>
          </a:p>
          <a:p>
            <a:endParaRPr lang="en-GB" dirty="0"/>
          </a:p>
        </p:txBody>
      </p:sp>
      <p:sp>
        <p:nvSpPr>
          <p:cNvPr id="4" name="Slide Number Placeholder 3"/>
          <p:cNvSpPr>
            <a:spLocks noGrp="1"/>
          </p:cNvSpPr>
          <p:nvPr>
            <p:ph type="sldNum" sz="quarter" idx="10"/>
          </p:nvPr>
        </p:nvSpPr>
        <p:spPr/>
        <p:txBody>
          <a:bodyPr/>
          <a:lstStyle/>
          <a:p>
            <a:fld id="{8A98899E-02F8-48CF-8C29-5BAFD41C04FC}" type="slidenum">
              <a:rPr lang="en-IE" smtClean="0"/>
              <a:t>21</a:t>
            </a:fld>
            <a:endParaRPr lang="en-IE"/>
          </a:p>
        </p:txBody>
      </p:sp>
    </p:spTree>
    <p:extLst>
      <p:ext uri="{BB962C8B-B14F-4D97-AF65-F5344CB8AC3E}">
        <p14:creationId xmlns:p14="http://schemas.microsoft.com/office/powerpoint/2010/main" val="962580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We can substitute the word ‘something’ for </a:t>
            </a:r>
            <a:r>
              <a:rPr lang="en-IE" b="1" dirty="0"/>
              <a:t>the noun clause</a:t>
            </a:r>
            <a:r>
              <a:rPr lang="en-IE" dirty="0"/>
              <a:t>: ‘Something’ should concern you. I can’t believe ‘something’. What is it you cannot believe? That it’s already Christmas! Noun clauses are subordinated to main clauses and linked to the main clause by subordinators such as </a:t>
            </a:r>
            <a:r>
              <a:rPr lang="en-IE" i="1" dirty="0"/>
              <a:t>that, if/whether or who, what, when, where or how. “</a:t>
            </a:r>
            <a:r>
              <a:rPr lang="en-IE" i="1" u="sng" dirty="0"/>
              <a:t>How I got into this mess </a:t>
            </a:r>
            <a:r>
              <a:rPr lang="en-IE" dirty="0"/>
              <a:t>remains to be determined</a:t>
            </a:r>
            <a:r>
              <a:rPr lang="en-IE" i="1" dirty="0"/>
              <a:t>.” (something remains to be determined.) “</a:t>
            </a:r>
            <a:r>
              <a:rPr lang="en-IE" i="1" u="sng" dirty="0"/>
              <a:t>Whether you accept it or not </a:t>
            </a:r>
            <a:r>
              <a:rPr lang="en-IE" dirty="0"/>
              <a:t>is not important to me.” (Something is not important to me.)</a:t>
            </a:r>
          </a:p>
          <a:p>
            <a:r>
              <a:rPr lang="en-IE" sz="800" dirty="0"/>
              <a:t>______________________________________________________________________________________________________</a:t>
            </a:r>
          </a:p>
          <a:p>
            <a:r>
              <a:rPr lang="en-IE" b="1" dirty="0"/>
              <a:t>The adjective clause </a:t>
            </a:r>
            <a:r>
              <a:rPr lang="en-IE" dirty="0"/>
              <a:t>modifies a noun. ‘who is waving’ in the first example the adjective clause is defining. There are many women there, but only one is waving. In the second case, ‘,who is waving,’ is extra information. There is only one woman there to see. It couldn’t be anyone else. Words that we use to link adjective clauses to an independent clause are words like </a:t>
            </a:r>
            <a:r>
              <a:rPr lang="en-IE" i="1" dirty="0"/>
              <a:t>who, that and which</a:t>
            </a:r>
            <a:r>
              <a:rPr lang="en-IE" dirty="0"/>
              <a:t>. We call these relative pronouns because they double as subjects of the adjective clause: “I love chili </a:t>
            </a:r>
            <a:r>
              <a:rPr lang="en-IE" i="1" u="sng" dirty="0"/>
              <a:t>that is super spicy</a:t>
            </a:r>
            <a:r>
              <a:rPr lang="en-IE" dirty="0"/>
              <a:t>.” Here, the word ‘that’ is a pronoun substitute for ‘chili’, which is what is being described by the adjective clause. (See what I did? ) </a:t>
            </a:r>
            <a:r>
              <a:rPr lang="en-IE" sz="800" dirty="0"/>
              <a:t>____________________________________________________________________________________________________</a:t>
            </a:r>
          </a:p>
          <a:p>
            <a:r>
              <a:rPr lang="en-IE" b="1" dirty="0"/>
              <a:t>The adverb clause </a:t>
            </a:r>
            <a:r>
              <a:rPr lang="en-IE" dirty="0"/>
              <a:t>modifies a verb. There are a lot of different kinds of adverbs: adverbs of time, place, manner, purpose or reason, concession or contrast, quantity or degree and affirmation or negation. The two examples are adverb clauses expressing time. “Most people shop </a:t>
            </a:r>
            <a:r>
              <a:rPr lang="en-IE" b="1" i="1" dirty="0"/>
              <a:t>where they get the lowest prices</a:t>
            </a:r>
            <a:r>
              <a:rPr lang="en-IE" dirty="0"/>
              <a:t>.” (place) “Fire had destroyed the trees in the forest </a:t>
            </a:r>
            <a:r>
              <a:rPr lang="en-IE" b="1" i="1" dirty="0"/>
              <a:t>as far as the eye could see</a:t>
            </a:r>
            <a:r>
              <a:rPr lang="en-IE" dirty="0"/>
              <a:t>.” (distance) “I do not visit my parents </a:t>
            </a:r>
            <a:r>
              <a:rPr lang="en-IE" b="1" i="1" dirty="0"/>
              <a:t>as often as they would like</a:t>
            </a:r>
            <a:r>
              <a:rPr lang="en-IE" dirty="0"/>
              <a:t>.” (frequency) “The bus’s engine sounds </a:t>
            </a:r>
            <a:r>
              <a:rPr lang="en-IE" b="1" i="1" dirty="0"/>
              <a:t>as if it is going to stall</a:t>
            </a:r>
            <a:r>
              <a:rPr lang="en-IE" dirty="0"/>
              <a:t>.” (manner) “I took the day off </a:t>
            </a:r>
            <a:r>
              <a:rPr lang="en-IE" b="1" i="1" dirty="0"/>
              <a:t>because I felt unwell</a:t>
            </a:r>
            <a:r>
              <a:rPr lang="en-IE" dirty="0"/>
              <a:t>.” (reason) “Her cookies contain </a:t>
            </a:r>
            <a:r>
              <a:rPr lang="en-IE" b="1" i="1" dirty="0"/>
              <a:t>so few </a:t>
            </a:r>
            <a:r>
              <a:rPr lang="en-IE" dirty="0"/>
              <a:t>calories </a:t>
            </a:r>
            <a:r>
              <a:rPr lang="en-IE" b="1" i="1" dirty="0"/>
              <a:t>that even people on diets can enjoy them</a:t>
            </a:r>
            <a:r>
              <a:rPr lang="en-IE" dirty="0"/>
              <a:t>.” (result) “Farmers use chemical pesticides </a:t>
            </a:r>
            <a:r>
              <a:rPr lang="en-IE" b="1" i="1" dirty="0"/>
              <a:t>so that they can get the highest yield</a:t>
            </a:r>
            <a:r>
              <a:rPr lang="en-IE" dirty="0"/>
              <a:t>.” (purpose) “</a:t>
            </a:r>
            <a:r>
              <a:rPr lang="en-IE" b="1" i="1" dirty="0"/>
              <a:t>If you don’t hand over the document</a:t>
            </a:r>
            <a:r>
              <a:rPr lang="en-IE" dirty="0"/>
              <a:t>, I’ll be forced to get a subpoena.” (conditional)</a:t>
            </a:r>
          </a:p>
          <a:p>
            <a:endParaRPr lang="en-IE" dirty="0"/>
          </a:p>
          <a:p>
            <a:endParaRPr lang="en-GB" dirty="0"/>
          </a:p>
        </p:txBody>
      </p:sp>
      <p:sp>
        <p:nvSpPr>
          <p:cNvPr id="4" name="Slide Number Placeholder 3"/>
          <p:cNvSpPr>
            <a:spLocks noGrp="1"/>
          </p:cNvSpPr>
          <p:nvPr>
            <p:ph type="sldNum" sz="quarter" idx="10"/>
          </p:nvPr>
        </p:nvSpPr>
        <p:spPr/>
        <p:txBody>
          <a:bodyPr/>
          <a:lstStyle/>
          <a:p>
            <a:fld id="{8A98899E-02F8-48CF-8C29-5BAFD41C04FC}" type="slidenum">
              <a:rPr lang="en-IE" smtClean="0"/>
              <a:t>3</a:t>
            </a:fld>
            <a:endParaRPr lang="en-IE" dirty="0"/>
          </a:p>
        </p:txBody>
      </p:sp>
    </p:spTree>
    <p:extLst>
      <p:ext uri="{BB962C8B-B14F-4D97-AF65-F5344CB8AC3E}">
        <p14:creationId xmlns:p14="http://schemas.microsoft.com/office/powerpoint/2010/main" val="1556174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Coordinators join things of equal value (two nouns, two adjectives, two verbs, two noun, adjective or adverb phrases, two dependent clauses or two independent clauses). There are seven coordinators: for, and, nor, but, or, yet, so. In Ireland, some might view ‘while’ as a coordinator. </a:t>
            </a:r>
          </a:p>
          <a:p>
            <a:endParaRPr lang="en-IE" dirty="0"/>
          </a:p>
          <a:p>
            <a:r>
              <a:rPr lang="en-IE" dirty="0"/>
              <a:t>Subordinators join two things of unequal value such as an independent and dependent clause. Subordinators are many, but include: after, as, just as, as long as, before, as soon as, since, until, when, whenever, while, where, wherever, anywhere, everywhere, as if, as though, because, so that, in order that, if, unless, although, even though, though, whereas, who, whom, whose, that, which, whether, whether or not, how, why, how much, how often, how long, etc.</a:t>
            </a:r>
          </a:p>
          <a:p>
            <a:endParaRPr lang="en-IE" dirty="0"/>
          </a:p>
          <a:p>
            <a:r>
              <a:rPr lang="en-IE" dirty="0"/>
              <a:t>“He didn’t care how long the list was” is a complex sentence. ‘how long the list was’ is a subordinate clause, functioning like a noun, answering the question, ‘what did he not care about? ‘how long the list was’. </a:t>
            </a:r>
            <a:endParaRPr lang="en-GB" dirty="0"/>
          </a:p>
        </p:txBody>
      </p:sp>
      <p:sp>
        <p:nvSpPr>
          <p:cNvPr id="4" name="Slide Number Placeholder 3"/>
          <p:cNvSpPr>
            <a:spLocks noGrp="1"/>
          </p:cNvSpPr>
          <p:nvPr>
            <p:ph type="sldNum" sz="quarter" idx="10"/>
          </p:nvPr>
        </p:nvSpPr>
        <p:spPr/>
        <p:txBody>
          <a:bodyPr/>
          <a:lstStyle/>
          <a:p>
            <a:fld id="{8A98899E-02F8-48CF-8C29-5BAFD41C04FC}" type="slidenum">
              <a:rPr lang="en-IE" smtClean="0"/>
              <a:t>4</a:t>
            </a:fld>
            <a:endParaRPr lang="en-IE"/>
          </a:p>
        </p:txBody>
      </p:sp>
    </p:spTree>
    <p:extLst>
      <p:ext uri="{BB962C8B-B14F-4D97-AF65-F5344CB8AC3E}">
        <p14:creationId xmlns:p14="http://schemas.microsoft.com/office/powerpoint/2010/main" val="3969364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Get students to identify simple sentences</a:t>
            </a:r>
            <a:r>
              <a:rPr lang="en-IE" baseline="0" dirty="0"/>
              <a:t> in their writing. What are its components?</a:t>
            </a:r>
          </a:p>
          <a:p>
            <a:endParaRPr lang="en-IE" dirty="0"/>
          </a:p>
          <a:p>
            <a:r>
              <a:rPr lang="en-IE" baseline="0" dirty="0"/>
              <a:t>S+V, </a:t>
            </a:r>
            <a:r>
              <a:rPr lang="en-IE" baseline="0" dirty="0" err="1"/>
              <a:t>S+V+Adv</a:t>
            </a:r>
            <a:r>
              <a:rPr lang="en-IE" baseline="0" dirty="0"/>
              <a:t>., </a:t>
            </a:r>
            <a:r>
              <a:rPr lang="en-IE" baseline="0" dirty="0" err="1"/>
              <a:t>S+V+Oi+Od</a:t>
            </a:r>
            <a:r>
              <a:rPr lang="en-IE" baseline="0" dirty="0"/>
              <a:t>? </a:t>
            </a:r>
          </a:p>
          <a:p>
            <a:endParaRPr lang="en-IE" dirty="0"/>
          </a:p>
          <a:p>
            <a:r>
              <a:rPr lang="en-IE" baseline="0" dirty="0"/>
              <a:t>Subject, verb—what kind of verb? Transitive (takes an object), intransitive (doesn’t take an object), linking (followed by a complement)?  </a:t>
            </a:r>
          </a:p>
          <a:p>
            <a:endParaRPr lang="en-IE" dirty="0"/>
          </a:p>
          <a:p>
            <a:r>
              <a:rPr lang="en-IE" baseline="0" dirty="0"/>
              <a:t>Ask for sentences </a:t>
            </a:r>
            <a:r>
              <a:rPr lang="en-IE" dirty="0"/>
              <a:t>in the student writing that they find problematic and </a:t>
            </a:r>
            <a:r>
              <a:rPr lang="en-IE" baseline="0" dirty="0"/>
              <a:t>put them on the board and study them.</a:t>
            </a:r>
          </a:p>
          <a:p>
            <a:endParaRPr lang="en-IE" dirty="0"/>
          </a:p>
          <a:p>
            <a:r>
              <a:rPr lang="en-IE" dirty="0"/>
              <a:t>Do the students have many examples of simple sentences in their texts? What is the effect? Is it a pleasant effect? How could they disturb the rhythm?</a:t>
            </a:r>
          </a:p>
          <a:p>
            <a:endParaRPr lang="en-IE" dirty="0"/>
          </a:p>
          <a:p>
            <a:r>
              <a:rPr lang="en-IE" dirty="0"/>
              <a:t>English speakers need jazz, unpredictable, swinging rhythms if they want their audiences to stay with them.</a:t>
            </a:r>
          </a:p>
        </p:txBody>
      </p:sp>
      <p:sp>
        <p:nvSpPr>
          <p:cNvPr id="4" name="Slide Number Placeholder 3"/>
          <p:cNvSpPr>
            <a:spLocks noGrp="1"/>
          </p:cNvSpPr>
          <p:nvPr>
            <p:ph type="sldNum" sz="quarter" idx="10"/>
          </p:nvPr>
        </p:nvSpPr>
        <p:spPr/>
        <p:txBody>
          <a:bodyPr/>
          <a:lstStyle/>
          <a:p>
            <a:fld id="{8A98899E-02F8-48CF-8C29-5BAFD41C04FC}" type="slidenum">
              <a:rPr lang="en-IE" smtClean="0"/>
              <a:t>5</a:t>
            </a:fld>
            <a:endParaRPr lang="en-IE"/>
          </a:p>
        </p:txBody>
      </p:sp>
    </p:spTree>
    <p:extLst>
      <p:ext uri="{BB962C8B-B14F-4D97-AF65-F5344CB8AC3E}">
        <p14:creationId xmlns:p14="http://schemas.microsoft.com/office/powerpoint/2010/main" val="332472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Get</a:t>
            </a:r>
            <a:r>
              <a:rPr lang="en-IE" baseline="0" dirty="0"/>
              <a:t> some samples of compound sentences from the students. Put on the board.</a:t>
            </a:r>
          </a:p>
          <a:p>
            <a:endParaRPr lang="en-IE" dirty="0"/>
          </a:p>
          <a:p>
            <a:r>
              <a:rPr lang="en-IE" dirty="0"/>
              <a:t>Call attention to the role of the comma. Anytime something introduces an independent clause, even if it is another independent clause, the introductory  clause is set off with a comma. </a:t>
            </a:r>
          </a:p>
          <a:p>
            <a:endParaRPr lang="en-IE" dirty="0"/>
          </a:p>
          <a:p>
            <a:r>
              <a:rPr lang="en-IE" dirty="0"/>
              <a:t>Call attention to the relationships created by the coordinators:</a:t>
            </a:r>
            <a:r>
              <a:rPr lang="en-IE" dirty="0">
                <a:solidFill>
                  <a:srgbClr val="FF0000"/>
                </a:solidFill>
              </a:rPr>
              <a:t> </a:t>
            </a:r>
            <a:r>
              <a:rPr lang="en-IE" b="1" u="sng" dirty="0">
                <a:solidFill>
                  <a:srgbClr val="FF0000"/>
                </a:solidFill>
              </a:rPr>
              <a:t>for</a:t>
            </a:r>
            <a:r>
              <a:rPr lang="en-IE" dirty="0">
                <a:solidFill>
                  <a:srgbClr val="FF0000"/>
                </a:solidFill>
              </a:rPr>
              <a:t> </a:t>
            </a:r>
            <a:r>
              <a:rPr lang="en-IE" dirty="0"/>
              <a:t>introduces a reason or explanation for something; </a:t>
            </a:r>
            <a:r>
              <a:rPr lang="en-IE" b="1" u="sng" dirty="0">
                <a:solidFill>
                  <a:srgbClr val="FF0000"/>
                </a:solidFill>
              </a:rPr>
              <a:t>and</a:t>
            </a:r>
            <a:r>
              <a:rPr lang="en-IE" dirty="0"/>
              <a:t> signifies addition; </a:t>
            </a:r>
            <a:r>
              <a:rPr lang="en-IE" b="1" u="sng" dirty="0">
                <a:solidFill>
                  <a:srgbClr val="FF0000"/>
                </a:solidFill>
              </a:rPr>
              <a:t>nor</a:t>
            </a:r>
            <a:r>
              <a:rPr lang="en-IE" dirty="0"/>
              <a:t> signifies negative addition—not this and not that;</a:t>
            </a:r>
            <a:r>
              <a:rPr lang="en-IE" dirty="0">
                <a:solidFill>
                  <a:srgbClr val="FF0000"/>
                </a:solidFill>
              </a:rPr>
              <a:t> </a:t>
            </a:r>
            <a:r>
              <a:rPr lang="en-IE" b="1" u="sng" dirty="0">
                <a:solidFill>
                  <a:srgbClr val="FF0000"/>
                </a:solidFill>
              </a:rPr>
              <a:t>but</a:t>
            </a:r>
            <a:r>
              <a:rPr lang="en-IE" dirty="0">
                <a:solidFill>
                  <a:srgbClr val="FF0000"/>
                </a:solidFill>
              </a:rPr>
              <a:t> </a:t>
            </a:r>
            <a:r>
              <a:rPr lang="en-IE" dirty="0"/>
              <a:t>signifies contrast; </a:t>
            </a:r>
            <a:r>
              <a:rPr lang="en-IE" b="1" u="sng" dirty="0">
                <a:solidFill>
                  <a:srgbClr val="FF0000"/>
                </a:solidFill>
              </a:rPr>
              <a:t>or</a:t>
            </a:r>
            <a:r>
              <a:rPr lang="en-IE" dirty="0"/>
              <a:t> introduces an alternative; </a:t>
            </a:r>
            <a:r>
              <a:rPr lang="en-IE" b="1" u="sng" dirty="0">
                <a:solidFill>
                  <a:srgbClr val="FF0000"/>
                </a:solidFill>
              </a:rPr>
              <a:t>yet</a:t>
            </a:r>
            <a:r>
              <a:rPr lang="en-IE" dirty="0"/>
              <a:t> signifies concession;</a:t>
            </a:r>
            <a:r>
              <a:rPr lang="en-IE" dirty="0">
                <a:solidFill>
                  <a:srgbClr val="FF0000"/>
                </a:solidFill>
              </a:rPr>
              <a:t> </a:t>
            </a:r>
            <a:r>
              <a:rPr lang="en-IE" b="1" u="sng" dirty="0">
                <a:solidFill>
                  <a:srgbClr val="FF0000"/>
                </a:solidFill>
              </a:rPr>
              <a:t>so</a:t>
            </a:r>
            <a:r>
              <a:rPr lang="en-IE" dirty="0">
                <a:solidFill>
                  <a:srgbClr val="FF0000"/>
                </a:solidFill>
              </a:rPr>
              <a:t> </a:t>
            </a:r>
            <a:r>
              <a:rPr lang="en-IE" dirty="0"/>
              <a:t>introduces consequences; and</a:t>
            </a:r>
            <a:r>
              <a:rPr lang="en-IE" b="1" u="sng" dirty="0">
                <a:solidFill>
                  <a:srgbClr val="FF0000"/>
                </a:solidFill>
              </a:rPr>
              <a:t> ; </a:t>
            </a:r>
            <a:r>
              <a:rPr lang="en-IE" dirty="0"/>
              <a:t>joins two or more things of equal value, used only when the relationship is so clear that we don’t even need to state it.</a:t>
            </a:r>
          </a:p>
        </p:txBody>
      </p:sp>
      <p:sp>
        <p:nvSpPr>
          <p:cNvPr id="4" name="Slide Number Placeholder 3"/>
          <p:cNvSpPr>
            <a:spLocks noGrp="1"/>
          </p:cNvSpPr>
          <p:nvPr>
            <p:ph type="sldNum" sz="quarter" idx="10"/>
          </p:nvPr>
        </p:nvSpPr>
        <p:spPr/>
        <p:txBody>
          <a:bodyPr/>
          <a:lstStyle/>
          <a:p>
            <a:fld id="{8A98899E-02F8-48CF-8C29-5BAFD41C04FC}" type="slidenum">
              <a:rPr lang="en-IE" smtClean="0"/>
              <a:t>6</a:t>
            </a:fld>
            <a:endParaRPr lang="en-IE"/>
          </a:p>
        </p:txBody>
      </p:sp>
    </p:spTree>
    <p:extLst>
      <p:ext uri="{BB962C8B-B14F-4D97-AF65-F5344CB8AC3E}">
        <p14:creationId xmlns:p14="http://schemas.microsoft.com/office/powerpoint/2010/main" val="845865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Try</a:t>
            </a:r>
            <a:r>
              <a:rPr lang="en-IE" baseline="0" dirty="0"/>
              <a:t> to get students to give examples of complex sentences that include a noun or an adjective or an adverb clause.</a:t>
            </a:r>
          </a:p>
          <a:p>
            <a:endParaRPr lang="en-IE" dirty="0"/>
          </a:p>
          <a:p>
            <a:r>
              <a:rPr lang="en-IE" dirty="0"/>
              <a:t>Look at the relationships set up by subordinators. Many of the same relations expressed by coordinators are also expressed by subordinators. ‘</a:t>
            </a:r>
            <a:r>
              <a:rPr lang="en-IE" b="1" u="sng" dirty="0">
                <a:solidFill>
                  <a:srgbClr val="FF0000"/>
                </a:solidFill>
              </a:rPr>
              <a:t>as</a:t>
            </a:r>
            <a:r>
              <a:rPr lang="en-IE" dirty="0"/>
              <a:t>’ is introducing a reason. ‘</a:t>
            </a:r>
            <a:r>
              <a:rPr lang="en-IE" b="1" u="sng" dirty="0">
                <a:solidFill>
                  <a:srgbClr val="FF0000"/>
                </a:solidFill>
              </a:rPr>
              <a:t>because</a:t>
            </a:r>
            <a:r>
              <a:rPr lang="en-IE" dirty="0"/>
              <a:t>’ is also introducing a reason.</a:t>
            </a:r>
          </a:p>
          <a:p>
            <a:endParaRPr lang="en-IE" dirty="0"/>
          </a:p>
          <a:p>
            <a:r>
              <a:rPr lang="en-IE" b="1" u="sng" dirty="0">
                <a:solidFill>
                  <a:srgbClr val="FF0000"/>
                </a:solidFill>
              </a:rPr>
              <a:t>Although</a:t>
            </a:r>
            <a:r>
              <a:rPr lang="en-IE" dirty="0"/>
              <a:t> is something like </a:t>
            </a:r>
            <a:r>
              <a:rPr lang="en-IE" b="1" u="sng" dirty="0">
                <a:solidFill>
                  <a:srgbClr val="FF0000"/>
                </a:solidFill>
              </a:rPr>
              <a:t>yet</a:t>
            </a:r>
            <a:r>
              <a:rPr lang="en-IE" dirty="0"/>
              <a:t>, introducing a concession, a weak contrast.</a:t>
            </a:r>
          </a:p>
          <a:p>
            <a:endParaRPr lang="en-IE" dirty="0"/>
          </a:p>
          <a:p>
            <a:r>
              <a:rPr lang="en-IE" b="1" u="sng" dirty="0">
                <a:solidFill>
                  <a:srgbClr val="FF0000"/>
                </a:solidFill>
              </a:rPr>
              <a:t>Whereas</a:t>
            </a:r>
            <a:r>
              <a:rPr lang="en-IE" dirty="0"/>
              <a:t> might introduce an alternative as does </a:t>
            </a:r>
            <a:r>
              <a:rPr lang="en-IE" b="1" u="sng" dirty="0">
                <a:solidFill>
                  <a:srgbClr val="FF0000"/>
                </a:solidFill>
              </a:rPr>
              <a:t>or</a:t>
            </a:r>
            <a:r>
              <a:rPr lang="en-IE" dirty="0"/>
              <a:t>.</a:t>
            </a:r>
          </a:p>
          <a:p>
            <a:endParaRPr lang="en-IE" dirty="0"/>
          </a:p>
          <a:p>
            <a:r>
              <a:rPr lang="en-IE" b="1" u="sng" dirty="0">
                <a:solidFill>
                  <a:srgbClr val="FF0000"/>
                </a:solidFill>
              </a:rPr>
              <a:t>Because</a:t>
            </a:r>
            <a:r>
              <a:rPr lang="en-IE" dirty="0"/>
              <a:t> and </a:t>
            </a:r>
            <a:r>
              <a:rPr lang="en-IE" b="1" u="sng" dirty="0">
                <a:solidFill>
                  <a:srgbClr val="FF0000"/>
                </a:solidFill>
              </a:rPr>
              <a:t>as</a:t>
            </a:r>
            <a:r>
              <a:rPr lang="en-IE" dirty="0"/>
              <a:t> are functioning above as </a:t>
            </a:r>
            <a:r>
              <a:rPr lang="en-IE" b="1" u="sng" dirty="0">
                <a:solidFill>
                  <a:srgbClr val="FF0000"/>
                </a:solidFill>
              </a:rPr>
              <a:t>for</a:t>
            </a:r>
            <a:r>
              <a:rPr lang="en-IE" dirty="0"/>
              <a:t>, and </a:t>
            </a:r>
            <a:r>
              <a:rPr lang="en-IE" b="1" u="sng" dirty="0">
                <a:solidFill>
                  <a:srgbClr val="FF0000"/>
                </a:solidFill>
              </a:rPr>
              <a:t>therefore</a:t>
            </a:r>
            <a:r>
              <a:rPr lang="en-IE" dirty="0"/>
              <a:t> functions like </a:t>
            </a:r>
            <a:r>
              <a:rPr lang="en-IE" b="1" u="sng" dirty="0">
                <a:solidFill>
                  <a:srgbClr val="FF0000"/>
                </a:solidFill>
              </a:rPr>
              <a:t>so</a:t>
            </a:r>
            <a:r>
              <a:rPr lang="en-IE" dirty="0"/>
              <a:t>.</a:t>
            </a:r>
          </a:p>
          <a:p>
            <a:endParaRPr lang="en-IE" dirty="0"/>
          </a:p>
          <a:p>
            <a:r>
              <a:rPr lang="en-IE" b="1" u="sng" dirty="0">
                <a:solidFill>
                  <a:srgbClr val="FF0000"/>
                </a:solidFill>
              </a:rPr>
              <a:t>Neither</a:t>
            </a:r>
            <a:r>
              <a:rPr lang="en-IE" dirty="0"/>
              <a:t> functions like </a:t>
            </a:r>
            <a:r>
              <a:rPr lang="en-IE" b="1" u="sng" dirty="0">
                <a:solidFill>
                  <a:srgbClr val="FF0000"/>
                </a:solidFill>
              </a:rPr>
              <a:t>nor</a:t>
            </a:r>
            <a:r>
              <a:rPr lang="en-IE" dirty="0"/>
              <a:t>. </a:t>
            </a:r>
          </a:p>
          <a:p>
            <a:endParaRPr lang="en-IE" dirty="0"/>
          </a:p>
          <a:p>
            <a:r>
              <a:rPr lang="en-IE" b="1" u="sng" dirty="0">
                <a:solidFill>
                  <a:srgbClr val="FF0000"/>
                </a:solidFill>
              </a:rPr>
              <a:t>Moreover </a:t>
            </a:r>
            <a:r>
              <a:rPr lang="en-IE" dirty="0"/>
              <a:t>expresses the same relationship as </a:t>
            </a:r>
            <a:r>
              <a:rPr lang="en-IE" b="1" u="sng" dirty="0">
                <a:solidFill>
                  <a:srgbClr val="FF0000"/>
                </a:solidFill>
              </a:rPr>
              <a:t>and</a:t>
            </a:r>
            <a:r>
              <a:rPr lang="en-IE" dirty="0"/>
              <a:t>. </a:t>
            </a:r>
          </a:p>
          <a:p>
            <a:endParaRPr lang="en-IE" dirty="0"/>
          </a:p>
          <a:p>
            <a:r>
              <a:rPr lang="en-IE" b="1" u="sng" dirty="0">
                <a:solidFill>
                  <a:srgbClr val="FF0000"/>
                </a:solidFill>
              </a:rPr>
              <a:t>On the other hand </a:t>
            </a:r>
            <a:r>
              <a:rPr lang="en-IE" dirty="0"/>
              <a:t>functions similarly to </a:t>
            </a:r>
            <a:r>
              <a:rPr lang="en-IE" b="1" u="sng" dirty="0">
                <a:solidFill>
                  <a:srgbClr val="FF0000"/>
                </a:solidFill>
              </a:rPr>
              <a:t>but</a:t>
            </a:r>
            <a:r>
              <a:rPr lang="en-IE" dirty="0"/>
              <a:t>. </a:t>
            </a:r>
          </a:p>
          <a:p>
            <a:endParaRPr lang="en-IE" dirty="0"/>
          </a:p>
          <a:p>
            <a:r>
              <a:rPr lang="en-IE" dirty="0"/>
              <a:t>There are many other functions performed by subordinators, though, including most notably time, space and manner. The difference is that coordinators join things of equal value, subordinators things of unequal value.</a:t>
            </a:r>
          </a:p>
          <a:p>
            <a:endParaRPr lang="en-IE" dirty="0"/>
          </a:p>
          <a:p>
            <a:endParaRPr lang="en-IE" dirty="0"/>
          </a:p>
          <a:p>
            <a:endParaRPr lang="en-IE" dirty="0"/>
          </a:p>
          <a:p>
            <a:endParaRPr lang="en-IE" dirty="0"/>
          </a:p>
        </p:txBody>
      </p:sp>
      <p:sp>
        <p:nvSpPr>
          <p:cNvPr id="4" name="Slide Number Placeholder 3"/>
          <p:cNvSpPr>
            <a:spLocks noGrp="1"/>
          </p:cNvSpPr>
          <p:nvPr>
            <p:ph type="sldNum" sz="quarter" idx="10"/>
          </p:nvPr>
        </p:nvSpPr>
        <p:spPr/>
        <p:txBody>
          <a:bodyPr/>
          <a:lstStyle/>
          <a:p>
            <a:fld id="{8A98899E-02F8-48CF-8C29-5BAFD41C04FC}" type="slidenum">
              <a:rPr lang="en-IE" smtClean="0"/>
              <a:t>7</a:t>
            </a:fld>
            <a:endParaRPr lang="en-IE"/>
          </a:p>
        </p:txBody>
      </p:sp>
    </p:spTree>
    <p:extLst>
      <p:ext uri="{BB962C8B-B14F-4D97-AF65-F5344CB8AC3E}">
        <p14:creationId xmlns:p14="http://schemas.microsoft.com/office/powerpoint/2010/main" val="3272454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Check to see if anyone has a sample compound-complex</a:t>
            </a:r>
            <a:r>
              <a:rPr lang="en-IE" baseline="0" dirty="0"/>
              <a:t> sentence to study. Do the writers employ many of these rather long sentences? What is the effect? Is it appropriate to the style of the audience they hope to captur</a:t>
            </a:r>
            <a:r>
              <a:rPr lang="en-IE" dirty="0"/>
              <a:t>e?</a:t>
            </a:r>
          </a:p>
        </p:txBody>
      </p:sp>
      <p:sp>
        <p:nvSpPr>
          <p:cNvPr id="4" name="Slide Number Placeholder 3"/>
          <p:cNvSpPr>
            <a:spLocks noGrp="1"/>
          </p:cNvSpPr>
          <p:nvPr>
            <p:ph type="sldNum" sz="quarter" idx="10"/>
          </p:nvPr>
        </p:nvSpPr>
        <p:spPr/>
        <p:txBody>
          <a:bodyPr/>
          <a:lstStyle/>
          <a:p>
            <a:fld id="{8A98899E-02F8-48CF-8C29-5BAFD41C04FC}" type="slidenum">
              <a:rPr lang="en-IE" smtClean="0"/>
              <a:t>8</a:t>
            </a:fld>
            <a:endParaRPr lang="en-IE"/>
          </a:p>
        </p:txBody>
      </p:sp>
    </p:spTree>
    <p:extLst>
      <p:ext uri="{BB962C8B-B14F-4D97-AF65-F5344CB8AC3E}">
        <p14:creationId xmlns:p14="http://schemas.microsoft.com/office/powerpoint/2010/main" val="42197264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98899E-02F8-48CF-8C29-5BAFD41C04FC}" type="slidenum">
              <a:rPr lang="en-IE" smtClean="0"/>
              <a:t>9</a:t>
            </a:fld>
            <a:endParaRPr lang="en-IE"/>
          </a:p>
        </p:txBody>
      </p:sp>
    </p:spTree>
    <p:extLst>
      <p:ext uri="{BB962C8B-B14F-4D97-AF65-F5344CB8AC3E}">
        <p14:creationId xmlns:p14="http://schemas.microsoft.com/office/powerpoint/2010/main" val="1403848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C65C4F01-AA96-423E-8056-94ADDDCC1E45}" type="datetimeFigureOut">
              <a:rPr lang="en-IE" smtClean="0"/>
              <a:t>04/09/2017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435E97C-2CDA-48CF-AC6C-71BC32F8F295}" type="slidenum">
              <a:rPr lang="en-IE" smtClean="0"/>
              <a:t>‹#›</a:t>
            </a:fld>
            <a:endParaRPr lang="en-IE"/>
          </a:p>
        </p:txBody>
      </p:sp>
    </p:spTree>
    <p:extLst>
      <p:ext uri="{BB962C8B-B14F-4D97-AF65-F5344CB8AC3E}">
        <p14:creationId xmlns:p14="http://schemas.microsoft.com/office/powerpoint/2010/main" val="81249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C65C4F01-AA96-423E-8056-94ADDDCC1E45}" type="datetimeFigureOut">
              <a:rPr lang="en-IE" smtClean="0"/>
              <a:t>04/09/2017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435E97C-2CDA-48CF-AC6C-71BC32F8F295}" type="slidenum">
              <a:rPr lang="en-IE" smtClean="0"/>
              <a:t>‹#›</a:t>
            </a:fld>
            <a:endParaRPr lang="en-IE"/>
          </a:p>
        </p:txBody>
      </p:sp>
    </p:spTree>
    <p:extLst>
      <p:ext uri="{BB962C8B-B14F-4D97-AF65-F5344CB8AC3E}">
        <p14:creationId xmlns:p14="http://schemas.microsoft.com/office/powerpoint/2010/main" val="2728546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C65C4F01-AA96-423E-8056-94ADDDCC1E45}" type="datetimeFigureOut">
              <a:rPr lang="en-IE" smtClean="0"/>
              <a:t>04/09/2017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435E97C-2CDA-48CF-AC6C-71BC32F8F295}" type="slidenum">
              <a:rPr lang="en-IE" smtClean="0"/>
              <a:t>‹#›</a:t>
            </a:fld>
            <a:endParaRPr lang="en-IE"/>
          </a:p>
        </p:txBody>
      </p:sp>
    </p:spTree>
    <p:extLst>
      <p:ext uri="{BB962C8B-B14F-4D97-AF65-F5344CB8AC3E}">
        <p14:creationId xmlns:p14="http://schemas.microsoft.com/office/powerpoint/2010/main" val="493720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C65C4F01-AA96-423E-8056-94ADDDCC1E45}" type="datetimeFigureOut">
              <a:rPr lang="en-IE" smtClean="0"/>
              <a:t>04/09/2017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435E97C-2CDA-48CF-AC6C-71BC32F8F295}" type="slidenum">
              <a:rPr lang="en-IE" smtClean="0"/>
              <a:t>‹#›</a:t>
            </a:fld>
            <a:endParaRPr lang="en-IE"/>
          </a:p>
        </p:txBody>
      </p:sp>
    </p:spTree>
    <p:extLst>
      <p:ext uri="{BB962C8B-B14F-4D97-AF65-F5344CB8AC3E}">
        <p14:creationId xmlns:p14="http://schemas.microsoft.com/office/powerpoint/2010/main" val="2384530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5C4F01-AA96-423E-8056-94ADDDCC1E45}" type="datetimeFigureOut">
              <a:rPr lang="en-IE" smtClean="0"/>
              <a:t>04/09/2017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435E97C-2CDA-48CF-AC6C-71BC32F8F295}" type="slidenum">
              <a:rPr lang="en-IE" smtClean="0"/>
              <a:t>‹#›</a:t>
            </a:fld>
            <a:endParaRPr lang="en-IE"/>
          </a:p>
        </p:txBody>
      </p:sp>
    </p:spTree>
    <p:extLst>
      <p:ext uri="{BB962C8B-B14F-4D97-AF65-F5344CB8AC3E}">
        <p14:creationId xmlns:p14="http://schemas.microsoft.com/office/powerpoint/2010/main" val="4148186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C65C4F01-AA96-423E-8056-94ADDDCC1E45}" type="datetimeFigureOut">
              <a:rPr lang="en-IE" smtClean="0"/>
              <a:t>04/09/2017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8435E97C-2CDA-48CF-AC6C-71BC32F8F295}" type="slidenum">
              <a:rPr lang="en-IE" smtClean="0"/>
              <a:t>‹#›</a:t>
            </a:fld>
            <a:endParaRPr lang="en-IE"/>
          </a:p>
        </p:txBody>
      </p:sp>
    </p:spTree>
    <p:extLst>
      <p:ext uri="{BB962C8B-B14F-4D97-AF65-F5344CB8AC3E}">
        <p14:creationId xmlns:p14="http://schemas.microsoft.com/office/powerpoint/2010/main" val="737945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C65C4F01-AA96-423E-8056-94ADDDCC1E45}" type="datetimeFigureOut">
              <a:rPr lang="en-IE" smtClean="0"/>
              <a:t>04/09/2017</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8435E97C-2CDA-48CF-AC6C-71BC32F8F295}" type="slidenum">
              <a:rPr lang="en-IE" smtClean="0"/>
              <a:t>‹#›</a:t>
            </a:fld>
            <a:endParaRPr lang="en-IE"/>
          </a:p>
        </p:txBody>
      </p:sp>
    </p:spTree>
    <p:extLst>
      <p:ext uri="{BB962C8B-B14F-4D97-AF65-F5344CB8AC3E}">
        <p14:creationId xmlns:p14="http://schemas.microsoft.com/office/powerpoint/2010/main" val="585792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C65C4F01-AA96-423E-8056-94ADDDCC1E45}" type="datetimeFigureOut">
              <a:rPr lang="en-IE" smtClean="0"/>
              <a:t>04/09/2017</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8435E97C-2CDA-48CF-AC6C-71BC32F8F295}" type="slidenum">
              <a:rPr lang="en-IE" smtClean="0"/>
              <a:t>‹#›</a:t>
            </a:fld>
            <a:endParaRPr lang="en-IE"/>
          </a:p>
        </p:txBody>
      </p:sp>
    </p:spTree>
    <p:extLst>
      <p:ext uri="{BB962C8B-B14F-4D97-AF65-F5344CB8AC3E}">
        <p14:creationId xmlns:p14="http://schemas.microsoft.com/office/powerpoint/2010/main" val="4255890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5C4F01-AA96-423E-8056-94ADDDCC1E45}" type="datetimeFigureOut">
              <a:rPr lang="en-IE" smtClean="0"/>
              <a:t>04/09/2017</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8435E97C-2CDA-48CF-AC6C-71BC32F8F295}" type="slidenum">
              <a:rPr lang="en-IE" smtClean="0"/>
              <a:t>‹#›</a:t>
            </a:fld>
            <a:endParaRPr lang="en-IE"/>
          </a:p>
        </p:txBody>
      </p:sp>
    </p:spTree>
    <p:extLst>
      <p:ext uri="{BB962C8B-B14F-4D97-AF65-F5344CB8AC3E}">
        <p14:creationId xmlns:p14="http://schemas.microsoft.com/office/powerpoint/2010/main" val="2190964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65C4F01-AA96-423E-8056-94ADDDCC1E45}" type="datetimeFigureOut">
              <a:rPr lang="en-IE" smtClean="0"/>
              <a:t>04/09/2017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8435E97C-2CDA-48CF-AC6C-71BC32F8F295}" type="slidenum">
              <a:rPr lang="en-IE" smtClean="0"/>
              <a:t>‹#›</a:t>
            </a:fld>
            <a:endParaRPr lang="en-IE"/>
          </a:p>
        </p:txBody>
      </p:sp>
    </p:spTree>
    <p:extLst>
      <p:ext uri="{BB962C8B-B14F-4D97-AF65-F5344CB8AC3E}">
        <p14:creationId xmlns:p14="http://schemas.microsoft.com/office/powerpoint/2010/main" val="51168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65C4F01-AA96-423E-8056-94ADDDCC1E45}" type="datetimeFigureOut">
              <a:rPr lang="en-IE" smtClean="0"/>
              <a:t>04/09/2017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8435E97C-2CDA-48CF-AC6C-71BC32F8F295}" type="slidenum">
              <a:rPr lang="en-IE" smtClean="0"/>
              <a:t>‹#›</a:t>
            </a:fld>
            <a:endParaRPr lang="en-IE"/>
          </a:p>
        </p:txBody>
      </p:sp>
    </p:spTree>
    <p:extLst>
      <p:ext uri="{BB962C8B-B14F-4D97-AF65-F5344CB8AC3E}">
        <p14:creationId xmlns:p14="http://schemas.microsoft.com/office/powerpoint/2010/main" val="1547791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5C4F01-AA96-423E-8056-94ADDDCC1E45}" type="datetimeFigureOut">
              <a:rPr lang="en-IE" smtClean="0"/>
              <a:t>04/09/2017</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35E97C-2CDA-48CF-AC6C-71BC32F8F295}" type="slidenum">
              <a:rPr lang="en-IE" smtClean="0"/>
              <a:t>‹#›</a:t>
            </a:fld>
            <a:endParaRPr lang="en-IE"/>
          </a:p>
        </p:txBody>
      </p:sp>
    </p:spTree>
    <p:extLst>
      <p:ext uri="{BB962C8B-B14F-4D97-AF65-F5344CB8AC3E}">
        <p14:creationId xmlns:p14="http://schemas.microsoft.com/office/powerpoint/2010/main" val="2729409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l.ie/rwc"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quickanddirtytips.com/education/grammar/colons#sthash.hdh4BMiu.dpu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grammarbook.com/punctuation_rules.asp"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oxforddictionaries.com/words/spelling-rules-and-tip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www.logicofenglish.com/resources/spelling-rule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oxforddictionaries.com/words/using-capital-letters"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www.grammarbook.com/punctuation/capital.asp"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a:t>Sentence Structure, Grammar and Mechanics</a:t>
            </a:r>
          </a:p>
        </p:txBody>
      </p:sp>
      <p:sp>
        <p:nvSpPr>
          <p:cNvPr id="3" name="Subtitle 2"/>
          <p:cNvSpPr>
            <a:spLocks noGrp="1"/>
          </p:cNvSpPr>
          <p:nvPr>
            <p:ph type="subTitle" idx="1"/>
          </p:nvPr>
        </p:nvSpPr>
        <p:spPr/>
        <p:txBody>
          <a:bodyPr/>
          <a:lstStyle/>
          <a:p>
            <a:r>
              <a:rPr lang="en-IE" dirty="0"/>
              <a:t>Lawrence Cleary, Co-director Regional Writing Centre, UL</a:t>
            </a:r>
          </a:p>
          <a:p>
            <a:r>
              <a:rPr lang="en-IE" dirty="0">
                <a:hlinkClick r:id="rId3"/>
              </a:rPr>
              <a:t>www.ul.ie/rwc</a:t>
            </a:r>
            <a:r>
              <a:rPr lang="en-IE" dirty="0"/>
              <a:t> </a:t>
            </a:r>
          </a:p>
        </p:txBody>
      </p:sp>
    </p:spTree>
    <p:extLst>
      <p:ext uri="{BB962C8B-B14F-4D97-AF65-F5344CB8AC3E}">
        <p14:creationId xmlns:p14="http://schemas.microsoft.com/office/powerpoint/2010/main" val="3455385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Subordinators for Adj. Clauses</a:t>
            </a:r>
          </a:p>
        </p:txBody>
      </p:sp>
      <p:sp>
        <p:nvSpPr>
          <p:cNvPr id="3" name="Content Placeholder 2"/>
          <p:cNvSpPr>
            <a:spLocks noGrp="1"/>
          </p:cNvSpPr>
          <p:nvPr>
            <p:ph idx="1"/>
          </p:nvPr>
        </p:nvSpPr>
        <p:spPr/>
        <p:txBody>
          <a:bodyPr/>
          <a:lstStyle/>
          <a:p>
            <a:r>
              <a:rPr lang="en-IE" dirty="0"/>
              <a:t>To refer to people: </a:t>
            </a:r>
            <a:r>
              <a:rPr lang="en-IE" b="1" i="1" dirty="0">
                <a:solidFill>
                  <a:schemeClr val="accent3">
                    <a:lumMod val="50000"/>
                  </a:schemeClr>
                </a:solidFill>
              </a:rPr>
              <a:t>who</a:t>
            </a:r>
            <a:r>
              <a:rPr lang="en-IE" dirty="0"/>
              <a:t>, </a:t>
            </a:r>
            <a:r>
              <a:rPr lang="en-IE" b="1" i="1" dirty="0">
                <a:solidFill>
                  <a:schemeClr val="accent3">
                    <a:lumMod val="50000"/>
                  </a:schemeClr>
                </a:solidFill>
              </a:rPr>
              <a:t>whom</a:t>
            </a:r>
            <a:r>
              <a:rPr lang="en-IE" dirty="0"/>
              <a:t>, </a:t>
            </a:r>
            <a:r>
              <a:rPr lang="en-IE" b="1" i="1" dirty="0">
                <a:solidFill>
                  <a:schemeClr val="accent3">
                    <a:lumMod val="50000"/>
                  </a:schemeClr>
                </a:solidFill>
              </a:rPr>
              <a:t>whose</a:t>
            </a:r>
          </a:p>
          <a:p>
            <a:pPr lvl="1"/>
            <a:r>
              <a:rPr lang="en-IE" dirty="0"/>
              <a:t>‘People (</a:t>
            </a:r>
            <a:r>
              <a:rPr lang="en-IE" b="1" i="1" dirty="0">
                <a:solidFill>
                  <a:schemeClr val="accent3">
                    <a:lumMod val="50000"/>
                  </a:schemeClr>
                </a:solidFill>
              </a:rPr>
              <a:t>who</a:t>
            </a:r>
            <a:r>
              <a:rPr lang="en-IE" dirty="0"/>
              <a:t> live in glass houses) shouldn’t throw stones.’</a:t>
            </a:r>
          </a:p>
          <a:p>
            <a:r>
              <a:rPr lang="en-IE" dirty="0"/>
              <a:t>To refer to animals and things: </a:t>
            </a:r>
            <a:r>
              <a:rPr lang="en-IE" b="1" i="1" dirty="0">
                <a:solidFill>
                  <a:schemeClr val="accent4">
                    <a:lumMod val="75000"/>
                  </a:schemeClr>
                </a:solidFill>
              </a:rPr>
              <a:t>which</a:t>
            </a:r>
            <a:r>
              <a:rPr lang="en-IE" dirty="0"/>
              <a:t>, </a:t>
            </a:r>
            <a:r>
              <a:rPr lang="en-IE" b="1" i="1" dirty="0">
                <a:solidFill>
                  <a:schemeClr val="accent4">
                    <a:lumMod val="75000"/>
                  </a:schemeClr>
                </a:solidFill>
              </a:rPr>
              <a:t>that</a:t>
            </a:r>
            <a:endParaRPr lang="en-IE" dirty="0"/>
          </a:p>
          <a:p>
            <a:pPr lvl="1"/>
            <a:r>
              <a:rPr lang="en-IE" dirty="0"/>
              <a:t>‘My new computer, (</a:t>
            </a:r>
            <a:r>
              <a:rPr lang="en-IE" b="1" i="1" dirty="0">
                <a:solidFill>
                  <a:schemeClr val="accent4">
                    <a:lumMod val="75000"/>
                  </a:schemeClr>
                </a:solidFill>
              </a:rPr>
              <a:t>which</a:t>
            </a:r>
            <a:r>
              <a:rPr lang="en-IE" dirty="0"/>
              <a:t> I just bought), has just crashed!’</a:t>
            </a:r>
          </a:p>
          <a:p>
            <a:r>
              <a:rPr lang="en-IE" dirty="0"/>
              <a:t>To refer to a time or place: </a:t>
            </a:r>
            <a:r>
              <a:rPr lang="en-IE" b="1" i="1" dirty="0">
                <a:solidFill>
                  <a:schemeClr val="accent5">
                    <a:lumMod val="75000"/>
                  </a:schemeClr>
                </a:solidFill>
              </a:rPr>
              <a:t>when</a:t>
            </a:r>
            <a:r>
              <a:rPr lang="en-IE" dirty="0"/>
              <a:t>, </a:t>
            </a:r>
            <a:r>
              <a:rPr lang="en-IE" b="1" i="1" dirty="0">
                <a:solidFill>
                  <a:schemeClr val="accent5">
                    <a:lumMod val="75000"/>
                  </a:schemeClr>
                </a:solidFill>
              </a:rPr>
              <a:t>where</a:t>
            </a:r>
            <a:endParaRPr lang="en-IE" dirty="0"/>
          </a:p>
          <a:p>
            <a:pPr lvl="1"/>
            <a:r>
              <a:rPr lang="en-IE" dirty="0"/>
              <a:t>The library is a place (</a:t>
            </a:r>
            <a:r>
              <a:rPr lang="en-IE" b="1" i="1" dirty="0">
                <a:solidFill>
                  <a:schemeClr val="accent5">
                    <a:lumMod val="75000"/>
                  </a:schemeClr>
                </a:solidFill>
              </a:rPr>
              <a:t>where</a:t>
            </a:r>
            <a:r>
              <a:rPr lang="en-IE" dirty="0"/>
              <a:t> they store books).</a:t>
            </a:r>
          </a:p>
        </p:txBody>
      </p:sp>
    </p:spTree>
    <p:extLst>
      <p:ext uri="{BB962C8B-B14F-4D97-AF65-F5344CB8AC3E}">
        <p14:creationId xmlns:p14="http://schemas.microsoft.com/office/powerpoint/2010/main" val="252625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Subordinators for Adv. Clauses</a:t>
            </a:r>
          </a:p>
        </p:txBody>
      </p:sp>
      <p:sp>
        <p:nvSpPr>
          <p:cNvPr id="3" name="Content Placeholder 2"/>
          <p:cNvSpPr>
            <a:spLocks noGrp="1"/>
          </p:cNvSpPr>
          <p:nvPr>
            <p:ph idx="1"/>
          </p:nvPr>
        </p:nvSpPr>
        <p:spPr/>
        <p:txBody>
          <a:bodyPr>
            <a:normAutofit fontScale="70000" lnSpcReduction="20000"/>
          </a:bodyPr>
          <a:lstStyle/>
          <a:p>
            <a:r>
              <a:rPr lang="en-IE" b="1" i="1" dirty="0">
                <a:solidFill>
                  <a:srgbClr val="FF0000"/>
                </a:solidFill>
              </a:rPr>
              <a:t>Time</a:t>
            </a:r>
            <a:r>
              <a:rPr lang="en-IE" dirty="0"/>
              <a:t> (when?) after, as, just as, as long as, before, since, until, when, whenever, while</a:t>
            </a:r>
          </a:p>
          <a:p>
            <a:r>
              <a:rPr lang="en-IE" b="1" i="1" dirty="0">
                <a:solidFill>
                  <a:srgbClr val="FF0000"/>
                </a:solidFill>
              </a:rPr>
              <a:t>Place</a:t>
            </a:r>
            <a:r>
              <a:rPr lang="en-IE" dirty="0"/>
              <a:t> (where?) where, wherever, anywhere everywhere</a:t>
            </a:r>
          </a:p>
          <a:p>
            <a:r>
              <a:rPr lang="en-IE" b="1" i="1" dirty="0">
                <a:solidFill>
                  <a:srgbClr val="FF0000"/>
                </a:solidFill>
              </a:rPr>
              <a:t>Manner</a:t>
            </a:r>
            <a:r>
              <a:rPr lang="en-IE" dirty="0"/>
              <a:t> (how?) as, just as, as if, as though</a:t>
            </a:r>
          </a:p>
          <a:p>
            <a:r>
              <a:rPr lang="en-IE" b="1" i="1" dirty="0">
                <a:solidFill>
                  <a:srgbClr val="FF0000"/>
                </a:solidFill>
              </a:rPr>
              <a:t>Distance</a:t>
            </a:r>
            <a:r>
              <a:rPr lang="en-IE" dirty="0"/>
              <a:t> (how far or near or close?) as + </a:t>
            </a:r>
            <a:r>
              <a:rPr lang="en-IE" dirty="0" err="1"/>
              <a:t>adv</a:t>
            </a:r>
            <a:r>
              <a:rPr lang="en-IE" dirty="0"/>
              <a:t> + as</a:t>
            </a:r>
          </a:p>
          <a:p>
            <a:r>
              <a:rPr lang="en-IE" b="1" i="1" dirty="0">
                <a:solidFill>
                  <a:srgbClr val="FF0000"/>
                </a:solidFill>
              </a:rPr>
              <a:t>Frequency</a:t>
            </a:r>
            <a:r>
              <a:rPr lang="en-IE" dirty="0"/>
              <a:t> (how often?) as often as</a:t>
            </a:r>
          </a:p>
          <a:p>
            <a:r>
              <a:rPr lang="en-IE" b="1" i="1" dirty="0">
                <a:solidFill>
                  <a:srgbClr val="FF0000"/>
                </a:solidFill>
              </a:rPr>
              <a:t>Reason</a:t>
            </a:r>
            <a:r>
              <a:rPr lang="en-IE" dirty="0"/>
              <a:t> (why?) as, because, since</a:t>
            </a:r>
          </a:p>
          <a:p>
            <a:r>
              <a:rPr lang="en-IE" b="1" i="1" dirty="0">
                <a:solidFill>
                  <a:srgbClr val="FF0000"/>
                </a:solidFill>
              </a:rPr>
              <a:t>Purpose</a:t>
            </a:r>
            <a:r>
              <a:rPr lang="en-IE" dirty="0"/>
              <a:t> (for what purpose?) so that, in order that</a:t>
            </a:r>
          </a:p>
          <a:p>
            <a:r>
              <a:rPr lang="en-IE" b="1" i="1" dirty="0">
                <a:solidFill>
                  <a:srgbClr val="FF0000"/>
                </a:solidFill>
              </a:rPr>
              <a:t>Result</a:t>
            </a:r>
            <a:r>
              <a:rPr lang="en-IE" dirty="0"/>
              <a:t> (with what result?) so + </a:t>
            </a:r>
            <a:r>
              <a:rPr lang="en-IE" dirty="0" err="1"/>
              <a:t>adj</a:t>
            </a:r>
            <a:r>
              <a:rPr lang="en-IE" dirty="0"/>
              <a:t> + that, so + </a:t>
            </a:r>
            <a:r>
              <a:rPr lang="en-IE" dirty="0" err="1"/>
              <a:t>adv</a:t>
            </a:r>
            <a:r>
              <a:rPr lang="en-IE" dirty="0"/>
              <a:t> + that, such a(n) + noun + that, so much/many/little/few + noun + that</a:t>
            </a:r>
          </a:p>
          <a:p>
            <a:r>
              <a:rPr lang="en-IE" b="1" i="1" dirty="0">
                <a:solidFill>
                  <a:srgbClr val="FF0000"/>
                </a:solidFill>
              </a:rPr>
              <a:t>Condition</a:t>
            </a:r>
            <a:r>
              <a:rPr lang="en-IE" dirty="0"/>
              <a:t> (under what condition?) if, unless</a:t>
            </a:r>
          </a:p>
          <a:p>
            <a:r>
              <a:rPr lang="en-IE" b="1" i="1" dirty="0">
                <a:solidFill>
                  <a:srgbClr val="FF0000"/>
                </a:solidFill>
              </a:rPr>
              <a:t>Concession</a:t>
            </a:r>
            <a:r>
              <a:rPr lang="en-IE" dirty="0"/>
              <a:t> (partial contrast) although, even though, though</a:t>
            </a:r>
          </a:p>
          <a:p>
            <a:r>
              <a:rPr lang="en-IE" b="1" i="1" dirty="0">
                <a:solidFill>
                  <a:srgbClr val="FF0000"/>
                </a:solidFill>
              </a:rPr>
              <a:t>Contrast </a:t>
            </a:r>
            <a:r>
              <a:rPr lang="en-IE" dirty="0"/>
              <a:t>(direct opposition) while, whereas</a:t>
            </a:r>
          </a:p>
          <a:p>
            <a:endParaRPr lang="en-IE" dirty="0"/>
          </a:p>
        </p:txBody>
      </p:sp>
    </p:spTree>
    <p:extLst>
      <p:ext uri="{BB962C8B-B14F-4D97-AF65-F5344CB8AC3E}">
        <p14:creationId xmlns:p14="http://schemas.microsoft.com/office/powerpoint/2010/main" val="334894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Correlative Conjunctions</a:t>
            </a:r>
          </a:p>
        </p:txBody>
      </p:sp>
      <p:sp>
        <p:nvSpPr>
          <p:cNvPr id="3" name="Content Placeholder 2"/>
          <p:cNvSpPr>
            <a:spLocks noGrp="1"/>
          </p:cNvSpPr>
          <p:nvPr>
            <p:ph idx="1"/>
          </p:nvPr>
        </p:nvSpPr>
        <p:spPr/>
        <p:txBody>
          <a:bodyPr>
            <a:normAutofit fontScale="92500" lnSpcReduction="20000"/>
          </a:bodyPr>
          <a:lstStyle/>
          <a:p>
            <a:r>
              <a:rPr lang="en-IE" b="1" u="sng" dirty="0"/>
              <a:t>Both…and</a:t>
            </a:r>
            <a:r>
              <a:rPr lang="en-IE" dirty="0"/>
              <a:t>: </a:t>
            </a:r>
            <a:r>
              <a:rPr lang="en-IE" b="1" i="1" dirty="0">
                <a:solidFill>
                  <a:srgbClr val="FF0000"/>
                </a:solidFill>
              </a:rPr>
              <a:t>Both</a:t>
            </a:r>
            <a:r>
              <a:rPr lang="en-IE" dirty="0"/>
              <a:t> my sister </a:t>
            </a:r>
            <a:r>
              <a:rPr lang="en-IE" b="1" i="1" dirty="0">
                <a:solidFill>
                  <a:srgbClr val="FF0000"/>
                </a:solidFill>
              </a:rPr>
              <a:t>and</a:t>
            </a:r>
            <a:r>
              <a:rPr lang="en-IE" dirty="0"/>
              <a:t> my brother have chicken pox.</a:t>
            </a:r>
          </a:p>
          <a:p>
            <a:r>
              <a:rPr lang="en-IE" b="1" u="sng" dirty="0"/>
              <a:t>Not only…but also</a:t>
            </a:r>
            <a:r>
              <a:rPr lang="en-IE" dirty="0"/>
              <a:t>: </a:t>
            </a:r>
            <a:r>
              <a:rPr lang="en-IE" b="1" i="1" dirty="0">
                <a:solidFill>
                  <a:srgbClr val="FF0000"/>
                </a:solidFill>
              </a:rPr>
              <a:t>Not only </a:t>
            </a:r>
            <a:r>
              <a:rPr lang="en-IE" dirty="0"/>
              <a:t>do they have jobs, </a:t>
            </a:r>
            <a:r>
              <a:rPr lang="en-IE" b="1" i="1" dirty="0">
                <a:solidFill>
                  <a:srgbClr val="FF0000"/>
                </a:solidFill>
              </a:rPr>
              <a:t>but </a:t>
            </a:r>
            <a:r>
              <a:rPr lang="en-IE" dirty="0"/>
              <a:t>they</a:t>
            </a:r>
            <a:r>
              <a:rPr lang="en-IE" b="1" i="1" dirty="0">
                <a:solidFill>
                  <a:srgbClr val="FF0000"/>
                </a:solidFill>
              </a:rPr>
              <a:t> also </a:t>
            </a:r>
            <a:r>
              <a:rPr lang="en-IE" dirty="0"/>
              <a:t>have inheritances. </a:t>
            </a:r>
          </a:p>
          <a:p>
            <a:r>
              <a:rPr lang="en-IE" b="1" u="sng" dirty="0"/>
              <a:t>Either…or</a:t>
            </a:r>
            <a:r>
              <a:rPr lang="en-IE" dirty="0"/>
              <a:t>: Bring </a:t>
            </a:r>
            <a:r>
              <a:rPr lang="en-IE" b="1" i="1" dirty="0">
                <a:solidFill>
                  <a:srgbClr val="FF0000"/>
                </a:solidFill>
              </a:rPr>
              <a:t>either </a:t>
            </a:r>
            <a:r>
              <a:rPr lang="en-IE" dirty="0"/>
              <a:t>a raincoat </a:t>
            </a:r>
            <a:r>
              <a:rPr lang="en-IE" b="1" i="1" dirty="0">
                <a:solidFill>
                  <a:srgbClr val="FF0000"/>
                </a:solidFill>
              </a:rPr>
              <a:t>or</a:t>
            </a:r>
            <a:r>
              <a:rPr lang="en-IE" dirty="0"/>
              <a:t> an umbrella as the rain is lashing.</a:t>
            </a:r>
          </a:p>
          <a:p>
            <a:r>
              <a:rPr lang="en-IE" b="1" u="sng" dirty="0"/>
              <a:t>Neither…nor</a:t>
            </a:r>
            <a:r>
              <a:rPr lang="en-IE" dirty="0"/>
              <a:t>: My grandfather could </a:t>
            </a:r>
            <a:r>
              <a:rPr lang="en-IE" b="1" i="1" dirty="0">
                <a:solidFill>
                  <a:srgbClr val="FF0000"/>
                </a:solidFill>
              </a:rPr>
              <a:t>neither</a:t>
            </a:r>
            <a:r>
              <a:rPr lang="en-IE" dirty="0"/>
              <a:t> read </a:t>
            </a:r>
            <a:r>
              <a:rPr lang="en-IE" b="1" i="1" dirty="0">
                <a:solidFill>
                  <a:srgbClr val="FF0000"/>
                </a:solidFill>
              </a:rPr>
              <a:t>nor</a:t>
            </a:r>
            <a:r>
              <a:rPr lang="en-IE" dirty="0"/>
              <a:t> write.</a:t>
            </a:r>
          </a:p>
          <a:p>
            <a:r>
              <a:rPr lang="en-IE" b="1" u="sng" dirty="0"/>
              <a:t>Whether…or</a:t>
            </a:r>
            <a:r>
              <a:rPr lang="en-IE" dirty="0"/>
              <a:t>: I am going early </a:t>
            </a:r>
            <a:r>
              <a:rPr lang="en-IE" b="1" i="1" dirty="0">
                <a:solidFill>
                  <a:srgbClr val="FF0000"/>
                </a:solidFill>
              </a:rPr>
              <a:t>whether</a:t>
            </a:r>
            <a:r>
              <a:rPr lang="en-IE" dirty="0"/>
              <a:t> you like it, </a:t>
            </a:r>
            <a:r>
              <a:rPr lang="en-IE" b="1" i="1" dirty="0">
                <a:solidFill>
                  <a:srgbClr val="FF0000"/>
                </a:solidFill>
              </a:rPr>
              <a:t>or </a:t>
            </a:r>
            <a:r>
              <a:rPr lang="en-IE" dirty="0"/>
              <a:t>not.</a:t>
            </a:r>
          </a:p>
          <a:p>
            <a:endParaRPr lang="en-IE" dirty="0"/>
          </a:p>
        </p:txBody>
      </p:sp>
    </p:spTree>
    <p:extLst>
      <p:ext uri="{BB962C8B-B14F-4D97-AF65-F5344CB8AC3E}">
        <p14:creationId xmlns:p14="http://schemas.microsoft.com/office/powerpoint/2010/main" val="2439928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Conjunctive Adverbs</a:t>
            </a:r>
          </a:p>
        </p:txBody>
      </p:sp>
      <p:sp>
        <p:nvSpPr>
          <p:cNvPr id="3" name="Content Placeholder 2"/>
          <p:cNvSpPr>
            <a:spLocks noGrp="1"/>
          </p:cNvSpPr>
          <p:nvPr>
            <p:ph idx="1"/>
          </p:nvPr>
        </p:nvSpPr>
        <p:spPr/>
        <p:txBody>
          <a:bodyPr>
            <a:normAutofit fontScale="55000" lnSpcReduction="20000"/>
          </a:bodyPr>
          <a:lstStyle/>
          <a:p>
            <a:r>
              <a:rPr lang="en-IE" sz="5100" dirty="0"/>
              <a:t>People whose professional activity lies in the field of politics are not, on the whole, conspicuous for their respect for factual accuracy; </a:t>
            </a:r>
            <a:r>
              <a:rPr lang="en-IE" sz="5100" b="1" i="1" dirty="0">
                <a:solidFill>
                  <a:srgbClr val="FF0000"/>
                </a:solidFill>
              </a:rPr>
              <a:t>in other words</a:t>
            </a:r>
            <a:r>
              <a:rPr lang="en-IE" sz="5100" dirty="0"/>
              <a:t>, politicians often lie!</a:t>
            </a:r>
          </a:p>
          <a:p>
            <a:pPr lvl="1"/>
            <a:r>
              <a:rPr lang="en-IE" dirty="0"/>
              <a:t>To add a similar idea: </a:t>
            </a:r>
            <a:r>
              <a:rPr lang="en-IE" b="1" i="1" dirty="0">
                <a:solidFill>
                  <a:srgbClr val="FF0000"/>
                </a:solidFill>
              </a:rPr>
              <a:t>also</a:t>
            </a:r>
            <a:r>
              <a:rPr lang="en-IE" dirty="0"/>
              <a:t>, </a:t>
            </a:r>
            <a:r>
              <a:rPr lang="en-IE" b="1" i="1" dirty="0">
                <a:solidFill>
                  <a:srgbClr val="FF0000"/>
                </a:solidFill>
              </a:rPr>
              <a:t>besides</a:t>
            </a:r>
            <a:r>
              <a:rPr lang="en-IE" dirty="0"/>
              <a:t>, </a:t>
            </a:r>
            <a:r>
              <a:rPr lang="en-IE" b="1" i="1" dirty="0">
                <a:solidFill>
                  <a:srgbClr val="FF0000"/>
                </a:solidFill>
              </a:rPr>
              <a:t>furthermore</a:t>
            </a:r>
            <a:r>
              <a:rPr lang="en-IE" dirty="0"/>
              <a:t>, </a:t>
            </a:r>
            <a:r>
              <a:rPr lang="en-IE" b="1" i="1" dirty="0">
                <a:solidFill>
                  <a:srgbClr val="FF0000"/>
                </a:solidFill>
              </a:rPr>
              <a:t>in addition</a:t>
            </a:r>
            <a:r>
              <a:rPr lang="en-IE" dirty="0"/>
              <a:t>, </a:t>
            </a:r>
            <a:r>
              <a:rPr lang="en-IE" b="1" i="1" dirty="0">
                <a:solidFill>
                  <a:srgbClr val="FF0000"/>
                </a:solidFill>
              </a:rPr>
              <a:t>moreover</a:t>
            </a:r>
            <a:r>
              <a:rPr lang="en-IE" dirty="0"/>
              <a:t> </a:t>
            </a:r>
          </a:p>
          <a:p>
            <a:pPr lvl="1"/>
            <a:r>
              <a:rPr lang="en-IE" dirty="0"/>
              <a:t>To add an unexpected or surprising continuation: </a:t>
            </a:r>
            <a:r>
              <a:rPr lang="en-IE" b="1" i="1" dirty="0">
                <a:solidFill>
                  <a:srgbClr val="FF0000"/>
                </a:solidFill>
              </a:rPr>
              <a:t>however</a:t>
            </a:r>
            <a:r>
              <a:rPr lang="en-IE" dirty="0"/>
              <a:t>, </a:t>
            </a:r>
            <a:r>
              <a:rPr lang="en-IE" b="1" i="1" dirty="0">
                <a:solidFill>
                  <a:srgbClr val="FF0000"/>
                </a:solidFill>
              </a:rPr>
              <a:t>nevertheless</a:t>
            </a:r>
            <a:r>
              <a:rPr lang="en-IE" dirty="0"/>
              <a:t>, </a:t>
            </a:r>
            <a:r>
              <a:rPr lang="en-IE" b="1" i="1" dirty="0">
                <a:solidFill>
                  <a:srgbClr val="FF0000"/>
                </a:solidFill>
              </a:rPr>
              <a:t>nonetheless</a:t>
            </a:r>
            <a:r>
              <a:rPr lang="en-IE" dirty="0"/>
              <a:t>, </a:t>
            </a:r>
            <a:r>
              <a:rPr lang="en-IE" b="1" i="1" dirty="0">
                <a:solidFill>
                  <a:srgbClr val="FF0000"/>
                </a:solidFill>
              </a:rPr>
              <a:t>still</a:t>
            </a:r>
          </a:p>
          <a:p>
            <a:pPr lvl="1"/>
            <a:r>
              <a:rPr lang="en-IE" dirty="0"/>
              <a:t>To add a complete contrast: </a:t>
            </a:r>
            <a:r>
              <a:rPr lang="en-IE" b="1" i="1" dirty="0">
                <a:solidFill>
                  <a:srgbClr val="FF0000"/>
                </a:solidFill>
              </a:rPr>
              <a:t>in contrast</a:t>
            </a:r>
            <a:r>
              <a:rPr lang="en-IE" dirty="0"/>
              <a:t>, </a:t>
            </a:r>
            <a:r>
              <a:rPr lang="en-IE" b="1" i="1" dirty="0">
                <a:solidFill>
                  <a:srgbClr val="FF0000"/>
                </a:solidFill>
              </a:rPr>
              <a:t>on the other hand</a:t>
            </a:r>
          </a:p>
          <a:p>
            <a:pPr lvl="1"/>
            <a:r>
              <a:rPr lang="en-IE" dirty="0"/>
              <a:t>To add a result: </a:t>
            </a:r>
            <a:r>
              <a:rPr lang="en-IE" b="1" i="1" dirty="0">
                <a:solidFill>
                  <a:srgbClr val="FF0000"/>
                </a:solidFill>
              </a:rPr>
              <a:t>as a result</a:t>
            </a:r>
            <a:r>
              <a:rPr lang="en-IE" dirty="0"/>
              <a:t>, </a:t>
            </a:r>
            <a:r>
              <a:rPr lang="en-IE" b="1" i="1" dirty="0">
                <a:solidFill>
                  <a:srgbClr val="FF0000"/>
                </a:solidFill>
              </a:rPr>
              <a:t>consequently</a:t>
            </a:r>
            <a:r>
              <a:rPr lang="en-IE" dirty="0"/>
              <a:t>, </a:t>
            </a:r>
            <a:r>
              <a:rPr lang="en-IE" b="1" i="1" dirty="0">
                <a:solidFill>
                  <a:srgbClr val="FF0000"/>
                </a:solidFill>
              </a:rPr>
              <a:t>therefore</a:t>
            </a:r>
            <a:r>
              <a:rPr lang="en-IE" dirty="0"/>
              <a:t>, </a:t>
            </a:r>
            <a:r>
              <a:rPr lang="en-IE" b="1" i="1" dirty="0">
                <a:solidFill>
                  <a:srgbClr val="FF0000"/>
                </a:solidFill>
              </a:rPr>
              <a:t>thus</a:t>
            </a:r>
          </a:p>
          <a:p>
            <a:pPr lvl="1"/>
            <a:r>
              <a:rPr lang="en-IE" dirty="0"/>
              <a:t>To list ideas in order of time: </a:t>
            </a:r>
            <a:r>
              <a:rPr lang="en-IE" b="1" i="1" dirty="0">
                <a:solidFill>
                  <a:srgbClr val="FF0000"/>
                </a:solidFill>
              </a:rPr>
              <a:t>meanwhile</a:t>
            </a:r>
            <a:r>
              <a:rPr lang="en-IE" dirty="0"/>
              <a:t>, </a:t>
            </a:r>
            <a:r>
              <a:rPr lang="en-IE" b="1" i="1" dirty="0">
                <a:solidFill>
                  <a:srgbClr val="FF0000"/>
                </a:solidFill>
              </a:rPr>
              <a:t>afterward</a:t>
            </a:r>
            <a:r>
              <a:rPr lang="en-IE" dirty="0"/>
              <a:t>, </a:t>
            </a:r>
            <a:r>
              <a:rPr lang="en-IE" b="1" i="1" dirty="0">
                <a:solidFill>
                  <a:srgbClr val="FF0000"/>
                </a:solidFill>
              </a:rPr>
              <a:t>then</a:t>
            </a:r>
            <a:r>
              <a:rPr lang="en-IE" dirty="0"/>
              <a:t>, </a:t>
            </a:r>
            <a:r>
              <a:rPr lang="en-IE" b="1" i="1" dirty="0">
                <a:solidFill>
                  <a:srgbClr val="FF0000"/>
                </a:solidFill>
              </a:rPr>
              <a:t>subsequently</a:t>
            </a:r>
          </a:p>
          <a:p>
            <a:pPr lvl="1"/>
            <a:r>
              <a:rPr lang="en-IE" dirty="0"/>
              <a:t>To give an example: </a:t>
            </a:r>
            <a:r>
              <a:rPr lang="en-IE" b="1" i="1" dirty="0">
                <a:solidFill>
                  <a:srgbClr val="FF0000"/>
                </a:solidFill>
              </a:rPr>
              <a:t>for example</a:t>
            </a:r>
            <a:r>
              <a:rPr lang="en-IE" dirty="0"/>
              <a:t>, </a:t>
            </a:r>
            <a:r>
              <a:rPr lang="en-IE" b="1" i="1" dirty="0">
                <a:solidFill>
                  <a:srgbClr val="FF0000"/>
                </a:solidFill>
              </a:rPr>
              <a:t>for instance</a:t>
            </a:r>
          </a:p>
          <a:p>
            <a:pPr lvl="1"/>
            <a:r>
              <a:rPr lang="en-IE" dirty="0"/>
              <a:t>To show similarity: </a:t>
            </a:r>
            <a:r>
              <a:rPr lang="en-IE" b="1" i="1" dirty="0">
                <a:solidFill>
                  <a:srgbClr val="FF0000"/>
                </a:solidFill>
              </a:rPr>
              <a:t>similarly</a:t>
            </a:r>
            <a:r>
              <a:rPr lang="en-IE" dirty="0"/>
              <a:t>, </a:t>
            </a:r>
            <a:r>
              <a:rPr lang="en-IE" b="1" i="1" dirty="0">
                <a:solidFill>
                  <a:srgbClr val="FF0000"/>
                </a:solidFill>
              </a:rPr>
              <a:t>likewise</a:t>
            </a:r>
          </a:p>
          <a:p>
            <a:pPr lvl="1"/>
            <a:r>
              <a:rPr lang="en-IE" dirty="0"/>
              <a:t>To recommend the value of one assertion over another: </a:t>
            </a:r>
            <a:r>
              <a:rPr lang="en-IE" b="1" i="1" dirty="0">
                <a:solidFill>
                  <a:srgbClr val="FF0000"/>
                </a:solidFill>
              </a:rPr>
              <a:t>instead</a:t>
            </a:r>
            <a:r>
              <a:rPr lang="en-IE" dirty="0"/>
              <a:t>, </a:t>
            </a:r>
            <a:r>
              <a:rPr lang="en-IE" b="1" i="1" dirty="0">
                <a:solidFill>
                  <a:srgbClr val="FF0000"/>
                </a:solidFill>
              </a:rPr>
              <a:t>on the contrary</a:t>
            </a:r>
            <a:r>
              <a:rPr lang="en-IE" dirty="0"/>
              <a:t>, </a:t>
            </a:r>
            <a:r>
              <a:rPr lang="en-IE" b="1" i="1" dirty="0">
                <a:solidFill>
                  <a:srgbClr val="FF0000"/>
                </a:solidFill>
              </a:rPr>
              <a:t>rather</a:t>
            </a:r>
          </a:p>
          <a:p>
            <a:pPr lvl="1"/>
            <a:r>
              <a:rPr lang="en-IE" dirty="0"/>
              <a:t>To offer an alternative possibility: </a:t>
            </a:r>
            <a:r>
              <a:rPr lang="en-IE" b="1" i="1" dirty="0">
                <a:solidFill>
                  <a:srgbClr val="FF0000"/>
                </a:solidFill>
              </a:rPr>
              <a:t>alternatively</a:t>
            </a:r>
            <a:r>
              <a:rPr lang="en-IE" dirty="0"/>
              <a:t>, </a:t>
            </a:r>
            <a:r>
              <a:rPr lang="en-IE" b="1" i="1" dirty="0">
                <a:solidFill>
                  <a:srgbClr val="FF0000"/>
                </a:solidFill>
              </a:rPr>
              <a:t>on the other hand</a:t>
            </a:r>
          </a:p>
          <a:p>
            <a:pPr lvl="1"/>
            <a:r>
              <a:rPr lang="en-IE" dirty="0"/>
              <a:t>To add an explanation: </a:t>
            </a:r>
            <a:r>
              <a:rPr lang="en-IE" b="1" i="1" dirty="0">
                <a:solidFill>
                  <a:srgbClr val="FF0000"/>
                </a:solidFill>
              </a:rPr>
              <a:t>in other words</a:t>
            </a:r>
            <a:r>
              <a:rPr lang="en-IE" dirty="0"/>
              <a:t>, </a:t>
            </a:r>
            <a:r>
              <a:rPr lang="en-IE" b="1" i="1" dirty="0">
                <a:solidFill>
                  <a:srgbClr val="FF0000"/>
                </a:solidFill>
              </a:rPr>
              <a:t>that is</a:t>
            </a:r>
          </a:p>
          <a:p>
            <a:pPr lvl="1"/>
            <a:r>
              <a:rPr lang="en-IE" dirty="0"/>
              <a:t>To emphasise a point: </a:t>
            </a:r>
            <a:r>
              <a:rPr lang="en-IE" b="1" i="1" dirty="0">
                <a:solidFill>
                  <a:srgbClr val="FF0000"/>
                </a:solidFill>
              </a:rPr>
              <a:t>indeed</a:t>
            </a:r>
            <a:r>
              <a:rPr lang="en-IE" dirty="0"/>
              <a:t>, </a:t>
            </a:r>
            <a:r>
              <a:rPr lang="en-IE" b="1" i="1" dirty="0">
                <a:solidFill>
                  <a:srgbClr val="FF0000"/>
                </a:solidFill>
              </a:rPr>
              <a:t>in fact</a:t>
            </a:r>
          </a:p>
        </p:txBody>
      </p:sp>
    </p:spTree>
    <p:extLst>
      <p:ext uri="{BB962C8B-B14F-4D97-AF65-F5344CB8AC3E}">
        <p14:creationId xmlns:p14="http://schemas.microsoft.com/office/powerpoint/2010/main" val="3765519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Commas</a:t>
            </a:r>
          </a:p>
        </p:txBody>
      </p:sp>
      <p:sp>
        <p:nvSpPr>
          <p:cNvPr id="3" name="Content Placeholder 2"/>
          <p:cNvSpPr>
            <a:spLocks noGrp="1"/>
          </p:cNvSpPr>
          <p:nvPr>
            <p:ph idx="1"/>
          </p:nvPr>
        </p:nvSpPr>
        <p:spPr/>
        <p:txBody>
          <a:bodyPr>
            <a:normAutofit fontScale="92500" lnSpcReduction="20000"/>
          </a:bodyPr>
          <a:lstStyle/>
          <a:p>
            <a:pPr marL="342900" lvl="1" indent="-342900">
              <a:buFont typeface="Arial" panose="020B0604020202020204" pitchFamily="34" charset="0"/>
              <a:buChar char="•"/>
            </a:pPr>
            <a:r>
              <a:rPr lang="en-IE" dirty="0"/>
              <a:t>Anything that precedes the main clause is usually set off by a comma: ‘Because the exam was so important to his grade</a:t>
            </a:r>
            <a:r>
              <a:rPr lang="en-IE" b="1" i="1" dirty="0">
                <a:solidFill>
                  <a:srgbClr val="FF0000"/>
                </a:solidFill>
              </a:rPr>
              <a:t>,</a:t>
            </a:r>
            <a:r>
              <a:rPr lang="en-IE" dirty="0"/>
              <a:t> Jerry studied all night.’</a:t>
            </a:r>
          </a:p>
          <a:p>
            <a:pPr marL="342900" lvl="1" indent="-342900">
              <a:buFont typeface="Arial" panose="020B0604020202020204" pitchFamily="34" charset="0"/>
              <a:buChar char="•"/>
            </a:pPr>
            <a:r>
              <a:rPr lang="en-IE" dirty="0"/>
              <a:t>When joining two independent clauses with a coordinator, place a comma after the first clause: ‘Tommy went to the shop</a:t>
            </a:r>
            <a:r>
              <a:rPr lang="en-IE" b="1" i="1" dirty="0">
                <a:solidFill>
                  <a:srgbClr val="FF0000"/>
                </a:solidFill>
              </a:rPr>
              <a:t>, </a:t>
            </a:r>
            <a:r>
              <a:rPr lang="en-IE" dirty="0"/>
              <a:t>but he forgot to bring his wallet.’</a:t>
            </a:r>
          </a:p>
          <a:p>
            <a:pPr marL="342900" lvl="1" indent="-342900">
              <a:buFont typeface="Arial" panose="020B0604020202020204" pitchFamily="34" charset="0"/>
              <a:buChar char="•"/>
            </a:pPr>
            <a:r>
              <a:rPr lang="en-IE" dirty="0"/>
              <a:t>Commas are used to signify parenthetical information: ‘The woman</a:t>
            </a:r>
            <a:r>
              <a:rPr lang="en-IE" b="1" i="1" dirty="0">
                <a:solidFill>
                  <a:srgbClr val="FF0000"/>
                </a:solidFill>
              </a:rPr>
              <a:t>,</a:t>
            </a:r>
            <a:r>
              <a:rPr lang="en-IE" dirty="0"/>
              <a:t> waving her hand</a:t>
            </a:r>
            <a:r>
              <a:rPr lang="en-IE" b="1" i="1" dirty="0">
                <a:solidFill>
                  <a:srgbClr val="FF0000"/>
                </a:solidFill>
              </a:rPr>
              <a:t>,</a:t>
            </a:r>
            <a:r>
              <a:rPr lang="en-IE" dirty="0"/>
              <a:t> is my mother.’ Similarly: ‘My brother</a:t>
            </a:r>
            <a:r>
              <a:rPr lang="en-IE" b="1" i="1" dirty="0">
                <a:solidFill>
                  <a:srgbClr val="FF0000"/>
                </a:solidFill>
              </a:rPr>
              <a:t>, </a:t>
            </a:r>
            <a:r>
              <a:rPr lang="en-IE" dirty="0"/>
              <a:t>Johnny</a:t>
            </a:r>
            <a:r>
              <a:rPr lang="en-IE" b="1" i="1" dirty="0">
                <a:solidFill>
                  <a:srgbClr val="FF0000"/>
                </a:solidFill>
              </a:rPr>
              <a:t>,</a:t>
            </a:r>
            <a:r>
              <a:rPr lang="en-IE" dirty="0"/>
              <a:t> is an electrician.’</a:t>
            </a:r>
          </a:p>
          <a:p>
            <a:pPr marL="342900" lvl="1" indent="-342900">
              <a:buFont typeface="Arial" panose="020B0604020202020204" pitchFamily="34" charset="0"/>
              <a:buChar char="•"/>
            </a:pPr>
            <a:r>
              <a:rPr lang="en-IE" dirty="0"/>
              <a:t>Commas separate items in a series: ‘Give me a quarter-pounder with pickles</a:t>
            </a:r>
            <a:r>
              <a:rPr lang="en-IE" b="1" i="1" dirty="0">
                <a:solidFill>
                  <a:srgbClr val="FF0000"/>
                </a:solidFill>
              </a:rPr>
              <a:t>,</a:t>
            </a:r>
            <a:r>
              <a:rPr lang="en-IE" dirty="0"/>
              <a:t> onions and cheese (pickles</a:t>
            </a:r>
            <a:r>
              <a:rPr lang="en-IE" b="1" i="1" dirty="0">
                <a:solidFill>
                  <a:srgbClr val="FF0000"/>
                </a:solidFill>
              </a:rPr>
              <a:t>,</a:t>
            </a:r>
            <a:r>
              <a:rPr lang="en-IE" dirty="0"/>
              <a:t> onions</a:t>
            </a:r>
            <a:r>
              <a:rPr lang="en-IE" b="1" i="1" dirty="0">
                <a:solidFill>
                  <a:srgbClr val="FF0000"/>
                </a:solidFill>
              </a:rPr>
              <a:t>,</a:t>
            </a:r>
            <a:r>
              <a:rPr lang="en-IE" dirty="0"/>
              <a:t> and cheese in American English). </a:t>
            </a:r>
          </a:p>
          <a:p>
            <a:endParaRPr lang="en-IE" dirty="0"/>
          </a:p>
        </p:txBody>
      </p:sp>
    </p:spTree>
    <p:extLst>
      <p:ext uri="{BB962C8B-B14F-4D97-AF65-F5344CB8AC3E}">
        <p14:creationId xmlns:p14="http://schemas.microsoft.com/office/powerpoint/2010/main" val="1506000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8A476-D44F-464C-A724-99C50DB6B431}"/>
              </a:ext>
            </a:extLst>
          </p:cNvPr>
          <p:cNvSpPr>
            <a:spLocks noGrp="1"/>
          </p:cNvSpPr>
          <p:nvPr>
            <p:ph type="title"/>
          </p:nvPr>
        </p:nvSpPr>
        <p:spPr/>
        <p:txBody>
          <a:bodyPr/>
          <a:lstStyle/>
          <a:p>
            <a:r>
              <a:rPr lang="en-IE" dirty="0"/>
              <a:t>Who’s the dildo collector?</a:t>
            </a:r>
            <a:endParaRPr lang="en-GB" dirty="0"/>
          </a:p>
        </p:txBody>
      </p:sp>
      <p:pic>
        <p:nvPicPr>
          <p:cNvPr id="1026" name="Picture 2" descr="https://az616578.vo.msecnd.net/files/responsive/embedded/any/desktop/2015/07/20/635730052876516049-1292641174_mandella.jpg">
            <a:extLst>
              <a:ext uri="{FF2B5EF4-FFF2-40B4-BE49-F238E27FC236}">
                <a16:creationId xmlns:a16="http://schemas.microsoft.com/office/drawing/2014/main" id="{10BE7AD9-B7FA-49B6-A620-2B3D6F8B7E30}"/>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19848" y="1772816"/>
            <a:ext cx="7304304" cy="4321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0072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E799A-48EC-4CD4-83C1-78EEFF582223}"/>
              </a:ext>
            </a:extLst>
          </p:cNvPr>
          <p:cNvSpPr>
            <a:spLocks noGrp="1"/>
          </p:cNvSpPr>
          <p:nvPr>
            <p:ph type="title"/>
          </p:nvPr>
        </p:nvSpPr>
        <p:spPr/>
        <p:txBody>
          <a:bodyPr/>
          <a:lstStyle/>
          <a:p>
            <a:r>
              <a:rPr lang="en-IE" dirty="0"/>
              <a:t>More ambiguity and confusion</a:t>
            </a:r>
            <a:endParaRPr lang="en-GB" dirty="0"/>
          </a:p>
        </p:txBody>
      </p:sp>
      <p:sp>
        <p:nvSpPr>
          <p:cNvPr id="3" name="Content Placeholder 2">
            <a:extLst>
              <a:ext uri="{FF2B5EF4-FFF2-40B4-BE49-F238E27FC236}">
                <a16:creationId xmlns:a16="http://schemas.microsoft.com/office/drawing/2014/main" id="{8D44C574-9D66-4E82-AACF-5429A0DFEAC0}"/>
              </a:ext>
            </a:extLst>
          </p:cNvPr>
          <p:cNvSpPr>
            <a:spLocks noGrp="1"/>
          </p:cNvSpPr>
          <p:nvPr>
            <p:ph idx="1"/>
          </p:nvPr>
        </p:nvSpPr>
        <p:spPr/>
        <p:txBody>
          <a:bodyPr/>
          <a:lstStyle/>
          <a:p>
            <a:r>
              <a:rPr lang="en-IE" dirty="0"/>
              <a:t>“Most of the time travellers worry about their luggage”</a:t>
            </a:r>
          </a:p>
          <a:p>
            <a:r>
              <a:rPr lang="en-IE" dirty="0"/>
              <a:t>“This initial workshop identified the work scopes and phasing generated several different sourcing strategies for those work scopes and proposed selection criteria to compare the sourcing strategies to best benefit the project.”</a:t>
            </a:r>
            <a:endParaRPr lang="en-GB" dirty="0"/>
          </a:p>
        </p:txBody>
      </p:sp>
    </p:spTree>
    <p:extLst>
      <p:ext uri="{BB962C8B-B14F-4D97-AF65-F5344CB8AC3E}">
        <p14:creationId xmlns:p14="http://schemas.microsoft.com/office/powerpoint/2010/main" val="1610994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Semi-colon</a:t>
            </a:r>
          </a:p>
        </p:txBody>
      </p:sp>
      <p:sp>
        <p:nvSpPr>
          <p:cNvPr id="3" name="Content Placeholder 2"/>
          <p:cNvSpPr>
            <a:spLocks noGrp="1"/>
          </p:cNvSpPr>
          <p:nvPr>
            <p:ph idx="1"/>
          </p:nvPr>
        </p:nvSpPr>
        <p:spPr/>
        <p:txBody>
          <a:bodyPr/>
          <a:lstStyle/>
          <a:p>
            <a:r>
              <a:rPr lang="en-IE" dirty="0"/>
              <a:t>Like the coordinator, the semi-colon separates things of equal value:</a:t>
            </a:r>
          </a:p>
          <a:p>
            <a:pPr lvl="1"/>
            <a:r>
              <a:rPr lang="en-IE" dirty="0"/>
              <a:t>My father was a teacher</a:t>
            </a:r>
            <a:r>
              <a:rPr lang="en-IE" b="1" i="1" dirty="0">
                <a:solidFill>
                  <a:srgbClr val="FF0000"/>
                </a:solidFill>
              </a:rPr>
              <a:t>;</a:t>
            </a:r>
            <a:r>
              <a:rPr lang="en-IE" dirty="0"/>
              <a:t> his father was a teacher.</a:t>
            </a:r>
          </a:p>
          <a:p>
            <a:pPr lvl="1"/>
            <a:r>
              <a:rPr lang="en-IE" dirty="0"/>
              <a:t>Table 5 ordered a Chicken Caesar with extra croutons, no onions and blue-cheese dressing</a:t>
            </a:r>
            <a:r>
              <a:rPr lang="en-IE" b="1" i="1" dirty="0">
                <a:solidFill>
                  <a:srgbClr val="FF0000"/>
                </a:solidFill>
              </a:rPr>
              <a:t>; </a:t>
            </a:r>
            <a:r>
              <a:rPr lang="en-IE" dirty="0"/>
              <a:t>a bottle of sparkling water, an aperitif and a glass of Burgundy</a:t>
            </a:r>
            <a:r>
              <a:rPr lang="en-IE" b="1" i="1" dirty="0">
                <a:solidFill>
                  <a:srgbClr val="FF0000"/>
                </a:solidFill>
              </a:rPr>
              <a:t>;</a:t>
            </a:r>
            <a:r>
              <a:rPr lang="en-IE" dirty="0"/>
              <a:t> and a lemon-ice, an expresso and a pony of Anisette for dessert.</a:t>
            </a:r>
          </a:p>
        </p:txBody>
      </p:sp>
    </p:spTree>
    <p:extLst>
      <p:ext uri="{BB962C8B-B14F-4D97-AF65-F5344CB8AC3E}">
        <p14:creationId xmlns:p14="http://schemas.microsoft.com/office/powerpoint/2010/main" val="1279273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Colon</a:t>
            </a:r>
          </a:p>
        </p:txBody>
      </p:sp>
      <p:sp>
        <p:nvSpPr>
          <p:cNvPr id="3" name="Content Placeholder 2"/>
          <p:cNvSpPr>
            <a:spLocks noGrp="1"/>
          </p:cNvSpPr>
          <p:nvPr>
            <p:ph idx="1"/>
          </p:nvPr>
        </p:nvSpPr>
        <p:spPr/>
        <p:txBody>
          <a:bodyPr>
            <a:normAutofit fontScale="77500" lnSpcReduction="20000"/>
          </a:bodyPr>
          <a:lstStyle/>
          <a:p>
            <a:r>
              <a:rPr lang="en-IE" dirty="0"/>
              <a:t>The colon should introduce examples or elaborations:</a:t>
            </a:r>
          </a:p>
          <a:p>
            <a:pPr lvl="1"/>
            <a:r>
              <a:rPr lang="en-IE" dirty="0"/>
              <a:t>"Grammar Girl has two </a:t>
            </a:r>
            <a:r>
              <a:rPr lang="en-IE" dirty="0" err="1"/>
              <a:t>favorite</a:t>
            </a:r>
            <a:r>
              <a:rPr lang="en-IE" dirty="0"/>
              <a:t> hobbies: watching clouds and seeing how long she can stand on one foot." </a:t>
            </a:r>
            <a:r>
              <a:rPr lang="en-IE" sz="1000" dirty="0"/>
              <a:t>- See more at: </a:t>
            </a:r>
            <a:r>
              <a:rPr lang="en-IE" sz="1000" dirty="0">
                <a:hlinkClick r:id="rId3"/>
              </a:rPr>
              <a:t>http://www.quickanddirtytips.com/education/grammar/colons#sthash.hdh4BMiu.dpuf</a:t>
            </a:r>
            <a:endParaRPr lang="en-IE" sz="1000" dirty="0"/>
          </a:p>
          <a:p>
            <a:pPr lvl="1"/>
            <a:r>
              <a:rPr lang="en-IE" dirty="0"/>
              <a:t>All three of their children are involved in the arts: Richard is a sculptor, Diane is a pianist, and Julie is a theatre director.</a:t>
            </a:r>
          </a:p>
          <a:p>
            <a:pPr lvl="1"/>
            <a:r>
              <a:rPr lang="en-IE" dirty="0"/>
              <a:t>In a </a:t>
            </a:r>
            <a:r>
              <a:rPr lang="en-IE" dirty="0" err="1"/>
              <a:t>playscript</a:t>
            </a:r>
            <a:r>
              <a:rPr lang="en-IE" dirty="0"/>
              <a:t>:</a:t>
            </a:r>
          </a:p>
          <a:p>
            <a:pPr lvl="2"/>
            <a:r>
              <a:rPr lang="en-IE" dirty="0"/>
              <a:t>“FRANCISCO: You come most carefully upon your hour.</a:t>
            </a:r>
          </a:p>
          <a:p>
            <a:pPr lvl="2"/>
            <a:r>
              <a:rPr lang="en-IE" dirty="0"/>
              <a:t>BERNARDO: </a:t>
            </a:r>
            <a:r>
              <a:rPr lang="en-IE" dirty="0" err="1"/>
              <a:t>'Tis</a:t>
            </a:r>
            <a:r>
              <a:rPr lang="en-IE" dirty="0"/>
              <a:t> now struck twelve; get thee to bed, Francisco.”</a:t>
            </a:r>
          </a:p>
          <a:p>
            <a:pPr lvl="1"/>
            <a:r>
              <a:rPr lang="en-IE" dirty="0"/>
              <a:t>Telling time: 10:25am</a:t>
            </a:r>
          </a:p>
          <a:p>
            <a:pPr lvl="1"/>
            <a:r>
              <a:rPr lang="en-IE" dirty="0"/>
              <a:t>Ratios: 3:1</a:t>
            </a:r>
          </a:p>
          <a:p>
            <a:pPr lvl="1"/>
            <a:r>
              <a:rPr lang="en-IE" dirty="0"/>
              <a:t>The main point is presented in a sentence; the ideas placed after the colon follow logically from or elaborate on the main point.</a:t>
            </a:r>
          </a:p>
        </p:txBody>
      </p:sp>
    </p:spTree>
    <p:extLst>
      <p:ext uri="{BB962C8B-B14F-4D97-AF65-F5344CB8AC3E}">
        <p14:creationId xmlns:p14="http://schemas.microsoft.com/office/powerpoint/2010/main" val="2732189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Other punctuation?</a:t>
            </a:r>
          </a:p>
        </p:txBody>
      </p:sp>
      <p:sp>
        <p:nvSpPr>
          <p:cNvPr id="3" name="Content Placeholder 2"/>
          <p:cNvSpPr>
            <a:spLocks noGrp="1"/>
          </p:cNvSpPr>
          <p:nvPr>
            <p:ph idx="1"/>
          </p:nvPr>
        </p:nvSpPr>
        <p:spPr/>
        <p:txBody>
          <a:bodyPr>
            <a:normAutofit lnSpcReduction="10000"/>
          </a:bodyPr>
          <a:lstStyle/>
          <a:p>
            <a:r>
              <a:rPr lang="en-IE" dirty="0"/>
              <a:t>Ellipses	…</a:t>
            </a:r>
          </a:p>
          <a:p>
            <a:r>
              <a:rPr lang="en-IE" dirty="0"/>
              <a:t>Exclamations	!</a:t>
            </a:r>
          </a:p>
          <a:p>
            <a:r>
              <a:rPr lang="en-IE" dirty="0"/>
              <a:t>Questions	?</a:t>
            </a:r>
          </a:p>
          <a:p>
            <a:r>
              <a:rPr lang="en-IE" dirty="0"/>
              <a:t>Dashes	</a:t>
            </a:r>
            <a:r>
              <a:rPr lang="en-IE" dirty="0" err="1"/>
              <a:t>en</a:t>
            </a:r>
            <a:r>
              <a:rPr lang="en-IE" dirty="0"/>
              <a:t> dash: – </a:t>
            </a:r>
            <a:r>
              <a:rPr lang="en-IE" dirty="0" err="1"/>
              <a:t>em</a:t>
            </a:r>
            <a:r>
              <a:rPr lang="en-IE" dirty="0"/>
              <a:t> dash — hyphen: -</a:t>
            </a:r>
          </a:p>
          <a:p>
            <a:r>
              <a:rPr lang="en-IE" dirty="0"/>
              <a:t>Parentheses	(       )</a:t>
            </a:r>
          </a:p>
          <a:p>
            <a:r>
              <a:rPr lang="en-IE" dirty="0"/>
              <a:t>Forward/backward slashes	/	\</a:t>
            </a:r>
          </a:p>
          <a:p>
            <a:r>
              <a:rPr lang="en-IE" dirty="0">
                <a:hlinkClick r:id="rId3"/>
              </a:rPr>
              <a:t>http://www.grammarbook.com/punctuation_rules.asp</a:t>
            </a:r>
            <a:r>
              <a:rPr lang="en-IE" dirty="0"/>
              <a:t> </a:t>
            </a:r>
          </a:p>
        </p:txBody>
      </p:sp>
    </p:spTree>
    <p:extLst>
      <p:ext uri="{BB962C8B-B14F-4D97-AF65-F5344CB8AC3E}">
        <p14:creationId xmlns:p14="http://schemas.microsoft.com/office/powerpoint/2010/main" val="3029165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Clauses</a:t>
            </a:r>
          </a:p>
        </p:txBody>
      </p:sp>
      <p:sp>
        <p:nvSpPr>
          <p:cNvPr id="3" name="Content Placeholder 2"/>
          <p:cNvSpPr>
            <a:spLocks noGrp="1"/>
          </p:cNvSpPr>
          <p:nvPr>
            <p:ph idx="1"/>
          </p:nvPr>
        </p:nvSpPr>
        <p:spPr/>
        <p:txBody>
          <a:bodyPr>
            <a:normAutofit fontScale="77500" lnSpcReduction="20000"/>
          </a:bodyPr>
          <a:lstStyle/>
          <a:p>
            <a:pPr lvl="0"/>
            <a:r>
              <a:rPr lang="en-IE" sz="3000" dirty="0">
                <a:solidFill>
                  <a:prstClr val="black"/>
                </a:solidFill>
              </a:rPr>
              <a:t>A clause, at minimum, has a subject, a tensed verb and makes sense: </a:t>
            </a:r>
          </a:p>
          <a:p>
            <a:pPr lvl="1"/>
            <a:r>
              <a:rPr lang="en-IE" sz="2600" dirty="0">
                <a:solidFill>
                  <a:prstClr val="black"/>
                </a:solidFill>
              </a:rPr>
              <a:t>‘Jesus wept.’ (</a:t>
            </a:r>
            <a:r>
              <a:rPr lang="en-IE" sz="2600" dirty="0" err="1">
                <a:solidFill>
                  <a:prstClr val="black"/>
                </a:solidFill>
              </a:rPr>
              <a:t>S+V</a:t>
            </a:r>
            <a:r>
              <a:rPr lang="en-IE" sz="2600" baseline="30000" dirty="0" err="1">
                <a:solidFill>
                  <a:prstClr val="black"/>
                </a:solidFill>
              </a:rPr>
              <a:t>i</a:t>
            </a:r>
            <a:r>
              <a:rPr lang="en-IE" sz="2600" dirty="0">
                <a:solidFill>
                  <a:prstClr val="black"/>
                </a:solidFill>
              </a:rPr>
              <a:t>)</a:t>
            </a:r>
          </a:p>
          <a:p>
            <a:pPr lvl="1"/>
            <a:r>
              <a:rPr lang="en-IE" sz="2600" dirty="0">
                <a:solidFill>
                  <a:prstClr val="black"/>
                </a:solidFill>
              </a:rPr>
              <a:t>‘The sky is blue.’ (</a:t>
            </a:r>
            <a:r>
              <a:rPr lang="en-IE" sz="2600" dirty="0" err="1">
                <a:solidFill>
                  <a:prstClr val="black"/>
                </a:solidFill>
              </a:rPr>
              <a:t>S+V</a:t>
            </a:r>
            <a:r>
              <a:rPr lang="en-IE" sz="2600" baseline="30000" dirty="0" err="1">
                <a:solidFill>
                  <a:prstClr val="black"/>
                </a:solidFill>
              </a:rPr>
              <a:t>l</a:t>
            </a:r>
            <a:r>
              <a:rPr lang="en-IE" sz="2600" dirty="0" err="1">
                <a:solidFill>
                  <a:prstClr val="black"/>
                </a:solidFill>
              </a:rPr>
              <a:t>+C</a:t>
            </a:r>
            <a:r>
              <a:rPr lang="en-IE" sz="2600" dirty="0">
                <a:solidFill>
                  <a:prstClr val="black"/>
                </a:solidFill>
              </a:rPr>
              <a:t>)</a:t>
            </a:r>
          </a:p>
          <a:p>
            <a:pPr lvl="1"/>
            <a:r>
              <a:rPr lang="en-IE" sz="2600" dirty="0">
                <a:solidFill>
                  <a:prstClr val="black"/>
                </a:solidFill>
              </a:rPr>
              <a:t>‘I fixed my bike.’ (S + </a:t>
            </a:r>
            <a:r>
              <a:rPr lang="en-IE" sz="2600" dirty="0" err="1">
                <a:solidFill>
                  <a:prstClr val="black"/>
                </a:solidFill>
              </a:rPr>
              <a:t>V</a:t>
            </a:r>
            <a:r>
              <a:rPr lang="en-IE" sz="2600" baseline="30000" dirty="0" err="1">
                <a:solidFill>
                  <a:prstClr val="black"/>
                </a:solidFill>
              </a:rPr>
              <a:t>t</a:t>
            </a:r>
            <a:r>
              <a:rPr lang="en-IE" sz="2600" dirty="0">
                <a:solidFill>
                  <a:prstClr val="black"/>
                </a:solidFill>
              </a:rPr>
              <a:t> + O</a:t>
            </a:r>
            <a:r>
              <a:rPr lang="en-IE" sz="2600" baseline="30000" dirty="0">
                <a:solidFill>
                  <a:prstClr val="black"/>
                </a:solidFill>
              </a:rPr>
              <a:t>d</a:t>
            </a:r>
            <a:r>
              <a:rPr lang="en-IE" sz="2600" dirty="0">
                <a:solidFill>
                  <a:prstClr val="black"/>
                </a:solidFill>
              </a:rPr>
              <a:t>)</a:t>
            </a:r>
          </a:p>
          <a:p>
            <a:pPr lvl="1"/>
            <a:r>
              <a:rPr lang="en-IE" sz="2600" dirty="0">
                <a:solidFill>
                  <a:prstClr val="black"/>
                </a:solidFill>
              </a:rPr>
              <a:t>‘I gave Mary the keys.’ (S +</a:t>
            </a:r>
            <a:r>
              <a:rPr lang="en-IE" sz="2600" dirty="0" err="1">
                <a:solidFill>
                  <a:prstClr val="black"/>
                </a:solidFill>
              </a:rPr>
              <a:t>V</a:t>
            </a:r>
            <a:r>
              <a:rPr lang="en-IE" sz="2600" baseline="30000" dirty="0" err="1">
                <a:solidFill>
                  <a:prstClr val="black"/>
                </a:solidFill>
              </a:rPr>
              <a:t>t</a:t>
            </a:r>
            <a:r>
              <a:rPr lang="en-IE" sz="2600" dirty="0">
                <a:solidFill>
                  <a:prstClr val="black"/>
                </a:solidFill>
              </a:rPr>
              <a:t> + </a:t>
            </a:r>
            <a:r>
              <a:rPr lang="en-IE" sz="2600" dirty="0" err="1">
                <a:solidFill>
                  <a:prstClr val="black"/>
                </a:solidFill>
              </a:rPr>
              <a:t>O</a:t>
            </a:r>
            <a:r>
              <a:rPr lang="en-IE" sz="2600" baseline="30000" dirty="0" err="1">
                <a:solidFill>
                  <a:prstClr val="black"/>
                </a:solidFill>
              </a:rPr>
              <a:t>i</a:t>
            </a:r>
            <a:r>
              <a:rPr lang="en-IE" sz="2600" dirty="0">
                <a:solidFill>
                  <a:prstClr val="black"/>
                </a:solidFill>
              </a:rPr>
              <a:t> + O</a:t>
            </a:r>
            <a:r>
              <a:rPr lang="en-IE" sz="2600" baseline="30000" dirty="0">
                <a:solidFill>
                  <a:prstClr val="black"/>
                </a:solidFill>
              </a:rPr>
              <a:t>d</a:t>
            </a:r>
            <a:r>
              <a:rPr lang="en-IE" sz="2600" dirty="0">
                <a:solidFill>
                  <a:prstClr val="black"/>
                </a:solidFill>
              </a:rPr>
              <a:t>)</a:t>
            </a:r>
          </a:p>
          <a:p>
            <a:r>
              <a:rPr lang="en-IE" dirty="0">
                <a:solidFill>
                  <a:prstClr val="black"/>
                </a:solidFill>
              </a:rPr>
              <a:t>There are two kinds of clauses:</a:t>
            </a:r>
          </a:p>
          <a:p>
            <a:pPr lvl="1"/>
            <a:r>
              <a:rPr lang="en-IE" dirty="0">
                <a:solidFill>
                  <a:prstClr val="black"/>
                </a:solidFill>
              </a:rPr>
              <a:t>Clauses that have a subject and a verb and make sense are </a:t>
            </a:r>
            <a:r>
              <a:rPr lang="en-IE" b="1" i="1" dirty="0">
                <a:solidFill>
                  <a:srgbClr val="FF0000"/>
                </a:solidFill>
              </a:rPr>
              <a:t>independent clauses</a:t>
            </a:r>
            <a:r>
              <a:rPr lang="en-IE" dirty="0">
                <a:solidFill>
                  <a:prstClr val="black"/>
                </a:solidFill>
              </a:rPr>
              <a:t>. They don’t need additional information in order to make sense. </a:t>
            </a:r>
          </a:p>
          <a:p>
            <a:pPr lvl="1"/>
            <a:r>
              <a:rPr lang="en-IE" b="1" i="1" dirty="0">
                <a:solidFill>
                  <a:srgbClr val="FF0000"/>
                </a:solidFill>
              </a:rPr>
              <a:t>Dependent clauses </a:t>
            </a:r>
            <a:r>
              <a:rPr lang="en-IE" dirty="0">
                <a:solidFill>
                  <a:prstClr val="black"/>
                </a:solidFill>
              </a:rPr>
              <a:t>cannot stand alone: ‘</a:t>
            </a:r>
          </a:p>
          <a:p>
            <a:pPr lvl="2"/>
            <a:r>
              <a:rPr lang="en-IE" dirty="0">
                <a:solidFill>
                  <a:prstClr val="black"/>
                </a:solidFill>
              </a:rPr>
              <a:t>‘After I get the tickets.’ (</a:t>
            </a:r>
            <a:r>
              <a:rPr lang="en-IE" dirty="0" err="1">
                <a:solidFill>
                  <a:prstClr val="black"/>
                </a:solidFill>
              </a:rPr>
              <a:t>S+V</a:t>
            </a:r>
            <a:r>
              <a:rPr lang="en-IE" baseline="30000" dirty="0" err="1">
                <a:solidFill>
                  <a:prstClr val="black"/>
                </a:solidFill>
              </a:rPr>
              <a:t>t</a:t>
            </a:r>
            <a:r>
              <a:rPr lang="en-IE" dirty="0">
                <a:solidFill>
                  <a:prstClr val="black"/>
                </a:solidFill>
              </a:rPr>
              <a:t> + O</a:t>
            </a:r>
            <a:r>
              <a:rPr lang="en-IE" baseline="30000" dirty="0">
                <a:solidFill>
                  <a:prstClr val="black"/>
                </a:solidFill>
              </a:rPr>
              <a:t>d</a:t>
            </a:r>
            <a:r>
              <a:rPr lang="en-IE" dirty="0">
                <a:solidFill>
                  <a:prstClr val="black"/>
                </a:solidFill>
              </a:rPr>
              <a:t>, but needs an independent clause to help it make sense): </a:t>
            </a:r>
          </a:p>
          <a:p>
            <a:pPr lvl="2"/>
            <a:r>
              <a:rPr lang="en-IE" dirty="0">
                <a:solidFill>
                  <a:prstClr val="black"/>
                </a:solidFill>
              </a:rPr>
              <a:t>‘I’ll call you </a:t>
            </a:r>
            <a:r>
              <a:rPr lang="en-IE" b="1" i="1" dirty="0">
                <a:solidFill>
                  <a:srgbClr val="FF0000"/>
                </a:solidFill>
              </a:rPr>
              <a:t>after I get the tickets</a:t>
            </a:r>
            <a:r>
              <a:rPr lang="en-IE" dirty="0">
                <a:solidFill>
                  <a:prstClr val="black"/>
                </a:solidFill>
              </a:rPr>
              <a:t>.’ (‘I’ll call you’ makes sense all by itself. ‘after I get the tickets’ needs additional information)</a:t>
            </a:r>
          </a:p>
        </p:txBody>
      </p:sp>
    </p:spTree>
    <p:extLst>
      <p:ext uri="{BB962C8B-B14F-4D97-AF65-F5344CB8AC3E}">
        <p14:creationId xmlns:p14="http://schemas.microsoft.com/office/powerpoint/2010/main" val="2939330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Spelling</a:t>
            </a:r>
          </a:p>
        </p:txBody>
      </p:sp>
      <p:sp>
        <p:nvSpPr>
          <p:cNvPr id="3" name="Content Placeholder 2"/>
          <p:cNvSpPr>
            <a:spLocks noGrp="1"/>
          </p:cNvSpPr>
          <p:nvPr>
            <p:ph idx="1"/>
          </p:nvPr>
        </p:nvSpPr>
        <p:spPr/>
        <p:txBody>
          <a:bodyPr/>
          <a:lstStyle/>
          <a:p>
            <a:r>
              <a:rPr lang="en-IE" dirty="0">
                <a:hlinkClick r:id="rId3"/>
              </a:rPr>
              <a:t>http://www.oxforddictionaries.com/words/spelling-rules-and-tips</a:t>
            </a:r>
            <a:endParaRPr lang="en-IE" dirty="0"/>
          </a:p>
          <a:p>
            <a:r>
              <a:rPr lang="en-IE" dirty="0">
                <a:hlinkClick r:id="rId4"/>
              </a:rPr>
              <a:t>https://www.logicofenglish.com/resources/spelling-rules</a:t>
            </a:r>
            <a:endParaRPr lang="en-IE" dirty="0"/>
          </a:p>
          <a:p>
            <a:r>
              <a:rPr lang="en-IE" dirty="0"/>
              <a:t>Spell-check</a:t>
            </a:r>
          </a:p>
        </p:txBody>
      </p:sp>
    </p:spTree>
    <p:extLst>
      <p:ext uri="{BB962C8B-B14F-4D97-AF65-F5344CB8AC3E}">
        <p14:creationId xmlns:p14="http://schemas.microsoft.com/office/powerpoint/2010/main" val="38248146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Capitalisation</a:t>
            </a:r>
          </a:p>
        </p:txBody>
      </p:sp>
      <p:sp>
        <p:nvSpPr>
          <p:cNvPr id="3" name="Content Placeholder 2"/>
          <p:cNvSpPr>
            <a:spLocks noGrp="1"/>
          </p:cNvSpPr>
          <p:nvPr>
            <p:ph idx="1"/>
          </p:nvPr>
        </p:nvSpPr>
        <p:spPr/>
        <p:txBody>
          <a:bodyPr/>
          <a:lstStyle/>
          <a:p>
            <a:r>
              <a:rPr lang="en-IE" dirty="0">
                <a:hlinkClick r:id="rId3"/>
              </a:rPr>
              <a:t>http://www.oxforddictionaries.com/words/using-capital-letters</a:t>
            </a:r>
            <a:endParaRPr lang="en-IE" dirty="0"/>
          </a:p>
          <a:p>
            <a:r>
              <a:rPr lang="en-IE" dirty="0">
                <a:hlinkClick r:id="rId4"/>
              </a:rPr>
              <a:t>http://www.grammarbook.com/punctuation/capital.asp</a:t>
            </a:r>
            <a:endParaRPr lang="en-IE" dirty="0"/>
          </a:p>
          <a:p>
            <a:endParaRPr lang="en-IE" dirty="0"/>
          </a:p>
        </p:txBody>
      </p:sp>
    </p:spTree>
    <p:extLst>
      <p:ext uri="{BB962C8B-B14F-4D97-AF65-F5344CB8AC3E}">
        <p14:creationId xmlns:p14="http://schemas.microsoft.com/office/powerpoint/2010/main" val="40321017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6FA34-F118-412C-9B16-F83FC6DAC784}"/>
              </a:ext>
            </a:extLst>
          </p:cNvPr>
          <p:cNvSpPr>
            <a:spLocks noGrp="1"/>
          </p:cNvSpPr>
          <p:nvPr>
            <p:ph type="title"/>
          </p:nvPr>
        </p:nvSpPr>
        <p:spPr/>
        <p:txBody>
          <a:bodyPr/>
          <a:lstStyle/>
          <a:p>
            <a:r>
              <a:rPr lang="en-IE" dirty="0"/>
              <a:t>Last word</a:t>
            </a:r>
            <a:endParaRPr lang="en-GB" dirty="0"/>
          </a:p>
        </p:txBody>
      </p:sp>
      <p:sp>
        <p:nvSpPr>
          <p:cNvPr id="3" name="Content Placeholder 2">
            <a:extLst>
              <a:ext uri="{FF2B5EF4-FFF2-40B4-BE49-F238E27FC236}">
                <a16:creationId xmlns:a16="http://schemas.microsoft.com/office/drawing/2014/main" id="{189C22B6-A66A-409F-B4FA-E8A47C4987E5}"/>
              </a:ext>
            </a:extLst>
          </p:cNvPr>
          <p:cNvSpPr>
            <a:spLocks noGrp="1"/>
          </p:cNvSpPr>
          <p:nvPr>
            <p:ph idx="1"/>
          </p:nvPr>
        </p:nvSpPr>
        <p:spPr/>
        <p:txBody>
          <a:bodyPr/>
          <a:lstStyle/>
          <a:p>
            <a:pPr marL="0" indent="0" algn="ctr">
              <a:buNone/>
            </a:pPr>
            <a:r>
              <a:rPr lang="en-IE" dirty="0"/>
              <a:t>Every choice </a:t>
            </a:r>
          </a:p>
          <a:p>
            <a:pPr marL="0" indent="0" algn="ctr">
              <a:buNone/>
            </a:pPr>
            <a:r>
              <a:rPr lang="en-IE" dirty="0"/>
              <a:t>has an impact </a:t>
            </a:r>
          </a:p>
          <a:p>
            <a:pPr marL="0" indent="0" algn="ctr">
              <a:buNone/>
            </a:pPr>
            <a:r>
              <a:rPr lang="en-IE" dirty="0"/>
              <a:t>on how your text </a:t>
            </a:r>
          </a:p>
          <a:p>
            <a:pPr marL="0" indent="0" algn="ctr">
              <a:buNone/>
            </a:pPr>
            <a:r>
              <a:rPr lang="en-IE" dirty="0"/>
              <a:t>means.</a:t>
            </a:r>
            <a:endParaRPr lang="en-GB" dirty="0"/>
          </a:p>
        </p:txBody>
      </p:sp>
    </p:spTree>
    <p:extLst>
      <p:ext uri="{BB962C8B-B14F-4D97-AF65-F5344CB8AC3E}">
        <p14:creationId xmlns:p14="http://schemas.microsoft.com/office/powerpoint/2010/main" val="1559063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Dependent Clauses</a:t>
            </a:r>
          </a:p>
        </p:txBody>
      </p:sp>
      <p:sp>
        <p:nvSpPr>
          <p:cNvPr id="3" name="Content Placeholder 2"/>
          <p:cNvSpPr>
            <a:spLocks noGrp="1"/>
          </p:cNvSpPr>
          <p:nvPr>
            <p:ph idx="1"/>
          </p:nvPr>
        </p:nvSpPr>
        <p:spPr/>
        <p:txBody>
          <a:bodyPr>
            <a:normAutofit fontScale="92500" lnSpcReduction="20000"/>
          </a:bodyPr>
          <a:lstStyle/>
          <a:p>
            <a:r>
              <a:rPr lang="en-IE" dirty="0"/>
              <a:t>Dependent clauses can function as either nouns, adjectives or adverbs:</a:t>
            </a:r>
          </a:p>
          <a:p>
            <a:pPr lvl="1"/>
            <a:r>
              <a:rPr lang="en-IE" b="1" u="sng" dirty="0"/>
              <a:t>Noun</a:t>
            </a:r>
            <a:r>
              <a:rPr lang="en-IE" dirty="0"/>
              <a:t> clause: </a:t>
            </a:r>
          </a:p>
          <a:p>
            <a:pPr lvl="2"/>
            <a:r>
              <a:rPr lang="en-IE" dirty="0"/>
              <a:t>‘</a:t>
            </a:r>
            <a:r>
              <a:rPr lang="en-IE" b="1" i="1" dirty="0">
                <a:solidFill>
                  <a:srgbClr val="FF0000"/>
                </a:solidFill>
              </a:rPr>
              <a:t>That I don’t believe you </a:t>
            </a:r>
            <a:r>
              <a:rPr lang="en-IE" dirty="0"/>
              <a:t>should concern you.’ </a:t>
            </a:r>
          </a:p>
          <a:p>
            <a:pPr lvl="2"/>
            <a:r>
              <a:rPr lang="en-IE" dirty="0"/>
              <a:t>I can’t believe </a:t>
            </a:r>
            <a:r>
              <a:rPr lang="en-IE" b="1" i="1" dirty="0">
                <a:solidFill>
                  <a:srgbClr val="FF0000"/>
                </a:solidFill>
              </a:rPr>
              <a:t>that it’s already Christmas!</a:t>
            </a:r>
          </a:p>
          <a:p>
            <a:pPr lvl="1"/>
            <a:r>
              <a:rPr lang="en-IE" b="1" u="sng" dirty="0"/>
              <a:t>Adjective</a:t>
            </a:r>
            <a:r>
              <a:rPr lang="en-IE" dirty="0"/>
              <a:t> clause: </a:t>
            </a:r>
          </a:p>
          <a:p>
            <a:pPr lvl="2"/>
            <a:r>
              <a:rPr lang="en-IE" dirty="0"/>
              <a:t>‘That woman </a:t>
            </a:r>
            <a:r>
              <a:rPr lang="en-IE" b="1" i="1" dirty="0">
                <a:solidFill>
                  <a:srgbClr val="FF0000"/>
                </a:solidFill>
              </a:rPr>
              <a:t>who is waving </a:t>
            </a:r>
            <a:r>
              <a:rPr lang="en-IE" dirty="0"/>
              <a:t>is my mother.’</a:t>
            </a:r>
          </a:p>
          <a:p>
            <a:pPr lvl="2"/>
            <a:r>
              <a:rPr lang="en-IE" dirty="0"/>
              <a:t>‘That woman, </a:t>
            </a:r>
            <a:r>
              <a:rPr lang="en-IE" b="1" i="1" dirty="0">
                <a:solidFill>
                  <a:srgbClr val="FF0000"/>
                </a:solidFill>
              </a:rPr>
              <a:t>who is waving</a:t>
            </a:r>
            <a:r>
              <a:rPr lang="en-IE" dirty="0"/>
              <a:t>, is my mother.’</a:t>
            </a:r>
          </a:p>
          <a:p>
            <a:pPr lvl="1"/>
            <a:r>
              <a:rPr lang="en-IE" b="1" u="sng" dirty="0"/>
              <a:t>Adverb</a:t>
            </a:r>
            <a:r>
              <a:rPr lang="en-IE" dirty="0"/>
              <a:t> clause: </a:t>
            </a:r>
          </a:p>
          <a:p>
            <a:pPr lvl="2"/>
            <a:r>
              <a:rPr lang="en-IE" dirty="0"/>
              <a:t>‘</a:t>
            </a:r>
            <a:r>
              <a:rPr lang="en-IE" b="1" i="1" dirty="0">
                <a:solidFill>
                  <a:srgbClr val="FF0000"/>
                </a:solidFill>
              </a:rPr>
              <a:t>After the match was won</a:t>
            </a:r>
            <a:r>
              <a:rPr lang="en-IE" dirty="0"/>
              <a:t>, the fans celebrated in the streets.’</a:t>
            </a:r>
          </a:p>
          <a:p>
            <a:pPr lvl="2"/>
            <a:r>
              <a:rPr lang="en-IE" dirty="0"/>
              <a:t>The fans celebrated in the streets </a:t>
            </a:r>
            <a:r>
              <a:rPr lang="en-IE" b="1" i="1" dirty="0">
                <a:solidFill>
                  <a:srgbClr val="FF0000"/>
                </a:solidFill>
              </a:rPr>
              <a:t>after the match was won</a:t>
            </a:r>
            <a:r>
              <a:rPr lang="en-IE" dirty="0"/>
              <a:t>.’</a:t>
            </a:r>
          </a:p>
        </p:txBody>
      </p:sp>
    </p:spTree>
    <p:extLst>
      <p:ext uri="{BB962C8B-B14F-4D97-AF65-F5344CB8AC3E}">
        <p14:creationId xmlns:p14="http://schemas.microsoft.com/office/powerpoint/2010/main" val="3959565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Sentences</a:t>
            </a:r>
          </a:p>
        </p:txBody>
      </p:sp>
      <p:sp>
        <p:nvSpPr>
          <p:cNvPr id="3" name="Content Placeholder 2"/>
          <p:cNvSpPr>
            <a:spLocks noGrp="1"/>
          </p:cNvSpPr>
          <p:nvPr>
            <p:ph idx="1"/>
          </p:nvPr>
        </p:nvSpPr>
        <p:spPr/>
        <p:txBody>
          <a:bodyPr>
            <a:normAutofit/>
          </a:bodyPr>
          <a:lstStyle/>
          <a:p>
            <a:r>
              <a:rPr lang="en-IE" dirty="0"/>
              <a:t>Four kinds of sentences:</a:t>
            </a:r>
          </a:p>
          <a:p>
            <a:pPr lvl="1"/>
            <a:r>
              <a:rPr lang="en-IE" b="1" i="1" dirty="0">
                <a:solidFill>
                  <a:srgbClr val="FF0000"/>
                </a:solidFill>
              </a:rPr>
              <a:t>Simple</a:t>
            </a:r>
            <a:r>
              <a:rPr lang="en-IE" dirty="0"/>
              <a:t> (a single independent clause)</a:t>
            </a:r>
          </a:p>
          <a:p>
            <a:pPr lvl="1"/>
            <a:r>
              <a:rPr lang="en-IE" b="1" i="1" dirty="0">
                <a:solidFill>
                  <a:srgbClr val="FF0000"/>
                </a:solidFill>
              </a:rPr>
              <a:t>Compound</a:t>
            </a:r>
            <a:r>
              <a:rPr lang="en-IE" dirty="0"/>
              <a:t> (two independent clauses joined by </a:t>
            </a:r>
            <a:r>
              <a:rPr lang="en-IE" b="1" i="1" dirty="0">
                <a:solidFill>
                  <a:schemeClr val="tx2"/>
                </a:solidFill>
              </a:rPr>
              <a:t>a coordinator</a:t>
            </a:r>
            <a:r>
              <a:rPr lang="en-IE" dirty="0"/>
              <a:t>)</a:t>
            </a:r>
          </a:p>
          <a:p>
            <a:pPr lvl="1"/>
            <a:r>
              <a:rPr lang="en-IE" b="1" i="1" dirty="0">
                <a:solidFill>
                  <a:srgbClr val="FF0000"/>
                </a:solidFill>
              </a:rPr>
              <a:t>Complex</a:t>
            </a:r>
            <a:r>
              <a:rPr lang="en-IE" dirty="0"/>
              <a:t> (one dependent clause connected to an independent clause by </a:t>
            </a:r>
            <a:r>
              <a:rPr lang="en-IE" b="1" i="1" dirty="0">
                <a:solidFill>
                  <a:schemeClr val="tx2"/>
                </a:solidFill>
              </a:rPr>
              <a:t>a subordinator</a:t>
            </a:r>
            <a:r>
              <a:rPr lang="en-IE" dirty="0"/>
              <a:t>)</a:t>
            </a:r>
          </a:p>
          <a:p>
            <a:pPr lvl="1"/>
            <a:r>
              <a:rPr lang="en-IE" b="1" i="1" dirty="0">
                <a:solidFill>
                  <a:srgbClr val="FF0000"/>
                </a:solidFill>
              </a:rPr>
              <a:t>Compound-Complex</a:t>
            </a:r>
            <a:r>
              <a:rPr lang="en-IE" dirty="0"/>
              <a:t> (a sentence containing at least two independent clauses and one or more dependent clauses)</a:t>
            </a:r>
          </a:p>
        </p:txBody>
      </p:sp>
    </p:spTree>
    <p:extLst>
      <p:ext uri="{BB962C8B-B14F-4D97-AF65-F5344CB8AC3E}">
        <p14:creationId xmlns:p14="http://schemas.microsoft.com/office/powerpoint/2010/main" val="2001404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Simple Sentences</a:t>
            </a:r>
          </a:p>
        </p:txBody>
      </p:sp>
      <p:sp>
        <p:nvSpPr>
          <p:cNvPr id="3" name="Content Placeholder 2"/>
          <p:cNvSpPr>
            <a:spLocks noGrp="1"/>
          </p:cNvSpPr>
          <p:nvPr>
            <p:ph idx="1"/>
          </p:nvPr>
        </p:nvSpPr>
        <p:spPr/>
        <p:txBody>
          <a:bodyPr>
            <a:normAutofit fontScale="85000" lnSpcReduction="10000"/>
          </a:bodyPr>
          <a:lstStyle/>
          <a:p>
            <a:r>
              <a:rPr lang="en-IE" dirty="0"/>
              <a:t>A single, independent clause</a:t>
            </a:r>
          </a:p>
          <a:p>
            <a:r>
              <a:rPr lang="en-IE" dirty="0"/>
              <a:t>An independent clause, at minimum, has a subject, a tensed verb and makes sense: </a:t>
            </a:r>
          </a:p>
          <a:p>
            <a:pPr lvl="1"/>
            <a:r>
              <a:rPr lang="en-IE" dirty="0"/>
              <a:t>‘Jesus wept.’ (</a:t>
            </a:r>
            <a:r>
              <a:rPr lang="en-IE" dirty="0" err="1"/>
              <a:t>S+V</a:t>
            </a:r>
            <a:r>
              <a:rPr lang="en-IE" baseline="30000" dirty="0" err="1"/>
              <a:t>i</a:t>
            </a:r>
            <a:r>
              <a:rPr lang="en-IE" dirty="0"/>
              <a:t>)</a:t>
            </a:r>
          </a:p>
          <a:p>
            <a:r>
              <a:rPr lang="en-IE" dirty="0"/>
              <a:t>However, an independent clause may have </a:t>
            </a:r>
          </a:p>
          <a:p>
            <a:pPr lvl="1"/>
            <a:r>
              <a:rPr lang="en-IE" dirty="0"/>
              <a:t>two subjects: ‘</a:t>
            </a:r>
            <a:r>
              <a:rPr lang="en-IE" b="1" i="1" dirty="0">
                <a:solidFill>
                  <a:srgbClr val="FF0000"/>
                </a:solidFill>
              </a:rPr>
              <a:t>Jack</a:t>
            </a:r>
            <a:r>
              <a:rPr lang="en-IE" dirty="0"/>
              <a:t> and </a:t>
            </a:r>
            <a:r>
              <a:rPr lang="en-IE" b="1" i="1" dirty="0">
                <a:solidFill>
                  <a:srgbClr val="FF0000"/>
                </a:solidFill>
              </a:rPr>
              <a:t>Jill</a:t>
            </a:r>
            <a:r>
              <a:rPr lang="en-IE" dirty="0"/>
              <a:t> went up the hill.’ (</a:t>
            </a:r>
            <a:r>
              <a:rPr lang="en-IE" dirty="0" err="1"/>
              <a:t>S+S+V</a:t>
            </a:r>
            <a:r>
              <a:rPr lang="en-IE" baseline="30000" dirty="0" err="1"/>
              <a:t>i</a:t>
            </a:r>
            <a:r>
              <a:rPr lang="en-IE" dirty="0"/>
              <a:t>)</a:t>
            </a:r>
          </a:p>
          <a:p>
            <a:pPr lvl="1"/>
            <a:r>
              <a:rPr lang="en-IE" dirty="0"/>
              <a:t>two verbs: ‘Mary both </a:t>
            </a:r>
            <a:r>
              <a:rPr lang="en-IE" b="1" i="1" dirty="0">
                <a:solidFill>
                  <a:srgbClr val="FF0000"/>
                </a:solidFill>
              </a:rPr>
              <a:t>swims</a:t>
            </a:r>
            <a:r>
              <a:rPr lang="en-IE" dirty="0"/>
              <a:t> and </a:t>
            </a:r>
            <a:r>
              <a:rPr lang="en-IE" b="1" i="1" dirty="0">
                <a:solidFill>
                  <a:srgbClr val="FF0000"/>
                </a:solidFill>
              </a:rPr>
              <a:t>plays</a:t>
            </a:r>
            <a:r>
              <a:rPr lang="en-IE" dirty="0"/>
              <a:t> football.’ (</a:t>
            </a:r>
            <a:r>
              <a:rPr lang="en-IE" dirty="0" err="1"/>
              <a:t>S+V</a:t>
            </a:r>
            <a:r>
              <a:rPr lang="en-IE" baseline="30000" dirty="0" err="1"/>
              <a:t>i</a:t>
            </a:r>
            <a:r>
              <a:rPr lang="en-IE" dirty="0" err="1"/>
              <a:t>+V</a:t>
            </a:r>
            <a:r>
              <a:rPr lang="en-IE" baseline="30000" dirty="0" err="1"/>
              <a:t>t</a:t>
            </a:r>
            <a:r>
              <a:rPr lang="en-IE" dirty="0"/>
              <a:t>)</a:t>
            </a:r>
          </a:p>
          <a:p>
            <a:pPr lvl="1"/>
            <a:r>
              <a:rPr lang="en-IE" dirty="0"/>
              <a:t>an adverbial: ‘Derek reads </a:t>
            </a:r>
            <a:r>
              <a:rPr lang="en-IE" b="1" i="1" dirty="0">
                <a:solidFill>
                  <a:srgbClr val="FF0000"/>
                </a:solidFill>
              </a:rPr>
              <a:t>slowly</a:t>
            </a:r>
            <a:r>
              <a:rPr lang="en-IE" dirty="0"/>
              <a:t>.’ (</a:t>
            </a:r>
            <a:r>
              <a:rPr lang="en-IE" dirty="0" err="1"/>
              <a:t>S+V</a:t>
            </a:r>
            <a:r>
              <a:rPr lang="en-IE" baseline="30000" dirty="0" err="1"/>
              <a:t>i</a:t>
            </a:r>
            <a:r>
              <a:rPr lang="en-IE" dirty="0" err="1"/>
              <a:t>+Adv</a:t>
            </a:r>
            <a:r>
              <a:rPr lang="en-IE" dirty="0"/>
              <a:t>) or ‘</a:t>
            </a:r>
            <a:r>
              <a:rPr lang="en-IE" b="1" i="1" dirty="0">
                <a:solidFill>
                  <a:srgbClr val="FF0000"/>
                </a:solidFill>
              </a:rPr>
              <a:t>Before the wedding</a:t>
            </a:r>
            <a:r>
              <a:rPr lang="en-IE" dirty="0"/>
              <a:t>, the bride got sloshed!’ (</a:t>
            </a:r>
            <a:r>
              <a:rPr lang="en-IE" dirty="0" err="1"/>
              <a:t>Adv</a:t>
            </a:r>
            <a:r>
              <a:rPr lang="en-IE" dirty="0"/>
              <a:t> </a:t>
            </a:r>
            <a:r>
              <a:rPr lang="en-IE" dirty="0" err="1"/>
              <a:t>Ph</a:t>
            </a:r>
            <a:r>
              <a:rPr lang="en-IE" dirty="0"/>
              <a:t>+ </a:t>
            </a:r>
            <a:r>
              <a:rPr lang="en-IE" dirty="0" err="1"/>
              <a:t>S+V</a:t>
            </a:r>
            <a:r>
              <a:rPr lang="en-IE" baseline="30000" dirty="0" err="1"/>
              <a:t>l</a:t>
            </a:r>
            <a:r>
              <a:rPr lang="en-IE" dirty="0"/>
              <a:t> + C)</a:t>
            </a:r>
          </a:p>
          <a:p>
            <a:pPr lvl="1"/>
            <a:r>
              <a:rPr lang="en-IE" dirty="0"/>
              <a:t>Etc.</a:t>
            </a:r>
          </a:p>
        </p:txBody>
      </p:sp>
    </p:spTree>
    <p:extLst>
      <p:ext uri="{BB962C8B-B14F-4D97-AF65-F5344CB8AC3E}">
        <p14:creationId xmlns:p14="http://schemas.microsoft.com/office/powerpoint/2010/main" val="2415395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Compound Sentences</a:t>
            </a:r>
          </a:p>
        </p:txBody>
      </p:sp>
      <p:sp>
        <p:nvSpPr>
          <p:cNvPr id="3" name="Content Placeholder 2"/>
          <p:cNvSpPr>
            <a:spLocks noGrp="1"/>
          </p:cNvSpPr>
          <p:nvPr>
            <p:ph idx="1"/>
          </p:nvPr>
        </p:nvSpPr>
        <p:spPr/>
        <p:txBody>
          <a:bodyPr>
            <a:normAutofit fontScale="77500" lnSpcReduction="20000"/>
          </a:bodyPr>
          <a:lstStyle/>
          <a:p>
            <a:r>
              <a:rPr lang="en-IE" dirty="0"/>
              <a:t>Two independent clauses joined by </a:t>
            </a:r>
            <a:r>
              <a:rPr lang="en-IE" b="1" i="1" dirty="0">
                <a:solidFill>
                  <a:schemeClr val="tx2"/>
                </a:solidFill>
              </a:rPr>
              <a:t>a coordinator</a:t>
            </a:r>
            <a:r>
              <a:rPr lang="en-IE" dirty="0"/>
              <a:t>.</a:t>
            </a:r>
          </a:p>
          <a:p>
            <a:r>
              <a:rPr lang="en-IE" dirty="0"/>
              <a:t>Coordinators join two things of equal value:</a:t>
            </a:r>
          </a:p>
          <a:p>
            <a:pPr lvl="1"/>
            <a:r>
              <a:rPr lang="en-IE" b="1" i="1" dirty="0">
                <a:solidFill>
                  <a:srgbClr val="FF0000"/>
                </a:solidFill>
              </a:rPr>
              <a:t>For</a:t>
            </a:r>
            <a:r>
              <a:rPr lang="en-IE" dirty="0"/>
              <a:t>, </a:t>
            </a:r>
            <a:r>
              <a:rPr lang="en-IE" b="1" i="1" dirty="0">
                <a:solidFill>
                  <a:srgbClr val="FF0000"/>
                </a:solidFill>
              </a:rPr>
              <a:t>and</a:t>
            </a:r>
            <a:r>
              <a:rPr lang="en-IE" dirty="0"/>
              <a:t>, </a:t>
            </a:r>
            <a:r>
              <a:rPr lang="en-IE" b="1" i="1" dirty="0">
                <a:solidFill>
                  <a:srgbClr val="FF0000"/>
                </a:solidFill>
              </a:rPr>
              <a:t>nor</a:t>
            </a:r>
            <a:r>
              <a:rPr lang="en-IE" dirty="0"/>
              <a:t>, </a:t>
            </a:r>
            <a:r>
              <a:rPr lang="en-IE" b="1" i="1" dirty="0">
                <a:solidFill>
                  <a:srgbClr val="FF0000"/>
                </a:solidFill>
              </a:rPr>
              <a:t>but</a:t>
            </a:r>
            <a:r>
              <a:rPr lang="en-IE" dirty="0"/>
              <a:t>, </a:t>
            </a:r>
            <a:r>
              <a:rPr lang="en-IE" b="1" i="1" dirty="0">
                <a:solidFill>
                  <a:srgbClr val="FF0000"/>
                </a:solidFill>
              </a:rPr>
              <a:t>or</a:t>
            </a:r>
            <a:r>
              <a:rPr lang="en-IE" dirty="0"/>
              <a:t>, </a:t>
            </a:r>
            <a:r>
              <a:rPr lang="en-IE" b="1" i="1" dirty="0">
                <a:solidFill>
                  <a:srgbClr val="FF0000"/>
                </a:solidFill>
              </a:rPr>
              <a:t>yet</a:t>
            </a:r>
            <a:r>
              <a:rPr lang="en-IE" dirty="0"/>
              <a:t>, </a:t>
            </a:r>
            <a:r>
              <a:rPr lang="en-IE" b="1" i="1" dirty="0">
                <a:solidFill>
                  <a:srgbClr val="FF0000"/>
                </a:solidFill>
              </a:rPr>
              <a:t>so </a:t>
            </a:r>
            <a:r>
              <a:rPr lang="en-IE" dirty="0"/>
              <a:t>and </a:t>
            </a:r>
            <a:r>
              <a:rPr lang="en-IE" b="1" i="1" dirty="0">
                <a:solidFill>
                  <a:srgbClr val="FF0000"/>
                </a:solidFill>
              </a:rPr>
              <a:t>;</a:t>
            </a:r>
            <a:r>
              <a:rPr lang="en-IE" dirty="0"/>
              <a:t>.</a:t>
            </a:r>
          </a:p>
          <a:p>
            <a:r>
              <a:rPr lang="en-IE" dirty="0"/>
              <a:t>‘Compound sentences contain two independent clauses</a:t>
            </a:r>
            <a:r>
              <a:rPr lang="en-IE" b="1" i="1" dirty="0">
                <a:solidFill>
                  <a:srgbClr val="FF0000"/>
                </a:solidFill>
              </a:rPr>
              <a:t>, and </a:t>
            </a:r>
            <a:r>
              <a:rPr lang="en-IE" dirty="0"/>
              <a:t>they are connected by a coordinator.’</a:t>
            </a:r>
          </a:p>
          <a:p>
            <a:r>
              <a:rPr lang="en-IE" dirty="0"/>
              <a:t>‘Because they are of equal value </a:t>
            </a:r>
            <a:r>
              <a:rPr lang="en-IE" b="1" i="1" dirty="0">
                <a:solidFill>
                  <a:srgbClr val="FF0000"/>
                </a:solidFill>
              </a:rPr>
              <a:t>and</a:t>
            </a:r>
            <a:r>
              <a:rPr lang="en-IE" dirty="0"/>
              <a:t> because one independent clause introduces a second independent clause, the first clause is set off by a comma and is followed by a coordinator.’</a:t>
            </a:r>
          </a:p>
          <a:p>
            <a:r>
              <a:rPr lang="en-IE" dirty="0"/>
              <a:t>Any time any word, phrase or clause precedes the main clause, that word, phrase or clause is set off by a comma: </a:t>
            </a:r>
          </a:p>
          <a:p>
            <a:pPr lvl="1"/>
            <a:r>
              <a:rPr lang="en-IE" dirty="0"/>
              <a:t>‘Unsurprisingly</a:t>
            </a:r>
            <a:r>
              <a:rPr lang="en-IE" b="1" i="1" dirty="0">
                <a:solidFill>
                  <a:srgbClr val="FF0000"/>
                </a:solidFill>
              </a:rPr>
              <a:t>,</a:t>
            </a:r>
            <a:r>
              <a:rPr lang="en-IE" dirty="0"/>
              <a:t> nobody valued vomit as sidewalk art.’</a:t>
            </a:r>
          </a:p>
        </p:txBody>
      </p:sp>
    </p:spTree>
    <p:extLst>
      <p:ext uri="{BB962C8B-B14F-4D97-AF65-F5344CB8AC3E}">
        <p14:creationId xmlns:p14="http://schemas.microsoft.com/office/powerpoint/2010/main" val="671033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Complex Sentences</a:t>
            </a:r>
          </a:p>
        </p:txBody>
      </p:sp>
      <p:sp>
        <p:nvSpPr>
          <p:cNvPr id="3" name="Content Placeholder 2"/>
          <p:cNvSpPr>
            <a:spLocks noGrp="1"/>
          </p:cNvSpPr>
          <p:nvPr>
            <p:ph idx="1"/>
          </p:nvPr>
        </p:nvSpPr>
        <p:spPr/>
        <p:txBody>
          <a:bodyPr/>
          <a:lstStyle/>
          <a:p>
            <a:r>
              <a:rPr lang="en-IE" dirty="0"/>
              <a:t>An </a:t>
            </a:r>
            <a:r>
              <a:rPr lang="en-IE" b="1" i="1" dirty="0">
                <a:solidFill>
                  <a:schemeClr val="tx2"/>
                </a:solidFill>
              </a:rPr>
              <a:t>independent</a:t>
            </a:r>
            <a:r>
              <a:rPr lang="en-IE" dirty="0"/>
              <a:t> clause joined to a </a:t>
            </a:r>
            <a:r>
              <a:rPr lang="en-IE" b="1" i="1" dirty="0">
                <a:solidFill>
                  <a:schemeClr val="accent3">
                    <a:lumMod val="75000"/>
                  </a:schemeClr>
                </a:solidFill>
              </a:rPr>
              <a:t>dependent</a:t>
            </a:r>
            <a:r>
              <a:rPr lang="en-IE" dirty="0"/>
              <a:t> clause by </a:t>
            </a:r>
            <a:r>
              <a:rPr lang="en-IE" b="1" i="1" dirty="0">
                <a:solidFill>
                  <a:srgbClr val="FF0000"/>
                </a:solidFill>
              </a:rPr>
              <a:t>a subordinator</a:t>
            </a:r>
            <a:r>
              <a:rPr lang="en-IE" dirty="0"/>
              <a:t>.</a:t>
            </a:r>
          </a:p>
          <a:p>
            <a:pPr lvl="1"/>
            <a:r>
              <a:rPr lang="en-IE" dirty="0"/>
              <a:t>‘</a:t>
            </a:r>
            <a:r>
              <a:rPr lang="en-IE" b="1" i="1" dirty="0">
                <a:solidFill>
                  <a:schemeClr val="tx2"/>
                </a:solidFill>
              </a:rPr>
              <a:t>I decided not to go </a:t>
            </a:r>
            <a:r>
              <a:rPr lang="en-IE" dirty="0"/>
              <a:t>(</a:t>
            </a:r>
            <a:r>
              <a:rPr lang="en-IE" b="1" i="1" dirty="0">
                <a:solidFill>
                  <a:srgbClr val="FF0000"/>
                </a:solidFill>
              </a:rPr>
              <a:t>as</a:t>
            </a:r>
            <a:r>
              <a:rPr lang="en-IE" dirty="0"/>
              <a:t> </a:t>
            </a:r>
            <a:r>
              <a:rPr lang="en-IE" b="1" i="1" dirty="0">
                <a:solidFill>
                  <a:schemeClr val="accent3">
                    <a:lumMod val="75000"/>
                  </a:schemeClr>
                </a:solidFill>
              </a:rPr>
              <a:t>the weather took a turn for the worse</a:t>
            </a:r>
            <a:r>
              <a:rPr lang="en-IE" dirty="0"/>
              <a:t>).’ </a:t>
            </a:r>
          </a:p>
          <a:p>
            <a:pPr lvl="1"/>
            <a:r>
              <a:rPr lang="en-IE" dirty="0"/>
              <a:t>‘(</a:t>
            </a:r>
            <a:r>
              <a:rPr lang="en-IE" b="1" i="1" dirty="0">
                <a:solidFill>
                  <a:srgbClr val="FF0000"/>
                </a:solidFill>
              </a:rPr>
              <a:t>Because</a:t>
            </a:r>
            <a:r>
              <a:rPr lang="en-IE" b="1" i="1" dirty="0">
                <a:solidFill>
                  <a:schemeClr val="tx2"/>
                </a:solidFill>
              </a:rPr>
              <a:t> the exam was so important to his grade</a:t>
            </a:r>
            <a:r>
              <a:rPr lang="en-IE" dirty="0"/>
              <a:t>), </a:t>
            </a:r>
            <a:r>
              <a:rPr lang="en-IE" b="1" i="1" dirty="0">
                <a:solidFill>
                  <a:schemeClr val="accent3">
                    <a:lumMod val="75000"/>
                  </a:schemeClr>
                </a:solidFill>
              </a:rPr>
              <a:t>Jerry studied all night</a:t>
            </a:r>
            <a:r>
              <a:rPr lang="en-IE" dirty="0"/>
              <a:t>.’</a:t>
            </a:r>
          </a:p>
          <a:p>
            <a:r>
              <a:rPr lang="en-IE" b="1" dirty="0">
                <a:solidFill>
                  <a:srgbClr val="FF0000"/>
                </a:solidFill>
              </a:rPr>
              <a:t>Subordinating conjunctions </a:t>
            </a:r>
            <a:r>
              <a:rPr lang="en-IE" dirty="0"/>
              <a:t>link independent clauses to </a:t>
            </a:r>
            <a:r>
              <a:rPr lang="en-IE" b="1" u="sng" dirty="0"/>
              <a:t>noun</a:t>
            </a:r>
            <a:r>
              <a:rPr lang="en-IE" dirty="0"/>
              <a:t>, </a:t>
            </a:r>
            <a:r>
              <a:rPr lang="en-IE" b="1" u="sng" dirty="0"/>
              <a:t>adjective</a:t>
            </a:r>
            <a:r>
              <a:rPr lang="en-IE" dirty="0"/>
              <a:t> or </a:t>
            </a:r>
            <a:r>
              <a:rPr lang="en-IE" b="1" u="sng" dirty="0"/>
              <a:t>adverb</a:t>
            </a:r>
            <a:r>
              <a:rPr lang="en-IE" dirty="0"/>
              <a:t> clauses; therefore, subordinators are numerous. </a:t>
            </a:r>
          </a:p>
          <a:p>
            <a:pPr marL="0" indent="0">
              <a:buNone/>
            </a:pPr>
            <a:endParaRPr lang="en-IE" dirty="0"/>
          </a:p>
        </p:txBody>
      </p:sp>
    </p:spTree>
    <p:extLst>
      <p:ext uri="{BB962C8B-B14F-4D97-AF65-F5344CB8AC3E}">
        <p14:creationId xmlns:p14="http://schemas.microsoft.com/office/powerpoint/2010/main" val="1101579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Compound-Complex Sentences</a:t>
            </a:r>
          </a:p>
        </p:txBody>
      </p:sp>
      <p:sp>
        <p:nvSpPr>
          <p:cNvPr id="3" name="Content Placeholder 2"/>
          <p:cNvSpPr>
            <a:spLocks noGrp="1"/>
          </p:cNvSpPr>
          <p:nvPr>
            <p:ph idx="1"/>
          </p:nvPr>
        </p:nvSpPr>
        <p:spPr/>
        <p:txBody>
          <a:bodyPr>
            <a:normAutofit fontScale="85000" lnSpcReduction="20000"/>
          </a:bodyPr>
          <a:lstStyle/>
          <a:p>
            <a:r>
              <a:rPr lang="en-IE" dirty="0"/>
              <a:t>At least two </a:t>
            </a:r>
            <a:r>
              <a:rPr lang="en-IE" b="1" i="1" dirty="0">
                <a:solidFill>
                  <a:schemeClr val="tx2">
                    <a:lumMod val="75000"/>
                  </a:schemeClr>
                </a:solidFill>
              </a:rPr>
              <a:t>independent clauses </a:t>
            </a:r>
            <a:r>
              <a:rPr lang="en-IE" dirty="0"/>
              <a:t>linked to one or more </a:t>
            </a:r>
            <a:r>
              <a:rPr lang="en-IE" b="1" i="1" dirty="0">
                <a:solidFill>
                  <a:schemeClr val="accent3">
                    <a:lumMod val="75000"/>
                  </a:schemeClr>
                </a:solidFill>
              </a:rPr>
              <a:t>subordinate clauses</a:t>
            </a:r>
            <a:r>
              <a:rPr lang="en-IE" dirty="0"/>
              <a:t>:</a:t>
            </a:r>
          </a:p>
          <a:p>
            <a:pPr lvl="1"/>
            <a:r>
              <a:rPr lang="en-IE" dirty="0"/>
              <a:t>(</a:t>
            </a:r>
            <a:r>
              <a:rPr lang="en-IE" b="1" i="1" dirty="0">
                <a:solidFill>
                  <a:schemeClr val="tx2"/>
                </a:solidFill>
              </a:rPr>
              <a:t>I wanted to travel</a:t>
            </a:r>
            <a:r>
              <a:rPr lang="en-IE" dirty="0"/>
              <a:t>) (</a:t>
            </a:r>
            <a:r>
              <a:rPr lang="en-IE" b="1" i="1" dirty="0">
                <a:solidFill>
                  <a:schemeClr val="accent3"/>
                </a:solidFill>
              </a:rPr>
              <a:t>after I graduated</a:t>
            </a:r>
            <a:r>
              <a:rPr lang="en-IE" dirty="0"/>
              <a:t>)</a:t>
            </a:r>
            <a:r>
              <a:rPr lang="en-IE" b="1" i="1" dirty="0">
                <a:solidFill>
                  <a:srgbClr val="FF0000"/>
                </a:solidFill>
              </a:rPr>
              <a:t>; </a:t>
            </a:r>
            <a:r>
              <a:rPr lang="en-IE" dirty="0"/>
              <a:t>(</a:t>
            </a:r>
            <a:r>
              <a:rPr lang="en-IE" b="1" i="1" dirty="0">
                <a:solidFill>
                  <a:srgbClr val="FF0000"/>
                </a:solidFill>
              </a:rPr>
              <a:t>however, </a:t>
            </a:r>
            <a:r>
              <a:rPr lang="en-IE" b="1" i="1" dirty="0">
                <a:solidFill>
                  <a:schemeClr val="tx2"/>
                </a:solidFill>
              </a:rPr>
              <a:t>I had to go to work immediately</a:t>
            </a:r>
            <a:r>
              <a:rPr lang="en-IE" dirty="0"/>
              <a:t>).</a:t>
            </a:r>
          </a:p>
          <a:p>
            <a:pPr lvl="1"/>
            <a:r>
              <a:rPr lang="en-IE" dirty="0"/>
              <a:t>‘</a:t>
            </a:r>
            <a:r>
              <a:rPr lang="en-IE" b="1" i="1" dirty="0">
                <a:solidFill>
                  <a:schemeClr val="tx2">
                    <a:lumMod val="75000"/>
                  </a:schemeClr>
                </a:solidFill>
              </a:rPr>
              <a:t>Sir Thomas</a:t>
            </a:r>
            <a:r>
              <a:rPr lang="en-IE" dirty="0"/>
              <a:t>, meanwhile, </a:t>
            </a:r>
            <a:r>
              <a:rPr lang="en-IE" b="1" i="1" dirty="0">
                <a:solidFill>
                  <a:schemeClr val="tx2">
                    <a:lumMod val="75000"/>
                  </a:schemeClr>
                </a:solidFill>
              </a:rPr>
              <a:t>went on with his own hopes, and his own observations</a:t>
            </a:r>
            <a:r>
              <a:rPr lang="en-IE" dirty="0"/>
              <a:t>, still feeling a right, by all his knowledge of human nature, to expect to see the effect of the loss of power and consequence, on his niece’s spirits, and the past attentions of the lover producing a craving for their return; </a:t>
            </a:r>
            <a:r>
              <a:rPr lang="en-IE" b="1" i="1" dirty="0">
                <a:solidFill>
                  <a:schemeClr val="tx2">
                    <a:lumMod val="75000"/>
                  </a:schemeClr>
                </a:solidFill>
              </a:rPr>
              <a:t>and he was </a:t>
            </a:r>
            <a:r>
              <a:rPr lang="en-IE" dirty="0"/>
              <a:t>soon afterwards</a:t>
            </a:r>
            <a:r>
              <a:rPr lang="en-IE" b="1" i="1" dirty="0">
                <a:solidFill>
                  <a:schemeClr val="tx2">
                    <a:lumMod val="75000"/>
                  </a:schemeClr>
                </a:solidFill>
              </a:rPr>
              <a:t> able to account for his not yet completely and indubitably seeing all of this</a:t>
            </a:r>
            <a:r>
              <a:rPr lang="en-IE" dirty="0"/>
              <a:t>, by the prospect of another visitor, </a:t>
            </a:r>
            <a:r>
              <a:rPr lang="en-IE" b="1" i="1" dirty="0">
                <a:solidFill>
                  <a:schemeClr val="accent3">
                    <a:lumMod val="75000"/>
                  </a:schemeClr>
                </a:solidFill>
              </a:rPr>
              <a:t>whose approach he could allow to be quite enough to support</a:t>
            </a:r>
            <a:r>
              <a:rPr lang="en-IE" dirty="0"/>
              <a:t> </a:t>
            </a:r>
            <a:r>
              <a:rPr lang="en-IE" b="1" i="1" dirty="0">
                <a:solidFill>
                  <a:schemeClr val="accent3">
                    <a:lumMod val="75000"/>
                  </a:schemeClr>
                </a:solidFill>
              </a:rPr>
              <a:t>the spirits he was watching</a:t>
            </a:r>
            <a:r>
              <a:rPr lang="en-IE" dirty="0"/>
              <a:t>’ (</a:t>
            </a:r>
            <a:r>
              <a:rPr lang="en-IE" i="1" dirty="0"/>
              <a:t>Mansfield Park</a:t>
            </a:r>
            <a:r>
              <a:rPr lang="en-IE" dirty="0"/>
              <a:t>, 249).</a:t>
            </a:r>
          </a:p>
        </p:txBody>
      </p:sp>
    </p:spTree>
    <p:extLst>
      <p:ext uri="{BB962C8B-B14F-4D97-AF65-F5344CB8AC3E}">
        <p14:creationId xmlns:p14="http://schemas.microsoft.com/office/powerpoint/2010/main" val="1562275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Subordinators for Noun Clauses</a:t>
            </a:r>
          </a:p>
        </p:txBody>
      </p:sp>
      <p:sp>
        <p:nvSpPr>
          <p:cNvPr id="3" name="Content Placeholder 2"/>
          <p:cNvSpPr>
            <a:spLocks noGrp="1"/>
          </p:cNvSpPr>
          <p:nvPr>
            <p:ph idx="1"/>
          </p:nvPr>
        </p:nvSpPr>
        <p:spPr/>
        <p:txBody>
          <a:bodyPr>
            <a:normAutofit fontScale="92500" lnSpcReduction="20000"/>
          </a:bodyPr>
          <a:lstStyle/>
          <a:p>
            <a:r>
              <a:rPr lang="en-IE" b="1" i="1" dirty="0">
                <a:solidFill>
                  <a:schemeClr val="tx2">
                    <a:lumMod val="75000"/>
                  </a:schemeClr>
                </a:solidFill>
              </a:rPr>
              <a:t>That</a:t>
            </a:r>
            <a:r>
              <a:rPr lang="en-IE" dirty="0"/>
              <a:t> clauses:</a:t>
            </a:r>
          </a:p>
          <a:p>
            <a:pPr lvl="1"/>
            <a:r>
              <a:rPr lang="en-IE" dirty="0"/>
              <a:t>‘Do you believe (something) (</a:t>
            </a:r>
            <a:r>
              <a:rPr lang="en-IE" b="1" i="1" dirty="0">
                <a:solidFill>
                  <a:schemeClr val="tx2">
                    <a:lumMod val="75000"/>
                  </a:schemeClr>
                </a:solidFill>
              </a:rPr>
              <a:t>that</a:t>
            </a:r>
            <a:r>
              <a:rPr lang="en-IE" dirty="0"/>
              <a:t> we can‘t get into the concert)?’</a:t>
            </a:r>
          </a:p>
          <a:p>
            <a:r>
              <a:rPr lang="en-IE" b="1" i="1" dirty="0">
                <a:solidFill>
                  <a:schemeClr val="accent6">
                    <a:lumMod val="75000"/>
                  </a:schemeClr>
                </a:solidFill>
              </a:rPr>
              <a:t>If/whether</a:t>
            </a:r>
            <a:r>
              <a:rPr lang="en-IE" dirty="0"/>
              <a:t> clauses:</a:t>
            </a:r>
          </a:p>
          <a:p>
            <a:pPr lvl="1"/>
            <a:r>
              <a:rPr lang="en-IE" dirty="0"/>
              <a:t>‘I can’t remember (something)</a:t>
            </a:r>
            <a:r>
              <a:rPr lang="en-IE" b="1" i="1" dirty="0">
                <a:solidFill>
                  <a:schemeClr val="accent6">
                    <a:lumMod val="75000"/>
                  </a:schemeClr>
                </a:solidFill>
              </a:rPr>
              <a:t> </a:t>
            </a:r>
            <a:r>
              <a:rPr lang="en-IE" dirty="0"/>
              <a:t>(</a:t>
            </a:r>
            <a:r>
              <a:rPr lang="en-IE" b="1" i="1" dirty="0">
                <a:solidFill>
                  <a:schemeClr val="accent6">
                    <a:lumMod val="75000"/>
                  </a:schemeClr>
                </a:solidFill>
              </a:rPr>
              <a:t>if </a:t>
            </a:r>
            <a:r>
              <a:rPr lang="en-IE" dirty="0"/>
              <a:t>I locked the door).’ </a:t>
            </a:r>
          </a:p>
          <a:p>
            <a:pPr lvl="1"/>
            <a:r>
              <a:rPr lang="en-IE" b="1" i="1" dirty="0">
                <a:solidFill>
                  <a:schemeClr val="accent6">
                    <a:lumMod val="75000"/>
                  </a:schemeClr>
                </a:solidFill>
              </a:rPr>
              <a:t>Whether</a:t>
            </a:r>
            <a:r>
              <a:rPr lang="en-IE" dirty="0"/>
              <a:t>, </a:t>
            </a:r>
            <a:r>
              <a:rPr lang="en-IE" b="1" i="1" dirty="0">
                <a:solidFill>
                  <a:schemeClr val="accent6">
                    <a:lumMod val="75000"/>
                  </a:schemeClr>
                </a:solidFill>
              </a:rPr>
              <a:t>whether…or not</a:t>
            </a:r>
            <a:r>
              <a:rPr lang="en-IE" dirty="0"/>
              <a:t>, </a:t>
            </a:r>
            <a:r>
              <a:rPr lang="en-IE" b="1" i="1" dirty="0">
                <a:solidFill>
                  <a:schemeClr val="accent6">
                    <a:lumMod val="75000"/>
                  </a:schemeClr>
                </a:solidFill>
              </a:rPr>
              <a:t>if</a:t>
            </a:r>
            <a:r>
              <a:rPr lang="en-IE" dirty="0"/>
              <a:t>, </a:t>
            </a:r>
            <a:r>
              <a:rPr lang="en-IE" b="1" i="1" dirty="0">
                <a:solidFill>
                  <a:schemeClr val="accent6">
                    <a:lumMod val="75000"/>
                  </a:schemeClr>
                </a:solidFill>
              </a:rPr>
              <a:t>if…or not</a:t>
            </a:r>
          </a:p>
          <a:p>
            <a:r>
              <a:rPr lang="en-IE" b="1" i="1" dirty="0">
                <a:solidFill>
                  <a:schemeClr val="accent3">
                    <a:lumMod val="50000"/>
                  </a:schemeClr>
                </a:solidFill>
              </a:rPr>
              <a:t>Question</a:t>
            </a:r>
            <a:r>
              <a:rPr lang="en-IE" dirty="0"/>
              <a:t> (word) clauses:</a:t>
            </a:r>
          </a:p>
          <a:p>
            <a:pPr lvl="1"/>
            <a:r>
              <a:rPr lang="en-IE" dirty="0"/>
              <a:t>We should ask </a:t>
            </a:r>
            <a:r>
              <a:rPr lang="en-IE" b="1" i="1" dirty="0">
                <a:solidFill>
                  <a:schemeClr val="accent3">
                    <a:lumMod val="50000"/>
                  </a:schemeClr>
                </a:solidFill>
              </a:rPr>
              <a:t>when</a:t>
            </a:r>
            <a:r>
              <a:rPr lang="en-IE" dirty="0"/>
              <a:t> the train leaves.</a:t>
            </a:r>
          </a:p>
          <a:p>
            <a:pPr lvl="1"/>
            <a:r>
              <a:rPr lang="en-IE" b="1" i="1" dirty="0">
                <a:solidFill>
                  <a:schemeClr val="accent3">
                    <a:lumMod val="50000"/>
                  </a:schemeClr>
                </a:solidFill>
              </a:rPr>
              <a:t>Who</a:t>
            </a:r>
            <a:r>
              <a:rPr lang="en-IE" dirty="0"/>
              <a:t>, </a:t>
            </a:r>
            <a:r>
              <a:rPr lang="en-IE" b="1" i="1" dirty="0">
                <a:solidFill>
                  <a:schemeClr val="accent3">
                    <a:lumMod val="50000"/>
                  </a:schemeClr>
                </a:solidFill>
              </a:rPr>
              <a:t>whoever</a:t>
            </a:r>
            <a:r>
              <a:rPr lang="en-IE" dirty="0"/>
              <a:t>, </a:t>
            </a:r>
            <a:r>
              <a:rPr lang="en-IE" b="1" i="1" dirty="0">
                <a:solidFill>
                  <a:schemeClr val="accent3">
                    <a:lumMod val="50000"/>
                  </a:schemeClr>
                </a:solidFill>
              </a:rPr>
              <a:t>whom</a:t>
            </a:r>
            <a:r>
              <a:rPr lang="en-IE" dirty="0"/>
              <a:t>, </a:t>
            </a:r>
            <a:r>
              <a:rPr lang="en-IE" b="1" i="1" dirty="0">
                <a:solidFill>
                  <a:schemeClr val="accent3">
                    <a:lumMod val="50000"/>
                  </a:schemeClr>
                </a:solidFill>
              </a:rPr>
              <a:t>which</a:t>
            </a:r>
            <a:r>
              <a:rPr lang="en-IE" dirty="0"/>
              <a:t>, </a:t>
            </a:r>
            <a:r>
              <a:rPr lang="en-IE" b="1" i="1" dirty="0">
                <a:solidFill>
                  <a:schemeClr val="accent3">
                    <a:lumMod val="50000"/>
                  </a:schemeClr>
                </a:solidFill>
              </a:rPr>
              <a:t>what</a:t>
            </a:r>
            <a:r>
              <a:rPr lang="en-IE" dirty="0"/>
              <a:t>, </a:t>
            </a:r>
            <a:r>
              <a:rPr lang="en-IE" b="1" i="1" dirty="0">
                <a:solidFill>
                  <a:schemeClr val="accent3">
                    <a:lumMod val="50000"/>
                  </a:schemeClr>
                </a:solidFill>
              </a:rPr>
              <a:t>where</a:t>
            </a:r>
            <a:r>
              <a:rPr lang="en-IE" dirty="0"/>
              <a:t>, </a:t>
            </a:r>
            <a:r>
              <a:rPr lang="en-IE" b="1" i="1" dirty="0">
                <a:solidFill>
                  <a:schemeClr val="accent3">
                    <a:lumMod val="50000"/>
                  </a:schemeClr>
                </a:solidFill>
              </a:rPr>
              <a:t>when</a:t>
            </a:r>
            <a:r>
              <a:rPr lang="en-IE" dirty="0"/>
              <a:t>, </a:t>
            </a:r>
            <a:r>
              <a:rPr lang="en-IE" b="1" i="1" dirty="0">
                <a:solidFill>
                  <a:schemeClr val="accent3">
                    <a:lumMod val="50000"/>
                  </a:schemeClr>
                </a:solidFill>
              </a:rPr>
              <a:t>why</a:t>
            </a:r>
            <a:r>
              <a:rPr lang="en-IE" dirty="0"/>
              <a:t>, </a:t>
            </a:r>
            <a:r>
              <a:rPr lang="en-IE" b="1" i="1" dirty="0">
                <a:solidFill>
                  <a:schemeClr val="accent3">
                    <a:lumMod val="50000"/>
                  </a:schemeClr>
                </a:solidFill>
              </a:rPr>
              <a:t>how</a:t>
            </a:r>
            <a:r>
              <a:rPr lang="en-IE" dirty="0"/>
              <a:t>, </a:t>
            </a:r>
            <a:r>
              <a:rPr lang="en-IE" b="1" i="1" dirty="0">
                <a:solidFill>
                  <a:schemeClr val="accent3">
                    <a:lumMod val="50000"/>
                  </a:schemeClr>
                </a:solidFill>
              </a:rPr>
              <a:t>how much</a:t>
            </a:r>
            <a:r>
              <a:rPr lang="en-IE" dirty="0"/>
              <a:t>, </a:t>
            </a:r>
            <a:r>
              <a:rPr lang="en-IE" b="1" i="1" dirty="0">
                <a:solidFill>
                  <a:schemeClr val="accent3">
                    <a:lumMod val="50000"/>
                  </a:schemeClr>
                </a:solidFill>
              </a:rPr>
              <a:t>how many</a:t>
            </a:r>
            <a:r>
              <a:rPr lang="en-IE" dirty="0"/>
              <a:t>, </a:t>
            </a:r>
            <a:r>
              <a:rPr lang="en-IE" b="1" i="1" dirty="0">
                <a:solidFill>
                  <a:schemeClr val="accent3">
                    <a:lumMod val="50000"/>
                  </a:schemeClr>
                </a:solidFill>
              </a:rPr>
              <a:t>how long</a:t>
            </a:r>
            <a:r>
              <a:rPr lang="en-IE" dirty="0"/>
              <a:t>, </a:t>
            </a:r>
            <a:r>
              <a:rPr lang="en-IE" b="1" i="1" dirty="0">
                <a:solidFill>
                  <a:schemeClr val="accent3">
                    <a:lumMod val="50000"/>
                  </a:schemeClr>
                </a:solidFill>
              </a:rPr>
              <a:t>how often</a:t>
            </a:r>
            <a:r>
              <a:rPr lang="en-IE" dirty="0"/>
              <a:t>, etc.</a:t>
            </a:r>
          </a:p>
        </p:txBody>
      </p:sp>
    </p:spTree>
    <p:extLst>
      <p:ext uri="{BB962C8B-B14F-4D97-AF65-F5344CB8AC3E}">
        <p14:creationId xmlns:p14="http://schemas.microsoft.com/office/powerpoint/2010/main" val="2054811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3157</TotalTime>
  <Words>4303</Words>
  <Application>Microsoft Office PowerPoint</Application>
  <PresentationFormat>On-screen Show (4:3)</PresentationFormat>
  <Paragraphs>266</Paragraphs>
  <Slides>22</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Sentence Structure, Grammar and Mechanics</vt:lpstr>
      <vt:lpstr>Clauses</vt:lpstr>
      <vt:lpstr>Dependent Clauses</vt:lpstr>
      <vt:lpstr>Sentences</vt:lpstr>
      <vt:lpstr>Simple Sentences</vt:lpstr>
      <vt:lpstr>Compound Sentences</vt:lpstr>
      <vt:lpstr>Complex Sentences</vt:lpstr>
      <vt:lpstr>Compound-Complex Sentences</vt:lpstr>
      <vt:lpstr>Subordinators for Noun Clauses</vt:lpstr>
      <vt:lpstr>Subordinators for Adj. Clauses</vt:lpstr>
      <vt:lpstr>Subordinators for Adv. Clauses</vt:lpstr>
      <vt:lpstr>Correlative Conjunctions</vt:lpstr>
      <vt:lpstr>Conjunctive Adverbs</vt:lpstr>
      <vt:lpstr>Commas</vt:lpstr>
      <vt:lpstr>Who’s the dildo collector?</vt:lpstr>
      <vt:lpstr>More ambiguity and confusion</vt:lpstr>
      <vt:lpstr>Semi-colon</vt:lpstr>
      <vt:lpstr>Colon</vt:lpstr>
      <vt:lpstr>Other punctuation?</vt:lpstr>
      <vt:lpstr>Spelling</vt:lpstr>
      <vt:lpstr>Capitalisation</vt:lpstr>
      <vt:lpstr>Last word</vt:lpstr>
    </vt:vector>
  </TitlesOfParts>
  <Company>University of Limerick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Sentence Structure, Grammar and Mechanics</dc:title>
  <dc:creator>ULStaff</dc:creator>
  <cp:lastModifiedBy>Lawrence.Cleary</cp:lastModifiedBy>
  <cp:revision>59</cp:revision>
  <cp:lastPrinted>2016-02-08T14:35:01Z</cp:lastPrinted>
  <dcterms:created xsi:type="dcterms:W3CDTF">2016-02-04T16:13:04Z</dcterms:created>
  <dcterms:modified xsi:type="dcterms:W3CDTF">2017-09-06T11:12:44Z</dcterms:modified>
</cp:coreProperties>
</file>