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9" r:id="rId4"/>
    <p:sldId id="260" r:id="rId5"/>
    <p:sldId id="257"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snapToGrid="0">
      <p:cViewPr varScale="1">
        <p:scale>
          <a:sx n="96" d="100"/>
          <a:sy n="96" d="100"/>
        </p:scale>
        <p:origin x="96" y="8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5486889-D58A-479A-96B4-E6D2A9834FF9}" type="datetimeFigureOut">
              <a:rPr lang="en-IE" smtClean="0"/>
              <a:t>10/04/2019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5285D0F-ABA5-4D1E-8C0A-63DDC901C1BF}" type="slidenum">
              <a:rPr lang="en-IE" smtClean="0"/>
              <a:t>‹#›</a:t>
            </a:fld>
            <a:endParaRPr lang="en-IE"/>
          </a:p>
        </p:txBody>
      </p:sp>
    </p:spTree>
    <p:extLst>
      <p:ext uri="{BB962C8B-B14F-4D97-AF65-F5344CB8AC3E}">
        <p14:creationId xmlns:p14="http://schemas.microsoft.com/office/powerpoint/2010/main" val="980548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486889-D58A-479A-96B4-E6D2A9834FF9}" type="datetimeFigureOut">
              <a:rPr lang="en-IE" smtClean="0"/>
              <a:t>10/04/2019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5285D0F-ABA5-4D1E-8C0A-63DDC901C1BF}" type="slidenum">
              <a:rPr lang="en-IE" smtClean="0"/>
              <a:t>‹#›</a:t>
            </a:fld>
            <a:endParaRPr lang="en-IE"/>
          </a:p>
        </p:txBody>
      </p:sp>
    </p:spTree>
    <p:extLst>
      <p:ext uri="{BB962C8B-B14F-4D97-AF65-F5344CB8AC3E}">
        <p14:creationId xmlns:p14="http://schemas.microsoft.com/office/powerpoint/2010/main" val="3981525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486889-D58A-479A-96B4-E6D2A9834FF9}" type="datetimeFigureOut">
              <a:rPr lang="en-IE" smtClean="0"/>
              <a:t>10/04/2019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5285D0F-ABA5-4D1E-8C0A-63DDC901C1BF}" type="slidenum">
              <a:rPr lang="en-IE" smtClean="0"/>
              <a:t>‹#›</a:t>
            </a:fld>
            <a:endParaRPr lang="en-IE"/>
          </a:p>
        </p:txBody>
      </p:sp>
    </p:spTree>
    <p:extLst>
      <p:ext uri="{BB962C8B-B14F-4D97-AF65-F5344CB8AC3E}">
        <p14:creationId xmlns:p14="http://schemas.microsoft.com/office/powerpoint/2010/main" val="3213787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486889-D58A-479A-96B4-E6D2A9834FF9}" type="datetimeFigureOut">
              <a:rPr lang="en-IE" smtClean="0"/>
              <a:t>10/04/2019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5285D0F-ABA5-4D1E-8C0A-63DDC901C1BF}" type="slidenum">
              <a:rPr lang="en-IE" smtClean="0"/>
              <a:t>‹#›</a:t>
            </a:fld>
            <a:endParaRPr lang="en-IE"/>
          </a:p>
        </p:txBody>
      </p:sp>
    </p:spTree>
    <p:extLst>
      <p:ext uri="{BB962C8B-B14F-4D97-AF65-F5344CB8AC3E}">
        <p14:creationId xmlns:p14="http://schemas.microsoft.com/office/powerpoint/2010/main" val="3540601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5486889-D58A-479A-96B4-E6D2A9834FF9}" type="datetimeFigureOut">
              <a:rPr lang="en-IE" smtClean="0"/>
              <a:t>10/04/2019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5285D0F-ABA5-4D1E-8C0A-63DDC901C1BF}" type="slidenum">
              <a:rPr lang="en-IE" smtClean="0"/>
              <a:t>‹#›</a:t>
            </a:fld>
            <a:endParaRPr lang="en-IE"/>
          </a:p>
        </p:txBody>
      </p:sp>
    </p:spTree>
    <p:extLst>
      <p:ext uri="{BB962C8B-B14F-4D97-AF65-F5344CB8AC3E}">
        <p14:creationId xmlns:p14="http://schemas.microsoft.com/office/powerpoint/2010/main" val="1109960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6889-D58A-479A-96B4-E6D2A9834FF9}" type="datetimeFigureOut">
              <a:rPr lang="en-IE" smtClean="0"/>
              <a:t>10/04/2019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5285D0F-ABA5-4D1E-8C0A-63DDC901C1BF}" type="slidenum">
              <a:rPr lang="en-IE" smtClean="0"/>
              <a:t>‹#›</a:t>
            </a:fld>
            <a:endParaRPr lang="en-IE"/>
          </a:p>
        </p:txBody>
      </p:sp>
    </p:spTree>
    <p:extLst>
      <p:ext uri="{BB962C8B-B14F-4D97-AF65-F5344CB8AC3E}">
        <p14:creationId xmlns:p14="http://schemas.microsoft.com/office/powerpoint/2010/main" val="2335307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5486889-D58A-479A-96B4-E6D2A9834FF9}" type="datetimeFigureOut">
              <a:rPr lang="en-IE" smtClean="0"/>
              <a:t>10/04/2019</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F5285D0F-ABA5-4D1E-8C0A-63DDC901C1BF}" type="slidenum">
              <a:rPr lang="en-IE" smtClean="0"/>
              <a:t>‹#›</a:t>
            </a:fld>
            <a:endParaRPr lang="en-IE"/>
          </a:p>
        </p:txBody>
      </p:sp>
    </p:spTree>
    <p:extLst>
      <p:ext uri="{BB962C8B-B14F-4D97-AF65-F5344CB8AC3E}">
        <p14:creationId xmlns:p14="http://schemas.microsoft.com/office/powerpoint/2010/main" val="30848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5486889-D58A-479A-96B4-E6D2A9834FF9}" type="datetimeFigureOut">
              <a:rPr lang="en-IE" smtClean="0"/>
              <a:t>10/04/2019</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F5285D0F-ABA5-4D1E-8C0A-63DDC901C1BF}" type="slidenum">
              <a:rPr lang="en-IE" smtClean="0"/>
              <a:t>‹#›</a:t>
            </a:fld>
            <a:endParaRPr lang="en-IE"/>
          </a:p>
        </p:txBody>
      </p:sp>
    </p:spTree>
    <p:extLst>
      <p:ext uri="{BB962C8B-B14F-4D97-AF65-F5344CB8AC3E}">
        <p14:creationId xmlns:p14="http://schemas.microsoft.com/office/powerpoint/2010/main" val="3850056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486889-D58A-479A-96B4-E6D2A9834FF9}" type="datetimeFigureOut">
              <a:rPr lang="en-IE" smtClean="0"/>
              <a:t>10/04/2019</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F5285D0F-ABA5-4D1E-8C0A-63DDC901C1BF}" type="slidenum">
              <a:rPr lang="en-IE" smtClean="0"/>
              <a:t>‹#›</a:t>
            </a:fld>
            <a:endParaRPr lang="en-IE"/>
          </a:p>
        </p:txBody>
      </p:sp>
    </p:spTree>
    <p:extLst>
      <p:ext uri="{BB962C8B-B14F-4D97-AF65-F5344CB8AC3E}">
        <p14:creationId xmlns:p14="http://schemas.microsoft.com/office/powerpoint/2010/main" val="3249510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5486889-D58A-479A-96B4-E6D2A9834FF9}" type="datetimeFigureOut">
              <a:rPr lang="en-IE" smtClean="0"/>
              <a:t>10/04/2019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5285D0F-ABA5-4D1E-8C0A-63DDC901C1BF}" type="slidenum">
              <a:rPr lang="en-IE" smtClean="0"/>
              <a:t>‹#›</a:t>
            </a:fld>
            <a:endParaRPr lang="en-IE"/>
          </a:p>
        </p:txBody>
      </p:sp>
    </p:spTree>
    <p:extLst>
      <p:ext uri="{BB962C8B-B14F-4D97-AF65-F5344CB8AC3E}">
        <p14:creationId xmlns:p14="http://schemas.microsoft.com/office/powerpoint/2010/main" val="281886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5486889-D58A-479A-96B4-E6D2A9834FF9}" type="datetimeFigureOut">
              <a:rPr lang="en-IE" smtClean="0"/>
              <a:t>10/04/2019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5285D0F-ABA5-4D1E-8C0A-63DDC901C1BF}" type="slidenum">
              <a:rPr lang="en-IE" smtClean="0"/>
              <a:t>‹#›</a:t>
            </a:fld>
            <a:endParaRPr lang="en-IE"/>
          </a:p>
        </p:txBody>
      </p:sp>
    </p:spTree>
    <p:extLst>
      <p:ext uri="{BB962C8B-B14F-4D97-AF65-F5344CB8AC3E}">
        <p14:creationId xmlns:p14="http://schemas.microsoft.com/office/powerpoint/2010/main" val="3021887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486889-D58A-479A-96B4-E6D2A9834FF9}" type="datetimeFigureOut">
              <a:rPr lang="en-IE" smtClean="0"/>
              <a:t>10/04/2019</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85D0F-ABA5-4D1E-8C0A-63DDC901C1BF}" type="slidenum">
              <a:rPr lang="en-IE" smtClean="0"/>
              <a:t>‹#›</a:t>
            </a:fld>
            <a:endParaRPr lang="en-IE"/>
          </a:p>
        </p:txBody>
      </p:sp>
    </p:spTree>
    <p:extLst>
      <p:ext uri="{BB962C8B-B14F-4D97-AF65-F5344CB8AC3E}">
        <p14:creationId xmlns:p14="http://schemas.microsoft.com/office/powerpoint/2010/main" val="363782434"/>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psia-nw.org/wp-content/uploads/Blooms_Taxonomy.jpg" TargetMode="External"/><Relationship Id="rId2" Type="http://schemas.openxmlformats.org/officeDocument/2006/relationships/hyperlink" Target="https://depts.washington.edu/pswrite/grading.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ac.colostate.edu/resources/wac/intro/assignm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dirty="0" smtClean="0"/>
              <a:t>How to get better responses on written assignments…</a:t>
            </a:r>
            <a:br>
              <a:rPr lang="en-IE" dirty="0" smtClean="0"/>
            </a:br>
            <a:r>
              <a:rPr lang="en-IE" sz="4000" dirty="0" smtClean="0"/>
              <a:t>in ten minutes</a:t>
            </a:r>
            <a:endParaRPr lang="en-IE" sz="4000" dirty="0"/>
          </a:p>
        </p:txBody>
      </p:sp>
      <p:sp>
        <p:nvSpPr>
          <p:cNvPr id="3" name="Subtitle 2"/>
          <p:cNvSpPr>
            <a:spLocks noGrp="1"/>
          </p:cNvSpPr>
          <p:nvPr>
            <p:ph type="subTitle" idx="1"/>
          </p:nvPr>
        </p:nvSpPr>
        <p:spPr/>
        <p:txBody>
          <a:bodyPr/>
          <a:lstStyle/>
          <a:p>
            <a:r>
              <a:rPr lang="en-IE" dirty="0" smtClean="0"/>
              <a:t>Lawrence Cleary, Co-director </a:t>
            </a:r>
          </a:p>
          <a:p>
            <a:r>
              <a:rPr lang="en-IE" dirty="0" smtClean="0"/>
              <a:t>Regional Writing Centre, </a:t>
            </a:r>
          </a:p>
          <a:p>
            <a:r>
              <a:rPr lang="en-IE" dirty="0" smtClean="0"/>
              <a:t>University of Limerick</a:t>
            </a:r>
            <a:endParaRPr lang="en-IE" dirty="0"/>
          </a:p>
        </p:txBody>
      </p:sp>
    </p:spTree>
    <p:extLst>
      <p:ext uri="{BB962C8B-B14F-4D97-AF65-F5344CB8AC3E}">
        <p14:creationId xmlns:p14="http://schemas.microsoft.com/office/powerpoint/2010/main" val="102825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What is the goal for students?</a:t>
            </a:r>
            <a:endParaRPr lang="en-IE" dirty="0"/>
          </a:p>
        </p:txBody>
      </p:sp>
      <p:sp>
        <p:nvSpPr>
          <p:cNvPr id="3" name="Content Placeholder 2"/>
          <p:cNvSpPr>
            <a:spLocks noGrp="1"/>
          </p:cNvSpPr>
          <p:nvPr>
            <p:ph idx="1"/>
          </p:nvPr>
        </p:nvSpPr>
        <p:spPr/>
        <p:txBody>
          <a:bodyPr/>
          <a:lstStyle/>
          <a:p>
            <a:r>
              <a:rPr lang="en-IE" dirty="0" smtClean="0"/>
              <a:t>To get an A on the paper or</a:t>
            </a:r>
          </a:p>
          <a:p>
            <a:r>
              <a:rPr lang="en-IE" dirty="0" smtClean="0"/>
              <a:t>To pass </a:t>
            </a:r>
          </a:p>
          <a:p>
            <a:r>
              <a:rPr lang="en-IE" dirty="0" smtClean="0"/>
              <a:t>And possibly</a:t>
            </a:r>
          </a:p>
          <a:p>
            <a:pPr lvl="1"/>
            <a:r>
              <a:rPr lang="en-IE" dirty="0" smtClean="0"/>
              <a:t>to identify as a member of the disciplinary community?</a:t>
            </a:r>
          </a:p>
          <a:p>
            <a:pPr lvl="1"/>
            <a:r>
              <a:rPr lang="en-IE" dirty="0" smtClean="0"/>
              <a:t>to be noticed as someone that would like to be mentored?</a:t>
            </a:r>
          </a:p>
          <a:p>
            <a:pPr lvl="1"/>
            <a:r>
              <a:rPr lang="en-IE" dirty="0" smtClean="0"/>
              <a:t>to be recommended to someone else for work or further study?</a:t>
            </a:r>
            <a:endParaRPr lang="en-IE" dirty="0"/>
          </a:p>
        </p:txBody>
      </p:sp>
    </p:spTree>
    <p:extLst>
      <p:ext uri="{BB962C8B-B14F-4D97-AF65-F5344CB8AC3E}">
        <p14:creationId xmlns:p14="http://schemas.microsoft.com/office/powerpoint/2010/main" val="24444331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How can we help these students (1)</a:t>
            </a:r>
            <a:endParaRPr lang="en-IE" dirty="0"/>
          </a:p>
        </p:txBody>
      </p:sp>
      <p:sp>
        <p:nvSpPr>
          <p:cNvPr id="3" name="Content Placeholder 2"/>
          <p:cNvSpPr>
            <a:spLocks noGrp="1"/>
          </p:cNvSpPr>
          <p:nvPr>
            <p:ph idx="1"/>
          </p:nvPr>
        </p:nvSpPr>
        <p:spPr/>
        <p:txBody>
          <a:bodyPr>
            <a:normAutofit fontScale="92500"/>
          </a:bodyPr>
          <a:lstStyle/>
          <a:p>
            <a:r>
              <a:rPr lang="en-IE" dirty="0" smtClean="0"/>
              <a:t>Be explicit about how to get an A on the paper/how to pass—</a:t>
            </a:r>
          </a:p>
          <a:p>
            <a:pPr lvl="1"/>
            <a:r>
              <a:rPr lang="en-IE" dirty="0" smtClean="0"/>
              <a:t>Remind students about the learning goals for the module and programme—how might the paper demonstrate their achievement of the learning goals?</a:t>
            </a:r>
          </a:p>
          <a:p>
            <a:pPr lvl="1"/>
            <a:r>
              <a:rPr lang="en-IE" dirty="0" smtClean="0"/>
              <a:t>Take students through </a:t>
            </a:r>
            <a:r>
              <a:rPr lang="en-IE" dirty="0" smtClean="0">
                <a:hlinkClick r:id="rId2"/>
              </a:rPr>
              <a:t>the grading criteria</a:t>
            </a:r>
            <a:r>
              <a:rPr lang="en-IE" dirty="0" smtClean="0"/>
              <a:t>—being explicit about what distinguishes A papers from B papers from C papers, etc. </a:t>
            </a:r>
          </a:p>
          <a:p>
            <a:pPr lvl="2"/>
            <a:r>
              <a:rPr lang="en-IE" dirty="0" smtClean="0"/>
              <a:t>What </a:t>
            </a:r>
            <a:r>
              <a:rPr lang="en-IE" dirty="0" smtClean="0">
                <a:hlinkClick r:id="rId3"/>
              </a:rPr>
              <a:t>level of understanding </a:t>
            </a:r>
            <a:r>
              <a:rPr lang="en-IE" dirty="0" smtClean="0"/>
              <a:t>around the conceptual issues do you want students to demonstrate?</a:t>
            </a:r>
          </a:p>
          <a:p>
            <a:pPr lvl="2"/>
            <a:r>
              <a:rPr lang="en-IE" dirty="0" smtClean="0"/>
              <a:t>How much weight is given to the conceptual framework, the logical arrangement of ideas, logical flow, coherence, paragraphing, sentence structure, grammaticality and mechanics?</a:t>
            </a:r>
          </a:p>
          <a:p>
            <a:pPr lvl="1"/>
            <a:r>
              <a:rPr lang="en-IE" dirty="0" smtClean="0"/>
              <a:t>Ask students to propose questions that their paper might answer as a way of signalling that their thinking about what is expected is moving in the right direction.</a:t>
            </a:r>
          </a:p>
          <a:p>
            <a:pPr lvl="1"/>
            <a:r>
              <a:rPr lang="en-IE" dirty="0" smtClean="0"/>
              <a:t>Get students to explain to you what they perceive as an A paper.</a:t>
            </a:r>
          </a:p>
        </p:txBody>
      </p:sp>
    </p:spTree>
    <p:extLst>
      <p:ext uri="{BB962C8B-B14F-4D97-AF65-F5344CB8AC3E}">
        <p14:creationId xmlns:p14="http://schemas.microsoft.com/office/powerpoint/2010/main" val="31408502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How can we help these students (2)</a:t>
            </a:r>
            <a:endParaRPr lang="en-IE" dirty="0"/>
          </a:p>
        </p:txBody>
      </p:sp>
      <p:sp>
        <p:nvSpPr>
          <p:cNvPr id="3" name="Content Placeholder 2"/>
          <p:cNvSpPr>
            <a:spLocks noGrp="1"/>
          </p:cNvSpPr>
          <p:nvPr>
            <p:ph idx="1"/>
          </p:nvPr>
        </p:nvSpPr>
        <p:spPr/>
        <p:txBody>
          <a:bodyPr>
            <a:normAutofit fontScale="92500" lnSpcReduction="20000"/>
          </a:bodyPr>
          <a:lstStyle/>
          <a:p>
            <a:r>
              <a:rPr lang="en-IE" dirty="0" smtClean="0"/>
              <a:t>Continually remind students about the discipline’s culture, values, goals, and the kinds of problems that interest members/contributors.</a:t>
            </a:r>
          </a:p>
          <a:p>
            <a:pPr lvl="1"/>
            <a:r>
              <a:rPr lang="en-IE" dirty="0"/>
              <a:t>Remind students that in academic contexts, we argue in our published </a:t>
            </a:r>
            <a:r>
              <a:rPr lang="en-IE" dirty="0" smtClean="0"/>
              <a:t>papers—they need to understand what others said about the problem—read!</a:t>
            </a:r>
          </a:p>
          <a:p>
            <a:r>
              <a:rPr lang="en-IE" dirty="0" smtClean="0"/>
              <a:t>Go through a published article that exemplifies their targeted model</a:t>
            </a:r>
          </a:p>
          <a:p>
            <a:pPr lvl="1"/>
            <a:r>
              <a:rPr lang="en-IE" dirty="0" smtClean="0"/>
              <a:t>Identify genre features that you find important and that you want to see replicated in their submission.</a:t>
            </a:r>
          </a:p>
          <a:p>
            <a:pPr lvl="1"/>
            <a:r>
              <a:rPr lang="en-IE" dirty="0" smtClean="0"/>
              <a:t>Point to where the article’s thesis statement is.</a:t>
            </a:r>
          </a:p>
          <a:p>
            <a:pPr lvl="1"/>
            <a:r>
              <a:rPr lang="en-IE" dirty="0" smtClean="0"/>
              <a:t>Show them how the authors prepare the reader for the thesis statement.</a:t>
            </a:r>
          </a:p>
          <a:p>
            <a:pPr lvl="1"/>
            <a:r>
              <a:rPr lang="en-IE" dirty="0" smtClean="0"/>
              <a:t>Identify how the introduction announces how the paper will be structured.</a:t>
            </a:r>
          </a:p>
          <a:p>
            <a:pPr lvl="1"/>
            <a:r>
              <a:rPr lang="en-IE" dirty="0" smtClean="0"/>
              <a:t>Walk them through the article’s argument.</a:t>
            </a:r>
          </a:p>
          <a:p>
            <a:pPr lvl="1"/>
            <a:r>
              <a:rPr lang="en-IE" dirty="0" smtClean="0"/>
              <a:t>Identify how the authors report the work of others.</a:t>
            </a:r>
          </a:p>
          <a:p>
            <a:pPr lvl="1"/>
            <a:r>
              <a:rPr lang="en-IE" dirty="0" smtClean="0"/>
              <a:t>Identify how they support their case.</a:t>
            </a:r>
          </a:p>
          <a:p>
            <a:pPr lvl="1"/>
            <a:r>
              <a:rPr lang="en-IE" dirty="0" smtClean="0"/>
              <a:t>Call attention to the degree of certainty that couches the conclusion.</a:t>
            </a:r>
          </a:p>
          <a:p>
            <a:endParaRPr lang="en-IE" dirty="0"/>
          </a:p>
        </p:txBody>
      </p:sp>
    </p:spTree>
    <p:extLst>
      <p:ext uri="{BB962C8B-B14F-4D97-AF65-F5344CB8AC3E}">
        <p14:creationId xmlns:p14="http://schemas.microsoft.com/office/powerpoint/2010/main" val="32838141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WAC Clearinghouse 5 Principles</a:t>
            </a:r>
            <a:endParaRPr lang="en-IE" dirty="0"/>
          </a:p>
        </p:txBody>
      </p:sp>
      <p:sp>
        <p:nvSpPr>
          <p:cNvPr id="3" name="Content Placeholder 2"/>
          <p:cNvSpPr>
            <a:spLocks noGrp="1"/>
          </p:cNvSpPr>
          <p:nvPr>
            <p:ph idx="1"/>
          </p:nvPr>
        </p:nvSpPr>
        <p:spPr/>
        <p:txBody>
          <a:bodyPr>
            <a:normAutofit fontScale="40000" lnSpcReduction="20000"/>
          </a:bodyPr>
          <a:lstStyle/>
          <a:p>
            <a:r>
              <a:rPr lang="en-IE" sz="5100" dirty="0" smtClean="0"/>
              <a:t>Tie the writing task to specific pedagogical goals, particularly those articulated in the syllabus for the module and the overall course goals.</a:t>
            </a:r>
          </a:p>
          <a:p>
            <a:r>
              <a:rPr lang="en-IE" sz="5100" dirty="0" smtClean="0"/>
              <a:t>Note rhetorical aspects of the task, i.e., writing situation: occasion, topics, audience, purpose (yours and theirs).</a:t>
            </a:r>
          </a:p>
          <a:p>
            <a:r>
              <a:rPr lang="en-IE" sz="5100" dirty="0" smtClean="0"/>
              <a:t>Make all elements of the task clear; e.g. </a:t>
            </a:r>
          </a:p>
          <a:p>
            <a:pPr lvl="1"/>
            <a:r>
              <a:rPr lang="en-IE" sz="4700" dirty="0" smtClean="0"/>
              <a:t>Is the paper argumentative? Is the topic a problem? </a:t>
            </a:r>
          </a:p>
          <a:p>
            <a:pPr lvl="1"/>
            <a:r>
              <a:rPr lang="en-IE" sz="4700" dirty="0"/>
              <a:t>Are they taking a position on a point of contestation or filling a gap in the field of knowledge?</a:t>
            </a:r>
          </a:p>
          <a:p>
            <a:pPr lvl="1"/>
            <a:r>
              <a:rPr lang="en-IE" sz="4700" dirty="0" smtClean="0"/>
              <a:t>Are they creating new knowledge or just validating what is already known? </a:t>
            </a:r>
          </a:p>
          <a:p>
            <a:pPr lvl="1"/>
            <a:r>
              <a:rPr lang="en-IE" sz="4700" dirty="0" smtClean="0"/>
              <a:t>(See previous slides: How we can help—be explicit/give models/explain the rational for the generic conventions, etc.)</a:t>
            </a:r>
          </a:p>
          <a:p>
            <a:pPr lvl="1"/>
            <a:r>
              <a:rPr lang="en-IE" sz="4700" dirty="0" smtClean="0"/>
              <a:t>Is there room for play in this paper? Where is it?</a:t>
            </a:r>
          </a:p>
          <a:p>
            <a:r>
              <a:rPr lang="en-IE" sz="5100" dirty="0" smtClean="0"/>
              <a:t>Break down the task into manageable steps; e.g. the </a:t>
            </a:r>
            <a:r>
              <a:rPr lang="en-IE" sz="5100" i="1" dirty="0" smtClean="0"/>
              <a:t>Discuss</a:t>
            </a:r>
            <a:r>
              <a:rPr lang="en-IE" sz="5100" dirty="0" smtClean="0"/>
              <a:t> essay.</a:t>
            </a:r>
          </a:p>
          <a:p>
            <a:pPr lvl="1"/>
            <a:r>
              <a:rPr lang="en-IE" sz="4300" dirty="0" smtClean="0"/>
              <a:t>Identify the point of contention, say why it is important, outline the opposing views, explain the validity of each case, state your own position, justify your position, address weaknesses in the position, conclude.</a:t>
            </a:r>
            <a:endParaRPr lang="en-IE" sz="5100" dirty="0" smtClean="0"/>
          </a:p>
          <a:p>
            <a:r>
              <a:rPr lang="en-IE" sz="5100" dirty="0" smtClean="0"/>
              <a:t>Include grading criteria on the assignment sheet.</a:t>
            </a:r>
            <a:endParaRPr lang="en-IE" dirty="0"/>
          </a:p>
          <a:p>
            <a:pPr marL="0" indent="0" algn="r">
              <a:buNone/>
            </a:pPr>
            <a:r>
              <a:rPr lang="en-IE" dirty="0" smtClean="0">
                <a:hlinkClick r:id="rId2"/>
              </a:rPr>
              <a:t>https://wac.colostate.edu/resources/wac/intro/assignments/</a:t>
            </a:r>
            <a:r>
              <a:rPr lang="en-IE" dirty="0" smtClean="0"/>
              <a:t> </a:t>
            </a:r>
            <a:endParaRPr lang="en-IE" dirty="0"/>
          </a:p>
        </p:txBody>
      </p:sp>
    </p:spTree>
    <p:extLst>
      <p:ext uri="{BB962C8B-B14F-4D97-AF65-F5344CB8AC3E}">
        <p14:creationId xmlns:p14="http://schemas.microsoft.com/office/powerpoint/2010/main" val="3215250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745353" y="1215465"/>
            <a:ext cx="10404000" cy="4032000"/>
          </a:xfrm>
        </p:spPr>
        <p:txBody>
          <a:bodyPr>
            <a:normAutofit/>
          </a:bodyPr>
          <a:lstStyle/>
          <a:p>
            <a:pPr algn="ctr"/>
            <a:r>
              <a:rPr lang="en-IE" sz="9600" dirty="0">
                <a:solidFill>
                  <a:schemeClr val="bg1">
                    <a:lumMod val="95000"/>
                    <a:lumOff val="5000"/>
                  </a:schemeClr>
                </a:solidFill>
              </a:rPr>
              <a:t>·</a:t>
            </a:r>
            <a:r>
              <a:rPr lang="en-IE" dirty="0">
                <a:solidFill>
                  <a:schemeClr val="bg1">
                    <a:lumMod val="95000"/>
                    <a:lumOff val="5000"/>
                  </a:schemeClr>
                </a:solidFill>
              </a:rPr>
              <a:t/>
            </a:r>
            <a:br>
              <a:rPr lang="en-IE" dirty="0">
                <a:solidFill>
                  <a:schemeClr val="bg1">
                    <a:lumMod val="95000"/>
                    <a:lumOff val="5000"/>
                  </a:schemeClr>
                </a:solidFill>
              </a:rPr>
            </a:br>
            <a:endParaRPr lang="en-IE" dirty="0"/>
          </a:p>
        </p:txBody>
      </p:sp>
    </p:spTree>
    <p:extLst>
      <p:ext uri="{BB962C8B-B14F-4D97-AF65-F5344CB8AC3E}">
        <p14:creationId xmlns:p14="http://schemas.microsoft.com/office/powerpoint/2010/main" val="1085464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1407</TotalTime>
  <Words>585</Words>
  <Application>Microsoft Office PowerPoint</Application>
  <PresentationFormat>Widescreen</PresentationFormat>
  <Paragraphs>45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How to get better responses on written assignments… in ten minutes</vt:lpstr>
      <vt:lpstr>What is the goal for students?</vt:lpstr>
      <vt:lpstr>How can we help these students (1)</vt:lpstr>
      <vt:lpstr>How can we help these students (2)</vt:lpstr>
      <vt:lpstr>WAC Clearinghouse 5 Principles</vt:lpstr>
      <vt:lpstr>· </vt:lpstr>
    </vt:vector>
  </TitlesOfParts>
  <Company>University of Limerick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get better responses on written assignments… in ten minutes</dc:title>
  <dc:creator>Lawrence.Cleary</dc:creator>
  <cp:lastModifiedBy>Lawrence.Cleary</cp:lastModifiedBy>
  <cp:revision>17</cp:revision>
  <dcterms:created xsi:type="dcterms:W3CDTF">2019-04-09T14:52:15Z</dcterms:created>
  <dcterms:modified xsi:type="dcterms:W3CDTF">2019-04-10T14:20:55Z</dcterms:modified>
</cp:coreProperties>
</file>