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4"/>
  </p:sldMasterIdLst>
  <p:notesMasterIdLst>
    <p:notesMasterId r:id="rId23"/>
  </p:notesMasterIdLst>
  <p:handoutMasterIdLst>
    <p:handoutMasterId r:id="rId24"/>
  </p:handoutMasterIdLst>
  <p:sldIdLst>
    <p:sldId id="281" r:id="rId5"/>
    <p:sldId id="285" r:id="rId6"/>
    <p:sldId id="310" r:id="rId7"/>
    <p:sldId id="286" r:id="rId8"/>
    <p:sldId id="287" r:id="rId9"/>
    <p:sldId id="288" r:id="rId10"/>
    <p:sldId id="289" r:id="rId11"/>
    <p:sldId id="292" r:id="rId12"/>
    <p:sldId id="294" r:id="rId13"/>
    <p:sldId id="296" r:id="rId14"/>
    <p:sldId id="301" r:id="rId15"/>
    <p:sldId id="297" r:id="rId16"/>
    <p:sldId id="298" r:id="rId17"/>
    <p:sldId id="302" r:id="rId18"/>
    <p:sldId id="309" r:id="rId19"/>
    <p:sldId id="306" r:id="rId20"/>
    <p:sldId id="307" r:id="rId21"/>
    <p:sldId id="308" r:id="rId22"/>
  </p:sldIdLst>
  <p:sldSz cx="9144000" cy="6858000" type="screen4x3"/>
  <p:notesSz cx="6669088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CB73C1-211A-4B45-EB47-F934066F82D9}" v="8" dt="2022-10-17T09:00:16.587"/>
    <p1510:client id="{811D3ACE-93EB-6417-3B37-B3ACEC568EF2}" v="35" dt="2022-08-29T09:29:36.055"/>
    <p1510:client id="{93137CB8-F58A-0DE1-1A03-5DD880C4F348}" v="8" dt="2022-10-17T09:08:25.226"/>
    <p1510:client id="{B3191173-005B-47D7-2466-6D6A44B7A6B8}" v="3" dt="2022-10-17T09:08:00.454"/>
    <p1510:client id="{B6829B17-6618-B222-4BC4-ACDFDBAF441E}" v="30" dt="2021-09-27T12:25:30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3096" y="-10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26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96116626-0FA6-43B7-AFBA-FD3DDAFD07F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3CD12C40-E826-4651-A533-399155DF7A4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64" name="Rectangle 4">
            <a:extLst>
              <a:ext uri="{FF2B5EF4-FFF2-40B4-BE49-F238E27FC236}">
                <a16:creationId xmlns:a16="http://schemas.microsoft.com/office/drawing/2014/main" id="{576BF775-B05C-4643-AA85-CEBC9EA7CB8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65" name="Rectangle 5">
            <a:extLst>
              <a:ext uri="{FF2B5EF4-FFF2-40B4-BE49-F238E27FC236}">
                <a16:creationId xmlns:a16="http://schemas.microsoft.com/office/drawing/2014/main" id="{8400D144-EE35-4385-A921-C8FBF774F6E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E6DC3B0-D38D-4DE0-811B-A40247C66F3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>
            <a:extLst>
              <a:ext uri="{FF2B5EF4-FFF2-40B4-BE49-F238E27FC236}">
                <a16:creationId xmlns:a16="http://schemas.microsoft.com/office/drawing/2014/main" id="{3C3BBECD-60F5-423E-A0BB-AC612A7E122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1027">
            <a:extLst>
              <a:ext uri="{FF2B5EF4-FFF2-40B4-BE49-F238E27FC236}">
                <a16:creationId xmlns:a16="http://schemas.microsoft.com/office/drawing/2014/main" id="{70AC912F-6DFB-4CB8-ADD9-5C89FC97194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8925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1028">
            <a:extLst>
              <a:ext uri="{FF2B5EF4-FFF2-40B4-BE49-F238E27FC236}">
                <a16:creationId xmlns:a16="http://schemas.microsoft.com/office/drawing/2014/main" id="{4E43812E-1E25-4E8A-AFD2-CE4335946EC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44550" y="746125"/>
            <a:ext cx="4979988" cy="37353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365" name="Rectangle 1029">
            <a:extLst>
              <a:ext uri="{FF2B5EF4-FFF2-40B4-BE49-F238E27FC236}">
                <a16:creationId xmlns:a16="http://schemas.microsoft.com/office/drawing/2014/main" id="{2A70EC16-52DA-40A8-993B-0C23BD456F7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29163"/>
            <a:ext cx="4891088" cy="448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366" name="Rectangle 1030">
            <a:extLst>
              <a:ext uri="{FF2B5EF4-FFF2-40B4-BE49-F238E27FC236}">
                <a16:creationId xmlns:a16="http://schemas.microsoft.com/office/drawing/2014/main" id="{2D3BA6D4-B6C6-4D07-846E-400CBE0B788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59913"/>
            <a:ext cx="288925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1031">
            <a:extLst>
              <a:ext uri="{FF2B5EF4-FFF2-40B4-BE49-F238E27FC236}">
                <a16:creationId xmlns:a16="http://schemas.microsoft.com/office/drawing/2014/main" id="{193EBBCA-EEBD-4EB3-B8AF-0D6A47161E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59913"/>
            <a:ext cx="288925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51EA3D1-7CBF-4559-80F9-1050F0C6ED0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31">
            <a:extLst>
              <a:ext uri="{FF2B5EF4-FFF2-40B4-BE49-F238E27FC236}">
                <a16:creationId xmlns:a16="http://schemas.microsoft.com/office/drawing/2014/main" id="{7898FAA1-4777-42A7-8D52-52BD6AE3EC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D4E69F8-7568-4387-8F89-A6E48B7C9134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0A8A5321-D329-4678-9C06-D09D6D5577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19A84456-4473-45A9-958D-CE728D0C46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31">
            <a:extLst>
              <a:ext uri="{FF2B5EF4-FFF2-40B4-BE49-F238E27FC236}">
                <a16:creationId xmlns:a16="http://schemas.microsoft.com/office/drawing/2014/main" id="{3014508E-8BFE-43D7-95AF-7BBE40EB11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828AE16-ACD2-484B-A3FE-57F4A4F53C7B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2873B079-8F96-4370-A96F-E9CB6A829E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9D593A7B-6CFC-455E-AA79-B916DDE4CD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31">
            <a:extLst>
              <a:ext uri="{FF2B5EF4-FFF2-40B4-BE49-F238E27FC236}">
                <a16:creationId xmlns:a16="http://schemas.microsoft.com/office/drawing/2014/main" id="{026A5D62-7940-4735-B4A4-5D781DA05D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5E4EA36-ACF9-49C2-B41A-4EBEB6C2F906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73112A7B-C87B-45D3-90BE-77AD1A9E61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84447654-9FF5-4179-A047-ECDC498151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31">
            <a:extLst>
              <a:ext uri="{FF2B5EF4-FFF2-40B4-BE49-F238E27FC236}">
                <a16:creationId xmlns:a16="http://schemas.microsoft.com/office/drawing/2014/main" id="{5E178712-00DA-40A4-B2ED-429DE21B55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DA8612E-7461-4637-839C-EA6DFE440833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15D7A708-02C6-4148-BF65-576AFBA8C7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0ECC648F-7DAC-4CCA-98F6-888DCB6711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26">
            <a:extLst>
              <a:ext uri="{FF2B5EF4-FFF2-40B4-BE49-F238E27FC236}">
                <a16:creationId xmlns:a16="http://schemas.microsoft.com/office/drawing/2014/main" id="{25E537D3-BF0C-4EAB-83AB-67C135F08148}"/>
              </a:ext>
            </a:extLst>
          </p:cNvPr>
          <p:cNvGrpSpPr>
            <a:grpSpLocks/>
          </p:cNvGrpSpPr>
          <p:nvPr/>
        </p:nvGrpSpPr>
        <p:grpSpPr bwMode="auto">
          <a:xfrm>
            <a:off x="-7758113" y="1463675"/>
            <a:ext cx="16902113" cy="10795000"/>
            <a:chOff x="-4887" y="922"/>
            <a:chExt cx="10647" cy="6800"/>
          </a:xfrm>
        </p:grpSpPr>
        <p:sp>
          <p:nvSpPr>
            <p:cNvPr id="5" name="Freeform 1027">
              <a:extLst>
                <a:ext uri="{FF2B5EF4-FFF2-40B4-BE49-F238E27FC236}">
                  <a16:creationId xmlns:a16="http://schemas.microsoft.com/office/drawing/2014/main" id="{1181DAA9-3FA2-4F72-8FB3-30062D9EE92E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>
                <a:defRPr/>
              </a:pPr>
              <a:endParaRPr lang="en-IE"/>
            </a:p>
          </p:txBody>
        </p:sp>
        <p:sp>
          <p:nvSpPr>
            <p:cNvPr id="6" name="Arc 1028">
              <a:extLst>
                <a:ext uri="{FF2B5EF4-FFF2-40B4-BE49-F238E27FC236}">
                  <a16:creationId xmlns:a16="http://schemas.microsoft.com/office/drawing/2014/main" id="{B6BFC17E-6333-452E-9B8A-D745AB092BFD}"/>
                </a:ext>
              </a:extLst>
            </p:cNvPr>
            <p:cNvSpPr>
              <a:spLocks/>
            </p:cNvSpPr>
            <p:nvPr/>
          </p:nvSpPr>
          <p:spPr bwMode="auto">
            <a:xfrm>
              <a:off x="-4887" y="922"/>
              <a:ext cx="8474" cy="6800"/>
            </a:xfrm>
            <a:custGeom>
              <a:avLst/>
              <a:gdLst>
                <a:gd name="T0" fmla="*/ 0 w 43200"/>
                <a:gd name="T1" fmla="*/ 0 h 43200"/>
                <a:gd name="T2" fmla="*/ 0 w 43200"/>
                <a:gd name="T3" fmla="*/ 0 h 43200"/>
                <a:gd name="T4" fmla="*/ 0 w 43200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-1"/>
                    <a:pt x="23861" y="88"/>
                    <a:pt x="24979" y="265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-1"/>
                    <a:pt x="23861" y="88"/>
                    <a:pt x="24979" y="265"/>
                  </a:cubicBezTo>
                  <a:lnTo>
                    <a:pt x="21600" y="21600"/>
                  </a:lnTo>
                  <a:lnTo>
                    <a:pt x="43200" y="21600"/>
                  </a:lnTo>
                  <a:close/>
                </a:path>
              </a:pathLst>
            </a:custGeom>
            <a:noFill/>
            <a:ln w="12700" cap="sq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7109" name="Rectangle 1029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47110" name="Rectangle 103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429000" y="2085975"/>
            <a:ext cx="5638800" cy="1038225"/>
          </a:xfrm>
        </p:spPr>
        <p:txBody>
          <a:bodyPr lIns="92075" rIns="92075"/>
          <a:lstStyle>
            <a:lvl1pPr marL="0" indent="0">
              <a:lnSpc>
                <a:spcPct val="70000"/>
              </a:lnSpc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7" name="Rectangle 1031">
            <a:extLst>
              <a:ext uri="{FF2B5EF4-FFF2-40B4-BE49-F238E27FC236}">
                <a16:creationId xmlns:a16="http://schemas.microsoft.com/office/drawing/2014/main" id="{8C5D7F9F-CD85-4D24-9C9F-BE28F0136AF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32">
            <a:extLst>
              <a:ext uri="{FF2B5EF4-FFF2-40B4-BE49-F238E27FC236}">
                <a16:creationId xmlns:a16="http://schemas.microsoft.com/office/drawing/2014/main" id="{41BD4134-0A8B-4F10-A059-E971B34B4C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295400" y="6365875"/>
            <a:ext cx="42672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33">
            <a:extLst>
              <a:ext uri="{FF2B5EF4-FFF2-40B4-BE49-F238E27FC236}">
                <a16:creationId xmlns:a16="http://schemas.microsoft.com/office/drawing/2014/main" id="{96CBF92D-C870-4874-965F-64ACBD9A05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>
                <a:latin typeface="Times New Roman" panose="02020603050405020304" pitchFamily="18" charset="0"/>
              </a:defRPr>
            </a:lvl2pPr>
          </a:lstStyle>
          <a:p>
            <a:pPr lvl="1"/>
            <a:fld id="{D99CEBEE-648A-4DF8-A13B-BB6385276DB8}" type="slidenum">
              <a:rPr lang="en-US" altLang="en-US"/>
              <a:pPr lvl="1"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3512846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EC566F86-DD89-4880-917E-46E5069A1B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D8B1BE10-64F0-4C42-A70B-4873991DD4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AFD77BD2-5D3A-47B5-B9FC-CC2C0D2AEC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/>
            <a:fld id="{0AB71367-025E-4D2B-80B2-5E9AC4194E29}" type="slidenum">
              <a:rPr lang="en-US" altLang="en-US"/>
              <a:pPr lvl="1"/>
              <a:t>‹#›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02442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609600"/>
            <a:ext cx="20193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2625" y="609600"/>
            <a:ext cx="5908675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28F07B9D-2FBF-461A-BB34-B1D5059AC6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00F51BC4-AC84-42B6-B81F-DB6C41ED38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754B181C-E6BE-4AB9-8CB1-7D258F0DB5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/>
            <a:fld id="{D069EF2D-ED0F-4062-B59A-4A9EB0EEC607}" type="slidenum">
              <a:rPr lang="en-US" altLang="en-US"/>
              <a:pPr lvl="1"/>
              <a:t>‹#›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58440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8E212C85-708B-468F-9E3F-DCCDA55CD0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A492DE7C-9AF0-4433-B40E-F1517F21D6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0FBC1C9B-3F83-4485-9490-2BEC94841A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/>
            <a:fld id="{E4E954DD-689C-412D-9519-2E83BF342E36}" type="slidenum">
              <a:rPr lang="en-US" altLang="en-US"/>
              <a:pPr lvl="1"/>
              <a:t>‹#›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48585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56E79B16-CFF9-444A-83AE-13BE74DC15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E902828F-A618-4F63-94DD-E503F8776D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C45AF730-31F7-4C79-BD7C-B24027B64B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/>
            <a:fld id="{7868464A-627E-4143-97AD-30D7E5A2F11A}" type="slidenum">
              <a:rPr lang="en-US" altLang="en-US"/>
              <a:pPr lvl="1"/>
              <a:t>‹#›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67070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26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8E87F16D-34C1-4530-8971-A892DCB976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0A59AD06-80DD-4A31-94EB-C0E48C3829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CDAD20BB-D50D-4B92-B6F5-EC1C4B40A6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/>
            <a:fld id="{D79ABEE7-806D-49F9-B819-4867C3E9E320}" type="slidenum">
              <a:rPr lang="en-US" altLang="en-US"/>
              <a:pPr lvl="1"/>
              <a:t>‹#›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20435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0222057-EF7B-4A19-950F-3E04B4AE0D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C075CB69-2894-4B34-9AF1-821358F9A4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333ADFBB-DC8E-4EBE-B09B-F8908B0319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/>
            <a:fld id="{E6A25D62-FD83-4FB0-91F6-CC723EDAE405}" type="slidenum">
              <a:rPr lang="en-US" altLang="en-US"/>
              <a:pPr lvl="1"/>
              <a:t>‹#›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570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69276EB8-1485-46BD-AAF7-1A046E5721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144F5AE2-E06D-4E33-8B9A-64B6792EEA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6A9848A7-8D6B-404F-B97E-6A2E889219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/>
            <a:fld id="{934ADA4E-7A10-4BAD-A8F7-4008C20C805E}" type="slidenum">
              <a:rPr lang="en-US" altLang="en-US"/>
              <a:pPr lvl="1"/>
              <a:t>‹#›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91126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0DA6A4EF-76C7-46EC-916B-B41168BA5E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413082C8-C2E6-44A6-828E-145FC36E26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F9C4FCF7-1261-4611-BA81-297536D2E3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/>
            <a:fld id="{474F0405-03CB-460A-97B3-A2A1EC46D263}" type="slidenum">
              <a:rPr lang="en-US" altLang="en-US"/>
              <a:pPr lvl="1"/>
              <a:t>‹#›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17794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7FE67883-7193-4454-AE0B-DE31DD517F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C25989C1-8FB9-414D-8E90-F6C8F892DD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1C61953E-200B-406D-8E9E-F523F6FAFF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/>
            <a:fld id="{A0B6168D-23C8-44C0-8963-00B3FD2A59A6}" type="slidenum">
              <a:rPr lang="en-US" altLang="en-US"/>
              <a:pPr lvl="1"/>
              <a:t>‹#›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21804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220AE1E8-340C-4E21-A1B0-884C8ED7BE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EAC80A75-6A55-47EE-B29B-B7916F2218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06368D8D-7E2D-44B8-A882-62AB8F83AD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/>
            <a:fld id="{4E76EA82-60D4-4829-96A6-E2B0234E00FF}" type="slidenum">
              <a:rPr lang="en-US" altLang="en-US"/>
              <a:pPr lvl="1"/>
              <a:t>‹#›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5477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75E5EB12-DA37-4BC4-A0F0-9132173B784C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-8405813" y="4763"/>
            <a:ext cx="17538701" cy="13690600"/>
            <a:chOff x="-5295" y="3"/>
            <a:chExt cx="11048" cy="8624"/>
          </a:xfrm>
        </p:grpSpPr>
        <p:sp>
          <p:nvSpPr>
            <p:cNvPr id="46083" name="Freeform 3">
              <a:extLst>
                <a:ext uri="{FF2B5EF4-FFF2-40B4-BE49-F238E27FC236}">
                  <a16:creationId xmlns:a16="http://schemas.microsoft.com/office/drawing/2014/main" id="{6C0E3343-0474-4DF4-85AC-0BD48287DC22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r">
                <a:defRPr/>
              </a:pPr>
              <a:endParaRPr lang="en-IE"/>
            </a:p>
          </p:txBody>
        </p:sp>
        <p:sp>
          <p:nvSpPr>
            <p:cNvPr id="1034" name="Arc 4">
              <a:extLst>
                <a:ext uri="{FF2B5EF4-FFF2-40B4-BE49-F238E27FC236}">
                  <a16:creationId xmlns:a16="http://schemas.microsoft.com/office/drawing/2014/main" id="{70D153BA-8147-4B3D-B870-96F3E76ABF7E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-5295" y="3"/>
              <a:ext cx="10596" cy="8624"/>
            </a:xfrm>
            <a:custGeom>
              <a:avLst/>
              <a:gdLst>
                <a:gd name="T0" fmla="*/ 0 w 43200"/>
                <a:gd name="T1" fmla="*/ 0 h 43200"/>
                <a:gd name="T2" fmla="*/ 0 w 43200"/>
                <a:gd name="T3" fmla="*/ 0 h 43200"/>
                <a:gd name="T4" fmla="*/ 0 w 43200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lnTo>
                    <a:pt x="43200" y="21600"/>
                  </a:lnTo>
                  <a:close/>
                </a:path>
              </a:pathLst>
            </a:custGeom>
            <a:noFill/>
            <a:ln w="12700" cap="sq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6085" name="Rectangle 5">
            <a:extLst>
              <a:ext uri="{FF2B5EF4-FFF2-40B4-BE49-F238E27FC236}">
                <a16:creationId xmlns:a16="http://schemas.microsoft.com/office/drawing/2014/main" id="{75AF6ED4-AD07-4E37-965D-A03103CC79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2625" y="609600"/>
            <a:ext cx="80803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6">
            <a:extLst>
              <a:ext uri="{FF2B5EF4-FFF2-40B4-BE49-F238E27FC236}">
                <a16:creationId xmlns:a16="http://schemas.microsoft.com/office/drawing/2014/main" id="{4A9AD73D-E76D-4477-B5C9-4DEE5C8C89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2625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6087" name="Rectangle 7">
            <a:extLst>
              <a:ext uri="{FF2B5EF4-FFF2-40B4-BE49-F238E27FC236}">
                <a16:creationId xmlns:a16="http://schemas.microsoft.com/office/drawing/2014/main" id="{60B104E8-04A3-4D96-A52B-DDB2D3CE585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215188" y="6442075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8" name="Rectangle 8">
            <a:extLst>
              <a:ext uri="{FF2B5EF4-FFF2-40B4-BE49-F238E27FC236}">
                <a16:creationId xmlns:a16="http://schemas.microsoft.com/office/drawing/2014/main" id="{402C5A26-9330-4B4D-9A9A-4A8E6B11DDA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625" y="6365875"/>
            <a:ext cx="426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6089" name="Rectangle 9">
            <a:extLst>
              <a:ext uri="{FF2B5EF4-FFF2-40B4-BE49-F238E27FC236}">
                <a16:creationId xmlns:a16="http://schemas.microsoft.com/office/drawing/2014/main" id="{FE7A97A8-7A0D-4812-81A3-F9A41A89A62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99313" y="6148388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0" rIns="92075" bIns="0" numCol="1" anchor="b" anchorCtr="0" compatLnSpc="1">
            <a:prstTxWarp prst="textNoShape">
              <a:avLst/>
            </a:prstTxWarp>
          </a:bodyPr>
          <a:lstStyle>
            <a:lvl2pPr lvl="1" algn="r" eaLnBrk="1" hangingPunct="1">
              <a:defRPr sz="1400">
                <a:latin typeface="Arial" panose="020B0604020202020204" pitchFamily="34" charset="0"/>
              </a:defRPr>
            </a:lvl2pPr>
          </a:lstStyle>
          <a:p>
            <a:pPr lvl="1"/>
            <a:fld id="{EBBCA4E3-B544-4DAF-B050-E7E6A00FCC6D}" type="slidenum">
              <a:rPr lang="en-US" altLang="en-US"/>
              <a:pPr lvl="1"/>
              <a:t>‹#›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32" name="Line 13">
            <a:extLst>
              <a:ext uri="{FF2B5EF4-FFF2-40B4-BE49-F238E27FC236}">
                <a16:creationId xmlns:a16="http://schemas.microsoft.com/office/drawing/2014/main" id="{DAF193E8-2889-480F-82B0-0E7390670D7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09600" y="6400800"/>
            <a:ext cx="75438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6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CCFF"/>
        </a:buClr>
        <a:buSzPct val="65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laura.m.howard@ul.ie" TargetMode="External"/><Relationship Id="rId5" Type="http://schemas.openxmlformats.org/officeDocument/2006/relationships/hyperlink" Target="mailto:maggie.hayes@ul.ie" TargetMode="External"/><Relationship Id="rId4" Type="http://schemas.openxmlformats.org/officeDocument/2006/relationships/hyperlink" Target="mailto:grainne.ocarroll@ul.i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1A6AEECA-FB61-4B78-9BBD-89F498608A0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23850" y="765175"/>
            <a:ext cx="8382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/>
              <a:t>Safety for Researchers</a:t>
            </a:r>
            <a:endParaRPr lang="en-US"/>
          </a:p>
        </p:txBody>
      </p:sp>
      <p:sp>
        <p:nvSpPr>
          <p:cNvPr id="5123" name="Text Box 4">
            <a:extLst>
              <a:ext uri="{FF2B5EF4-FFF2-40B4-BE49-F238E27FC236}">
                <a16:creationId xmlns:a16="http://schemas.microsoft.com/office/drawing/2014/main" id="{D557961C-0482-4A63-8A0D-F9CD5CE4CB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5963" y="5661025"/>
            <a:ext cx="3024187" cy="1237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t"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Optima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Optima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Optima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Optima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Opti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Opti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Opti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Opti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Optima" charset="0"/>
              </a:defRPr>
            </a:lvl9pPr>
          </a:lstStyle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GB" altLang="en-US" sz="2400"/>
              <a:t>Health &amp; Safety Unit</a:t>
            </a:r>
          </a:p>
          <a:p>
            <a:pPr eaLnBrk="1" hangingPunct="1">
              <a:lnSpc>
                <a:spcPct val="70000"/>
              </a:lnSpc>
              <a:buNone/>
            </a:pPr>
            <a:r>
              <a:rPr lang="en-IE" altLang="en-US" sz="2400">
                <a:latin typeface="Optima"/>
              </a:rPr>
              <a:t>October 2022</a:t>
            </a:r>
            <a:endParaRPr lang="en-US" altLang="en-US" sz="1800"/>
          </a:p>
          <a:p>
            <a:pPr algn="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en-GB" altLang="en-US" sz="240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E46F0DE3-7B14-4496-9B85-8EAA8054C2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Risk Assessment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DF161580-EB83-4B0B-A630-36E83CC183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If you are required to engage in any pre-existing activity where there may be an element of risk:</a:t>
            </a:r>
          </a:p>
          <a:p>
            <a:pPr lvl="1" eaLnBrk="1" hangingPunct="1"/>
            <a:r>
              <a:rPr lang="en-US" altLang="en-US"/>
              <a:t>Ask to see the risk assessment.</a:t>
            </a:r>
          </a:p>
          <a:p>
            <a:pPr lvl="1" eaLnBrk="1" hangingPunct="1"/>
            <a:r>
              <a:rPr lang="en-US" altLang="en-US"/>
              <a:t>If no risk assessment exists:</a:t>
            </a:r>
          </a:p>
          <a:p>
            <a:pPr marL="914400" lvl="2" indent="0" eaLnBrk="1" hangingPunct="1">
              <a:buFont typeface="Wingdings" panose="05000000000000000000" pitchFamily="2" charset="2"/>
              <a:buNone/>
            </a:pPr>
            <a:r>
              <a:rPr lang="en-US" altLang="en-US"/>
              <a:t>Prepare one yourself if appropriate or insist that one is prepared by the individual responsible for the activity.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7BBAE06F-508B-421A-854E-7D010B11B5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Personal Protective Equipment (P.P.E)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5C8D1AEB-8CED-46B8-B6F8-03E507C622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If a risk assessment/area signage/ safety data sheet has highlighted the need for P.P.E, it must be used.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/>
            <a:r>
              <a:rPr lang="en-US" altLang="en-US"/>
              <a:t>If a recommended grade is required, consult the appropriate Departmental Safety Advisor.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720487C5-ED6C-4F7B-B732-DF6AFC3884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Chemical Agent Risk Assessment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513CAEE3-D0B2-4229-AD54-4A2D7377CC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1050" y="1981200"/>
            <a:ext cx="6769100" cy="41148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defRPr/>
            </a:pPr>
            <a:r>
              <a:rPr lang="en-US" altLang="en-US" sz="2800"/>
              <a:t>Chemical Agent Risk Assessments  (CARA) must be completed where hazardous chemicals are used.</a:t>
            </a:r>
            <a:r>
              <a:rPr lang="en-IE" altLang="en-US" sz="2800"/>
              <a:t> 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en-IE" altLang="en-US" sz="2800"/>
              <a:t>CARA template is available on the H&amp;S Unit’s Website </a:t>
            </a:r>
          </a:p>
          <a:p>
            <a:pPr marL="0" indent="0" eaLnBrk="1" hangingPunct="1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endParaRPr lang="en-IE" altLang="en-US" sz="2400"/>
          </a:p>
          <a:p>
            <a:pPr eaLnBrk="1" hangingPunct="1">
              <a:lnSpc>
                <a:spcPct val="100000"/>
              </a:lnSpc>
              <a:defRPr/>
            </a:pPr>
            <a:endParaRPr lang="en-US" altLang="en-US"/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endParaRPr lang="en-US" altLang="en-US"/>
          </a:p>
        </p:txBody>
      </p:sp>
      <p:pic>
        <p:nvPicPr>
          <p:cNvPr id="17412" name="Picture 4">
            <a:extLst>
              <a:ext uri="{FF2B5EF4-FFF2-40B4-BE49-F238E27FC236}">
                <a16:creationId xmlns:a16="http://schemas.microsoft.com/office/drawing/2014/main" id="{E57349E0-8D95-4C94-B5D5-C63E0B547D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357438"/>
            <a:ext cx="1828800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4E19EB2D-6752-42DF-A03D-0ADA624771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Chemicals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07D0D230-395C-455C-9ADE-CFCEBA5E36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557338"/>
            <a:ext cx="8569325" cy="4538662"/>
          </a:xfrm>
        </p:spPr>
        <p:txBody>
          <a:bodyPr/>
          <a:lstStyle/>
          <a:p>
            <a:pPr eaLnBrk="1" hangingPunct="1"/>
            <a:r>
              <a:rPr lang="en-US" altLang="en-US" sz="3000"/>
              <a:t>Clearly marked and stored safely.</a:t>
            </a:r>
          </a:p>
          <a:p>
            <a:pPr eaLnBrk="1" hangingPunct="1"/>
            <a:r>
              <a:rPr lang="en-US" altLang="en-US" sz="3000"/>
              <a:t>Use </a:t>
            </a:r>
            <a:r>
              <a:rPr lang="en-US" altLang="en-US" sz="3000" u="sng"/>
              <a:t>appropriate</a:t>
            </a:r>
            <a:r>
              <a:rPr lang="en-US" altLang="en-US" sz="3000"/>
              <a:t> personal protective equipment (PPE) when handling them.</a:t>
            </a:r>
          </a:p>
          <a:p>
            <a:pPr eaLnBrk="1" hangingPunct="1"/>
            <a:r>
              <a:rPr lang="en-US" altLang="en-US" sz="3000"/>
              <a:t>Safety Data Sheets (SDS) must be obtained for all hazardous substances. SDS must be the current revision and EU GHS compliant.</a:t>
            </a:r>
          </a:p>
          <a:p>
            <a:pPr eaLnBrk="1" hangingPunct="1"/>
            <a:r>
              <a:rPr lang="en-IE" altLang="en-US" sz="3000"/>
              <a:t>Some chemical use may require specialist training. (</a:t>
            </a:r>
            <a:r>
              <a:rPr lang="en-IE" altLang="en-US" sz="3000" err="1"/>
              <a:t>e.g.Hydrofluoric</a:t>
            </a:r>
            <a:r>
              <a:rPr lang="en-IE" altLang="en-US" sz="3000"/>
              <a:t> acid (HF), Aqua Regia, etc)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">
            <a:extLst>
              <a:ext uri="{FF2B5EF4-FFF2-40B4-BE49-F238E27FC236}">
                <a16:creationId xmlns:a16="http://schemas.microsoft.com/office/drawing/2014/main" id="{A967446A-0167-4BAA-9D4C-0833590B6BF9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286000"/>
            <a:ext cx="1885950" cy="2366963"/>
            <a:chOff x="-2496" y="4752"/>
            <a:chExt cx="1536" cy="1809"/>
          </a:xfrm>
        </p:grpSpPr>
        <p:graphicFrame>
          <p:nvGraphicFramePr>
            <p:cNvPr id="19461" name="Object 3">
              <a:extLst>
                <a:ext uri="{FF2B5EF4-FFF2-40B4-BE49-F238E27FC236}">
                  <a16:creationId xmlns:a16="http://schemas.microsoft.com/office/drawing/2014/main" id="{13325803-7F1B-43CD-BD61-6462EC6B47C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-2496" y="4944"/>
            <a:ext cx="1317" cy="16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Clip" r:id="rId3" imgW="3025775" imgH="3252788" progId="MS_ClipArt_Gallery.2">
                    <p:embed/>
                  </p:oleObj>
                </mc:Choice>
                <mc:Fallback>
                  <p:oleObj name="Clip" r:id="rId3" imgW="3025775" imgH="3252788" progId="MS_ClipArt_Gallery.2">
                    <p:embed/>
                    <p:pic>
                      <p:nvPicPr>
                        <p:cNvPr id="19461" name="Object 3">
                          <a:extLst>
                            <a:ext uri="{FF2B5EF4-FFF2-40B4-BE49-F238E27FC236}">
                              <a16:creationId xmlns:a16="http://schemas.microsoft.com/office/drawing/2014/main" id="{13325803-7F1B-43CD-BD61-6462EC6B47C2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2496" y="4944"/>
                          <a:ext cx="1317" cy="16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462" name="Object 4">
              <a:extLst>
                <a:ext uri="{FF2B5EF4-FFF2-40B4-BE49-F238E27FC236}">
                  <a16:creationId xmlns:a16="http://schemas.microsoft.com/office/drawing/2014/main" id="{ACEFC9D3-AA8E-4109-AF38-DC13ED189097}"/>
                </a:ext>
              </a:extLst>
            </p:cNvPr>
            <p:cNvGraphicFramePr>
              <a:graphicFrameLocks noChangeAspect="1"/>
            </p:cNvGraphicFramePr>
            <p:nvPr/>
          </p:nvGraphicFramePr>
          <p:xfrm flipV="1">
            <a:off x="-1440" y="4896"/>
            <a:ext cx="480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Clip" r:id="rId5" imgW="3265488" imgH="2722563" progId="MS_ClipArt_Gallery.2">
                    <p:embed/>
                  </p:oleObj>
                </mc:Choice>
                <mc:Fallback>
                  <p:oleObj name="Clip" r:id="rId5" imgW="3265488" imgH="2722563" progId="MS_ClipArt_Gallery.2">
                    <p:embed/>
                    <p:pic>
                      <p:nvPicPr>
                        <p:cNvPr id="19462" name="Object 4">
                          <a:extLst>
                            <a:ext uri="{FF2B5EF4-FFF2-40B4-BE49-F238E27FC236}">
                              <a16:creationId xmlns:a16="http://schemas.microsoft.com/office/drawing/2014/main" id="{ACEFC9D3-AA8E-4109-AF38-DC13ED189097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 flipV="1">
                          <a:off x="-1440" y="4896"/>
                          <a:ext cx="480" cy="40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9463" name="Group 5">
              <a:extLst>
                <a:ext uri="{FF2B5EF4-FFF2-40B4-BE49-F238E27FC236}">
                  <a16:creationId xmlns:a16="http://schemas.microsoft.com/office/drawing/2014/main" id="{E2F89040-C725-4CC7-AC02-7A03CF7B065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776" y="4752"/>
              <a:ext cx="624" cy="288"/>
              <a:chOff x="912" y="2400"/>
              <a:chExt cx="576" cy="288"/>
            </a:xfrm>
          </p:grpSpPr>
          <p:sp>
            <p:nvSpPr>
              <p:cNvPr id="19464" name="Line 6">
                <a:extLst>
                  <a:ext uri="{FF2B5EF4-FFF2-40B4-BE49-F238E27FC236}">
                    <a16:creationId xmlns:a16="http://schemas.microsoft.com/office/drawing/2014/main" id="{5597DF7A-6C65-40D4-9169-72B43FEA85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912" y="2544"/>
                <a:ext cx="14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65" name="Line 7">
                <a:extLst>
                  <a:ext uri="{FF2B5EF4-FFF2-40B4-BE49-F238E27FC236}">
                    <a16:creationId xmlns:a16="http://schemas.microsoft.com/office/drawing/2014/main" id="{01F302DE-E0EC-4C81-9E4A-A615B0DE97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1056" y="2400"/>
                <a:ext cx="96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66" name="Line 8">
                <a:extLst>
                  <a:ext uri="{FF2B5EF4-FFF2-40B4-BE49-F238E27FC236}">
                    <a16:creationId xmlns:a16="http://schemas.microsoft.com/office/drawing/2014/main" id="{FA082EB8-68F2-4DB2-A549-B92A66FDED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344" y="2544"/>
                <a:ext cx="14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80905" name="Rectangle 9">
            <a:extLst>
              <a:ext uri="{FF2B5EF4-FFF2-40B4-BE49-F238E27FC236}">
                <a16:creationId xmlns:a16="http://schemas.microsoft.com/office/drawing/2014/main" id="{343ECCCD-5364-444E-82DC-275F0FB53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46100" y="247650"/>
            <a:ext cx="8367713" cy="1008063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Accidents &amp; First Aid</a:t>
            </a:r>
          </a:p>
        </p:txBody>
      </p:sp>
      <p:sp>
        <p:nvSpPr>
          <p:cNvPr id="19460" name="Rectangle 10">
            <a:extLst>
              <a:ext uri="{FF2B5EF4-FFF2-40B4-BE49-F238E27FC236}">
                <a16:creationId xmlns:a16="http://schemas.microsoft.com/office/drawing/2014/main" id="{56DE0213-ED44-41B3-90FE-668AEBD9FD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11413" y="1557338"/>
            <a:ext cx="6408737" cy="467995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US" altLang="en-US" sz="2800"/>
              <a:t>All incidents and occupational health problems should be reported to your Supervisor so that action may be taken to prevent reoccurrences.</a:t>
            </a:r>
          </a:p>
          <a:p>
            <a:pPr eaLnBrk="1" hangingPunct="1">
              <a:lnSpc>
                <a:spcPct val="100000"/>
              </a:lnSpc>
            </a:pPr>
            <a:r>
              <a:rPr lang="en-IE" altLang="en-US" sz="2800"/>
              <a:t>Most Departments have designated First Aid Responders and a First Aid Box.  Find out who the First Aid Responders are and where you can find them.</a:t>
            </a:r>
          </a:p>
          <a:p>
            <a:pPr eaLnBrk="1" hangingPunct="1">
              <a:lnSpc>
                <a:spcPct val="100000"/>
              </a:lnSpc>
            </a:pPr>
            <a:endParaRPr lang="en-US" altLang="en-US" sz="280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CA1A3-2AF6-4236-9627-F3B7FC310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IE"/>
              <a:t>Child Safeguarding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CC7A874A-2628-4AEF-92FA-8F496DB998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2625" y="1981200"/>
            <a:ext cx="7772400" cy="3032125"/>
          </a:xfrm>
        </p:spPr>
        <p:txBody>
          <a:bodyPr/>
          <a:lstStyle/>
          <a:p>
            <a:r>
              <a:rPr lang="en-IE" altLang="en-US"/>
              <a:t>The University adopts  the highest possible standards to protect children for whom it has responsibility.</a:t>
            </a:r>
          </a:p>
          <a:p>
            <a:r>
              <a:rPr lang="en-IE" altLang="en-US"/>
              <a:t>Review the UL Child Safeguarding Statement available to download from the University website.</a:t>
            </a:r>
          </a:p>
          <a:p>
            <a:r>
              <a:rPr lang="en-IE" altLang="en-US"/>
              <a:t>Additional requirements if working with children.</a:t>
            </a:r>
          </a:p>
          <a:p>
            <a:endParaRPr lang="en-IE" altLang="en-US"/>
          </a:p>
        </p:txBody>
      </p:sp>
      <p:pic>
        <p:nvPicPr>
          <p:cNvPr id="21508" name="Picture 4">
            <a:extLst>
              <a:ext uri="{FF2B5EF4-FFF2-40B4-BE49-F238E27FC236}">
                <a16:creationId xmlns:a16="http://schemas.microsoft.com/office/drawing/2014/main" id="{CDD6EEF2-BEE6-4C73-9D6A-DEAA610CD7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7550" y="252413"/>
            <a:ext cx="1695450" cy="169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D0E48080-267F-4DE6-80C8-DB4401050B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8080375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General Information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0BDC4B96-7C6D-4FFC-8A8A-38CBAC8D58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5613" y="1196975"/>
            <a:ext cx="77724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IE" altLang="en-US"/>
              <a:t>Drive slowly – the campus speed limit is 40 km/h (25 mph)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IE" altLang="en-US"/>
          </a:p>
          <a:p>
            <a:pPr eaLnBrk="1" hangingPunct="1">
              <a:lnSpc>
                <a:spcPct val="80000"/>
              </a:lnSpc>
              <a:defRPr/>
            </a:pPr>
            <a:r>
              <a:rPr lang="en-IE" altLang="en-US"/>
              <a:t>Other Road Users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IE" altLang="en-US"/>
              <a:t>Cyclists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IE" altLang="en-US"/>
              <a:t>Pedestrian Crossings 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altLang="en-US"/>
          </a:p>
          <a:p>
            <a:pPr eaLnBrk="1" hangingPunct="1">
              <a:lnSpc>
                <a:spcPct val="80000"/>
              </a:lnSpc>
              <a:defRPr/>
            </a:pPr>
            <a:r>
              <a:rPr lang="en-IE" altLang="en-US"/>
              <a:t>Smoking and vaping are prohibited on campus. </a:t>
            </a:r>
          </a:p>
        </p:txBody>
      </p:sp>
      <p:pic>
        <p:nvPicPr>
          <p:cNvPr id="22532" name="Picture 4">
            <a:extLst>
              <a:ext uri="{FF2B5EF4-FFF2-40B4-BE49-F238E27FC236}">
                <a16:creationId xmlns:a16="http://schemas.microsoft.com/office/drawing/2014/main" id="{C6E221AF-4538-4A23-8BE0-C40021E4B7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0200" y="4357688"/>
            <a:ext cx="1004888" cy="100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533" name="Picture 5">
            <a:extLst>
              <a:ext uri="{FF2B5EF4-FFF2-40B4-BE49-F238E27FC236}">
                <a16:creationId xmlns:a16="http://schemas.microsoft.com/office/drawing/2014/main" id="{EF600A90-39F7-4576-B35D-0BF5FC28D1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1788" y="1085850"/>
            <a:ext cx="1117600" cy="1116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534" name="Picture 6">
            <a:extLst>
              <a:ext uri="{FF2B5EF4-FFF2-40B4-BE49-F238E27FC236}">
                <a16:creationId xmlns:a16="http://schemas.microsoft.com/office/drawing/2014/main" id="{B679B8DC-74E1-47D7-BA04-D047784DB1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6238" y="2581275"/>
            <a:ext cx="679450" cy="68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535" name="Picture 7">
            <a:extLst>
              <a:ext uri="{FF2B5EF4-FFF2-40B4-BE49-F238E27FC236}">
                <a16:creationId xmlns:a16="http://schemas.microsoft.com/office/drawing/2014/main" id="{BD192917-C443-485E-A466-F1AC7FBCD6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4650" y="3370263"/>
            <a:ext cx="719138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A7B45B41-800D-4E2D-90EC-1B5F1E913E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Remember!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E724F234-8BAE-4B98-A53F-378741E218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altLang="en-US"/>
              <a:t>Safety is the concern of everyone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/>
              <a:t>Don’t take unnecessary risks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/>
              <a:t>Please ask for help- If in doubt find out!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26576333-16C0-48D2-85F5-E4580ED4189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68313" y="2492375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sz="6600"/>
              <a:t>Thank You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2">
            <a:extLst>
              <a:ext uri="{FF2B5EF4-FFF2-40B4-BE49-F238E27FC236}">
                <a16:creationId xmlns:a16="http://schemas.microsoft.com/office/drawing/2014/main" id="{EC2B52C6-D183-4978-97DA-6706019631C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7950" y="1844675"/>
          <a:ext cx="1978025" cy="281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3848100" imgH="5478463" progId="MS_ClipArt_Gallery.2">
                  <p:embed/>
                </p:oleObj>
              </mc:Choice>
              <mc:Fallback>
                <p:oleObj name="Clip" r:id="rId2" imgW="3848100" imgH="5478463" progId="MS_ClipArt_Gallery.2">
                  <p:embed/>
                  <p:pic>
                    <p:nvPicPr>
                      <p:cNvPr id="7170" name="Object 2">
                        <a:extLst>
                          <a:ext uri="{FF2B5EF4-FFF2-40B4-BE49-F238E27FC236}">
                            <a16:creationId xmlns:a16="http://schemas.microsoft.com/office/drawing/2014/main" id="{EC2B52C6-D183-4978-97DA-6706019631C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50" y="1844675"/>
                        <a:ext cx="1978025" cy="281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67" name="Rectangle 3">
            <a:extLst>
              <a:ext uri="{FF2B5EF4-FFF2-40B4-BE49-F238E27FC236}">
                <a16:creationId xmlns:a16="http://schemas.microsoft.com/office/drawing/2014/main" id="{4DDBF2AB-9815-4DA0-86E6-2DE23DE7DA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Health &amp; Safety Unit</a:t>
            </a: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F57EA578-6079-42D2-9931-D944864AFC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81213" y="1981200"/>
            <a:ext cx="6681698" cy="4356178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ea typeface="+mn-lt"/>
                <a:cs typeface="+mn-lt"/>
              </a:rPr>
              <a:t>Vacant – Safety Officer and Head of the Unit 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ea typeface="+mn-lt"/>
              <a:cs typeface="+mn-lt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ea typeface="+mn-lt"/>
                <a:cs typeface="+mn-lt"/>
              </a:rPr>
              <a:t>Grainne O’Carroll – Health &amp; Safety Technical Officer ext. 2074 </a:t>
            </a:r>
            <a:r>
              <a:rPr lang="en-US" sz="2000" b="1" dirty="0">
                <a:ea typeface="+mn-lt"/>
                <a:cs typeface="+mn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grainne.ocarroll@ul.ie</a:t>
            </a:r>
            <a:endParaRPr lang="en-US" sz="2000" dirty="0">
              <a:ea typeface="+mn-lt"/>
              <a:cs typeface="+mn-lt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ea typeface="+mn-lt"/>
              <a:cs typeface="+mn-lt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ea typeface="+mn-lt"/>
                <a:cs typeface="+mn-lt"/>
              </a:rPr>
              <a:t>Maggie Hayes – Health &amp; Safety Technical Officer ext. 2429 </a:t>
            </a:r>
            <a:r>
              <a:rPr lang="en-US" sz="2000" b="1" dirty="0">
                <a:ea typeface="+mn-lt"/>
                <a:cs typeface="+mn-lt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maggie.hayes@ul.ie</a:t>
            </a:r>
            <a:endParaRPr lang="en-US" sz="2000" dirty="0">
              <a:ea typeface="+mn-lt"/>
              <a:cs typeface="+mn-lt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ea typeface="+mn-lt"/>
              <a:cs typeface="+mn-lt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ea typeface="+mn-lt"/>
                <a:cs typeface="+mn-lt"/>
              </a:rPr>
              <a:t>Laura Howard- H&amp;S Administrator ext. 2374  </a:t>
            </a:r>
            <a:r>
              <a:rPr lang="en-US" sz="2000" b="1" dirty="0">
                <a:ea typeface="+mn-lt"/>
                <a:cs typeface="+mn-lt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laura.m.howard@ul.ie</a:t>
            </a:r>
            <a:endParaRPr lang="en-US" sz="2000" dirty="0">
              <a:ea typeface="+mn-lt"/>
              <a:cs typeface="+mn-lt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ea typeface="+mn-lt"/>
              <a:cs typeface="+mn-lt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ea typeface="+mn-lt"/>
                <a:cs typeface="+mn-lt"/>
              </a:rPr>
              <a:t>MS TEAMS IS IN USE WHILE WORKING REMOTELY</a:t>
            </a:r>
            <a:endParaRPr lang="en-US" sz="2000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2">
            <a:extLst>
              <a:ext uri="{FF2B5EF4-FFF2-40B4-BE49-F238E27FC236}">
                <a16:creationId xmlns:a16="http://schemas.microsoft.com/office/drawing/2014/main" id="{EC2B52C6-D183-4978-97DA-6706019631C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7950" y="1844675"/>
          <a:ext cx="1978025" cy="281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3848100" imgH="5478463" progId="MS_ClipArt_Gallery.2">
                  <p:embed/>
                </p:oleObj>
              </mc:Choice>
              <mc:Fallback>
                <p:oleObj name="Clip" r:id="rId2" imgW="3848100" imgH="5478463" progId="MS_ClipArt_Gallery.2">
                  <p:embed/>
                  <p:pic>
                    <p:nvPicPr>
                      <p:cNvPr id="7170" name="Object 2">
                        <a:extLst>
                          <a:ext uri="{FF2B5EF4-FFF2-40B4-BE49-F238E27FC236}">
                            <a16:creationId xmlns:a16="http://schemas.microsoft.com/office/drawing/2014/main" id="{EC2B52C6-D183-4978-97DA-6706019631C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50" y="1844675"/>
                        <a:ext cx="1978025" cy="281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67" name="Rectangle 3">
            <a:extLst>
              <a:ext uri="{FF2B5EF4-FFF2-40B4-BE49-F238E27FC236}">
                <a16:creationId xmlns:a16="http://schemas.microsoft.com/office/drawing/2014/main" id="{4DDBF2AB-9815-4DA0-86E6-2DE23DE7DA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Who can help?</a:t>
            </a: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F57EA578-6079-42D2-9931-D944864AFC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81213" y="1981200"/>
            <a:ext cx="6667500" cy="4114800"/>
          </a:xfrm>
        </p:spPr>
        <p:txBody>
          <a:bodyPr/>
          <a:lstStyle/>
          <a:p>
            <a:pPr eaLnBrk="1" hangingPunct="1"/>
            <a:r>
              <a:rPr lang="en-US" altLang="en-US"/>
              <a:t>Your Supervisor or PI or Head of Department</a:t>
            </a:r>
          </a:p>
          <a:p>
            <a:pPr eaLnBrk="1" hangingPunct="1"/>
            <a:r>
              <a:rPr lang="en-US" altLang="en-US"/>
              <a:t>Departmental Safety Advisor</a:t>
            </a:r>
          </a:p>
          <a:p>
            <a:pPr eaLnBrk="1" hangingPunct="1"/>
            <a:r>
              <a:rPr lang="en-US" altLang="en-US"/>
              <a:t>Academic Staff</a:t>
            </a:r>
          </a:p>
          <a:p>
            <a:pPr eaLnBrk="1" hangingPunct="1"/>
            <a:r>
              <a:rPr lang="en-US" altLang="en-US"/>
              <a:t>Technical Staff</a:t>
            </a:r>
          </a:p>
          <a:p>
            <a:pPr eaLnBrk="1" hangingPunct="1"/>
            <a:r>
              <a:rPr lang="en-US" altLang="en-US"/>
              <a:t>Safety Officer</a:t>
            </a:r>
          </a:p>
        </p:txBody>
      </p:sp>
    </p:spTree>
    <p:extLst>
      <p:ext uri="{BB962C8B-B14F-4D97-AF65-F5344CB8AC3E}">
        <p14:creationId xmlns:p14="http://schemas.microsoft.com/office/powerpoint/2010/main" val="91188567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CD101142-9672-472B-82CA-9F7C3D654A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/>
              <a:t>Fire Precautions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2B490126-82DE-49F8-BBA3-FEA0602636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2800"/>
              <a:t>Risk of multiple fatalities and material loss</a:t>
            </a:r>
          </a:p>
          <a:p>
            <a:pPr eaLnBrk="1" hangingPunct="1"/>
            <a:r>
              <a:rPr lang="en-GB" altLang="en-US" sz="2800"/>
              <a:t>Keep combustible materials to a minimum</a:t>
            </a:r>
          </a:p>
          <a:p>
            <a:pPr eaLnBrk="1" hangingPunct="1"/>
            <a:r>
              <a:rPr lang="en-GB" altLang="en-US" sz="2800"/>
              <a:t>Take care with flammable solvents</a:t>
            </a:r>
          </a:p>
          <a:p>
            <a:pPr eaLnBrk="1" hangingPunct="1"/>
            <a:r>
              <a:rPr lang="en-GB" altLang="en-US" sz="2800"/>
              <a:t>Dispose of waste promptly</a:t>
            </a:r>
          </a:p>
          <a:p>
            <a:pPr eaLnBrk="1" hangingPunct="1"/>
            <a:r>
              <a:rPr lang="en-GB" altLang="en-US" sz="2800"/>
              <a:t>Take care with sources of ignition</a:t>
            </a:r>
          </a:p>
          <a:p>
            <a:pPr eaLnBrk="1" hangingPunct="1"/>
            <a:r>
              <a:rPr lang="en-GB" altLang="en-US" sz="2800"/>
              <a:t>Do not wedge open fire doors</a:t>
            </a:r>
          </a:p>
          <a:p>
            <a:pPr eaLnBrk="1" hangingPunct="1"/>
            <a:r>
              <a:rPr lang="en-GB" altLang="en-US" sz="2800"/>
              <a:t>Do not block fire escapes</a:t>
            </a:r>
          </a:p>
          <a:p>
            <a:pPr eaLnBrk="1" hangingPunct="1"/>
            <a:r>
              <a:rPr lang="en-GB" altLang="en-US" sz="2800"/>
              <a:t>Reports faults promptly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BE6FC57B-7C3B-49C8-A213-4C42905DE1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/>
              <a:t>If fire breaks out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C2FD14F0-30FF-40A2-9F73-CF9DEF0FED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altLang="en-US" sz="2800"/>
              <a:t>Raise the alarm by breaking the nearest fire alarm call point and shouting ‘Fire!’.</a:t>
            </a:r>
          </a:p>
          <a:p>
            <a:pPr eaLnBrk="1" hangingPunct="1">
              <a:defRPr/>
            </a:pPr>
            <a:r>
              <a:rPr lang="en-GB" altLang="en-US" sz="2800"/>
              <a:t>Call the </a:t>
            </a:r>
            <a:r>
              <a:rPr lang="en-IE" altLang="en-US" sz="2800"/>
              <a:t>Fire Brigade by dialling </a:t>
            </a:r>
            <a:r>
              <a:rPr lang="en-IE" alt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999/112</a:t>
            </a:r>
            <a:r>
              <a:rPr lang="en-IE" altLang="en-US" sz="2800"/>
              <a:t>, then call the internal </a:t>
            </a:r>
            <a:r>
              <a:rPr lang="en-GB" altLang="en-US" sz="2800"/>
              <a:t>Emergency Number (061) 21</a:t>
            </a:r>
            <a:r>
              <a:rPr lang="en-GB" altLang="en-US" sz="2800" b="1" u="sng">
                <a:solidFill>
                  <a:srgbClr val="FF3300"/>
                </a:solidFill>
              </a:rPr>
              <a:t>3333</a:t>
            </a:r>
            <a:r>
              <a:rPr lang="en-IE" altLang="en-US" sz="2800" b="1"/>
              <a:t>.</a:t>
            </a:r>
          </a:p>
          <a:p>
            <a:pPr eaLnBrk="1" hangingPunct="1">
              <a:defRPr/>
            </a:pPr>
            <a:r>
              <a:rPr lang="en-GB" altLang="en-US" sz="2800" b="1"/>
              <a:t>Do not</a:t>
            </a:r>
            <a:r>
              <a:rPr lang="en-GB" altLang="en-US" sz="2800"/>
              <a:t> tackle the fire unless you have been trained in the use of fire extinguishers and </a:t>
            </a:r>
            <a:r>
              <a:rPr lang="en-GB" altLang="en-US" sz="2800" b="1"/>
              <a:t>do not</a:t>
            </a:r>
            <a:r>
              <a:rPr lang="en-GB" altLang="en-US" sz="2800"/>
              <a:t> take risks.</a:t>
            </a:r>
          </a:p>
          <a:p>
            <a:pPr eaLnBrk="1" hangingPunct="1">
              <a:defRPr/>
            </a:pPr>
            <a:r>
              <a:rPr lang="en-GB" altLang="en-US" sz="2800"/>
              <a:t>Evacuate via the nearest exit and report to the Assembly Point.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2">
            <a:extLst>
              <a:ext uri="{FF2B5EF4-FFF2-40B4-BE49-F238E27FC236}">
                <a16:creationId xmlns:a16="http://schemas.microsoft.com/office/drawing/2014/main" id="{D7AC4468-D6F0-47D1-B332-110B8BEE0EA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9388" y="2708275"/>
          <a:ext cx="1917700" cy="234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3212327" imgH="3935896" progId="MS_ClipArt_Gallery.2">
                  <p:embed/>
                </p:oleObj>
              </mc:Choice>
              <mc:Fallback>
                <p:oleObj name="Clip" r:id="rId2" imgW="3212327" imgH="3935896" progId="MS_ClipArt_Gallery.2">
                  <p:embed/>
                  <p:pic>
                    <p:nvPicPr>
                      <p:cNvPr id="10242" name="Object 2">
                        <a:extLst>
                          <a:ext uri="{FF2B5EF4-FFF2-40B4-BE49-F238E27FC236}">
                            <a16:creationId xmlns:a16="http://schemas.microsoft.com/office/drawing/2014/main" id="{D7AC4468-D6F0-47D1-B332-110B8BEE0EA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2708275"/>
                        <a:ext cx="1917700" cy="2347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539" name="Rectangle 3">
            <a:extLst>
              <a:ext uri="{FF2B5EF4-FFF2-40B4-BE49-F238E27FC236}">
                <a16:creationId xmlns:a16="http://schemas.microsoft.com/office/drawing/2014/main" id="{111DBF5C-5D0B-4FFB-8A4B-F10F0320F2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080375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In Emergency!</a:t>
            </a: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4806AA7A-FBD9-49FB-A619-03A95D5383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95513" y="1295400"/>
            <a:ext cx="6697662" cy="411480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US" altLang="en-US" sz="2800"/>
              <a:t>If alarm sounds leave the building!</a:t>
            </a:r>
          </a:p>
          <a:p>
            <a:pPr eaLnBrk="1" hangingPunct="1">
              <a:lnSpc>
                <a:spcPct val="100000"/>
              </a:lnSpc>
            </a:pPr>
            <a:r>
              <a:rPr lang="en-US" altLang="en-US" sz="2800" b="1"/>
              <a:t>Do not</a:t>
            </a:r>
            <a:r>
              <a:rPr lang="en-US" altLang="en-US" sz="2800"/>
              <a:t> return until the all clear is given.</a:t>
            </a:r>
          </a:p>
          <a:p>
            <a:pPr eaLnBrk="1" hangingPunct="1">
              <a:lnSpc>
                <a:spcPct val="100000"/>
              </a:lnSpc>
            </a:pPr>
            <a:r>
              <a:rPr lang="en-US" altLang="en-US" sz="2800"/>
              <a:t>If it is safe to do so, switch off equipment before leaving.</a:t>
            </a:r>
          </a:p>
          <a:p>
            <a:pPr eaLnBrk="1" hangingPunct="1">
              <a:lnSpc>
                <a:spcPct val="100000"/>
              </a:lnSpc>
            </a:pPr>
            <a:r>
              <a:rPr lang="en-US" altLang="en-US" sz="2800"/>
              <a:t>Only use fire extinguishers, if your exit path at your rear is clear, you are in no danger and you have been trained in their use.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D8B6C565-E9F3-4F9E-8ABA-62035CBE16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5400"/>
              <a:t>Familiarise yourself with the location of :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B49370B-C74F-40CF-840C-0EA0F69E9F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2133600"/>
            <a:ext cx="7843837" cy="3962400"/>
          </a:xfrm>
        </p:spPr>
        <p:txBody>
          <a:bodyPr/>
          <a:lstStyle/>
          <a:p>
            <a:pPr eaLnBrk="1" hangingPunct="1"/>
            <a:r>
              <a:rPr lang="en-GB" altLang="en-US"/>
              <a:t>Exits</a:t>
            </a:r>
          </a:p>
          <a:p>
            <a:pPr eaLnBrk="1" hangingPunct="1"/>
            <a:r>
              <a:rPr lang="en-GB" altLang="en-US"/>
              <a:t>Assembly Point(s)</a:t>
            </a:r>
          </a:p>
          <a:p>
            <a:pPr eaLnBrk="1" hangingPunct="1"/>
            <a:r>
              <a:rPr lang="en-GB" altLang="en-US"/>
              <a:t>Fire Alarm Call Points</a:t>
            </a:r>
          </a:p>
          <a:p>
            <a:pPr eaLnBrk="1" hangingPunct="1"/>
            <a:r>
              <a:rPr lang="en-GB" altLang="en-US"/>
              <a:t>Extinguishers (but do not use unless trained and confident)</a:t>
            </a:r>
          </a:p>
        </p:txBody>
      </p:sp>
      <p:graphicFrame>
        <p:nvGraphicFramePr>
          <p:cNvPr id="11268" name="Object 5">
            <a:extLst>
              <a:ext uri="{FF2B5EF4-FFF2-40B4-BE49-F238E27FC236}">
                <a16:creationId xmlns:a16="http://schemas.microsoft.com/office/drawing/2014/main" id="{B2C94298-2A3F-4FEC-94D6-891ED7A9F2BB}"/>
              </a:ext>
            </a:extLst>
          </p:cNvPr>
          <p:cNvGraphicFramePr>
            <a:graphicFrameLocks/>
          </p:cNvGraphicFramePr>
          <p:nvPr/>
        </p:nvGraphicFramePr>
        <p:xfrm>
          <a:off x="611188" y="4941888"/>
          <a:ext cx="2017712" cy="1439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2463800" imgH="3925888" progId="MS_ClipArt_Gallery.2">
                  <p:embed/>
                </p:oleObj>
              </mc:Choice>
              <mc:Fallback>
                <p:oleObj name="Clip" r:id="rId2" imgW="2463800" imgH="3925888" progId="MS_ClipArt_Gallery.2">
                  <p:embed/>
                  <p:pic>
                    <p:nvPicPr>
                      <p:cNvPr id="11268" name="Object 5">
                        <a:extLst>
                          <a:ext uri="{FF2B5EF4-FFF2-40B4-BE49-F238E27FC236}">
                            <a16:creationId xmlns:a16="http://schemas.microsoft.com/office/drawing/2014/main" id="{B2C94298-2A3F-4FEC-94D6-891ED7A9F2BB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4941888"/>
                        <a:ext cx="2017712" cy="1439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880A76B4-9362-401B-BFC8-3B9AF72BBD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080375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IE"/>
              <a:t>Safety and YOU!</a:t>
            </a:r>
            <a:endParaRPr lang="en-GB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23086E5C-5EC3-4112-B44E-AD3C073382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1196975"/>
            <a:ext cx="7340600" cy="374173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Blip>
                <a:blip r:embed="rId2"/>
              </a:buBlip>
            </a:pPr>
            <a:r>
              <a:rPr lang="en-GB" altLang="en-US" sz="2400"/>
              <a:t>Take reasonable care of your own safety and anyone affected by your actions</a:t>
            </a:r>
          </a:p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Blip>
                <a:blip r:embed="rId2"/>
              </a:buBlip>
            </a:pPr>
            <a:r>
              <a:rPr lang="en-GB" altLang="en-US" sz="2400"/>
              <a:t>Not under the influence of alcohol or drugs</a:t>
            </a:r>
          </a:p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Blip>
                <a:blip r:embed="rId2"/>
              </a:buBlip>
            </a:pPr>
            <a:r>
              <a:rPr lang="en-GB" altLang="en-US" sz="2400"/>
              <a:t>Co-operate with the University on H&amp;S issues.</a:t>
            </a:r>
          </a:p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Blip>
                <a:blip r:embed="rId2"/>
              </a:buBlip>
            </a:pPr>
            <a:r>
              <a:rPr lang="en-GB" altLang="en-US" sz="2400"/>
              <a:t>Not engage in improper conduct or behaviour</a:t>
            </a:r>
          </a:p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Blip>
                <a:blip r:embed="rId2"/>
              </a:buBlip>
            </a:pPr>
            <a:r>
              <a:rPr lang="en-GB" altLang="en-US" sz="2400"/>
              <a:t>Attend required training courses.</a:t>
            </a:r>
          </a:p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Blip>
                <a:blip r:embed="rId2"/>
              </a:buBlip>
            </a:pPr>
            <a:r>
              <a:rPr lang="en-GB" altLang="en-US" sz="2400"/>
              <a:t>Report defects in place, plant or procedures or safety contraventions </a:t>
            </a:r>
            <a:r>
              <a:rPr lang="en-IE" altLang="en-US" sz="2400"/>
              <a:t> (to your Academic Supervisor / HOD / CTO)</a:t>
            </a:r>
            <a:endParaRPr lang="en-GB" altLang="en-US" sz="2400"/>
          </a:p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Blip>
                <a:blip r:embed="rId2"/>
              </a:buBlip>
            </a:pPr>
            <a:r>
              <a:rPr lang="en-GB" altLang="en-US" sz="2400"/>
              <a:t>Do not misuse anything provided for securing safety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2">
            <a:extLst>
              <a:ext uri="{FF2B5EF4-FFF2-40B4-BE49-F238E27FC236}">
                <a16:creationId xmlns:a16="http://schemas.microsoft.com/office/drawing/2014/main" id="{0ECD5C73-5F3C-42F7-BAA6-0D0CB1A02BA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1000" y="2133600"/>
          <a:ext cx="2209800" cy="347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2673229" imgH="3753016" progId="MS_ClipArt_Gallery.2">
                  <p:embed/>
                </p:oleObj>
              </mc:Choice>
              <mc:Fallback>
                <p:oleObj name="Clip" r:id="rId2" imgW="2673229" imgH="3753016" progId="MS_ClipArt_Gallery.2">
                  <p:embed/>
                  <p:pic>
                    <p:nvPicPr>
                      <p:cNvPr id="13314" name="Object 2">
                        <a:extLst>
                          <a:ext uri="{FF2B5EF4-FFF2-40B4-BE49-F238E27FC236}">
                            <a16:creationId xmlns:a16="http://schemas.microsoft.com/office/drawing/2014/main" id="{0ECD5C73-5F3C-42F7-BAA6-0D0CB1A02BA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133600"/>
                        <a:ext cx="2209800" cy="347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3" name="Rectangle 3">
            <a:extLst>
              <a:ext uri="{FF2B5EF4-FFF2-40B4-BE49-F238E27FC236}">
                <a16:creationId xmlns:a16="http://schemas.microsoft.com/office/drawing/2014/main" id="{A9EC7C9F-08AF-4EFD-AC51-A11ABDB472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188" y="25400"/>
            <a:ext cx="8080375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Risk Assessment</a:t>
            </a:r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A43BDE12-714A-42A1-9A82-0BD6E01E90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27313" y="981075"/>
            <a:ext cx="6303962" cy="411480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US" altLang="en-US" sz="2800"/>
              <a:t>Before any new potentially hazardous activity takes place, it must be Risk Assessed (by you!).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endParaRPr lang="en-US" altLang="en-US" sz="2800"/>
          </a:p>
          <a:p>
            <a:pPr eaLnBrk="1" hangingPunct="1">
              <a:lnSpc>
                <a:spcPct val="100000"/>
              </a:lnSpc>
            </a:pPr>
            <a:r>
              <a:rPr lang="en-US" altLang="en-US" sz="2800"/>
              <a:t>A Risk Assessment form </a:t>
            </a:r>
            <a:r>
              <a:rPr lang="en-US" altLang="en-US" sz="2800" b="1"/>
              <a:t>must</a:t>
            </a:r>
            <a:r>
              <a:rPr lang="en-US" altLang="en-US" sz="2800"/>
              <a:t> be completed for all experimental or project work. </a:t>
            </a:r>
          </a:p>
          <a:p>
            <a:pPr eaLnBrk="1" hangingPunct="1">
              <a:lnSpc>
                <a:spcPct val="100000"/>
              </a:lnSpc>
            </a:pPr>
            <a:endParaRPr lang="en-US" altLang="en-US" sz="2800"/>
          </a:p>
          <a:p>
            <a:pPr eaLnBrk="1" hangingPunct="1">
              <a:lnSpc>
                <a:spcPct val="100000"/>
              </a:lnSpc>
            </a:pPr>
            <a:r>
              <a:rPr lang="en-IE" altLang="en-US" sz="2800"/>
              <a:t>All Risk Assessments </a:t>
            </a:r>
            <a:r>
              <a:rPr lang="en-IE" altLang="en-US" sz="2800" b="1"/>
              <a:t>must</a:t>
            </a:r>
            <a:r>
              <a:rPr lang="en-IE" altLang="en-US" sz="2800"/>
              <a:t> be approved and signed off by your Academic Supervisor / HOD </a:t>
            </a:r>
            <a:endParaRPr lang="en-US" altLang="en-US" sz="280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Training">
  <a:themeElements>
    <a:clrScheme name="Train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CCFF"/>
      </a:accent1>
      <a:accent2>
        <a:srgbClr val="FFFF00"/>
      </a:accent2>
      <a:accent3>
        <a:srgbClr val="AAAAFF"/>
      </a:accent3>
      <a:accent4>
        <a:srgbClr val="DADADA"/>
      </a:accent4>
      <a:accent5>
        <a:srgbClr val="AAE2FF"/>
      </a:accent5>
      <a:accent6>
        <a:srgbClr val="E7E700"/>
      </a:accent6>
      <a:hlink>
        <a:srgbClr val="FF0033"/>
      </a:hlink>
      <a:folHlink>
        <a:srgbClr val="3366FF"/>
      </a:folHlink>
    </a:clrScheme>
    <a:fontScheme name="Training">
      <a:majorFont>
        <a:latin typeface="Impact"/>
        <a:ea typeface=""/>
        <a:cs typeface=""/>
      </a:majorFont>
      <a:minorFont>
        <a:latin typeface="Opti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rain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CCFF"/>
        </a:accent1>
        <a:accent2>
          <a:srgbClr val="FFFF00"/>
        </a:accent2>
        <a:accent3>
          <a:srgbClr val="AAAAFF"/>
        </a:accent3>
        <a:accent4>
          <a:srgbClr val="DADADA"/>
        </a:accent4>
        <a:accent5>
          <a:srgbClr val="AAE2FF"/>
        </a:accent5>
        <a:accent6>
          <a:srgbClr val="E7E700"/>
        </a:accent6>
        <a:hlink>
          <a:srgbClr val="FF0033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00CCCC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00B9B9"/>
        </a:accent6>
        <a:hlink>
          <a:srgbClr val="CC99FF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FFFF0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E7E700"/>
        </a:accent6>
        <a:hlink>
          <a:srgbClr val="6600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FFFF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E7E700"/>
        </a:accent6>
        <a:hlink>
          <a:srgbClr val="CC0000"/>
        </a:hlink>
        <a:folHlink>
          <a:srgbClr val="CC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94C232290C90468183C5B1CD308F16" ma:contentTypeVersion="8" ma:contentTypeDescription="Create a new document." ma:contentTypeScope="" ma:versionID="bf49b07f34fe207d8fda2348f7aa5c40">
  <xsd:schema xmlns:xsd="http://www.w3.org/2001/XMLSchema" xmlns:xs="http://www.w3.org/2001/XMLSchema" xmlns:p="http://schemas.microsoft.com/office/2006/metadata/properties" xmlns:ns2="a1fde7e2-0a02-497d-b1fd-84f06373d39f" targetNamespace="http://schemas.microsoft.com/office/2006/metadata/properties" ma:root="true" ma:fieldsID="0509539149864c717a542050c6716517" ns2:_="">
    <xsd:import namespace="a1fde7e2-0a02-497d-b1fd-84f06373d3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fde7e2-0a02-497d-b1fd-84f06373d3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7887670-1944-4979-B999-BB42A458012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B0FC8F6-153B-43E2-9093-BDDA749FF65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99B95BF-02B0-4D92-B4E0-9F1940CC55E9}">
  <ds:schemaRefs>
    <ds:schemaRef ds:uri="a1fde7e2-0a02-497d-b1fd-84f06373d39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X:Templates:Presentations:Content:Training</Template>
  <TotalTime>0</TotalTime>
  <Words>793</Words>
  <Application>Microsoft Office PowerPoint</Application>
  <PresentationFormat>On-screen Show (4:3)</PresentationFormat>
  <Paragraphs>99</Paragraphs>
  <Slides>18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Optima</vt:lpstr>
      <vt:lpstr>Arial</vt:lpstr>
      <vt:lpstr>Impact</vt:lpstr>
      <vt:lpstr>Times New Roman</vt:lpstr>
      <vt:lpstr>Wingdings</vt:lpstr>
      <vt:lpstr>Training</vt:lpstr>
      <vt:lpstr>Clip</vt:lpstr>
      <vt:lpstr>Safety for Researchers</vt:lpstr>
      <vt:lpstr>Health &amp; Safety Unit</vt:lpstr>
      <vt:lpstr>Who can help?</vt:lpstr>
      <vt:lpstr>Fire Precautions</vt:lpstr>
      <vt:lpstr>If fire breaks out</vt:lpstr>
      <vt:lpstr>In Emergency!</vt:lpstr>
      <vt:lpstr>Familiarise yourself with the location of :</vt:lpstr>
      <vt:lpstr>Safety and YOU!</vt:lpstr>
      <vt:lpstr>Risk Assessment</vt:lpstr>
      <vt:lpstr>Risk Assessment</vt:lpstr>
      <vt:lpstr>Personal Protective Equipment (P.P.E)</vt:lpstr>
      <vt:lpstr>Chemical Agent Risk Assessment</vt:lpstr>
      <vt:lpstr>Chemicals</vt:lpstr>
      <vt:lpstr>Accidents &amp; First Aid</vt:lpstr>
      <vt:lpstr>Child Safeguarding</vt:lpstr>
      <vt:lpstr>General Information</vt:lpstr>
      <vt:lpstr>Remember!</vt:lpstr>
      <vt:lpstr>Thank You</vt:lpstr>
    </vt:vector>
  </TitlesOfParts>
  <Company>Division of Engineering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Derek Jardine</dc:creator>
  <cp:lastModifiedBy>Grainne OCarroll</cp:lastModifiedBy>
  <cp:revision>3</cp:revision>
  <cp:lastPrinted>2015-11-06T14:30:59Z</cp:lastPrinted>
  <dcterms:created xsi:type="dcterms:W3CDTF">2001-10-10T12:31:27Z</dcterms:created>
  <dcterms:modified xsi:type="dcterms:W3CDTF">2022-10-20T11:00:35Z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0x0101009694C232290C90468183C5B1CD308F16</vt:lpwstr>
  </property>
</Properties>
</file>