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5" r:id="rId3"/>
    <p:sldId id="268" r:id="rId4"/>
    <p:sldId id="269" r:id="rId5"/>
    <p:sldId id="282" r:id="rId6"/>
    <p:sldId id="281" r:id="rId7"/>
    <p:sldId id="286" r:id="rId8"/>
    <p:sldId id="270" r:id="rId9"/>
    <p:sldId id="271" r:id="rId10"/>
    <p:sldId id="273" r:id="rId11"/>
    <p:sldId id="283" r:id="rId12"/>
    <p:sldId id="274" r:id="rId13"/>
    <p:sldId id="277" r:id="rId14"/>
    <p:sldId id="284" r:id="rId15"/>
    <p:sldId id="279" r:id="rId16"/>
    <p:sldId id="280" r:id="rId17"/>
    <p:sldId id="266" r:id="rId18"/>
  </p:sldIdLst>
  <p:sldSz cx="16257588" cy="10158413"/>
  <p:notesSz cx="6858000" cy="9144000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56"/>
    <a:srgbClr val="005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29" autoAdjust="0"/>
    <p:restoredTop sz="94753"/>
  </p:normalViewPr>
  <p:slideViewPr>
    <p:cSldViewPr snapToGrid="0" snapToObjects="1">
      <p:cViewPr varScale="1">
        <p:scale>
          <a:sx n="76" d="100"/>
          <a:sy n="76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8D53C-149F-6740-BCDE-ADDE24609432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406807"/>
            <a:ext cx="14631829" cy="1693069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80" y="2273886"/>
            <a:ext cx="7183258" cy="94764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76" indent="0">
              <a:buNone/>
              <a:defRPr sz="2667" b="1"/>
            </a:lvl2pPr>
            <a:lvl3pPr marL="1219352" indent="0">
              <a:buNone/>
              <a:defRPr sz="2400" b="1"/>
            </a:lvl3pPr>
            <a:lvl4pPr marL="1829029" indent="0">
              <a:buNone/>
              <a:defRPr sz="2134" b="1"/>
            </a:lvl4pPr>
            <a:lvl5pPr marL="2438705" indent="0">
              <a:buNone/>
              <a:defRPr sz="2134" b="1"/>
            </a:lvl5pPr>
            <a:lvl6pPr marL="3048381" indent="0">
              <a:buNone/>
              <a:defRPr sz="2134" b="1"/>
            </a:lvl6pPr>
            <a:lvl7pPr marL="3658057" indent="0">
              <a:buNone/>
              <a:defRPr sz="2134" b="1"/>
            </a:lvl7pPr>
            <a:lvl8pPr marL="4267733" indent="0">
              <a:buNone/>
              <a:defRPr sz="2134" b="1"/>
            </a:lvl8pPr>
            <a:lvl9pPr marL="4877410" indent="0">
              <a:buNone/>
              <a:defRPr sz="2134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80" y="3221534"/>
            <a:ext cx="7183258" cy="585284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631" y="2273886"/>
            <a:ext cx="7186079" cy="94764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76" indent="0">
              <a:buNone/>
              <a:defRPr sz="2667" b="1"/>
            </a:lvl2pPr>
            <a:lvl3pPr marL="1219352" indent="0">
              <a:buNone/>
              <a:defRPr sz="2400" b="1"/>
            </a:lvl3pPr>
            <a:lvl4pPr marL="1829029" indent="0">
              <a:buNone/>
              <a:defRPr sz="2134" b="1"/>
            </a:lvl4pPr>
            <a:lvl5pPr marL="2438705" indent="0">
              <a:buNone/>
              <a:defRPr sz="2134" b="1"/>
            </a:lvl5pPr>
            <a:lvl6pPr marL="3048381" indent="0">
              <a:buNone/>
              <a:defRPr sz="2134" b="1"/>
            </a:lvl6pPr>
            <a:lvl7pPr marL="3658057" indent="0">
              <a:buNone/>
              <a:defRPr sz="2134" b="1"/>
            </a:lvl7pPr>
            <a:lvl8pPr marL="4267733" indent="0">
              <a:buNone/>
              <a:defRPr sz="2134" b="1"/>
            </a:lvl8pPr>
            <a:lvl9pPr marL="4877410" indent="0">
              <a:buNone/>
              <a:defRPr sz="2134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631" y="3221534"/>
            <a:ext cx="7186079" cy="585284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0695A-360A-4BFD-B117-F1C145BCD4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912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744000"/>
            <a:ext cx="10800000" cy="672893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r>
              <a:rPr lang="en-IE"/>
              <a:t>06.11.19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4000" y="540000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0" y="5040000"/>
            <a:ext cx="2376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8" r:id="rId12"/>
    <p:sldLayoutId id="2147483664" r:id="rId13"/>
  </p:sldLayoutIdLst>
  <p:hf sldNum="0" hdr="0" ftr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ul.ie/gps/training-professional%20development-postgraduate-research-student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CB0A-7993-BA4C-8272-98FAE8DB7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000" y="4629149"/>
            <a:ext cx="14452600" cy="1771651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 smtClean="0"/>
              <a:t>Researcher Development 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sz="3600" dirty="0" smtClean="0"/>
              <a:t>UL PGR </a:t>
            </a:r>
            <a:r>
              <a:rPr lang="en-IE" sz="3600" dirty="0" smtClean="0"/>
              <a:t>Orientation - Autumn 2022 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4F361-F4D6-E44D-BA05-8CE0226C3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2650" y="7200901"/>
            <a:ext cx="8791350" cy="1562099"/>
          </a:xfrm>
        </p:spPr>
        <p:txBody>
          <a:bodyPr>
            <a:normAutofit/>
          </a:bodyPr>
          <a:lstStyle/>
          <a:p>
            <a:pPr algn="ctr"/>
            <a:r>
              <a:rPr lang="en-IE" sz="3200" dirty="0" smtClean="0">
                <a:solidFill>
                  <a:schemeClr val="bg1"/>
                </a:solidFill>
              </a:rPr>
              <a:t>Dr Ger </a:t>
            </a:r>
            <a:r>
              <a:rPr lang="en-IE" sz="3200" dirty="0">
                <a:solidFill>
                  <a:schemeClr val="bg1"/>
                </a:solidFill>
              </a:rPr>
              <a:t>Downes</a:t>
            </a:r>
          </a:p>
          <a:p>
            <a:pPr algn="ctr"/>
            <a:r>
              <a:rPr lang="en-IE" sz="3200" dirty="0" smtClean="0">
                <a:solidFill>
                  <a:schemeClr val="bg1"/>
                </a:solidFill>
              </a:rPr>
              <a:t>Graduate and Professional Studies </a:t>
            </a:r>
            <a:endParaRPr lang="en-GB" sz="3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smtClean="0"/>
              <a:t>Regional Writing Centre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00" y="2412000"/>
            <a:ext cx="14022170" cy="66367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/>
              <a:t>PhD Writers' Group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 PhD Writers' Week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 Modules on writing for publication and thesis writing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 Online resources for writers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 An opportunity to mentor undergraduate writers in the Writing Centre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 UL One Campus One Book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 Peer Tutoring In Academic Writing module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711690"/>
            <a:ext cx="4685506" cy="12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0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06.11.19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704" y="145565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00" y="702525"/>
            <a:ext cx="14022170" cy="1042950"/>
          </a:xfrm>
        </p:spPr>
        <p:txBody>
          <a:bodyPr/>
          <a:lstStyle/>
          <a:p>
            <a:pPr algn="ctr"/>
            <a:r>
              <a:rPr lang="en-IE" b="1" dirty="0" smtClean="0"/>
              <a:t>Library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76225"/>
            <a:ext cx="15773400" cy="6299690"/>
          </a:xfrm>
        </p:spPr>
        <p:txBody>
          <a:bodyPr/>
          <a:lstStyle/>
          <a:p>
            <a:pPr algn="just"/>
            <a:endParaRPr lang="en-IE" dirty="0" smtClean="0"/>
          </a:p>
          <a:p>
            <a:pPr algn="just"/>
            <a:r>
              <a:rPr lang="en-IE" sz="3200" dirty="0" smtClean="0"/>
              <a:t>Online training materials from </a:t>
            </a:r>
            <a:r>
              <a:rPr lang="en-IE" sz="3200" b="1" dirty="0" err="1" smtClean="0"/>
              <a:t>Epigeum</a:t>
            </a:r>
            <a:r>
              <a:rPr lang="en-IE" sz="3200" dirty="0"/>
              <a:t> </a:t>
            </a:r>
            <a:r>
              <a:rPr lang="en-IE" sz="3200" dirty="0" smtClean="0"/>
              <a:t>in research, teaching and development, studying, wellbeing etc. </a:t>
            </a:r>
          </a:p>
          <a:p>
            <a:pPr algn="just"/>
            <a:endParaRPr lang="en-IE" sz="3200" dirty="0" smtClean="0"/>
          </a:p>
          <a:p>
            <a:pPr algn="just"/>
            <a:endParaRPr lang="en-IE" sz="3200" dirty="0" smtClean="0"/>
          </a:p>
          <a:p>
            <a:pPr algn="just"/>
            <a:r>
              <a:rPr lang="en-IE" sz="3200" dirty="0" smtClean="0"/>
              <a:t>Courses include: </a:t>
            </a:r>
            <a:r>
              <a:rPr lang="en-IE" sz="3200" b="1" dirty="0" smtClean="0"/>
              <a:t>Research Integrity</a:t>
            </a:r>
            <a:r>
              <a:rPr lang="en-IE" sz="3200" dirty="0" smtClean="0"/>
              <a:t>, Career Planning in the Arts, Humanities and Social Sciences, Intellectual Property in the Research Context, Managing Your Research Supervisor or Principal Investigator</a:t>
            </a:r>
          </a:p>
          <a:p>
            <a:pPr algn="just"/>
            <a:endParaRPr lang="en-IE" sz="3200" dirty="0"/>
          </a:p>
          <a:p>
            <a:r>
              <a:rPr lang="en-GB" sz="3200" b="1" dirty="0" smtClean="0"/>
              <a:t>Research Integrity Training</a:t>
            </a:r>
            <a:r>
              <a:rPr lang="en-GB" sz="3200" dirty="0" smtClean="0"/>
              <a:t>: https</a:t>
            </a:r>
            <a:r>
              <a:rPr lang="en-GB" sz="3200" dirty="0"/>
              <a:t>://www.ul.ie/research/content/researchintegrity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711690"/>
            <a:ext cx="4685506" cy="12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2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616358"/>
            <a:ext cx="14631829" cy="749402"/>
          </a:xfrm>
        </p:spPr>
        <p:txBody>
          <a:bodyPr/>
          <a:lstStyle/>
          <a:p>
            <a:pPr algn="ctr"/>
            <a:r>
              <a:rPr lang="en-IE" b="1" dirty="0" smtClean="0"/>
              <a:t>Library Workshops-Research Services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1" y="1733550"/>
            <a:ext cx="7557988" cy="82094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How </a:t>
            </a:r>
            <a:r>
              <a:rPr lang="en-GB" dirty="0"/>
              <a:t>to Write a Great Research Paper, and get Published in a Top </a:t>
            </a:r>
            <a:r>
              <a:rPr lang="en-GB" dirty="0" smtClean="0"/>
              <a:t>Journal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Maximising </a:t>
            </a:r>
            <a:r>
              <a:rPr lang="en-GB" dirty="0"/>
              <a:t>Your Research </a:t>
            </a:r>
            <a:r>
              <a:rPr lang="en-GB" dirty="0" smtClean="0"/>
              <a:t>Impact</a:t>
            </a:r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/>
              <a:t>Selecting high impact journals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Referencing </a:t>
            </a:r>
            <a:r>
              <a:rPr lang="en-GB" dirty="0"/>
              <a:t>and EndNote</a:t>
            </a:r>
          </a:p>
          <a:p>
            <a:pPr lvl="0"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Google Scholar Researcher </a:t>
            </a:r>
            <a:r>
              <a:rPr lang="en-GB" dirty="0" smtClean="0"/>
              <a:t>Profile</a:t>
            </a:r>
          </a:p>
          <a:p>
            <a:pPr>
              <a:lnSpc>
                <a:spcPct val="100000"/>
              </a:lnSpc>
            </a:pP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631" y="1733551"/>
            <a:ext cx="7186079" cy="8424862"/>
          </a:xfrm>
        </p:spPr>
        <p:txBody>
          <a:bodyPr/>
          <a:lstStyle/>
          <a:p>
            <a:pPr lvl="0">
              <a:lnSpc>
                <a:spcPct val="100000"/>
              </a:lnSpc>
            </a:pPr>
            <a:endParaRPr lang="en-GB" dirty="0" smtClean="0"/>
          </a:p>
          <a:p>
            <a:pPr lvl="0">
              <a:lnSpc>
                <a:spcPct val="100000"/>
              </a:lnSpc>
            </a:pPr>
            <a:r>
              <a:rPr lang="en-GB" dirty="0" smtClean="0"/>
              <a:t>Importance </a:t>
            </a:r>
            <a:r>
              <a:rPr lang="en-GB" dirty="0"/>
              <a:t>of Research Data </a:t>
            </a:r>
            <a:r>
              <a:rPr lang="en-GB" dirty="0" smtClean="0"/>
              <a:t>Management</a:t>
            </a:r>
          </a:p>
          <a:p>
            <a:pPr lvl="0"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Data Management Planning</a:t>
            </a:r>
          </a:p>
          <a:p>
            <a:pPr lvl="0"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Realising your Research Value </a:t>
            </a:r>
            <a:endParaRPr lang="en-GB" dirty="0" smtClean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 lvl="0">
              <a:lnSpc>
                <a:spcPct val="100000"/>
              </a:lnSpc>
            </a:pPr>
            <a:r>
              <a:rPr lang="en-GB" dirty="0" smtClean="0"/>
              <a:t>Research </a:t>
            </a:r>
            <a:r>
              <a:rPr lang="en-GB" dirty="0"/>
              <a:t>Profiles - ORCID &amp; Google </a:t>
            </a:r>
            <a:r>
              <a:rPr lang="en-GB" dirty="0" smtClean="0"/>
              <a:t>Scholar</a:t>
            </a:r>
          </a:p>
          <a:p>
            <a:pPr lvl="0">
              <a:lnSpc>
                <a:spcPct val="100000"/>
              </a:lnSpc>
            </a:pPr>
            <a:endParaRPr lang="en-GB" dirty="0"/>
          </a:p>
          <a:p>
            <a:pPr lvl="0">
              <a:lnSpc>
                <a:spcPct val="100000"/>
              </a:lnSpc>
            </a:pPr>
            <a:endParaRPr lang="en-GB" dirty="0" smtClean="0"/>
          </a:p>
          <a:p>
            <a:pPr lvl="0">
              <a:lnSpc>
                <a:spcPct val="100000"/>
              </a:lnSpc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711690"/>
            <a:ext cx="4685506" cy="12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06.11.19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0" y="6497738"/>
            <a:ext cx="7071518" cy="26392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23255" y="5072390"/>
            <a:ext cx="57511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4800" dirty="0"/>
              <a:t>GPS YouTube Channel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9136950"/>
            <a:ext cx="8248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 smtClean="0"/>
              <a:t>PhD Video Research Podcast Series </a:t>
            </a:r>
            <a:endParaRPr lang="en-IE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0" y="558630"/>
            <a:ext cx="9220275" cy="440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Georgia" panose="02040502050405020303" pitchFamily="18" charset="0"/>
              </a:rPr>
              <a:t>Different types of PhDs and Doctorates at UL 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06.11.19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2" y="3578190"/>
            <a:ext cx="3339547" cy="3962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400" y="2512250"/>
            <a:ext cx="3699151" cy="4047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387" y="2512250"/>
            <a:ext cx="6899235" cy="2115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093" y="4536038"/>
            <a:ext cx="7618285" cy="28659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1450" y="7280209"/>
            <a:ext cx="8736810" cy="1870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61671" y="8848782"/>
            <a:ext cx="3890608" cy="10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8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90" y="927655"/>
            <a:ext cx="13358195" cy="7378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650" y="8711690"/>
            <a:ext cx="4685506" cy="1231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0" y="8360945"/>
            <a:ext cx="3980714" cy="17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4918-DD1F-054C-A4FB-2EAF57D39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870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Training and Professional Development for </a:t>
            </a:r>
            <a:r>
              <a:rPr lang="en-IE" dirty="0" smtClean="0"/>
              <a:t>PGRs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00" y="2412000"/>
            <a:ext cx="14022170" cy="1254728"/>
          </a:xfrm>
        </p:spPr>
        <p:txBody>
          <a:bodyPr/>
          <a:lstStyle/>
          <a:p>
            <a:endParaRPr lang="en-IE" dirty="0" smtClean="0"/>
          </a:p>
          <a:p>
            <a:pPr algn="ctr"/>
            <a:r>
              <a:rPr lang="en-IE" b="1" dirty="0" smtClean="0">
                <a:hlinkClick r:id="rId2"/>
              </a:rPr>
              <a:t>Training and Professional Development for PGRs </a:t>
            </a:r>
            <a:r>
              <a:rPr lang="en-IE" dirty="0" smtClean="0"/>
              <a:t>page 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06.11.19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393" y="3759199"/>
            <a:ext cx="11432707" cy="623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850" y="462000"/>
            <a:ext cx="14022170" cy="1042950"/>
          </a:xfrm>
        </p:spPr>
        <p:txBody>
          <a:bodyPr/>
          <a:lstStyle/>
          <a:p>
            <a:pPr algn="ctr"/>
            <a:r>
              <a:rPr lang="en-IE" b="1" dirty="0" smtClean="0"/>
              <a:t>Researcher </a:t>
            </a:r>
            <a:r>
              <a:rPr lang="en-IE" b="1" dirty="0" smtClean="0"/>
              <a:t>Development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350" y="1504949"/>
            <a:ext cx="14022170" cy="829945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E" b="1" dirty="0"/>
              <a:t>Summer </a:t>
            </a:r>
            <a:r>
              <a:rPr lang="en-IE" b="1" dirty="0"/>
              <a:t>School in Generic and Transferable </a:t>
            </a:r>
            <a:r>
              <a:rPr lang="en-IE" b="1" dirty="0"/>
              <a:t>Skills</a:t>
            </a:r>
          </a:p>
          <a:p>
            <a:pPr algn="just">
              <a:lnSpc>
                <a:spcPct val="150000"/>
              </a:lnSpc>
            </a:pPr>
            <a:r>
              <a:rPr lang="en-IE" b="1" dirty="0"/>
              <a:t>Transferable Skills workshops</a:t>
            </a:r>
          </a:p>
          <a:p>
            <a:pPr algn="just">
              <a:lnSpc>
                <a:spcPct val="150000"/>
              </a:lnSpc>
            </a:pPr>
            <a:r>
              <a:rPr lang="en-IE" b="1" dirty="0"/>
              <a:t>Weekly GPS webinars on PhD skills </a:t>
            </a:r>
          </a:p>
          <a:p>
            <a:pPr algn="just">
              <a:lnSpc>
                <a:spcPct val="150000"/>
              </a:lnSpc>
            </a:pPr>
            <a:r>
              <a:rPr lang="en-IE" b="1" dirty="0" err="1"/>
              <a:t>NVivo</a:t>
            </a:r>
            <a:r>
              <a:rPr lang="en-IE" b="1" dirty="0"/>
              <a:t> Workshops for </a:t>
            </a:r>
            <a:r>
              <a:rPr lang="en-IE" b="1" dirty="0"/>
              <a:t>PGRs </a:t>
            </a:r>
            <a:r>
              <a:rPr lang="en-IE" b="1" dirty="0" smtClean="0"/>
              <a:t>/ </a:t>
            </a:r>
            <a:r>
              <a:rPr lang="en-IE" b="1" dirty="0" err="1" smtClean="0"/>
              <a:t>NVivo</a:t>
            </a:r>
            <a:r>
              <a:rPr lang="en-IE" b="1" dirty="0" smtClean="0"/>
              <a:t> &amp; </a:t>
            </a:r>
            <a:r>
              <a:rPr lang="en-IE" b="1" dirty="0"/>
              <a:t>SPSS </a:t>
            </a:r>
            <a:r>
              <a:rPr lang="en-IE" b="1" dirty="0"/>
              <a:t>for </a:t>
            </a:r>
            <a:r>
              <a:rPr lang="en-IE" b="1" dirty="0"/>
              <a:t>PGRs via </a:t>
            </a:r>
            <a:r>
              <a:rPr lang="en-IE" b="1" dirty="0" err="1"/>
              <a:t>Topdesk</a:t>
            </a:r>
            <a:endParaRPr lang="en-IE" b="1" dirty="0"/>
          </a:p>
          <a:p>
            <a:pPr algn="just">
              <a:lnSpc>
                <a:spcPct val="150000"/>
              </a:lnSpc>
            </a:pPr>
            <a:r>
              <a:rPr lang="en-IE" b="1" dirty="0" smtClean="0"/>
              <a:t>Shut </a:t>
            </a:r>
            <a:r>
              <a:rPr lang="en-IE" b="1" dirty="0"/>
              <a:t>Up and Write! </a:t>
            </a:r>
            <a:r>
              <a:rPr lang="en-IE" b="1" dirty="0"/>
              <a:t>for UL &amp; Ulster University </a:t>
            </a:r>
            <a:r>
              <a:rPr lang="en-IE" b="1" dirty="0"/>
              <a:t>PGRs</a:t>
            </a:r>
          </a:p>
          <a:p>
            <a:pPr algn="just">
              <a:lnSpc>
                <a:spcPct val="150000"/>
              </a:lnSpc>
            </a:pPr>
            <a:r>
              <a:rPr lang="en-IE" b="1" dirty="0"/>
              <a:t>Teaching Workshops for PGR </a:t>
            </a:r>
            <a:r>
              <a:rPr lang="en-IE" b="1" dirty="0"/>
              <a:t>Tutors</a:t>
            </a:r>
          </a:p>
          <a:p>
            <a:pPr algn="just">
              <a:lnSpc>
                <a:spcPct val="150000"/>
              </a:lnSpc>
            </a:pPr>
            <a:r>
              <a:rPr lang="en-IE" b="1" dirty="0"/>
              <a:t>Essentials for teaching and learning </a:t>
            </a:r>
            <a:r>
              <a:rPr lang="en-IE" b="1" dirty="0"/>
              <a:t>online </a:t>
            </a:r>
            <a:r>
              <a:rPr lang="en-IE" b="1" dirty="0" smtClean="0"/>
              <a:t>&amp; </a:t>
            </a:r>
            <a:r>
              <a:rPr lang="en-IE" b="1" dirty="0"/>
              <a:t>Essentials of e-moderating </a:t>
            </a:r>
            <a:endParaRPr lang="en-IE" b="1" dirty="0"/>
          </a:p>
          <a:p>
            <a:pPr algn="just">
              <a:lnSpc>
                <a:spcPct val="150000"/>
              </a:lnSpc>
            </a:pPr>
            <a:r>
              <a:rPr lang="en-IE" b="1" dirty="0"/>
              <a:t>Research Integrity Training </a:t>
            </a:r>
            <a:endParaRPr lang="en-IE" b="1" dirty="0"/>
          </a:p>
          <a:p>
            <a:pPr algn="just">
              <a:lnSpc>
                <a:spcPct val="150000"/>
              </a:lnSpc>
            </a:pPr>
            <a:r>
              <a:rPr lang="en-GB" b="1" dirty="0"/>
              <a:t>LinkedIn Learning for UL PGRs</a:t>
            </a:r>
          </a:p>
          <a:p>
            <a:pPr algn="just">
              <a:lnSpc>
                <a:spcPct val="150000"/>
              </a:lnSpc>
            </a:pPr>
            <a:r>
              <a:rPr lang="en-IE" b="1" dirty="0"/>
              <a:t>Thesis-in-Three competition</a:t>
            </a:r>
          </a:p>
          <a:p>
            <a:pPr algn="just">
              <a:lnSpc>
                <a:spcPct val="150000"/>
              </a:lnSpc>
            </a:pPr>
            <a:r>
              <a:rPr lang="en-IE" b="1" dirty="0"/>
              <a:t>UL PhD Research Video Podcast Series </a:t>
            </a:r>
          </a:p>
          <a:p>
            <a:pPr algn="just">
              <a:lnSpc>
                <a:spcPct val="150000"/>
              </a:lnSpc>
            </a:pPr>
            <a:r>
              <a:rPr lang="en-IE" b="1" dirty="0"/>
              <a:t>‘Picture This’ competition </a:t>
            </a:r>
          </a:p>
          <a:p>
            <a:pPr algn="just">
              <a:lnSpc>
                <a:spcPct val="150000"/>
              </a:lnSpc>
            </a:pPr>
            <a:endParaRPr lang="en-IE" b="1" dirty="0"/>
          </a:p>
          <a:p>
            <a:pPr algn="just">
              <a:lnSpc>
                <a:spcPct val="150000"/>
              </a:lnSpc>
            </a:pPr>
            <a:endParaRPr lang="en-GB" b="1" dirty="0"/>
          </a:p>
          <a:p>
            <a:pPr algn="just">
              <a:lnSpc>
                <a:spcPct val="150000"/>
              </a:lnSpc>
            </a:pPr>
            <a:endParaRPr lang="en-I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711690"/>
            <a:ext cx="4685506" cy="12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3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smtClean="0"/>
              <a:t>GPS Transferable Skills Summer School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00" y="2412000"/>
            <a:ext cx="14022170" cy="67510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 smtClean="0"/>
              <a:t>Research </a:t>
            </a:r>
            <a:r>
              <a:rPr lang="en-GB" sz="3200" dirty="0"/>
              <a:t>Integrity (EHS)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Digital Research Management (Library and Information Services)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Planning Research and Publication (Library and Information Services)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Developing Ideas and Arguments: Writing into Academic Communities (Regional Writing Centre)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Research Ethics (AHSS)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Research Networking: Developing an Academic Profile (KBS)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711690"/>
            <a:ext cx="4685506" cy="12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00" y="462000"/>
            <a:ext cx="14022170" cy="1042950"/>
          </a:xfrm>
        </p:spPr>
        <p:txBody>
          <a:bodyPr/>
          <a:lstStyle/>
          <a:p>
            <a:pPr algn="ctr"/>
            <a:r>
              <a:rPr lang="en-IE" b="1" dirty="0" smtClean="0"/>
              <a:t>GPS Skills Workshops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50" y="1295400"/>
            <a:ext cx="14022170" cy="83439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E" sz="3200" dirty="0" smtClean="0"/>
              <a:t>Questionnaire </a:t>
            </a:r>
            <a:r>
              <a:rPr lang="en-IE" sz="3200" dirty="0"/>
              <a:t>Design</a:t>
            </a:r>
          </a:p>
          <a:p>
            <a:pPr>
              <a:lnSpc>
                <a:spcPct val="150000"/>
              </a:lnSpc>
            </a:pPr>
            <a:r>
              <a:rPr lang="en-IE" sz="3200" dirty="0" smtClean="0"/>
              <a:t>Statistical </a:t>
            </a:r>
            <a:r>
              <a:rPr lang="en-IE" sz="3200" dirty="0"/>
              <a:t>Inference using SPSS</a:t>
            </a:r>
          </a:p>
          <a:p>
            <a:pPr>
              <a:lnSpc>
                <a:spcPct val="150000"/>
              </a:lnSpc>
            </a:pPr>
            <a:r>
              <a:rPr lang="en-IE" sz="3200" dirty="0"/>
              <a:t>Multi-variable Data Analysis</a:t>
            </a:r>
          </a:p>
          <a:p>
            <a:pPr>
              <a:lnSpc>
                <a:spcPct val="150000"/>
              </a:lnSpc>
            </a:pPr>
            <a:r>
              <a:rPr lang="en-IE" sz="3200" dirty="0"/>
              <a:t>Formatting your </a:t>
            </a:r>
            <a:r>
              <a:rPr lang="en-IE" sz="3200" dirty="0" smtClean="0"/>
              <a:t>thesis</a:t>
            </a:r>
          </a:p>
          <a:p>
            <a:pPr>
              <a:lnSpc>
                <a:spcPct val="150000"/>
              </a:lnSpc>
            </a:pPr>
            <a:r>
              <a:rPr lang="en-IE" sz="3200" dirty="0" err="1"/>
              <a:t>NVivo</a:t>
            </a:r>
            <a:r>
              <a:rPr lang="en-IE" sz="3200" dirty="0"/>
              <a:t> Specialist Training</a:t>
            </a:r>
          </a:p>
          <a:p>
            <a:pPr>
              <a:lnSpc>
                <a:spcPct val="150000"/>
              </a:lnSpc>
            </a:pPr>
            <a:r>
              <a:rPr lang="en-IE" sz="3200" dirty="0" smtClean="0"/>
              <a:t>Microsoft </a:t>
            </a:r>
            <a:r>
              <a:rPr lang="en-IE" sz="3200" dirty="0"/>
              <a:t>Teams Training</a:t>
            </a:r>
          </a:p>
          <a:p>
            <a:pPr>
              <a:lnSpc>
                <a:spcPct val="150000"/>
              </a:lnSpc>
            </a:pPr>
            <a:r>
              <a:rPr lang="en-IE" sz="3200" dirty="0" smtClean="0"/>
              <a:t>Effective </a:t>
            </a:r>
            <a:r>
              <a:rPr lang="en-IE" sz="3200" dirty="0"/>
              <a:t>Presentations </a:t>
            </a:r>
            <a:endParaRPr lang="en-IE" sz="3200" dirty="0" smtClean="0"/>
          </a:p>
          <a:p>
            <a:pPr>
              <a:lnSpc>
                <a:spcPct val="150000"/>
              </a:lnSpc>
            </a:pPr>
            <a:r>
              <a:rPr lang="en-IE" sz="3200" dirty="0" smtClean="0"/>
              <a:t>Excel Levels 1 &amp; 2</a:t>
            </a:r>
          </a:p>
          <a:p>
            <a:pPr>
              <a:lnSpc>
                <a:spcPct val="150000"/>
              </a:lnSpc>
            </a:pPr>
            <a:r>
              <a:rPr lang="en-IE" sz="3200" dirty="0" smtClean="0"/>
              <a:t>SPSS </a:t>
            </a:r>
            <a:endParaRPr lang="en-IE" sz="3200" dirty="0"/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06.11.19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00" y="500100"/>
            <a:ext cx="14022170" cy="1042950"/>
          </a:xfrm>
        </p:spPr>
        <p:txBody>
          <a:bodyPr/>
          <a:lstStyle/>
          <a:p>
            <a:pPr algn="ctr"/>
            <a:r>
              <a:rPr lang="en-IE" b="1" dirty="0" smtClean="0"/>
              <a:t>GPS Weekly Webinar Series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00" y="1181100"/>
            <a:ext cx="14022170" cy="81789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GB" sz="3200" dirty="0"/>
              <a:t>Demonstrating the ‘Impact’ of your </a:t>
            </a:r>
            <a:r>
              <a:rPr lang="en-GB" sz="3200" dirty="0" smtClean="0"/>
              <a:t>PhD Research</a:t>
            </a:r>
            <a:endParaRPr lang="en-IE" sz="3200" dirty="0"/>
          </a:p>
          <a:p>
            <a:pPr lvl="0">
              <a:lnSpc>
                <a:spcPct val="150000"/>
              </a:lnSpc>
            </a:pPr>
            <a:r>
              <a:rPr lang="en-GB" sz="3200" dirty="0"/>
              <a:t>Design of </a:t>
            </a:r>
            <a:r>
              <a:rPr lang="en-GB" sz="3200" dirty="0" smtClean="0"/>
              <a:t>Experiments</a:t>
            </a:r>
            <a:endParaRPr lang="en-GB" sz="3200" dirty="0"/>
          </a:p>
          <a:p>
            <a:pPr lvl="0">
              <a:lnSpc>
                <a:spcPct val="150000"/>
              </a:lnSpc>
            </a:pPr>
            <a:r>
              <a:rPr lang="en-GB" sz="3200" dirty="0" smtClean="0"/>
              <a:t>Disseminating </a:t>
            </a:r>
            <a:r>
              <a:rPr lang="en-GB" sz="3200" dirty="0"/>
              <a:t>Your </a:t>
            </a:r>
            <a:r>
              <a:rPr lang="en-GB" sz="3200" dirty="0" smtClean="0"/>
              <a:t>Research</a:t>
            </a:r>
            <a:endParaRPr lang="en-IE" sz="3200" dirty="0"/>
          </a:p>
          <a:p>
            <a:pPr lvl="0">
              <a:lnSpc>
                <a:spcPct val="150000"/>
              </a:lnSpc>
            </a:pPr>
            <a:r>
              <a:rPr lang="en-GB" sz="3200" dirty="0"/>
              <a:t>Doing a Literature </a:t>
            </a:r>
            <a:r>
              <a:rPr lang="en-GB" sz="3200" dirty="0" smtClean="0"/>
              <a:t>Review</a:t>
            </a:r>
          </a:p>
          <a:p>
            <a:pPr lvl="0">
              <a:lnSpc>
                <a:spcPct val="150000"/>
              </a:lnSpc>
            </a:pPr>
            <a:r>
              <a:rPr lang="en-GB" sz="3200" dirty="0"/>
              <a:t>Project Managing Your PhD Thesis</a:t>
            </a:r>
            <a:endParaRPr lang="en-IE" sz="3200" dirty="0"/>
          </a:p>
          <a:p>
            <a:pPr lvl="0">
              <a:lnSpc>
                <a:spcPct val="150000"/>
              </a:lnSpc>
            </a:pPr>
            <a:r>
              <a:rPr lang="en-GB" sz="3200" dirty="0"/>
              <a:t>Research Integrity and Ethics in Your PhD</a:t>
            </a:r>
            <a:endParaRPr lang="en-IE" sz="3200" dirty="0"/>
          </a:p>
          <a:p>
            <a:pPr lvl="0">
              <a:lnSpc>
                <a:spcPct val="150000"/>
              </a:lnSpc>
            </a:pPr>
            <a:r>
              <a:rPr lang="en-GB" sz="3200" dirty="0" smtClean="0"/>
              <a:t>Wellbeing </a:t>
            </a:r>
            <a:r>
              <a:rPr lang="en-GB" sz="3200" dirty="0"/>
              <a:t>Through Healthy </a:t>
            </a:r>
            <a:r>
              <a:rPr lang="en-GB" sz="3200" dirty="0" smtClean="0"/>
              <a:t>UL</a:t>
            </a:r>
          </a:p>
          <a:p>
            <a:pPr lvl="0">
              <a:lnSpc>
                <a:spcPct val="150000"/>
              </a:lnSpc>
            </a:pPr>
            <a:r>
              <a:rPr lang="en-GB" sz="3200" dirty="0"/>
              <a:t>Surviving The Viva </a:t>
            </a:r>
            <a:endParaRPr lang="en-IE" sz="3200" dirty="0"/>
          </a:p>
          <a:p>
            <a:pPr lvl="0">
              <a:lnSpc>
                <a:spcPct val="150000"/>
              </a:lnSpc>
            </a:pPr>
            <a:r>
              <a:rPr lang="en-GB" sz="3200" dirty="0"/>
              <a:t>The Importance of Data Management </a:t>
            </a:r>
            <a:r>
              <a:rPr lang="en-GB" sz="3200" dirty="0" smtClean="0"/>
              <a:t>Planning</a:t>
            </a:r>
            <a:endParaRPr lang="en-IE" dirty="0"/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06.11.19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382" y="8669509"/>
            <a:ext cx="4685506" cy="12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00" y="1224000"/>
            <a:ext cx="14972900" cy="1042950"/>
          </a:xfrm>
        </p:spPr>
        <p:txBody>
          <a:bodyPr/>
          <a:lstStyle/>
          <a:p>
            <a:r>
              <a:rPr lang="en-IE" sz="3600" b="1" dirty="0" smtClean="0"/>
              <a:t>Other Providers of PGR Training &amp; Professional Development 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Human </a:t>
            </a:r>
            <a:r>
              <a:rPr lang="en-IE" dirty="0"/>
              <a:t>Resources </a:t>
            </a:r>
          </a:p>
          <a:p>
            <a:r>
              <a:rPr lang="en-IE" dirty="0"/>
              <a:t>Research Office </a:t>
            </a:r>
          </a:p>
          <a:p>
            <a:r>
              <a:rPr lang="en-IE" dirty="0" smtClean="0"/>
              <a:t>Library &amp; Information Services </a:t>
            </a:r>
            <a:endParaRPr lang="en-IE" dirty="0"/>
          </a:p>
          <a:p>
            <a:r>
              <a:rPr lang="en-IE" dirty="0"/>
              <a:t>Careers Office </a:t>
            </a:r>
            <a:endParaRPr lang="en-IE" dirty="0" smtClean="0"/>
          </a:p>
          <a:p>
            <a:r>
              <a:rPr lang="en-IE" dirty="0"/>
              <a:t>Regional Writing Centre </a:t>
            </a:r>
            <a:endParaRPr lang="en-IE" dirty="0" smtClean="0"/>
          </a:p>
          <a:p>
            <a:r>
              <a:rPr lang="en-IE" dirty="0" smtClean="0"/>
              <a:t>Information </a:t>
            </a:r>
            <a:r>
              <a:rPr lang="en-IE" dirty="0"/>
              <a:t>sessions, e.g. Irish Research Council Scholarship applicants 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06.11.19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 smtClean="0"/>
              <a:t>HR Learning &amp; Development Courses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00" y="2412000"/>
            <a:ext cx="14022170" cy="67701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GB" sz="3200" dirty="0"/>
              <a:t>Advanced Grant </a:t>
            </a:r>
            <a:r>
              <a:rPr lang="en-GB" sz="3200" dirty="0" smtClean="0"/>
              <a:t>Writing</a:t>
            </a:r>
          </a:p>
          <a:p>
            <a:pPr lvl="0">
              <a:lnSpc>
                <a:spcPct val="150000"/>
              </a:lnSpc>
            </a:pPr>
            <a:r>
              <a:rPr lang="en-GB" sz="3200" dirty="0" smtClean="0"/>
              <a:t>CV Building Workshop</a:t>
            </a:r>
          </a:p>
          <a:p>
            <a:pPr lvl="0">
              <a:lnSpc>
                <a:spcPct val="150000"/>
              </a:lnSpc>
            </a:pPr>
            <a:r>
              <a:rPr lang="en-GB" sz="3200" dirty="0" smtClean="0"/>
              <a:t>Effective </a:t>
            </a:r>
            <a:r>
              <a:rPr lang="en-GB" sz="3200" dirty="0"/>
              <a:t>Peer Review of </a:t>
            </a:r>
            <a:r>
              <a:rPr lang="en-GB" sz="3200" dirty="0" smtClean="0"/>
              <a:t>Articles</a:t>
            </a:r>
            <a:endParaRPr lang="en-GB" sz="3200" dirty="0"/>
          </a:p>
          <a:p>
            <a:pPr lvl="0">
              <a:lnSpc>
                <a:spcPct val="150000"/>
              </a:lnSpc>
            </a:pPr>
            <a:r>
              <a:rPr lang="en-GB" sz="3200" dirty="0"/>
              <a:t>Formulating Your Research </a:t>
            </a:r>
            <a:r>
              <a:rPr lang="en-GB" sz="3200" dirty="0" smtClean="0"/>
              <a:t>Proposal</a:t>
            </a:r>
            <a:endParaRPr lang="en-GB" sz="3200" dirty="0"/>
          </a:p>
          <a:p>
            <a:pPr lvl="0">
              <a:lnSpc>
                <a:spcPct val="150000"/>
              </a:lnSpc>
            </a:pPr>
            <a:r>
              <a:rPr lang="en-GB" sz="3200" dirty="0"/>
              <a:t>Grant Writing </a:t>
            </a:r>
            <a:r>
              <a:rPr lang="en-GB" sz="3200" dirty="0" smtClean="0"/>
              <a:t>Workshop</a:t>
            </a:r>
            <a:endParaRPr lang="en-GB" sz="3200" dirty="0"/>
          </a:p>
          <a:p>
            <a:pPr lvl="0">
              <a:lnSpc>
                <a:spcPct val="150000"/>
              </a:lnSpc>
            </a:pPr>
            <a:r>
              <a:rPr lang="en-GB" sz="3200" dirty="0"/>
              <a:t>Innovation and Creativity </a:t>
            </a:r>
            <a:r>
              <a:rPr lang="en-GB" sz="3200" dirty="0" smtClean="0"/>
              <a:t>Workshop</a:t>
            </a:r>
            <a:endParaRPr lang="en-GB" sz="3200" dirty="0"/>
          </a:p>
          <a:p>
            <a:pPr lvl="0">
              <a:lnSpc>
                <a:spcPct val="150000"/>
              </a:lnSpc>
            </a:pPr>
            <a:r>
              <a:rPr lang="en-GB" sz="3200" dirty="0"/>
              <a:t>Inter-Faculty Research Collaboration </a:t>
            </a:r>
            <a:r>
              <a:rPr lang="en-GB" sz="3200" dirty="0" smtClean="0"/>
              <a:t>Events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711690"/>
            <a:ext cx="4685506" cy="12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3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 smtClean="0"/>
              <a:t>HR Learning &amp; Development Courses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412000"/>
            <a:ext cx="15640050" cy="728445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GB" sz="3200" dirty="0"/>
              <a:t>Networking Event for New Researchers</a:t>
            </a:r>
          </a:p>
          <a:p>
            <a:pPr lvl="0">
              <a:lnSpc>
                <a:spcPct val="150000"/>
              </a:lnSpc>
            </a:pPr>
            <a:r>
              <a:rPr lang="en-GB" sz="3200" dirty="0"/>
              <a:t>Networking for Success - A Key Element of your Research Strategy</a:t>
            </a:r>
          </a:p>
          <a:p>
            <a:pPr lvl="0">
              <a:lnSpc>
                <a:spcPct val="150000"/>
              </a:lnSpc>
            </a:pPr>
            <a:r>
              <a:rPr lang="en-GB" sz="3200" dirty="0"/>
              <a:t>Presenting Your Research With Impact</a:t>
            </a:r>
          </a:p>
          <a:p>
            <a:pPr lvl="0">
              <a:lnSpc>
                <a:spcPct val="150000"/>
              </a:lnSpc>
            </a:pPr>
            <a:r>
              <a:rPr lang="en-GB" sz="3200" dirty="0"/>
              <a:t>Research Ethics Training</a:t>
            </a:r>
          </a:p>
          <a:p>
            <a:pPr lvl="0">
              <a:lnSpc>
                <a:spcPct val="150000"/>
              </a:lnSpc>
            </a:pPr>
            <a:r>
              <a:rPr lang="en-GB" sz="3200" dirty="0"/>
              <a:t>Research Week - Career Development Panel Discussion </a:t>
            </a:r>
          </a:p>
          <a:p>
            <a:pPr lvl="0">
              <a:lnSpc>
                <a:spcPct val="150000"/>
              </a:lnSpc>
            </a:pPr>
            <a:r>
              <a:rPr lang="en-GB" sz="3200" dirty="0"/>
              <a:t>Researcher Development</a:t>
            </a:r>
          </a:p>
          <a:p>
            <a:pPr lvl="0">
              <a:lnSpc>
                <a:spcPct val="150000"/>
              </a:lnSpc>
            </a:pPr>
            <a:r>
              <a:rPr lang="en-GB" sz="3200" dirty="0"/>
              <a:t>Writing for Publication Workshop to support International Researchers &amp; Academics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711690"/>
            <a:ext cx="4685506" cy="12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L PowerPoint Template_04.12.2019" id="{14896A0E-1E6C-4DE6-B12C-1A2E77993F7C}" vid="{7F91B905-92D5-4839-9FC8-85EE7CBC92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UL PowerPoint Template_04.12.2019</Template>
  <TotalTime>974</TotalTime>
  <Words>537</Words>
  <Application>Microsoft Office PowerPoint</Application>
  <PresentationFormat>Custom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Helvetica</vt:lpstr>
      <vt:lpstr>Office Theme</vt:lpstr>
      <vt:lpstr>Researcher Development   UL PGR Orientation - Autumn 2022 </vt:lpstr>
      <vt:lpstr>Training and Professional Development for PGRs</vt:lpstr>
      <vt:lpstr>Researcher Development</vt:lpstr>
      <vt:lpstr>GPS Transferable Skills Summer School</vt:lpstr>
      <vt:lpstr>GPS Skills Workshops </vt:lpstr>
      <vt:lpstr>GPS Weekly Webinar Series </vt:lpstr>
      <vt:lpstr>Other Providers of PGR Training &amp; Professional Development </vt:lpstr>
      <vt:lpstr>HR Learning &amp; Development Courses</vt:lpstr>
      <vt:lpstr>HR Learning &amp; Development Courses</vt:lpstr>
      <vt:lpstr>Regional Writing Centre </vt:lpstr>
      <vt:lpstr>PowerPoint Presentation</vt:lpstr>
      <vt:lpstr>Library </vt:lpstr>
      <vt:lpstr>Library Workshops-Research Services</vt:lpstr>
      <vt:lpstr>PowerPoint Presentation</vt:lpstr>
      <vt:lpstr>Different types of PhDs and Doctorates at UL </vt:lpstr>
      <vt:lpstr>PowerPoint Presentation</vt:lpstr>
      <vt:lpstr>Thank you</vt:lpstr>
    </vt:vector>
  </TitlesOfParts>
  <Company>University of Limerick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Transformation</dc:title>
  <dc:creator>Gerard.Downes</dc:creator>
  <cp:lastModifiedBy>Gerard.Downes</cp:lastModifiedBy>
  <cp:revision>58</cp:revision>
  <dcterms:created xsi:type="dcterms:W3CDTF">2020-10-16T13:33:23Z</dcterms:created>
  <dcterms:modified xsi:type="dcterms:W3CDTF">2022-10-25T10:57:50Z</dcterms:modified>
</cp:coreProperties>
</file>