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586263-F906-4657-B900-888571598FE7}" v="1" dt="2024-05-14T11:36:47.7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165FB-886C-42C0-86BB-E31049D68BA6}" type="datetimeFigureOut">
              <a:rPr lang="en-IE" smtClean="0"/>
              <a:t>27/06/2024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14E58-5C37-4CFD-83F0-708D7E2B33B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05492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165FB-886C-42C0-86BB-E31049D68BA6}" type="datetimeFigureOut">
              <a:rPr lang="en-IE" smtClean="0"/>
              <a:t>27/06/2024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14E58-5C37-4CFD-83F0-708D7E2B33B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54055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165FB-886C-42C0-86BB-E31049D68BA6}" type="datetimeFigureOut">
              <a:rPr lang="en-IE" smtClean="0"/>
              <a:t>27/06/2024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14E58-5C37-4CFD-83F0-708D7E2B33B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65128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165FB-886C-42C0-86BB-E31049D68BA6}" type="datetimeFigureOut">
              <a:rPr lang="en-IE" smtClean="0"/>
              <a:t>27/06/2024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14E58-5C37-4CFD-83F0-708D7E2B33B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61406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165FB-886C-42C0-86BB-E31049D68BA6}" type="datetimeFigureOut">
              <a:rPr lang="en-IE" smtClean="0"/>
              <a:t>27/06/2024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14E58-5C37-4CFD-83F0-708D7E2B33B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88178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165FB-886C-42C0-86BB-E31049D68BA6}" type="datetimeFigureOut">
              <a:rPr lang="en-IE" smtClean="0"/>
              <a:t>27/06/2024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14E58-5C37-4CFD-83F0-708D7E2B33B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13728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165FB-886C-42C0-86BB-E31049D68BA6}" type="datetimeFigureOut">
              <a:rPr lang="en-IE" smtClean="0"/>
              <a:t>27/06/2024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14E58-5C37-4CFD-83F0-708D7E2B33B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32167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165FB-886C-42C0-86BB-E31049D68BA6}" type="datetimeFigureOut">
              <a:rPr lang="en-IE" smtClean="0"/>
              <a:t>27/06/2024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14E58-5C37-4CFD-83F0-708D7E2B33B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50421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165FB-886C-42C0-86BB-E31049D68BA6}" type="datetimeFigureOut">
              <a:rPr lang="en-IE" smtClean="0"/>
              <a:t>27/06/2024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14E58-5C37-4CFD-83F0-708D7E2B33B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55277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165FB-886C-42C0-86BB-E31049D68BA6}" type="datetimeFigureOut">
              <a:rPr lang="en-IE" smtClean="0"/>
              <a:t>27/06/2024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14E58-5C37-4CFD-83F0-708D7E2B33B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02492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165FB-886C-42C0-86BB-E31049D68BA6}" type="datetimeFigureOut">
              <a:rPr lang="en-IE" smtClean="0"/>
              <a:t>27/06/2024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14E58-5C37-4CFD-83F0-708D7E2B33B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20975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165FB-886C-42C0-86BB-E31049D68BA6}" type="datetimeFigureOut">
              <a:rPr lang="en-IE" smtClean="0"/>
              <a:t>27/06/2024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14E58-5C37-4CFD-83F0-708D7E2B33B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95543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2201" y="842226"/>
            <a:ext cx="2675702" cy="662247"/>
          </a:xfrm>
        </p:spPr>
        <p:txBody>
          <a:bodyPr>
            <a:normAutofit/>
          </a:bodyPr>
          <a:lstStyle/>
          <a:p>
            <a:r>
              <a:rPr lang="en-IE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Student Affairs </a:t>
            </a:r>
            <a:br>
              <a:rPr lang="en-IE" sz="1400" b="1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IE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Organisational Chart</a:t>
            </a:r>
          </a:p>
        </p:txBody>
      </p:sp>
      <p:cxnSp>
        <p:nvCxnSpPr>
          <p:cNvPr id="117" name="Straight Connector 116"/>
          <p:cNvCxnSpPr/>
          <p:nvPr/>
        </p:nvCxnSpPr>
        <p:spPr>
          <a:xfrm>
            <a:off x="1469973" y="1700164"/>
            <a:ext cx="4360133" cy="4108"/>
          </a:xfrm>
          <a:prstGeom prst="line">
            <a:avLst/>
          </a:prstGeom>
          <a:ln w="127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cxnSpLocks/>
          </p:cNvCxnSpPr>
          <p:nvPr/>
        </p:nvCxnSpPr>
        <p:spPr>
          <a:xfrm>
            <a:off x="2585914" y="1706578"/>
            <a:ext cx="27360" cy="3189141"/>
          </a:xfrm>
          <a:prstGeom prst="line">
            <a:avLst/>
          </a:prstGeom>
          <a:ln w="12700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>
            <a:cxnSpLocks/>
          </p:cNvCxnSpPr>
          <p:nvPr/>
        </p:nvCxnSpPr>
        <p:spPr>
          <a:xfrm>
            <a:off x="5830106" y="1700132"/>
            <a:ext cx="0" cy="158466"/>
          </a:xfrm>
          <a:prstGeom prst="line">
            <a:avLst/>
          </a:prstGeom>
          <a:ln w="12700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cxnSpLocks/>
          </p:cNvCxnSpPr>
          <p:nvPr/>
        </p:nvCxnSpPr>
        <p:spPr>
          <a:xfrm flipH="1">
            <a:off x="4831280" y="1704272"/>
            <a:ext cx="25507" cy="3664682"/>
          </a:xfrm>
          <a:prstGeom prst="line">
            <a:avLst/>
          </a:prstGeom>
          <a:ln w="12700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4745602" y="6232346"/>
            <a:ext cx="2280667" cy="177794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spcFirstLastPara="0" vert="horz" wrap="square" lIns="36151" tIns="36151" rIns="36151" bIns="36151" numCol="1" spcCol="1270" anchor="ctr" anchorCtr="0">
            <a:noAutofit/>
          </a:bodyPr>
          <a:lstStyle/>
          <a:p>
            <a:pPr algn="ctr" defTabSz="711200">
              <a:spcBef>
                <a:spcPct val="0"/>
              </a:spcBef>
            </a:pPr>
            <a:endParaRPr lang="en-US" sz="1000" b="1" dirty="0">
              <a:solidFill>
                <a:srgbClr val="005336"/>
              </a:solidFill>
              <a:latin typeface="+mj-lt"/>
            </a:endParaRPr>
          </a:p>
        </p:txBody>
      </p:sp>
      <p:cxnSp>
        <p:nvCxnSpPr>
          <p:cNvPr id="79" name="Straight Connector 78"/>
          <p:cNvCxnSpPr/>
          <p:nvPr/>
        </p:nvCxnSpPr>
        <p:spPr>
          <a:xfrm flipH="1">
            <a:off x="9536947" y="648682"/>
            <a:ext cx="11252" cy="5275723"/>
          </a:xfrm>
          <a:prstGeom prst="line">
            <a:avLst/>
          </a:prstGeom>
          <a:ln w="12700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11860990" y="623105"/>
            <a:ext cx="82033" cy="3997653"/>
          </a:xfrm>
          <a:prstGeom prst="line">
            <a:avLst/>
          </a:prstGeom>
          <a:ln w="12700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52" name="Rectangle 151"/>
          <p:cNvSpPr/>
          <p:nvPr/>
        </p:nvSpPr>
        <p:spPr>
          <a:xfrm>
            <a:off x="3976" y="6241279"/>
            <a:ext cx="2510623" cy="280569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spcFirstLastPara="0" vert="horz" wrap="square" lIns="36151" tIns="36151" rIns="36151" bIns="36151" numCol="1" spcCol="1270" anchor="ctr" anchorCtr="0">
            <a:noAutofit/>
          </a:bodyPr>
          <a:lstStyle/>
          <a:p>
            <a:pPr algn="ctr" defTabSz="711200">
              <a:spcBef>
                <a:spcPct val="0"/>
              </a:spcBef>
            </a:pPr>
            <a:r>
              <a:rPr lang="en-US" sz="800" b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# denotes member of SA Management Group </a:t>
            </a:r>
          </a:p>
        </p:txBody>
      </p:sp>
      <p:cxnSp>
        <p:nvCxnSpPr>
          <p:cNvPr id="199" name="Straight Connector 198"/>
          <p:cNvCxnSpPr/>
          <p:nvPr/>
        </p:nvCxnSpPr>
        <p:spPr>
          <a:xfrm>
            <a:off x="10612979" y="4620758"/>
            <a:ext cx="1330044" cy="0"/>
          </a:xfrm>
          <a:prstGeom prst="line">
            <a:avLst/>
          </a:prstGeom>
          <a:ln w="127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/>
          <p:nvPr/>
        </p:nvCxnSpPr>
        <p:spPr>
          <a:xfrm>
            <a:off x="10614312" y="4629525"/>
            <a:ext cx="3962" cy="156774"/>
          </a:xfrm>
          <a:prstGeom prst="line">
            <a:avLst/>
          </a:prstGeom>
          <a:ln w="12700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87" name="Picture 8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13" y="54495"/>
            <a:ext cx="1964702" cy="56861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" name="Straight Connector 10"/>
          <p:cNvCxnSpPr/>
          <p:nvPr/>
        </p:nvCxnSpPr>
        <p:spPr>
          <a:xfrm flipV="1">
            <a:off x="8086408" y="450412"/>
            <a:ext cx="3923340" cy="17048"/>
          </a:xfrm>
          <a:prstGeom prst="line">
            <a:avLst/>
          </a:prstGeom>
          <a:ln w="12700">
            <a:solidFill>
              <a:schemeClr val="accent6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/>
          </p:cNvCxnSpPr>
          <p:nvPr/>
        </p:nvCxnSpPr>
        <p:spPr>
          <a:xfrm>
            <a:off x="12009749" y="499298"/>
            <a:ext cx="71462" cy="6029450"/>
          </a:xfrm>
          <a:prstGeom prst="line">
            <a:avLst/>
          </a:prstGeom>
          <a:ln w="12700">
            <a:solidFill>
              <a:schemeClr val="accent6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cxnSpLocks/>
          </p:cNvCxnSpPr>
          <p:nvPr/>
        </p:nvCxnSpPr>
        <p:spPr>
          <a:xfrm flipH="1">
            <a:off x="11589411" y="6521848"/>
            <a:ext cx="501055" cy="0"/>
          </a:xfrm>
          <a:prstGeom prst="line">
            <a:avLst/>
          </a:prstGeom>
          <a:ln w="12700">
            <a:solidFill>
              <a:schemeClr val="accent6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flipH="1">
            <a:off x="1469973" y="1697412"/>
            <a:ext cx="5858" cy="154712"/>
          </a:xfrm>
          <a:prstGeom prst="line">
            <a:avLst/>
          </a:prstGeom>
          <a:ln w="12700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AABD4149-AB83-3276-6D05-FD74875C8B62}"/>
              </a:ext>
            </a:extLst>
          </p:cNvPr>
          <p:cNvSpPr txBox="1"/>
          <p:nvPr/>
        </p:nvSpPr>
        <p:spPr>
          <a:xfrm>
            <a:off x="81102" y="6526768"/>
            <a:ext cx="13947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000" b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  <a:cs typeface="Segoe UI" panose="020B0502040204020203" pitchFamily="34" charset="0"/>
              </a:rPr>
              <a:t>May 2024</a:t>
            </a:r>
          </a:p>
        </p:txBody>
      </p:sp>
      <p:cxnSp>
        <p:nvCxnSpPr>
          <p:cNvPr id="17" name="Connector: Elbow 16">
            <a:extLst>
              <a:ext uri="{FF2B5EF4-FFF2-40B4-BE49-F238E27FC236}">
                <a16:creationId xmlns:a16="http://schemas.microsoft.com/office/drawing/2014/main" id="{FB168D21-3240-E1EF-7280-1CAF68EC2F69}"/>
              </a:ext>
            </a:extLst>
          </p:cNvPr>
          <p:cNvCxnSpPr>
            <a:cxnSpLocks/>
          </p:cNvCxnSpPr>
          <p:nvPr/>
        </p:nvCxnSpPr>
        <p:spPr>
          <a:xfrm flipH="1" flipV="1">
            <a:off x="11572272" y="5186679"/>
            <a:ext cx="18477" cy="1178039"/>
          </a:xfrm>
          <a:prstGeom prst="bentConnector3">
            <a:avLst>
              <a:gd name="adj1" fmla="val -1237214"/>
            </a:avLst>
          </a:prstGeom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2E3FEFB-9075-2930-4E14-16889E0C8A17}"/>
              </a:ext>
            </a:extLst>
          </p:cNvPr>
          <p:cNvCxnSpPr>
            <a:cxnSpLocks/>
          </p:cNvCxnSpPr>
          <p:nvPr/>
        </p:nvCxnSpPr>
        <p:spPr>
          <a:xfrm>
            <a:off x="11778431" y="5492094"/>
            <a:ext cx="0" cy="2542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Flowchart: Alternate Process 5"/>
          <p:cNvSpPr/>
          <p:nvPr/>
        </p:nvSpPr>
        <p:spPr>
          <a:xfrm>
            <a:off x="402336" y="1858598"/>
            <a:ext cx="2016032" cy="2109395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ctr"/>
            <a:r>
              <a:rPr lang="en-IE" sz="1000" b="1" dirty="0" err="1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AccessCampus</a:t>
            </a:r>
            <a:endParaRPr lang="en-IE" sz="10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ctr"/>
            <a:endParaRPr lang="en-IE" sz="7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Access Campus Coordinator [EA] #</a:t>
            </a: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Donal O’Leary</a:t>
            </a:r>
          </a:p>
          <a:p>
            <a:pPr algn="ctr"/>
            <a:endParaRPr lang="en-IE" sz="8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Education Support Worker [SA]</a:t>
            </a: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Sean Costello</a:t>
            </a:r>
          </a:p>
          <a:p>
            <a:pPr algn="ctr"/>
            <a:endParaRPr lang="en-IE" sz="8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Coop Student</a:t>
            </a: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[Paid Placement]</a:t>
            </a:r>
          </a:p>
          <a:p>
            <a:pPr algn="ctr"/>
            <a:endParaRPr lang="en-IE" sz="8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endParaRPr lang="en-IE" sz="7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110" name="Flowchart: Alternate Process 109"/>
          <p:cNvSpPr/>
          <p:nvPr/>
        </p:nvSpPr>
        <p:spPr>
          <a:xfrm>
            <a:off x="473958" y="4240399"/>
            <a:ext cx="1932218" cy="1882277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ctr"/>
            <a:r>
              <a:rPr lang="en-IE" sz="1000" b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Mature Student Office</a:t>
            </a:r>
          </a:p>
          <a:p>
            <a:pPr algn="ctr"/>
            <a:endParaRPr lang="en-IE" sz="7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Mature Student Officer [SEA] #</a:t>
            </a: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Shirley Ryan</a:t>
            </a:r>
          </a:p>
          <a:p>
            <a:pPr algn="ctr"/>
            <a:endParaRPr lang="en-IE" sz="8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MSO Administrator [A]</a:t>
            </a: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Eve </a:t>
            </a:r>
            <a:r>
              <a:rPr lang="en-IE" sz="800" dirty="0" err="1">
                <a:solidFill>
                  <a:schemeClr val="tx1"/>
                </a:solidFill>
                <a:latin typeface="Georgia" panose="02040502050405020303" pitchFamily="18" charset="0"/>
              </a:rPr>
              <a:t>Digpal</a:t>
            </a:r>
            <a:endParaRPr lang="en-IE" sz="8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endParaRPr lang="en-IE" sz="8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0.45  MSAC Tutor [College Teacher]</a:t>
            </a: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Rosario Blowers</a:t>
            </a:r>
          </a:p>
          <a:p>
            <a:pPr algn="ctr"/>
            <a:endParaRPr lang="en-IE" sz="8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10 x MSAC Course Tutors </a:t>
            </a: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[Hourly/Casual]</a:t>
            </a:r>
          </a:p>
          <a:p>
            <a:pPr algn="ctr"/>
            <a:endParaRPr lang="en-IE" sz="7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endParaRPr lang="en-IE" sz="7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95" name="Flowchart: Alternate Process 94"/>
          <p:cNvSpPr/>
          <p:nvPr/>
        </p:nvSpPr>
        <p:spPr>
          <a:xfrm>
            <a:off x="7274028" y="1367231"/>
            <a:ext cx="1932218" cy="1505977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Community Liaison Office</a:t>
            </a:r>
          </a:p>
          <a:p>
            <a:pPr algn="ctr"/>
            <a:endParaRPr lang="en-IE" sz="7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CLO/PVA Manager [EA] #</a:t>
            </a: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Linda Fitzgerald</a:t>
            </a:r>
          </a:p>
          <a:p>
            <a:pPr algn="ctr"/>
            <a:endParaRPr lang="en-IE" sz="8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r>
              <a:rPr lang="en-IE" sz="800" dirty="0" err="1">
                <a:solidFill>
                  <a:schemeClr val="tx1"/>
                </a:solidFill>
                <a:latin typeface="Georgia" panose="02040502050405020303" pitchFamily="18" charset="0"/>
              </a:rPr>
              <a:t>Comms</a:t>
            </a:r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 and Admin Officer [SA]</a:t>
            </a: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Nichola Keegan</a:t>
            </a:r>
          </a:p>
          <a:p>
            <a:pPr algn="ctr"/>
            <a:endParaRPr lang="en-IE" sz="8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Coop Student</a:t>
            </a: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[Paid Placement]</a:t>
            </a:r>
          </a:p>
          <a:p>
            <a:pPr algn="ctr"/>
            <a:endParaRPr lang="en-IE" sz="7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100" name="Flowchart: Alternate Process 99"/>
          <p:cNvSpPr/>
          <p:nvPr/>
        </p:nvSpPr>
        <p:spPr>
          <a:xfrm>
            <a:off x="7292334" y="3020519"/>
            <a:ext cx="1932218" cy="681246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ctr"/>
            <a:r>
              <a:rPr lang="en-IE" sz="1000" b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Arts Office</a:t>
            </a:r>
          </a:p>
          <a:p>
            <a:pPr algn="ctr"/>
            <a:endParaRPr lang="en-IE" sz="8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Arts Officer  [EA] #</a:t>
            </a: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Patricia Moriarty</a:t>
            </a:r>
          </a:p>
          <a:p>
            <a:pPr algn="ctr"/>
            <a:endParaRPr lang="en-IE" sz="7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endParaRPr lang="en-IE" sz="7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104" name="Flowchart: Alternate Process 103"/>
          <p:cNvSpPr/>
          <p:nvPr/>
        </p:nvSpPr>
        <p:spPr>
          <a:xfrm>
            <a:off x="7289286" y="3830161"/>
            <a:ext cx="1932218" cy="948761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7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endParaRPr lang="en-IE" sz="7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endParaRPr lang="en-IE" sz="7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endParaRPr lang="en-IE" sz="10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ctr"/>
            <a:r>
              <a:rPr lang="en-IE" sz="1000" b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Chaplaincy</a:t>
            </a:r>
          </a:p>
          <a:p>
            <a:pPr algn="ctr"/>
            <a:endParaRPr lang="en-IE" sz="7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Head Chaplain [SEA] #</a:t>
            </a: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Fr </a:t>
            </a:r>
            <a:r>
              <a:rPr lang="en-IE" sz="800" dirty="0" err="1">
                <a:solidFill>
                  <a:schemeClr val="tx1"/>
                </a:solidFill>
                <a:latin typeface="Georgia" panose="02040502050405020303" pitchFamily="18" charset="0"/>
              </a:rPr>
              <a:t>Johbn</a:t>
            </a:r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 Campion</a:t>
            </a:r>
          </a:p>
          <a:p>
            <a:pPr algn="ctr"/>
            <a:endParaRPr lang="en-IE" sz="8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Chaplain [SEA]</a:t>
            </a:r>
          </a:p>
          <a:p>
            <a:pPr algn="ctr"/>
            <a:r>
              <a:rPr lang="en-IE" sz="800" dirty="0" err="1">
                <a:solidFill>
                  <a:schemeClr val="tx1"/>
                </a:solidFill>
                <a:latin typeface="Georgia" panose="02040502050405020303" pitchFamily="18" charset="0"/>
              </a:rPr>
              <a:t>Sr</a:t>
            </a:r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 Sarah O’Rourke</a:t>
            </a:r>
          </a:p>
          <a:p>
            <a:pPr algn="ctr"/>
            <a:endParaRPr lang="en-IE" sz="7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endParaRPr lang="en-IE" sz="7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endParaRPr lang="en-IE" sz="7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endParaRPr lang="en-IE" sz="7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106" name="Flowchart: Alternate Process 105"/>
          <p:cNvSpPr/>
          <p:nvPr/>
        </p:nvSpPr>
        <p:spPr>
          <a:xfrm>
            <a:off x="7301478" y="4895720"/>
            <a:ext cx="1932218" cy="1784702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ctr"/>
            <a:r>
              <a:rPr lang="en-IE" sz="1000" b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Student Support &amp; Development Office</a:t>
            </a:r>
          </a:p>
          <a:p>
            <a:pPr algn="ctr"/>
            <a:endParaRPr lang="en-IE" sz="7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SS &amp; D Manager [SEA] #</a:t>
            </a: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Ellen Fitzmaurice</a:t>
            </a:r>
          </a:p>
          <a:p>
            <a:pPr algn="ctr"/>
            <a:endParaRPr lang="en-IE" sz="8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Student Financial Support</a:t>
            </a: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John McDermott</a:t>
            </a:r>
          </a:p>
          <a:p>
            <a:pPr algn="ctr"/>
            <a:endParaRPr lang="en-IE" sz="8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Student Support Officers [SA]</a:t>
            </a: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Philip Desmond</a:t>
            </a: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Andrea Crockett</a:t>
            </a: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Cynthia </a:t>
            </a:r>
            <a:r>
              <a:rPr lang="en-IE" sz="800" dirty="0" err="1">
                <a:solidFill>
                  <a:schemeClr val="tx1"/>
                </a:solidFill>
                <a:latin typeface="Georgia" panose="02040502050405020303" pitchFamily="18" charset="0"/>
              </a:rPr>
              <a:t>Adubango</a:t>
            </a:r>
            <a:endParaRPr lang="en-IE" sz="8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Ronan Keane</a:t>
            </a:r>
          </a:p>
          <a:p>
            <a:pPr algn="ctr"/>
            <a:endParaRPr lang="en-IE" sz="7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endParaRPr lang="en-IE" sz="7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108" name="Flowchart: Alternate Process 107"/>
          <p:cNvSpPr/>
          <p:nvPr/>
        </p:nvSpPr>
        <p:spPr>
          <a:xfrm>
            <a:off x="4957565" y="4783682"/>
            <a:ext cx="2016277" cy="1527932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ctr"/>
            <a:r>
              <a:rPr lang="en-US" sz="1000" b="1" dirty="0">
                <a:solidFill>
                  <a:srgbClr val="005336"/>
                </a:solidFill>
                <a:latin typeface="Georgia" panose="02040502050405020303" pitchFamily="18" charset="0"/>
              </a:rPr>
              <a:t>Education Assistive Technology Centre (EATC) </a:t>
            </a:r>
          </a:p>
          <a:p>
            <a:pPr algn="ctr"/>
            <a:endParaRPr lang="en-IE" sz="7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Assistive Technology Officer [SEA] #</a:t>
            </a: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Thomas O’Shaughnessy</a:t>
            </a:r>
          </a:p>
          <a:p>
            <a:pPr algn="ctr"/>
            <a:endParaRPr lang="en-IE" sz="8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Learning Technologist – UDL [EA]</a:t>
            </a: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William Nolan</a:t>
            </a:r>
          </a:p>
          <a:p>
            <a:pPr algn="ctr"/>
            <a:endParaRPr lang="en-IE" sz="7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endParaRPr lang="en-IE" sz="7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endParaRPr lang="en-IE" sz="7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112" name="Flowchart: Alternate Process 111"/>
          <p:cNvSpPr/>
          <p:nvPr/>
        </p:nvSpPr>
        <p:spPr>
          <a:xfrm>
            <a:off x="4969281" y="1852124"/>
            <a:ext cx="1932218" cy="2733507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ctr"/>
            <a:endParaRPr lang="en-IE" sz="10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ctr"/>
            <a:r>
              <a:rPr lang="en-IE" sz="1000" b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Disability Support Service</a:t>
            </a:r>
          </a:p>
          <a:p>
            <a:pPr algn="ctr"/>
            <a:endParaRPr lang="en-IE" sz="7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Head Disability Services [SEA] #</a:t>
            </a: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Caroline Lane</a:t>
            </a:r>
          </a:p>
          <a:p>
            <a:pPr algn="ctr"/>
            <a:endParaRPr lang="en-IE" sz="8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Student Support Office [EA]</a:t>
            </a: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Caoilinn Kennedy</a:t>
            </a: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Tracey </a:t>
            </a:r>
            <a:r>
              <a:rPr lang="en-IE" sz="800" dirty="0" err="1">
                <a:solidFill>
                  <a:schemeClr val="tx1"/>
                </a:solidFill>
                <a:latin typeface="Georgia" panose="02040502050405020303" pitchFamily="18" charset="0"/>
              </a:rPr>
              <a:t>McAvinue</a:t>
            </a:r>
            <a:endParaRPr lang="en-IE" sz="8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r>
              <a:rPr lang="en-IE" sz="800">
                <a:solidFill>
                  <a:schemeClr val="tx1"/>
                </a:solidFill>
                <a:latin typeface="Georgia" panose="02040502050405020303" pitchFamily="18" charset="0"/>
              </a:rPr>
              <a:t>Charlotte Hackett</a:t>
            </a:r>
            <a:endParaRPr lang="en-IE" sz="8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endParaRPr lang="en-IE" sz="8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Alternative Format Officer [SA]</a:t>
            </a: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Peter Dooley</a:t>
            </a:r>
          </a:p>
          <a:p>
            <a:pPr algn="ctr"/>
            <a:endParaRPr lang="en-IE" sz="8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Senior Administrator [SA]</a:t>
            </a: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Michelle Hartnett</a:t>
            </a:r>
          </a:p>
          <a:p>
            <a:pPr algn="ctr"/>
            <a:endParaRPr lang="en-IE" sz="8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2 x Occupational Therapist </a:t>
            </a: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[External Contract]</a:t>
            </a: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Aoife Regan &amp; </a:t>
            </a:r>
            <a:r>
              <a:rPr lang="en-IE" sz="800" dirty="0" err="1">
                <a:solidFill>
                  <a:schemeClr val="tx1"/>
                </a:solidFill>
                <a:latin typeface="Georgia" panose="02040502050405020303" pitchFamily="18" charset="0"/>
              </a:rPr>
              <a:t>Abiola</a:t>
            </a:r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en-IE" sz="800" dirty="0" err="1">
                <a:solidFill>
                  <a:schemeClr val="tx1"/>
                </a:solidFill>
                <a:latin typeface="Georgia" panose="02040502050405020303" pitchFamily="18" charset="0"/>
              </a:rPr>
              <a:t>Demojeed</a:t>
            </a:r>
            <a:endParaRPr lang="en-IE" sz="8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endParaRPr lang="en-IE" sz="8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endParaRPr lang="en-IE" sz="7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endParaRPr lang="en-IE" sz="7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5907024" y="4395148"/>
            <a:ext cx="9311" cy="31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Flowchart: Alternate Process 160"/>
          <p:cNvSpPr/>
          <p:nvPr/>
        </p:nvSpPr>
        <p:spPr>
          <a:xfrm>
            <a:off x="2725637" y="1958104"/>
            <a:ext cx="2024992" cy="3802784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ctr"/>
            <a:r>
              <a:rPr lang="en-IE" sz="1000" b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Access Office</a:t>
            </a:r>
          </a:p>
          <a:p>
            <a:pPr algn="ctr"/>
            <a:r>
              <a:rPr lang="en-IE" sz="1000" b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Socio-Economically Disadvantaged</a:t>
            </a:r>
          </a:p>
          <a:p>
            <a:pPr algn="ctr"/>
            <a:endParaRPr lang="en-IE" sz="7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Access Officer [SEA] #</a:t>
            </a: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Deirdre O’Connor</a:t>
            </a:r>
          </a:p>
          <a:p>
            <a:pPr algn="ctr"/>
            <a:endParaRPr lang="en-IE" sz="8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Second Level Coordinator [EA]</a:t>
            </a: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Sorcha Prendergast</a:t>
            </a:r>
          </a:p>
          <a:p>
            <a:pPr algn="ctr"/>
            <a:endParaRPr lang="en-IE" sz="8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Destination College Manager [EA]</a:t>
            </a: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Clare Nee</a:t>
            </a:r>
          </a:p>
          <a:p>
            <a:pPr algn="ctr"/>
            <a:endParaRPr lang="en-IE" sz="8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Destination College </a:t>
            </a:r>
            <a:r>
              <a:rPr lang="en-IE" sz="800" dirty="0" err="1">
                <a:solidFill>
                  <a:schemeClr val="tx1"/>
                </a:solidFill>
                <a:latin typeface="Georgia" panose="02040502050405020303" pitchFamily="18" charset="0"/>
              </a:rPr>
              <a:t>Coord</a:t>
            </a:r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. [SA]</a:t>
            </a: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Vacant</a:t>
            </a:r>
          </a:p>
          <a:p>
            <a:pPr algn="ctr"/>
            <a:endParaRPr lang="en-IE" sz="8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UL Academy of Children</a:t>
            </a: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Tess Philips</a:t>
            </a:r>
          </a:p>
          <a:p>
            <a:pPr algn="ctr"/>
            <a:endParaRPr lang="en-IE" sz="8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Student &amp; SAF Support [SA]</a:t>
            </a: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Caitriona Moore</a:t>
            </a:r>
          </a:p>
          <a:p>
            <a:pPr algn="ctr"/>
            <a:endParaRPr lang="en-IE" sz="8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Access Office Administrator [A]</a:t>
            </a:r>
          </a:p>
          <a:p>
            <a:pPr algn="ctr"/>
            <a:r>
              <a:rPr lang="en-IE" sz="800">
                <a:solidFill>
                  <a:schemeClr val="tx1"/>
                </a:solidFill>
                <a:latin typeface="Georgia" panose="02040502050405020303" pitchFamily="18" charset="0"/>
              </a:rPr>
              <a:t>Vacant </a:t>
            </a:r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(0.6</a:t>
            </a:r>
            <a:r>
              <a:rPr lang="en-IE" sz="800">
                <a:solidFill>
                  <a:schemeClr val="tx1"/>
                </a:solidFill>
                <a:latin typeface="Georgia" panose="02040502050405020303" pitchFamily="18" charset="0"/>
              </a:rPr>
              <a:t>)/ Vacant (</a:t>
            </a:r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0.4)</a:t>
            </a:r>
          </a:p>
          <a:p>
            <a:pPr algn="ctr"/>
            <a:endParaRPr lang="en-IE" sz="8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Traveller </a:t>
            </a:r>
            <a:r>
              <a:rPr lang="en-IE" sz="800" dirty="0" err="1">
                <a:solidFill>
                  <a:schemeClr val="tx1"/>
                </a:solidFill>
                <a:latin typeface="Georgia" panose="02040502050405020303" pitchFamily="18" charset="0"/>
              </a:rPr>
              <a:t>Prog</a:t>
            </a:r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. Coordinator [EA]</a:t>
            </a: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Edel O’Donnell</a:t>
            </a:r>
          </a:p>
          <a:p>
            <a:pPr algn="ctr"/>
            <a:endParaRPr lang="en-IE" sz="8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4 x Access Course Tutors</a:t>
            </a: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[Hourly/Casual]</a:t>
            </a:r>
          </a:p>
          <a:p>
            <a:pPr algn="ctr"/>
            <a:endParaRPr lang="en-IE" sz="8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167" name="Flowchart: Alternate Process 166"/>
          <p:cNvSpPr/>
          <p:nvPr/>
        </p:nvSpPr>
        <p:spPr>
          <a:xfrm>
            <a:off x="5048175" y="85118"/>
            <a:ext cx="3038233" cy="1128720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ctr"/>
            <a:endParaRPr lang="en-IE" sz="10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ctr"/>
            <a:endParaRPr lang="en-IE" sz="10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ctr"/>
            <a:r>
              <a:rPr lang="en-IE" sz="1200" b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Director’s Office</a:t>
            </a:r>
          </a:p>
          <a:p>
            <a:r>
              <a:rPr lang="en-IE" sz="1000" b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Director #</a:t>
            </a:r>
          </a:p>
          <a:p>
            <a:r>
              <a:rPr lang="en-IE" sz="1000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Rhona McCormack		</a:t>
            </a:r>
          </a:p>
          <a:p>
            <a:endParaRPr lang="en-IE" sz="10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r>
              <a:rPr lang="en-IE" sz="1000" b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PA/Divisional Administrator [SA]</a:t>
            </a:r>
          </a:p>
          <a:p>
            <a:r>
              <a:rPr lang="en-IE" sz="1000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Susan Niven</a:t>
            </a:r>
          </a:p>
          <a:p>
            <a:endParaRPr lang="en-IE" sz="10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endParaRPr lang="en-IE" sz="7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endParaRPr lang="en-IE" sz="7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endParaRPr lang="en-IE" sz="7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168" name="Flowchart: Alternate Process 167"/>
          <p:cNvSpPr/>
          <p:nvPr/>
        </p:nvSpPr>
        <p:spPr>
          <a:xfrm>
            <a:off x="2772150" y="435609"/>
            <a:ext cx="1932218" cy="921662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ctr"/>
            <a:r>
              <a:rPr lang="en-IE" sz="1000" b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Access &amp; Widening Participation (AWP)</a:t>
            </a:r>
          </a:p>
          <a:p>
            <a:pPr algn="ctr"/>
            <a:endParaRPr lang="en-IE" sz="7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r>
              <a:rPr lang="en-IE" sz="900" dirty="0">
                <a:solidFill>
                  <a:schemeClr val="tx1"/>
                </a:solidFill>
                <a:latin typeface="Georgia" panose="02040502050405020303" pitchFamily="18" charset="0"/>
              </a:rPr>
              <a:t>Head AWP [SAO1] #</a:t>
            </a:r>
          </a:p>
          <a:p>
            <a:pPr algn="ctr"/>
            <a:r>
              <a:rPr lang="en-IE" sz="900" dirty="0">
                <a:solidFill>
                  <a:schemeClr val="tx1"/>
                </a:solidFill>
                <a:latin typeface="Georgia" panose="02040502050405020303" pitchFamily="18" charset="0"/>
              </a:rPr>
              <a:t>Anne O’Connor</a:t>
            </a:r>
          </a:p>
          <a:p>
            <a:pPr algn="ctr"/>
            <a:endParaRPr lang="en-IE" sz="7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endParaRPr lang="en-IE" sz="7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169" name="Flowchart: Alternate Process 168"/>
          <p:cNvSpPr/>
          <p:nvPr/>
        </p:nvSpPr>
        <p:spPr>
          <a:xfrm>
            <a:off x="9697206" y="4831711"/>
            <a:ext cx="1932218" cy="1882277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ctr"/>
            <a:r>
              <a:rPr lang="en-IE" sz="1000" b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Student Health Centre</a:t>
            </a:r>
          </a:p>
          <a:p>
            <a:pPr algn="ctr"/>
            <a:endParaRPr lang="en-IE" sz="7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Nurse Practice Manager  [SEA] #</a:t>
            </a: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Claire Kearns</a:t>
            </a:r>
          </a:p>
          <a:p>
            <a:pPr algn="ctr"/>
            <a:endParaRPr lang="en-IE" sz="8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SHO Reception  [SA]</a:t>
            </a: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Ria </a:t>
            </a:r>
            <a:r>
              <a:rPr lang="en-IE" sz="800" dirty="0" err="1">
                <a:solidFill>
                  <a:schemeClr val="tx1"/>
                </a:solidFill>
                <a:latin typeface="Georgia" panose="02040502050405020303" pitchFamily="18" charset="0"/>
              </a:rPr>
              <a:t>Toland</a:t>
            </a:r>
            <a:endParaRPr lang="en-IE" sz="8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endParaRPr lang="en-IE" sz="8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0.75 x Physiotherapist [SEA]</a:t>
            </a: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Anne Marie Sexton</a:t>
            </a:r>
          </a:p>
          <a:p>
            <a:pPr algn="ctr"/>
            <a:endParaRPr lang="en-IE" sz="8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GP Service Provider (Ex. Contract) </a:t>
            </a: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Dr Ronan Ryder</a:t>
            </a:r>
          </a:p>
          <a:p>
            <a:pPr algn="ctr"/>
            <a:endParaRPr lang="en-IE" sz="7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endParaRPr lang="en-IE" sz="7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170" name="Flowchart: Alternate Process 169"/>
          <p:cNvSpPr/>
          <p:nvPr/>
        </p:nvSpPr>
        <p:spPr>
          <a:xfrm>
            <a:off x="9660620" y="1028234"/>
            <a:ext cx="2158811" cy="3547111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rgbClr val="005336"/>
              </a:solidFill>
              <a:latin typeface="Georgia" panose="02040502050405020303" pitchFamily="18" charset="0"/>
            </a:endParaRPr>
          </a:p>
          <a:p>
            <a:pPr algn="ctr"/>
            <a:r>
              <a:rPr lang="en-US" sz="1000" b="1" dirty="0">
                <a:solidFill>
                  <a:srgbClr val="005336"/>
                </a:solidFill>
                <a:latin typeface="Georgia" panose="02040502050405020303" pitchFamily="18" charset="0"/>
              </a:rPr>
              <a:t>Student Counselling</a:t>
            </a:r>
          </a:p>
          <a:p>
            <a:pPr algn="ctr"/>
            <a:endParaRPr lang="en-IE" sz="8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Acting Head of Counselling [SAO1] #</a:t>
            </a:r>
          </a:p>
          <a:p>
            <a:pPr algn="ctr"/>
            <a:r>
              <a:rPr lang="en-IE" sz="800" dirty="0" err="1">
                <a:solidFill>
                  <a:schemeClr val="tx1"/>
                </a:solidFill>
                <a:latin typeface="Georgia" panose="02040502050405020303" pitchFamily="18" charset="0"/>
              </a:rPr>
              <a:t>Orfhlaith</a:t>
            </a:r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 McLoughlin</a:t>
            </a:r>
          </a:p>
          <a:p>
            <a:pPr algn="ctr"/>
            <a:endParaRPr lang="en-IE" sz="8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endParaRPr lang="en-IE" sz="8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Acting Dep. Head  Counselling [SAO1]</a:t>
            </a: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Hayley O’Gorman</a:t>
            </a:r>
          </a:p>
          <a:p>
            <a:pPr algn="ctr"/>
            <a:endParaRPr lang="en-IE" sz="8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4 x Senior Counsellors  [SEA]</a:t>
            </a: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A McLoughlin, N Blake, S McCormack</a:t>
            </a: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&amp; ME Ni </a:t>
            </a:r>
            <a:r>
              <a:rPr lang="en-IE" sz="800" dirty="0" err="1">
                <a:solidFill>
                  <a:schemeClr val="tx1"/>
                </a:solidFill>
                <a:latin typeface="Georgia" panose="02040502050405020303" pitchFamily="18" charset="0"/>
              </a:rPr>
              <a:t>Cheidigh</a:t>
            </a:r>
            <a:endParaRPr lang="en-IE" sz="8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endParaRPr lang="en-IE" sz="8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3 x Assistant Psychologist [A]</a:t>
            </a: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A </a:t>
            </a:r>
            <a:r>
              <a:rPr lang="en-IE" sz="800" dirty="0" err="1">
                <a:solidFill>
                  <a:schemeClr val="tx1"/>
                </a:solidFill>
                <a:latin typeface="Georgia" panose="02040502050405020303" pitchFamily="18" charset="0"/>
              </a:rPr>
              <a:t>Creaven</a:t>
            </a:r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, W </a:t>
            </a:r>
            <a:r>
              <a:rPr lang="en-IE" sz="800" dirty="0" err="1">
                <a:solidFill>
                  <a:schemeClr val="tx1"/>
                </a:solidFill>
                <a:latin typeface="Georgia" panose="02040502050405020303" pitchFamily="18" charset="0"/>
              </a:rPr>
              <a:t>Gorczynska</a:t>
            </a:r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 and </a:t>
            </a: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K Colleton</a:t>
            </a:r>
          </a:p>
          <a:p>
            <a:pPr algn="ctr"/>
            <a:endParaRPr lang="en-IE" sz="8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Junior Counsellor [EA]</a:t>
            </a: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Vacant</a:t>
            </a:r>
          </a:p>
          <a:p>
            <a:pPr algn="ctr"/>
            <a:endParaRPr lang="en-IE" sz="8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Administrator [A]</a:t>
            </a: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Marion Kinsella</a:t>
            </a:r>
          </a:p>
          <a:p>
            <a:pPr algn="ctr"/>
            <a:endParaRPr lang="en-IE" sz="8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4 x Sessional Counsellors</a:t>
            </a: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[Hourly/Casual</a:t>
            </a:r>
          </a:p>
          <a:p>
            <a:pPr algn="ctr"/>
            <a:endParaRPr lang="en-IE" sz="8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4 x Trainee Interns</a:t>
            </a:r>
          </a:p>
          <a:p>
            <a:pPr algn="ctr"/>
            <a:r>
              <a:rPr lang="en-IE" sz="800" dirty="0">
                <a:solidFill>
                  <a:schemeClr val="tx1"/>
                </a:solidFill>
                <a:latin typeface="Georgia" panose="02040502050405020303" pitchFamily="18" charset="0"/>
              </a:rPr>
              <a:t>[Unpaid]</a:t>
            </a:r>
          </a:p>
          <a:p>
            <a:pPr algn="ctr"/>
            <a:endParaRPr lang="en-IE" sz="8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cxnSp>
        <p:nvCxnSpPr>
          <p:cNvPr id="37" name="Straight Connector 36"/>
          <p:cNvCxnSpPr>
            <a:stCxn id="167" idx="3"/>
          </p:cNvCxnSpPr>
          <p:nvPr/>
        </p:nvCxnSpPr>
        <p:spPr>
          <a:xfrm flipV="1">
            <a:off x="8086408" y="648682"/>
            <a:ext cx="3774582" cy="796"/>
          </a:xfrm>
          <a:prstGeom prst="line">
            <a:avLst/>
          </a:prstGeom>
          <a:ln w="127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2404689" y="4895719"/>
            <a:ext cx="218528" cy="0"/>
          </a:xfrm>
          <a:prstGeom prst="line">
            <a:avLst/>
          </a:prstGeom>
          <a:ln w="127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cxnSpLocks/>
          </p:cNvCxnSpPr>
          <p:nvPr/>
        </p:nvCxnSpPr>
        <p:spPr>
          <a:xfrm>
            <a:off x="4831280" y="5102705"/>
            <a:ext cx="126286" cy="0"/>
          </a:xfrm>
          <a:prstGeom prst="line">
            <a:avLst/>
          </a:prstGeom>
          <a:ln w="127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100" idx="3"/>
          </p:cNvCxnSpPr>
          <p:nvPr/>
        </p:nvCxnSpPr>
        <p:spPr>
          <a:xfrm>
            <a:off x="9224552" y="3361142"/>
            <a:ext cx="312395" cy="0"/>
          </a:xfrm>
          <a:prstGeom prst="line">
            <a:avLst/>
          </a:prstGeom>
          <a:ln w="127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04" idx="3"/>
          </p:cNvCxnSpPr>
          <p:nvPr/>
        </p:nvCxnSpPr>
        <p:spPr>
          <a:xfrm flipV="1">
            <a:off x="9221504" y="4304541"/>
            <a:ext cx="315443" cy="1"/>
          </a:xfrm>
          <a:prstGeom prst="line">
            <a:avLst/>
          </a:prstGeom>
          <a:ln w="127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cxnSpLocks/>
          </p:cNvCxnSpPr>
          <p:nvPr/>
        </p:nvCxnSpPr>
        <p:spPr>
          <a:xfrm>
            <a:off x="9232756" y="5923609"/>
            <a:ext cx="315443" cy="796"/>
          </a:xfrm>
          <a:prstGeom prst="line">
            <a:avLst/>
          </a:prstGeom>
          <a:ln w="127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>
            <a:cxnSpLocks/>
            <a:stCxn id="95" idx="3"/>
          </p:cNvCxnSpPr>
          <p:nvPr/>
        </p:nvCxnSpPr>
        <p:spPr>
          <a:xfrm flipV="1">
            <a:off x="9206246" y="2119424"/>
            <a:ext cx="330701" cy="796"/>
          </a:xfrm>
          <a:prstGeom prst="line">
            <a:avLst/>
          </a:prstGeom>
          <a:ln w="127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>
            <a:cxnSpLocks/>
            <a:stCxn id="170" idx="0"/>
          </p:cNvCxnSpPr>
          <p:nvPr/>
        </p:nvCxnSpPr>
        <p:spPr>
          <a:xfrm flipH="1" flipV="1">
            <a:off x="10736330" y="636291"/>
            <a:ext cx="3696" cy="391943"/>
          </a:xfrm>
          <a:prstGeom prst="line">
            <a:avLst/>
          </a:prstGeom>
          <a:ln w="127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>
            <a:cxnSpLocks/>
            <a:stCxn id="95" idx="0"/>
          </p:cNvCxnSpPr>
          <p:nvPr/>
        </p:nvCxnSpPr>
        <p:spPr>
          <a:xfrm flipV="1">
            <a:off x="8240137" y="648327"/>
            <a:ext cx="11252" cy="718904"/>
          </a:xfrm>
          <a:prstGeom prst="line">
            <a:avLst/>
          </a:prstGeom>
          <a:ln w="127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67" idx="1"/>
          </p:cNvCxnSpPr>
          <p:nvPr/>
        </p:nvCxnSpPr>
        <p:spPr>
          <a:xfrm flipH="1" flipV="1">
            <a:off x="4704368" y="648682"/>
            <a:ext cx="343807" cy="796"/>
          </a:xfrm>
          <a:prstGeom prst="line">
            <a:avLst/>
          </a:prstGeom>
          <a:ln w="127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>
            <a:stCxn id="168" idx="2"/>
            <a:endCxn id="161" idx="0"/>
          </p:cNvCxnSpPr>
          <p:nvPr/>
        </p:nvCxnSpPr>
        <p:spPr>
          <a:xfrm flipH="1">
            <a:off x="3738133" y="1357271"/>
            <a:ext cx="126" cy="600833"/>
          </a:xfrm>
          <a:prstGeom prst="line">
            <a:avLst/>
          </a:prstGeom>
          <a:ln w="127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D54B498-0301-D478-1B04-AB23A510CC88}"/>
              </a:ext>
            </a:extLst>
          </p:cNvPr>
          <p:cNvCxnSpPr>
            <a:cxnSpLocks/>
          </p:cNvCxnSpPr>
          <p:nvPr/>
        </p:nvCxnSpPr>
        <p:spPr>
          <a:xfrm>
            <a:off x="4745602" y="5355773"/>
            <a:ext cx="79138" cy="0"/>
          </a:xfrm>
          <a:prstGeom prst="line">
            <a:avLst/>
          </a:prstGeom>
          <a:ln w="127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9839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470</Words>
  <Application>Microsoft Office PowerPoint</Application>
  <PresentationFormat>Widescreen</PresentationFormat>
  <Paragraphs>190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Georgia</vt:lpstr>
      <vt:lpstr>Segoe UI</vt:lpstr>
      <vt:lpstr>Office Theme</vt:lpstr>
      <vt:lpstr>Student Affairs  Organisational Chart</vt:lpstr>
    </vt:vector>
  </TitlesOfParts>
  <Company>University of Limerick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Affairs  Organisational Chart</dc:title>
  <dc:creator>Susan.Niven</dc:creator>
  <cp:lastModifiedBy>Sean.Costello</cp:lastModifiedBy>
  <cp:revision>4</cp:revision>
  <dcterms:created xsi:type="dcterms:W3CDTF">2023-03-16T11:49:50Z</dcterms:created>
  <dcterms:modified xsi:type="dcterms:W3CDTF">2024-06-27T09:05:05Z</dcterms:modified>
</cp:coreProperties>
</file>