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324" r:id="rId6"/>
    <p:sldId id="351" r:id="rId7"/>
    <p:sldId id="1919" r:id="rId8"/>
    <p:sldId id="342" r:id="rId9"/>
    <p:sldId id="491" r:id="rId10"/>
    <p:sldId id="1920" r:id="rId11"/>
    <p:sldId id="497" r:id="rId12"/>
    <p:sldId id="321" r:id="rId13"/>
    <p:sldId id="320" r:id="rId14"/>
    <p:sldId id="496" r:id="rId15"/>
    <p:sldId id="532" r:id="rId16"/>
    <p:sldId id="533" r:id="rId17"/>
    <p:sldId id="268" r:id="rId18"/>
    <p:sldId id="498" r:id="rId19"/>
    <p:sldId id="499" r:id="rId20"/>
    <p:sldId id="266" r:id="rId21"/>
  </p:sldIdLst>
  <p:sldSz cx="16257588" cy="10158413"/>
  <p:notesSz cx="6858000" cy="9144000"/>
  <p:defaultTextStyle>
    <a:defPPr>
      <a:defRPr lang="en-US"/>
    </a:defPPr>
    <a:lvl1pPr marL="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9943B5-BF12-7182-66B0-3DD45A64F4DD}" name="Christine.Brennan" initials="Ch" userId="S::christine.brennan@ul.ie::5809dabb-6668-4dc3-87c1-15ac7fb2fb4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.Brennan" initials="C" lastIdx="2" clrIdx="0">
    <p:extLst>
      <p:ext uri="{19B8F6BF-5375-455C-9EA6-DF929625EA0E}">
        <p15:presenceInfo xmlns:p15="http://schemas.microsoft.com/office/powerpoint/2012/main" userId="S::Christine.Brennan@ul.ie::5809dabb-6668-4dc3-87c1-15ac7fb2fb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36"/>
    <a:srgbClr val="1F497D"/>
    <a:srgbClr val="595959"/>
    <a:srgbClr val="C6203E"/>
    <a:srgbClr val="00A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DC0CAA-EBC0-4BB7-8D40-DC7B726A8A49}" v="680" vWet="682" dt="2023-09-04T13:05:14.847"/>
    <p1510:client id="{B314BA1C-C4BF-975A-E85E-0D028308316C}" v="58" dt="2023-09-04T07:46:43.929"/>
    <p1510:client id="{C30B9A20-FE49-3246-CF6B-EF3A5160033A}" v="96" dt="2023-09-04T12:34:05.874"/>
    <p1510:client id="{F8E722A0-8608-C143-D577-635F5B7CB125}" v="4" dt="2023-09-04T10:51:13.655"/>
    <p1510:client id="{F8F78842-454E-7923-CDDE-903467226DC7}" v="30" dt="2023-09-04T13:09:53.6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8D53C-149F-6740-BCDE-ADDE24609432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8850" y="1143000"/>
            <a:ext cx="4940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137FE-F796-2E41-88C3-6EBCF174D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940"/>
              </a:spcAft>
            </a:pPr>
            <a:r>
              <a:rPr lang="en-IE" sz="1800" b="1">
                <a:solidFill>
                  <a:srgbClr val="494343"/>
                </a:solidFill>
                <a:effectLst/>
                <a:latin typeface="Open Sans" panose="020B0606030504020204" pitchFamily="34" charset="0"/>
                <a:ea typeface="Yu Gothic" panose="020B0400000000000000" pitchFamily="34" charset="-128"/>
              </a:rPr>
              <a:t>Awards and Accolades</a:t>
            </a:r>
            <a:endParaRPr lang="en-IE" sz="180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QS World Rankings Top 500 and 5 Star Status.</a:t>
            </a:r>
            <a:endParaRPr lang="en-IE" sz="1800">
              <a:solidFill>
                <a:srgbClr val="FF0000"/>
              </a:solidFill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Times Higher Education Impact Rankings Top 100 </a:t>
            </a:r>
            <a:endParaRPr lang="en-IE" sz="1800">
              <a:solidFill>
                <a:srgbClr val="FF0000"/>
              </a:solidFill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GreenMetric 23</a:t>
            </a:r>
            <a:r>
              <a:rPr lang="en-IE" sz="1800" baseline="300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rd</a:t>
            </a: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in the world. </a:t>
            </a:r>
            <a:endParaRPr lang="en-IE" sz="1800">
              <a:solidFill>
                <a:srgbClr val="FF0000"/>
              </a:solidFill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QS Graduate Employability Rankings Top 200</a:t>
            </a:r>
            <a:endParaRPr lang="en-IE" sz="1800">
              <a:solidFill>
                <a:srgbClr val="FF0000"/>
              </a:solidFill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Top 75 Universities in Europe for Excellence in Teaching and Learning </a:t>
            </a:r>
            <a:endParaRPr lang="en-IE" sz="1800">
              <a:solidFill>
                <a:srgbClr val="FF0000"/>
              </a:solidFill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The Education Awards – 1</a:t>
            </a:r>
            <a:r>
              <a:rPr lang="en-IE" sz="1800" baseline="300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st</a:t>
            </a: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for Excellence, 1</a:t>
            </a:r>
            <a:r>
              <a:rPr lang="en-IE" sz="1800" baseline="300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st</a:t>
            </a: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Best Student Campus, 1</a:t>
            </a:r>
            <a:r>
              <a:rPr lang="en-IE" sz="1800" baseline="300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st</a:t>
            </a:r>
            <a:r>
              <a:rPr lang="en-IE" sz="18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Student Engagement &amp; Communications</a:t>
            </a:r>
            <a:endParaRPr lang="en-IE" sz="1800">
              <a:solidFill>
                <a:srgbClr val="FF0000"/>
              </a:solidFill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137FE-F796-2E41-88C3-6EBCF174D1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20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 txBox="1">
            <a:spLocks noGrp="1" noChangeArrowheads="1"/>
          </p:cNvSpPr>
          <p:nvPr/>
        </p:nvSpPr>
        <p:spPr bwMode="auto">
          <a:xfrm>
            <a:off x="3884613" y="9478963"/>
            <a:ext cx="29638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594" tIns="47109" rIns="90594" bIns="47109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966F7AA-FCAF-4C1D-BDD0-770FF1C9F522}" type="slidenum">
              <a:rPr lang="en-GB" altLang="en-US">
                <a:latin typeface="Calibri" panose="020F0502020204030204" pitchFamily="34" charset="0"/>
                <a:ea typeface="Arial Unicode MS" pitchFamily="34" charset="-128"/>
                <a:cs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GB" altLang="en-US">
              <a:latin typeface="Calibri" panose="020F0502020204030204" pitchFamily="34" charset="0"/>
              <a:ea typeface="Arial Unicode MS" pitchFamily="34" charset="-128"/>
              <a:cs typeface="MS Gothic" panose="020B0609070205080204" pitchFamily="49" charset="-128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143000" y="747713"/>
            <a:ext cx="4572000" cy="3743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044" tIns="46022" rIns="92044" bIns="46022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ea typeface="MS Gothic" panose="020B0609070205080204" pitchFamily="49" charset="-128"/>
            </a:endParaRPr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740275"/>
            <a:ext cx="5480050" cy="448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23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 txBox="1">
            <a:spLocks noGrp="1" noChangeArrowheads="1"/>
          </p:cNvSpPr>
          <p:nvPr/>
        </p:nvSpPr>
        <p:spPr bwMode="auto">
          <a:xfrm>
            <a:off x="3884613" y="9478963"/>
            <a:ext cx="29638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594" tIns="47109" rIns="90594" bIns="47109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88C6EF7-D2FA-4B01-BCAE-7869FA7A3637}" type="slidenum">
              <a:rPr lang="en-GB" altLang="en-US">
                <a:latin typeface="Calibri" panose="020F0502020204030204" pitchFamily="34" charset="0"/>
                <a:ea typeface="Arial Unicode MS" pitchFamily="34" charset="-128"/>
                <a:cs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GB" altLang="en-US">
              <a:latin typeface="Calibri" panose="020F0502020204030204" pitchFamily="34" charset="0"/>
              <a:ea typeface="Arial Unicode MS" pitchFamily="34" charset="-128"/>
              <a:cs typeface="MS Gothic" panose="020B0609070205080204" pitchFamily="49" charset="-128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1143000" y="747713"/>
            <a:ext cx="4572000" cy="3743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044" tIns="46022" rIns="92044" bIns="46022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ea typeface="MS Gothic" panose="020B0609070205080204" pitchFamily="49" charset="-128"/>
            </a:endParaRPr>
          </a:p>
        </p:txBody>
      </p:sp>
      <p:sp>
        <p:nvSpPr>
          <p:cNvPr id="4506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740275"/>
            <a:ext cx="5480050" cy="448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41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 txBox="1">
            <a:spLocks noGrp="1" noChangeArrowheads="1"/>
          </p:cNvSpPr>
          <p:nvPr/>
        </p:nvSpPr>
        <p:spPr bwMode="auto">
          <a:xfrm>
            <a:off x="3884613" y="9478963"/>
            <a:ext cx="29638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594" tIns="47109" rIns="90594" bIns="47109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88C6EF7-D2FA-4B01-BCAE-7869FA7A3637}" type="slidenum">
              <a:rPr lang="en-GB" altLang="en-US">
                <a:latin typeface="Calibri" panose="020F0502020204030204" pitchFamily="34" charset="0"/>
                <a:ea typeface="Arial Unicode MS" pitchFamily="34" charset="-128"/>
                <a:cs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GB" altLang="en-US">
              <a:latin typeface="Calibri" panose="020F0502020204030204" pitchFamily="34" charset="0"/>
              <a:ea typeface="Arial Unicode MS" pitchFamily="34" charset="-128"/>
              <a:cs typeface="MS Gothic" panose="020B0609070205080204" pitchFamily="49" charset="-128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1143000" y="747713"/>
            <a:ext cx="4572000" cy="3743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044" tIns="46022" rIns="92044" bIns="46022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ea typeface="MS Gothic" panose="020B0609070205080204" pitchFamily="49" charset="-128"/>
            </a:endParaRPr>
          </a:p>
        </p:txBody>
      </p:sp>
      <p:sp>
        <p:nvSpPr>
          <p:cNvPr id="4506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740275"/>
            <a:ext cx="5480050" cy="448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6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137FE-F796-2E41-88C3-6EBCF174D1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1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7776000"/>
            <a:ext cx="10080000" cy="796487"/>
          </a:xfrm>
        </p:spPr>
        <p:txBody>
          <a:bodyPr anchor="t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00" y="8572487"/>
            <a:ext cx="10080000" cy="796487"/>
          </a:xfrm>
        </p:spPr>
        <p:txBody>
          <a:bodyPr anchor="t">
            <a:normAutofit/>
          </a:bodyPr>
          <a:lstStyle>
            <a:lvl1pPr marL="0" indent="0" algn="l">
              <a:buNone/>
              <a:defRPr sz="3500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609671" indent="0" algn="ctr">
              <a:buNone/>
              <a:defRPr sz="2667"/>
            </a:lvl2pPr>
            <a:lvl3pPr marL="1219342" indent="0" algn="ctr">
              <a:buNone/>
              <a:defRPr sz="2400"/>
            </a:lvl3pPr>
            <a:lvl4pPr marL="1829014" indent="0" algn="ctr">
              <a:buNone/>
              <a:defRPr sz="2134"/>
            </a:lvl4pPr>
            <a:lvl5pPr marL="2438685" indent="0" algn="ctr">
              <a:buNone/>
              <a:defRPr sz="2134"/>
            </a:lvl5pPr>
            <a:lvl6pPr marL="3048356" indent="0" algn="ctr">
              <a:buNone/>
              <a:defRPr sz="2134"/>
            </a:lvl6pPr>
            <a:lvl7pPr marL="3658027" indent="0" algn="ctr">
              <a:buNone/>
              <a:defRPr sz="2134"/>
            </a:lvl7pPr>
            <a:lvl8pPr marL="4267697" indent="0" algn="ctr">
              <a:buNone/>
              <a:defRPr sz="2134"/>
            </a:lvl8pPr>
            <a:lvl9pPr marL="4877370" indent="0" algn="ctr">
              <a:buNone/>
              <a:defRPr sz="2134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72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9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6480000"/>
            <a:ext cx="10080000" cy="1808233"/>
          </a:xfrm>
        </p:spPr>
        <p:txBody>
          <a:bodyPr anchor="t">
            <a:normAutofit/>
          </a:bodyPr>
          <a:lstStyle>
            <a:lvl1pPr algn="l">
              <a:defRPr sz="4700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10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83AE-721B-8E45-86D0-EDEFBB6D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3744000"/>
            <a:ext cx="10800000" cy="672893"/>
          </a:xfrm>
        </p:spPr>
        <p:txBody>
          <a:bodyPr anchor="t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4416893"/>
            <a:ext cx="10800000" cy="662313"/>
          </a:xfrm>
        </p:spPr>
        <p:txBody>
          <a:bodyPr anchor="t"/>
          <a:lstStyle>
            <a:lvl1pPr marL="0" indent="0">
              <a:buNone/>
              <a:defRPr sz="3000">
                <a:solidFill>
                  <a:srgbClr val="005336"/>
                </a:solidFill>
              </a:defRPr>
            </a:lvl1pPr>
            <a:lvl2pPr marL="60967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3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901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4pPr>
            <a:lvl5pPr marL="2438685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5pPr>
            <a:lvl6pPr marL="3048356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6pPr>
            <a:lvl7pPr marL="365802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7pPr>
            <a:lvl8pPr marL="426769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8pPr>
            <a:lvl9pPr marL="487737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3FE8-725B-C542-9752-0F0519FD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956"/>
                </a:solidFill>
              </a:defRPr>
            </a:lvl1pPr>
          </a:lstStyle>
          <a:p>
            <a:r>
              <a:rPr lang="en-IE"/>
              <a:t>06.11.19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84000" y="5400000"/>
            <a:ext cx="2376000" cy="7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4787F-D361-3E40-984A-D6B2F134C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" y="5040000"/>
            <a:ext cx="2376000" cy="14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5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0" y="2412000"/>
            <a:ext cx="6909475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0405" y="2412000"/>
            <a:ext cx="6655766" cy="6445420"/>
          </a:xfrm>
        </p:spPr>
        <p:txBody>
          <a:bodyPr/>
          <a:lstStyle>
            <a:lvl1pPr>
              <a:lnSpc>
                <a:spcPts val="4300"/>
              </a:lnSpc>
              <a:defRPr sz="2500" b="1"/>
            </a:lvl1pPr>
            <a:lvl2pPr>
              <a:lnSpc>
                <a:spcPts val="4300"/>
              </a:lnSpc>
              <a:defRPr sz="2500" b="1"/>
            </a:lvl2pPr>
            <a:lvl3pPr>
              <a:lnSpc>
                <a:spcPts val="4300"/>
              </a:lnSpc>
              <a:defRPr sz="2500" b="1"/>
            </a:lvl3pPr>
            <a:lvl4pPr>
              <a:lnSpc>
                <a:spcPts val="4300"/>
              </a:lnSpc>
              <a:defRPr sz="2500" b="1"/>
            </a:lvl4pPr>
            <a:lvl5pPr>
              <a:lnSpc>
                <a:spcPts val="4300"/>
              </a:lnSpc>
              <a:defRPr sz="2500" b="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0" y="4355100"/>
            <a:ext cx="6909475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16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3" y="2412000"/>
            <a:ext cx="6480000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3" y="4355100"/>
            <a:ext cx="6480000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0000" y="2412000"/>
            <a:ext cx="79200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2118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6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1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2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9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14022170" cy="104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2412000"/>
            <a:ext cx="14022170" cy="477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000" y="9360000"/>
            <a:ext cx="365795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1957" y="9360000"/>
            <a:ext cx="5486936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08893" y="9360000"/>
            <a:ext cx="298320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3" r:id="rId5"/>
    <p:sldLayoutId id="2147483657" r:id="rId6"/>
    <p:sldLayoutId id="2147483659" r:id="rId7"/>
    <p:sldLayoutId id="2147483660" r:id="rId8"/>
    <p:sldLayoutId id="2147483661" r:id="rId9"/>
    <p:sldLayoutId id="2147483654" r:id="rId10"/>
    <p:sldLayoutId id="2147483655" r:id="rId11"/>
    <p:sldLayoutId id="2147483658" r:id="rId12"/>
  </p:sldLayoutIdLst>
  <p:hf sldNum="0" hdr="0" ftr="0"/>
  <p:txStyles>
    <p:titleStyle>
      <a:lvl1pPr algn="l" defTabSz="1219342" rtl="0" eaLnBrk="1" latinLnBrk="0" hangingPunct="1">
        <a:lnSpc>
          <a:spcPct val="90000"/>
        </a:lnSpc>
        <a:spcBef>
          <a:spcPct val="0"/>
        </a:spcBef>
        <a:buNone/>
        <a:defRPr sz="4500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04835" indent="-304835" algn="l" defTabSz="121934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914506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524178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2133849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2743520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3353191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62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34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05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1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42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14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685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56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2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69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37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Yvonne.Kiely@ul.ie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ileen.f.oconnor@ul.i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ulris3.ul.ie/live/w_rms_security.login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hyperlink" Target="mailto:Richard.Cotterell@ul.ie" TargetMode="External"/><Relationship Id="rId4" Type="http://schemas.openxmlformats.org/officeDocument/2006/relationships/hyperlink" Target="https://web.microsoftstream.com/channel/9a551454-0271-493c-866e-50f73ec99863?referrer=https:%2F%2Fwww.ul.ie%2F" TargetMode="Externa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2F0AFA-CCBF-955B-6637-50180410E806}"/>
              </a:ext>
            </a:extLst>
          </p:cNvPr>
          <p:cNvSpPr/>
          <p:nvPr/>
        </p:nvSpPr>
        <p:spPr>
          <a:xfrm>
            <a:off x="0" y="8598568"/>
            <a:ext cx="10787668" cy="1617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361977-71C9-4387-B50D-83BF0253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146" y="3816891"/>
            <a:ext cx="7013462" cy="17983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CAC779-4333-411D-B3E6-903B06B1062F}"/>
              </a:ext>
            </a:extLst>
          </p:cNvPr>
          <p:cNvSpPr txBox="1"/>
          <p:nvPr/>
        </p:nvSpPr>
        <p:spPr>
          <a:xfrm>
            <a:off x="2340069" y="6305290"/>
            <a:ext cx="3976912" cy="8604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IE" sz="24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2450">
                <a:solidFill>
                  <a:schemeClr val="bg1"/>
                </a:solidFill>
                <a:latin typeface="Arial"/>
                <a:cs typeface="Arial"/>
              </a:rPr>
              <a:t>www.ul.ie/research</a:t>
            </a: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4D180831-A0A2-41D5-B1B4-175E86043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731" y="7855858"/>
            <a:ext cx="1625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2B87EE62-82F3-4D81-9AED-AD6F3780A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4232" y="8839645"/>
            <a:ext cx="16257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r>
              <a:rPr kumimoji="0" lang="en-IE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IE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C478B7D8-BE18-4DAC-88FD-B94DCF5E0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4232" y="8965057"/>
            <a:ext cx="16257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</a:t>
            </a:r>
            <a:endParaRPr kumimoji="0" lang="en-IE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580289C-246D-4642-AB60-91EC2600F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4232" y="9303195"/>
            <a:ext cx="16257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</a:t>
            </a:r>
            <a:endParaRPr kumimoji="0" lang="en-IE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3CC43FF4-DE09-FAF6-2D23-1D813CD01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299" y="8848419"/>
            <a:ext cx="1640003" cy="1129276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0C779B73-BDBE-D82F-44DD-D8F3D8244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03" y="8737369"/>
            <a:ext cx="2173886" cy="1351377"/>
          </a:xfrm>
          <a:prstGeom prst="rect">
            <a:avLst/>
          </a:prstGeom>
        </p:spPr>
      </p:pic>
      <p:pic>
        <p:nvPicPr>
          <p:cNvPr id="6" name="Picture 5" descr="A logo with colorful triangles&#10;&#10;Description automatically generated">
            <a:extLst>
              <a:ext uri="{FF2B5EF4-FFF2-40B4-BE49-F238E27FC236}">
                <a16:creationId xmlns:a16="http://schemas.microsoft.com/office/drawing/2014/main" id="{5E1022D6-6CED-D9D0-D87E-042E34C5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119" y="8774216"/>
            <a:ext cx="1208305" cy="131453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72C013-B5CC-5821-A18E-D09F16AA0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6895" y="9065613"/>
            <a:ext cx="2892302" cy="8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1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F772B2C-8AD4-4A85-AF8E-0633F5CF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047" y="1524004"/>
            <a:ext cx="3898200" cy="2919887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15619" y="1149794"/>
            <a:ext cx="13118931" cy="847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3313" tIns="69323" rIns="133313" bIns="69323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895350" indent="-4445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spcAft>
                <a:spcPts val="889"/>
              </a:spcAft>
              <a:buFont typeface="Arial" charset="0"/>
              <a:buChar char="•"/>
              <a:defRPr/>
            </a:pPr>
            <a:r>
              <a:rPr lang="en-GB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Funding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UL Connect and alerts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Website – Funding Opportunities section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Search tool – Research Professional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endParaRPr lang="en-GB" sz="23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889"/>
              </a:spcAft>
              <a:buFont typeface="Arial" charset="0"/>
              <a:buChar char="•"/>
              <a:defRPr/>
            </a:pPr>
            <a:r>
              <a:rPr lang="en-GB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Proposals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support and review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support from Finance Office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Research Proposal Authorisation Form for all proposals </a:t>
            </a:r>
            <a:r>
              <a:rPr lang="en-GB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(signed by </a:t>
            </a:r>
            <a:r>
              <a:rPr lang="en-GB" sz="3200" i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</a:t>
            </a:r>
            <a:r>
              <a:rPr lang="en-GB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endParaRPr lang="en-GB" sz="23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 indent="-457200" eaLnBrk="1" hangingPunct="1">
              <a:spcAft>
                <a:spcPts val="889"/>
              </a:spcAft>
              <a:buFont typeface="Arial" charset="0"/>
              <a:buChar char="•"/>
              <a:defRPr/>
            </a:pPr>
            <a:r>
              <a:rPr lang="en-GB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r>
              <a:rPr lang="en-GB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 Research is the legal institutional signatory for all research contracts</a:t>
            </a:r>
          </a:p>
          <a:p>
            <a:pPr lvl="2" eaLnBrk="1" hangingPunct="1">
              <a:buClr>
                <a:schemeClr val="tx1"/>
              </a:buClr>
              <a:buSzPct val="75000"/>
              <a:buFont typeface="Garamond" pitchFamily="18" charset="0"/>
              <a:buChar char="►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Office Research Cost Centre needs to be set up to allow expenditure on a project </a:t>
            </a:r>
            <a:r>
              <a:rPr lang="en-GB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(signed by </a:t>
            </a:r>
            <a:r>
              <a:rPr lang="en-GB" sz="3200" i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</a:t>
            </a:r>
            <a:r>
              <a:rPr lang="en-GB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037" name="TextBox 1"/>
          <p:cNvSpPr txBox="1">
            <a:spLocks noChangeArrowheads="1"/>
          </p:cNvSpPr>
          <p:nvPr/>
        </p:nvSpPr>
        <p:spPr bwMode="auto">
          <a:xfrm>
            <a:off x="12041047" y="3956923"/>
            <a:ext cx="3516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Gothic" panose="020B0609070205080204" pitchFamily="49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Gothic" panose="020B0609070205080204" pitchFamily="49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Gothic" panose="020B0609070205080204" pitchFamily="49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2000">
                <a:solidFill>
                  <a:schemeClr val="tx1"/>
                </a:solidFill>
              </a:rPr>
              <a:t>www.researchprofessional.com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C1963F-6058-2B4E-BD4C-A595F6C465F1}"/>
              </a:ext>
            </a:extLst>
          </p:cNvPr>
          <p:cNvSpPr txBox="1">
            <a:spLocks/>
          </p:cNvSpPr>
          <p:nvPr/>
        </p:nvSpPr>
        <p:spPr>
          <a:xfrm>
            <a:off x="864000" y="340340"/>
            <a:ext cx="14022170" cy="1042950"/>
          </a:xfrm>
          <a:prstGeom prst="rect">
            <a:avLst/>
          </a:prstGeom>
        </p:spPr>
        <p:txBody>
          <a:bodyPr/>
          <a:lstStyle>
            <a:lvl1pPr algn="l" defTabSz="12193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rgbClr val="00533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IE" sz="5400" b="1">
                <a:latin typeface="Arial" panose="020B0604020202020204" pitchFamily="34" charset="0"/>
                <a:cs typeface="Arial" panose="020B0604020202020204" pitchFamily="34" charset="0"/>
              </a:rPr>
              <a:t>Research Funding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011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509D75-EC37-4F80-26F7-FCD6AFFE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503" y="1888419"/>
            <a:ext cx="4650067" cy="2597706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4522" y="2236507"/>
            <a:ext cx="10803172" cy="1008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33313" tIns="69323" rIns="133313" bIns="69323" anchor="t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895350" indent="-4445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spcAft>
                <a:spcPts val="889"/>
              </a:spcAft>
              <a:buFont typeface="Arial,Sans-Serif" charset="0"/>
              <a:buChar char="•"/>
              <a:defRPr/>
            </a:pPr>
            <a:r>
              <a:rPr lang="en-GB" sz="4000" b="1">
                <a:solidFill>
                  <a:schemeClr val="tx1"/>
                </a:solidFill>
                <a:latin typeface="Arial"/>
                <a:ea typeface="MS Gothic"/>
                <a:cs typeface="Arial"/>
              </a:rPr>
              <a:t>Proposals</a:t>
            </a:r>
            <a:endParaRPr lang="en-US" sz="4000">
              <a:solidFill>
                <a:schemeClr val="tx1"/>
              </a:solidFill>
              <a:latin typeface="Calibri"/>
              <a:ea typeface="MS Gothic"/>
              <a:cs typeface="Calibri"/>
            </a:endParaRPr>
          </a:p>
          <a:p>
            <a:pPr lvl="2">
              <a:buFont typeface="Garamond,Serif" charset="0"/>
              <a:buChar char="►"/>
              <a:defRPr/>
            </a:pP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Online authorisation system for funding applications</a:t>
            </a:r>
          </a:p>
          <a:p>
            <a:pPr lvl="2">
              <a:buFont typeface="Garamond,Serif" charset="0"/>
              <a:buChar char="►"/>
              <a:defRPr/>
            </a:pP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Web based system accessible from anywhere</a:t>
            </a:r>
          </a:p>
          <a:p>
            <a:pPr lvl="2">
              <a:buFont typeface="Garamond,Serif" charset="0"/>
              <a:buChar char="►"/>
              <a:defRPr/>
            </a:pP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Collaboration workspace to allow development of proposal documentation on </a:t>
            </a:r>
            <a:r>
              <a:rPr lang="en-GB" sz="3600" err="1">
                <a:solidFill>
                  <a:schemeClr val="tx1"/>
                </a:solidFill>
                <a:latin typeface="Arial"/>
                <a:ea typeface="MS Gothic"/>
                <a:cs typeface="Arial"/>
              </a:rPr>
              <a:t>Sharepoint</a:t>
            </a: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 </a:t>
            </a:r>
            <a:endParaRPr lang="en-GB" sz="3600" i="1">
              <a:solidFill>
                <a:schemeClr val="tx1"/>
              </a:solidFill>
              <a:latin typeface="Arial"/>
              <a:cs typeface="Arial"/>
            </a:endParaRPr>
          </a:p>
          <a:p>
            <a:pPr lvl="2">
              <a:buFont typeface="Garamond,Serif" charset="0"/>
              <a:buChar char="►"/>
              <a:defRPr/>
            </a:pP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E-mails sent to </a:t>
            </a:r>
            <a:r>
              <a:rPr lang="en-GB" sz="3600" err="1">
                <a:solidFill>
                  <a:schemeClr val="tx1"/>
                </a:solidFill>
                <a:latin typeface="Arial"/>
                <a:ea typeface="MS Gothic"/>
                <a:cs typeface="Arial"/>
              </a:rPr>
              <a:t>CoApps</a:t>
            </a: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, </a:t>
            </a:r>
            <a:r>
              <a:rPr lang="en-GB" sz="3600" err="1">
                <a:solidFill>
                  <a:schemeClr val="tx1"/>
                </a:solidFill>
                <a:latin typeface="Arial"/>
                <a:ea typeface="MS Gothic"/>
                <a:cs typeface="Arial"/>
              </a:rPr>
              <a:t>HoD</a:t>
            </a: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, Finance &amp; Funding Officers when action needed</a:t>
            </a:r>
            <a:endParaRPr lang="en-GB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Garamond,Serif" charset="0"/>
              <a:buChar char="►"/>
              <a:defRPr/>
            </a:pP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Mark proposal as Awarded/Not Awarded to complete</a:t>
            </a:r>
            <a:endParaRPr lang="en-GB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Garamond,Serif" charset="0"/>
              <a:buChar char="►"/>
              <a:defRPr/>
            </a:pP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Link to system and training documentation on the Research Portal</a:t>
            </a:r>
            <a:endParaRPr lang="en-GB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Garamond,Serif" charset="0"/>
              <a:buChar char="►"/>
              <a:defRPr/>
            </a:pPr>
            <a:r>
              <a:rPr lang="en-GB" sz="36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Contact RPAS@ul.ie</a:t>
            </a:r>
          </a:p>
          <a:p>
            <a:pPr lvl="2">
              <a:buFont typeface="Garamond,Serif" charset="0"/>
              <a:buChar char="►"/>
              <a:defRPr/>
            </a:pPr>
            <a:endParaRPr lang="en-GB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89"/>
              </a:spcAft>
              <a:buFont typeface="Arial" charset="0"/>
              <a:buChar char="•"/>
              <a:defRPr/>
            </a:pPr>
            <a:endParaRPr lang="en-GB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89"/>
              </a:spcAft>
              <a:buFont typeface="Arial" charset="0"/>
              <a:buChar char="•"/>
              <a:defRPr/>
            </a:pPr>
            <a:endParaRPr lang="en-GB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889"/>
              </a:spcAft>
              <a:buFont typeface="Arial" charset="0"/>
              <a:buChar char="•"/>
              <a:defRPr/>
            </a:pPr>
            <a:endParaRPr lang="en-GB" sz="32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C1963F-6058-2B4E-BD4C-A595F6C465F1}"/>
              </a:ext>
            </a:extLst>
          </p:cNvPr>
          <p:cNvSpPr txBox="1">
            <a:spLocks/>
          </p:cNvSpPr>
          <p:nvPr/>
        </p:nvSpPr>
        <p:spPr>
          <a:xfrm>
            <a:off x="864000" y="340340"/>
            <a:ext cx="14022170" cy="190917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2193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rgbClr val="00533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IE" sz="5400" b="1">
                <a:latin typeface="Arial"/>
                <a:cs typeface="Arial"/>
              </a:rPr>
              <a:t>Research Proposal 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E" sz="5400" b="1">
                <a:latin typeface="Arial"/>
                <a:cs typeface="Arial"/>
              </a:rPr>
              <a:t>Authorisation System (RPAS) 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8282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17EBEF-213B-48E1-A39F-E01690E35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800" b="1">
                <a:latin typeface="Arial" panose="020B0604020202020204" pitchFamily="34" charset="0"/>
                <a:cs typeface="Arial" panose="020B0604020202020204" pitchFamily="34" charset="0"/>
              </a:rPr>
              <a:t>Research Impact at University of Limerick</a:t>
            </a:r>
            <a:br>
              <a:rPr lang="en-IE" sz="4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IE" sz="4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41E971-BFB1-4449-BC25-115E3019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999" y="2411999"/>
            <a:ext cx="13349306" cy="6282821"/>
          </a:xfrm>
        </p:spPr>
        <p:txBody>
          <a:bodyPr/>
          <a:lstStyle/>
          <a:p>
            <a:r>
              <a:rPr lang="en-IE" sz="2800">
                <a:latin typeface="Arial" panose="020B0604020202020204" pitchFamily="34" charset="0"/>
                <a:cs typeface="Arial" panose="020B0604020202020204" pitchFamily="34" charset="0"/>
              </a:rPr>
              <a:t>Strategic Plan (2015-2019, UL@50 2019-2024, Research Strategy 2016-2020, Research Strategy Wisdom for Action 2022-2027)</a:t>
            </a:r>
          </a:p>
          <a:p>
            <a:endParaRPr lang="en-IE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/>
              <a:t>UL’s Research Impact programme has been singled out by the OECD as “</a:t>
            </a:r>
            <a:r>
              <a:rPr lang="en-GB" sz="2800" b="1" i="1"/>
              <a:t>an excellent example of emerging good practice which could be mainstreamed across the Irish higher education system and abroad.” *</a:t>
            </a:r>
          </a:p>
          <a:p>
            <a:pPr marL="0" indent="0">
              <a:buNone/>
            </a:pPr>
            <a:endParaRPr lang="en-IE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2800">
                <a:latin typeface="Arial" panose="020B0604020202020204" pitchFamily="34" charset="0"/>
                <a:cs typeface="Arial" panose="020B0604020202020204" pitchFamily="34" charset="0"/>
              </a:rPr>
              <a:t>Research Impact committee</a:t>
            </a:r>
          </a:p>
          <a:p>
            <a:r>
              <a:rPr lang="en-IE" sz="2800">
                <a:latin typeface="Arial" panose="020B0604020202020204" pitchFamily="34" charset="0"/>
                <a:cs typeface="Arial" panose="020B0604020202020204" pitchFamily="34" charset="0"/>
              </a:rPr>
              <a:t>President’s Research Excellence and Impact Awards</a:t>
            </a:r>
          </a:p>
          <a:p>
            <a:r>
              <a:rPr lang="en-IE" sz="2800">
                <a:latin typeface="Arial" panose="020B0604020202020204" pitchFamily="34" charset="0"/>
                <a:cs typeface="Arial" panose="020B0604020202020204" pitchFamily="34" charset="0"/>
              </a:rPr>
              <a:t>Case Study Programme</a:t>
            </a:r>
          </a:p>
          <a:p>
            <a:r>
              <a:rPr lang="en-IE" sz="2800">
                <a:latin typeface="Arial" panose="020B0604020202020204" pitchFamily="34" charset="0"/>
                <a:cs typeface="Arial" panose="020B0604020202020204" pitchFamily="34" charset="0"/>
              </a:rPr>
              <a:t>External Engagement &amp; Research Communications</a:t>
            </a:r>
          </a:p>
          <a:p>
            <a:r>
              <a:rPr lang="en-IE" sz="2800">
                <a:latin typeface="Arial" panose="020B0604020202020204" pitchFamily="34" charset="0"/>
                <a:cs typeface="Arial" panose="020B0604020202020204" pitchFamily="34" charset="0"/>
              </a:rPr>
              <a:t>National Fora – Research Impact &amp; Campus Engage</a:t>
            </a:r>
          </a:p>
          <a:p>
            <a:endParaRPr lang="en-IE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2CBFE7-F622-299B-93C7-FCDBE39A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238" y="2113423"/>
            <a:ext cx="1657350" cy="1152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9E2AE2-41EE-711A-08C2-9E67D8AEDCAE}"/>
              </a:ext>
            </a:extLst>
          </p:cNvPr>
          <p:cNvSpPr txBox="1"/>
          <p:nvPr/>
        </p:nvSpPr>
        <p:spPr>
          <a:xfrm>
            <a:off x="1138989" y="9046707"/>
            <a:ext cx="11309685" cy="476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Research Impact Officer,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Yvonne.Kiely@ul.ie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, researchimpact@ul.ie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22AB5-45DE-AD74-3485-F824E76D77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6" t="1467" r="88346" b="82326"/>
          <a:stretch/>
        </p:blipFill>
        <p:spPr>
          <a:xfrm>
            <a:off x="13533665" y="7847387"/>
            <a:ext cx="2062495" cy="210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8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012B-6610-6D49-B316-1A9205477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President’s Research Excellence and Impact 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4F8E-DFE4-1ADD-934B-7A3B9CAEE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00" y="2266950"/>
            <a:ext cx="14022170" cy="4772588"/>
          </a:xfrm>
        </p:spPr>
        <p:txBody>
          <a:bodyPr/>
          <a:lstStyle/>
          <a:p>
            <a:r>
              <a:rPr lang="en-IE" b="1"/>
              <a:t>Early Career Researcher – Starter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20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Starter: applicants have between 2-7 years’ experience since completion of their PhD as of the closing date for applications.</a:t>
            </a:r>
            <a:endParaRPr lang="en-IE" sz="20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IE" b="1"/>
              <a:t>Early Career Researcher – Consolidator</a:t>
            </a:r>
          </a:p>
          <a:p>
            <a:pPr marL="0" indent="0">
              <a:buNone/>
            </a:pPr>
            <a:r>
              <a:rPr lang="en-IE" sz="200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Consolidator: applicants have between 7-12 years’ experience since completion of their PhD as of the closing date for applications.</a:t>
            </a:r>
          </a:p>
          <a:p>
            <a:r>
              <a:rPr lang="en-IE" sz="2000" b="1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Outstanding Research Collaboration</a:t>
            </a:r>
          </a:p>
          <a:p>
            <a:pPr marL="0" indent="0">
              <a:buNone/>
            </a:pPr>
            <a:r>
              <a:rPr lang="en-IE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award celebrates the achievements of research collaborations by recognising their excellent research that delivers impact and an outstanding contribution to their field</a:t>
            </a:r>
            <a:endParaRPr lang="en-IE" sz="2000" b="1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en-IE" sz="2000" b="1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Research Output Award</a:t>
            </a:r>
          </a:p>
          <a:p>
            <a:pPr marL="0" indent="0">
              <a:buNone/>
            </a:pPr>
            <a:r>
              <a:rPr lang="en-IE" sz="200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Starting, Consolidator, Advanced, (greater than 12 years post PhD), Interdisciplinary</a:t>
            </a:r>
            <a:endParaRPr lang="en-IE" sz="2000"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E" sz="2000"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E" sz="2000"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D3090-5196-C660-EF9E-99B6C11B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4000" y="9360000"/>
            <a:ext cx="7012032" cy="540841"/>
          </a:xfrm>
        </p:spPr>
        <p:txBody>
          <a:bodyPr/>
          <a:lstStyle/>
          <a:p>
            <a:r>
              <a:rPr lang="en-IE"/>
              <a:t>https://www.ul.ie/research</a:t>
            </a:r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F9A195-463A-7299-3F8A-50FBF4F9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568" y="6703819"/>
            <a:ext cx="5135747" cy="3418048"/>
          </a:xfrm>
          <a:prstGeom prst="rect">
            <a:avLst/>
          </a:prstGeom>
        </p:spPr>
      </p:pic>
      <p:pic>
        <p:nvPicPr>
          <p:cNvPr id="9" name="Picture 8" descr="A picture containing circuit&#10;&#10;Description automatically generated">
            <a:extLst>
              <a:ext uri="{FF2B5EF4-FFF2-40B4-BE49-F238E27FC236}">
                <a16:creationId xmlns:a16="http://schemas.microsoft.com/office/drawing/2014/main" id="{741D95BD-E977-7950-6ED1-818552FCB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3" b="8267"/>
          <a:stretch/>
        </p:blipFill>
        <p:spPr>
          <a:xfrm>
            <a:off x="864000" y="7250939"/>
            <a:ext cx="6786453" cy="28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2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EE75C-7A52-4A55-A5DF-CB6BFA30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666" y="674614"/>
            <a:ext cx="14022170" cy="1042950"/>
          </a:xfrm>
        </p:spPr>
        <p:txBody>
          <a:bodyPr/>
          <a:lstStyle/>
          <a:p>
            <a:pPr>
              <a:buClr>
                <a:srgbClr val="001B58"/>
              </a:buClr>
            </a:pPr>
            <a:r>
              <a:rPr lang="en-GB" altLang="en-US" sz="4800" b="1">
                <a:latin typeface="Arial" panose="020B0604020202020204" pitchFamily="34" charset="0"/>
                <a:cs typeface="Arial" panose="020B0604020202020204" pitchFamily="34" charset="0"/>
              </a:rPr>
              <a:t>What is research integrity?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F36EE-5E46-4615-80C4-0AA06D4AB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07" y="1717564"/>
            <a:ext cx="9031039" cy="47725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IE" sz="2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Integrity Officer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IE" sz="2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 Natalia </a:t>
            </a:r>
            <a:r>
              <a:rPr lang="en-IE" sz="280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Kopteva</a:t>
            </a:r>
            <a:endParaRPr lang="en-IE" sz="28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IE" sz="28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IE" sz="2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Integrity Champions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2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Faculty of Arts, Humanities, and Social Sciences: Prof. Neil Robinson, neil.robinson@ul.ie</a:t>
            </a:r>
            <a:endParaRPr lang="en-IE" sz="2800">
              <a:solidFill>
                <a:srgbClr val="000000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2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Faculty of Education and Health Sciences: Dr </a:t>
            </a:r>
            <a:r>
              <a:rPr lang="en-IE" sz="28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Elaine Kinsella, elaine.kinsella@ul.ie</a:t>
            </a:r>
            <a:endParaRPr lang="en-IE" sz="28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2800" err="1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Kemmy</a:t>
            </a:r>
            <a:r>
              <a:rPr lang="en-IE" sz="28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Business School: Dr Deirdre O'Loughlin, deirdre.oloughlin@ul.ie</a:t>
            </a:r>
            <a:endParaRPr lang="en-IE" sz="2800">
              <a:solidFill>
                <a:srgbClr val="000000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Faculty of Science and Engineering: Dr Mícheál Scanlon, Micheal.Scanlon@ul.ie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IE" sz="2800" u="sng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IE" sz="2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04800" indent="-304800"/>
            <a:endParaRPr lang="en-GB" sz="2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C56047A-E766-4FBE-B069-DEC39CF6E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8" t="11820" r="31942" b="19987"/>
          <a:stretch/>
        </p:blipFill>
        <p:spPr>
          <a:xfrm>
            <a:off x="9844705" y="0"/>
            <a:ext cx="6417069" cy="8007992"/>
          </a:xfrm>
          <a:prstGeom prst="rect">
            <a:avLst/>
          </a:prstGeom>
        </p:spPr>
      </p:pic>
      <p:pic>
        <p:nvPicPr>
          <p:cNvPr id="5" name="Picture 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69834464-3D71-4B74-8C79-5E33E5B34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18709"/>
            <a:ext cx="1905000" cy="1924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00CAD-FAAB-420A-A176-8D95367B9E74}"/>
              </a:ext>
            </a:extLst>
          </p:cNvPr>
          <p:cNvSpPr txBox="1"/>
          <p:nvPr/>
        </p:nvSpPr>
        <p:spPr>
          <a:xfrm>
            <a:off x="2053389" y="7745949"/>
            <a:ext cx="11438022" cy="23968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b="1" i="0">
                <a:solidFill>
                  <a:srgbClr val="2220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 Barry Shanahan</a:t>
            </a:r>
          </a:p>
          <a:p>
            <a:r>
              <a:rPr lang="en-GB" sz="2450" b="0" i="0">
                <a:solidFill>
                  <a:srgbClr val="22201F"/>
                </a:solidFill>
                <a:effectLst/>
                <a:latin typeface="Arial"/>
                <a:cs typeface="Arial"/>
              </a:rPr>
              <a:t>Research Governance Officer, supporting the implementation of policies in the areas of research integrity, research ethics, and general research oversight</a:t>
            </a:r>
            <a:r>
              <a:rPr lang="en-GB" sz="2450">
                <a:solidFill>
                  <a:srgbClr val="22201F"/>
                </a:solidFill>
                <a:latin typeface="Arial"/>
                <a:cs typeface="Arial"/>
              </a:rPr>
              <a:t>. Online research integrity training is available to all members of campus community and is mandatory for new research hires. Note that funders can require evidence of training.</a:t>
            </a:r>
            <a:endParaRPr lang="en-GB" sz="2450" b="0" i="0">
              <a:solidFill>
                <a:srgbClr val="22201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40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B3564-FE4A-9E58-FD34-2CE30EF0C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bridge with people on it&#10;&#10;Description automatically generated">
            <a:extLst>
              <a:ext uri="{FF2B5EF4-FFF2-40B4-BE49-F238E27FC236}">
                <a16:creationId xmlns:a16="http://schemas.microsoft.com/office/drawing/2014/main" id="{9B79A102-B266-4CE9-68EF-F89439DB772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49044" y="763731"/>
            <a:ext cx="14674070" cy="7496583"/>
          </a:xfr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490373-B2C4-CB94-77A8-63B29B653D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2392" y="2208111"/>
            <a:ext cx="7920000" cy="5400000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231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97C230-E05E-31AD-EE1F-367C19D29D1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3E574C-69A8-9A34-A94F-67EB40101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I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9B99AA-C367-18F0-98B6-9D66740C9467}"/>
              </a:ext>
            </a:extLst>
          </p:cNvPr>
          <p:cNvGrpSpPr/>
          <p:nvPr/>
        </p:nvGrpSpPr>
        <p:grpSpPr>
          <a:xfrm>
            <a:off x="615253" y="0"/>
            <a:ext cx="15270923" cy="10158413"/>
            <a:chOff x="615253" y="-113291"/>
            <a:chExt cx="15642335" cy="10271704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5940F99-A652-B3BD-79D2-268094094247}"/>
                </a:ext>
              </a:extLst>
            </p:cNvPr>
            <p:cNvSpPr>
              <a:spLocks/>
            </p:cNvSpPr>
            <p:nvPr/>
          </p:nvSpPr>
          <p:spPr>
            <a:xfrm>
              <a:off x="891357" y="2651355"/>
              <a:ext cx="13841037" cy="30965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IE"/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75800C36-267B-0EB5-0660-7239BA1A90D3}"/>
                </a:ext>
              </a:extLst>
            </p:cNvPr>
            <p:cNvSpPr>
              <a:spLocks/>
            </p:cNvSpPr>
            <p:nvPr/>
          </p:nvSpPr>
          <p:spPr>
            <a:xfrm>
              <a:off x="891357" y="5205066"/>
              <a:ext cx="13841037" cy="214743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E"/>
            </a:p>
          </p:txBody>
        </p:sp>
        <p:pic>
          <p:nvPicPr>
            <p:cNvPr id="9" name="Picture 8" descr="A person sitting on a couch&#10;&#10;Description automatically generated">
              <a:extLst>
                <a:ext uri="{FF2B5EF4-FFF2-40B4-BE49-F238E27FC236}">
                  <a16:creationId xmlns:a16="http://schemas.microsoft.com/office/drawing/2014/main" id="{AAE6E799-E2CA-CAF3-591E-62E2061EF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7" t="8124" r="15027" b="6910"/>
            <a:stretch/>
          </p:blipFill>
          <p:spPr>
            <a:xfrm>
              <a:off x="615253" y="-113291"/>
              <a:ext cx="15642335" cy="102717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4E47E7-53A5-E3BA-9A57-E890563113CF}"/>
                </a:ext>
              </a:extLst>
            </p:cNvPr>
            <p:cNvSpPr>
              <a:spLocks/>
            </p:cNvSpPr>
            <p:nvPr/>
          </p:nvSpPr>
          <p:spPr>
            <a:xfrm>
              <a:off x="1069099" y="3411602"/>
              <a:ext cx="6949967" cy="1883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E" sz="2400" b="1"/>
                <a:t>UL institutional subscription can be accessed via</a:t>
              </a:r>
            </a:p>
            <a:p>
              <a:pPr algn="ctr"/>
              <a:r>
                <a:rPr lang="en-IE" sz="2400" b="1">
                  <a:latin typeface="inter"/>
                </a:rPr>
                <a:t>masterclasses.nature.com</a:t>
              </a:r>
              <a:endParaRPr lang="en-IE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206992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4918-DD1F-054C-A4FB-2EAF57D39A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58702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C1963F-6058-2B4E-BD4C-A595F6C4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340340"/>
            <a:ext cx="14022170" cy="1042950"/>
          </a:xfrm>
        </p:spPr>
        <p:txBody>
          <a:bodyPr/>
          <a:lstStyle/>
          <a:p>
            <a:pPr algn="ctr"/>
            <a:r>
              <a:rPr lang="en-IE" sz="5400" b="1">
                <a:latin typeface="Arial" panose="020B0604020202020204" pitchFamily="34" charset="0"/>
                <a:cs typeface="Arial" panose="020B0604020202020204" pitchFamily="34" charset="0"/>
              </a:rPr>
              <a:t>Office of the Vice President Research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85F52CC-4D49-4C4F-AC5C-3D06C3188597}"/>
              </a:ext>
            </a:extLst>
          </p:cNvPr>
          <p:cNvSpPr txBox="1">
            <a:spLocks/>
          </p:cNvSpPr>
          <p:nvPr/>
        </p:nvSpPr>
        <p:spPr>
          <a:xfrm>
            <a:off x="864000" y="1657337"/>
            <a:ext cx="14502714" cy="70946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4835" indent="-304835" algn="l" defTabSz="1219342" rtl="0" eaLnBrk="1" latinLnBrk="0" hangingPunct="1">
              <a:lnSpc>
                <a:spcPct val="90000"/>
              </a:lnSpc>
              <a:spcBef>
                <a:spcPts val="1334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1pPr>
            <a:lvl2pPr marL="914506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2pPr>
            <a:lvl3pPr marL="1524178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3pPr>
            <a:lvl4pPr marL="2133849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4pPr>
            <a:lvl5pPr marL="2743520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5pPr>
            <a:lvl6pPr marL="3353191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62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34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05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Strategy and Policy 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Research Governance – University Research Committee, UL Ethics Group, Research Integrity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Partnerships, Business Engagement, and Technology Transfer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Funding Support (Funder Engagement &amp; Positioning, Proposal Development &amp; Authorisation)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Post-Award Support &amp; Compliance (health research, institutes &amp; </a:t>
            </a:r>
            <a:r>
              <a:rPr lang="en-US" sz="2800" err="1">
                <a:solidFill>
                  <a:schemeClr val="tx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centres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)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Metrics, Reporting, Rankings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Research Impact: President’s Research Excellence and Impact Awards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Institutes &amp; Centres (externally funded and internal </a:t>
            </a:r>
            <a:r>
              <a:rPr lang="en-US" sz="2800" err="1">
                <a:solidFill>
                  <a:schemeClr val="tx1"/>
                </a:solidFill>
                <a:latin typeface="Arial"/>
                <a:ea typeface="MS Gothic"/>
                <a:cs typeface="Arial"/>
              </a:rPr>
              <a:t>centres</a:t>
            </a:r>
            <a:r>
              <a:rPr lang="en-US" sz="28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)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Doctoral College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Research funding contracts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ea typeface="MS Gothic" pitchFamily="49" charset="-128"/>
              <a:cs typeface="Arial" panose="020B0604020202020204" pitchFamily="34" charset="0"/>
            </a:endParaRPr>
          </a:p>
          <a:p>
            <a:pPr marL="308610" indent="-308610"/>
            <a:endParaRPr lang="en-US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51C1FA7-3443-407F-A2D7-DEE1BB621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08" y="9198568"/>
            <a:ext cx="3824794" cy="888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7C6DDC-AF85-429A-8438-6ECAB71E4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4224" y="6227340"/>
            <a:ext cx="2952750" cy="1552575"/>
          </a:xfrm>
          <a:prstGeom prst="rect">
            <a:avLst/>
          </a:prstGeom>
        </p:spPr>
      </p:pic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0B7184E-61CB-4C1B-A12E-B956F91DB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7599" y="4809040"/>
            <a:ext cx="2619375" cy="1743075"/>
          </a:xfrm>
          <a:prstGeom prst="rect">
            <a:avLst/>
          </a:prstGeom>
        </p:spPr>
      </p:pic>
      <p:pic>
        <p:nvPicPr>
          <p:cNvPr id="8" name="Picture 7" descr="A picture containing circuit&#10;&#10;Description automatically generated">
            <a:extLst>
              <a:ext uri="{FF2B5EF4-FFF2-40B4-BE49-F238E27FC236}">
                <a16:creationId xmlns:a16="http://schemas.microsoft.com/office/drawing/2014/main" id="{4B7BDF6A-E68E-41CB-9691-A964EFA882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3" b="8267"/>
          <a:stretch/>
        </p:blipFill>
        <p:spPr>
          <a:xfrm>
            <a:off x="11075952" y="7841095"/>
            <a:ext cx="5011776" cy="2118919"/>
          </a:xfrm>
          <a:prstGeom prst="rect">
            <a:avLst/>
          </a:prstGeom>
        </p:spPr>
      </p:pic>
      <p:pic>
        <p:nvPicPr>
          <p:cNvPr id="4" name="Picture 3" descr="A logo with colorful triangles&#10;&#10;Description automatically generated">
            <a:extLst>
              <a:ext uri="{FF2B5EF4-FFF2-40B4-BE49-F238E27FC236}">
                <a16:creationId xmlns:a16="http://schemas.microsoft.com/office/drawing/2014/main" id="{68AB83BA-558E-EA23-0899-F497D50A1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312" y="9026062"/>
            <a:ext cx="975120" cy="10608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025319-41ED-28E4-87DC-9FC8F2CCEA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0071" y="9151266"/>
            <a:ext cx="2892302" cy="8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4516613A-9482-B59A-5A70-91F25FFC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" y="-175892"/>
            <a:ext cx="16935450" cy="10505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3C796-5D66-FC4A-A434-87BF2D44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257" y="4005257"/>
            <a:ext cx="10800000" cy="67289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Research Strategy 2022-2027</a:t>
            </a:r>
            <a:br>
              <a:rPr lang="en-US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endParaRPr lang="en-US" b="1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ED42D-9C5A-06AE-2174-11A6A155ADC3}"/>
              </a:ext>
            </a:extLst>
          </p:cNvPr>
          <p:cNvSpPr txBox="1"/>
          <p:nvPr/>
        </p:nvSpPr>
        <p:spPr>
          <a:xfrm>
            <a:off x="1125257" y="5344518"/>
            <a:ext cx="642967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Wisdom for Action </a:t>
            </a:r>
          </a:p>
          <a:p>
            <a:r>
              <a:rPr lang="en-US"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Eagna chun Gnímh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165877-517B-1C76-3FD3-5D26250E5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25" y="336447"/>
            <a:ext cx="3045156" cy="40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&#10;&#10;Description automatically generated with medium confidence">
            <a:extLst>
              <a:ext uri="{FF2B5EF4-FFF2-40B4-BE49-F238E27FC236}">
                <a16:creationId xmlns:a16="http://schemas.microsoft.com/office/drawing/2014/main" id="{922ABC96-6DB8-AAD7-ED66-F2486044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4353"/>
            <a:ext cx="19099644" cy="108927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01DF0-E8C6-56D5-C79D-436E0A994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00" y="2412000"/>
            <a:ext cx="13518750" cy="4772588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IE" sz="1800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5400" b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Mission</a:t>
            </a:r>
            <a:endParaRPr lang="en-IE" sz="540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540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Our mission is to build a vibrant community </a:t>
            </a:r>
            <a:r>
              <a:rPr lang="en-IE" sz="5400" b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where </a:t>
            </a:r>
            <a:r>
              <a:rPr lang="en-IE" sz="5400" b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research excellence is valued, supported</a:t>
            </a:r>
            <a:r>
              <a:rPr lang="en-IE" sz="540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E" sz="5400" b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and central </a:t>
            </a:r>
            <a:r>
              <a:rPr lang="en-IE" sz="540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to all facets of our organisation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IE" sz="4800" b="1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IE" sz="4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925A348-4743-1521-1A63-27D327DA9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418" y="-221219"/>
            <a:ext cx="2002010" cy="26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C1963F-6058-2B4E-BD4C-A595F6C4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340340"/>
            <a:ext cx="14022170" cy="1042950"/>
          </a:xfrm>
        </p:spPr>
        <p:txBody>
          <a:bodyPr/>
          <a:lstStyle/>
          <a:p>
            <a:r>
              <a:rPr lang="en-IE" sz="5400" b="1">
                <a:latin typeface="Arial" panose="020B0604020202020204" pitchFamily="34" charset="0"/>
                <a:cs typeface="Arial" panose="020B0604020202020204" pitchFamily="34" charset="0"/>
              </a:rPr>
              <a:t>Research Supports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85F52CC-4D49-4C4F-AC5C-3D06C3188597}"/>
              </a:ext>
            </a:extLst>
          </p:cNvPr>
          <p:cNvSpPr txBox="1">
            <a:spLocks/>
          </p:cNvSpPr>
          <p:nvPr/>
        </p:nvSpPr>
        <p:spPr>
          <a:xfrm>
            <a:off x="703989" y="1597141"/>
            <a:ext cx="6113906" cy="76591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4835" indent="-304835" algn="l" defTabSz="1219342" rtl="0" eaLnBrk="1" latinLnBrk="0" hangingPunct="1">
              <a:lnSpc>
                <a:spcPct val="90000"/>
              </a:lnSpc>
              <a:spcBef>
                <a:spcPts val="1334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1pPr>
            <a:lvl2pPr marL="914506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2pPr>
            <a:lvl3pPr marL="1524178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3pPr>
            <a:lvl4pPr marL="2133849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4pPr>
            <a:lvl5pPr marL="2743520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5pPr>
            <a:lvl6pPr marL="3353191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62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34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05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Research Finance Office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HR 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MS Gothic" pitchFamily="49" charset="-128"/>
              <a:cs typeface="Arial" panose="020B0604020202020204" pitchFamily="34" charset="0"/>
            </a:endParaRP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Graduate and Professional Studies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Marketing and Communications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Library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Bernal Institute &amp; Health Research Institute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Faculties &amp; Departments</a:t>
            </a:r>
          </a:p>
          <a:p>
            <a:pPr marL="457200" indent="-457200" defTabSz="1267752">
              <a:spcAft>
                <a:spcPts val="889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>
                <a:solidFill>
                  <a:schemeClr val="tx1"/>
                </a:solidFill>
                <a:latin typeface="Arial"/>
                <a:ea typeface="MS Gothic"/>
                <a:cs typeface="Arial"/>
              </a:rPr>
              <a:t>Centres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MS Gothic" pitchFamily="49" charset="-128"/>
              <a:cs typeface="Arial" panose="020B0604020202020204" pitchFamily="34" charset="0"/>
            </a:endParaRPr>
          </a:p>
          <a:p>
            <a:pPr marL="0" indent="0" defTabSz="1267752">
              <a:spcAft>
                <a:spcPts val="889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4000">
              <a:solidFill>
                <a:srgbClr val="70193D"/>
              </a:solidFill>
              <a:latin typeface="+mn-lt"/>
              <a:ea typeface="MS Gothic" pitchFamily="49" charset="-128"/>
            </a:endParaRPr>
          </a:p>
          <a:p>
            <a:pPr marL="308610" indent="-308610"/>
            <a:endParaRPr lang="en-US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5A5B2-98EC-2BE9-64AA-9AB97A70F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69" y="1597141"/>
            <a:ext cx="9308619" cy="50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0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C5D2-88BC-4CC7-9C4A-458A0A50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C4BE4-763B-2DF2-1B8D-39D1EED8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53" y="135041"/>
            <a:ext cx="14603863" cy="988833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632C7A-28CE-19A7-9AAE-5C6E3796AF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9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2381E-3F24-CB67-2E06-EF9BE884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D623-E449-8214-E629-F184A1670F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8F0FFF-B261-74E8-5B77-043E7F6864E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34421C-1AF2-1C34-8504-816B748DD4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Content Placeholder 1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C161836-9542-B7F7-0845-5ECE25820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7" y="1054806"/>
            <a:ext cx="15940982" cy="68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2AA5752-390D-3D01-789C-C3C518D7B7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222" y="413892"/>
            <a:ext cx="15439367" cy="75367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24BD0-93A7-4014-4A4E-0EC1F9F172D8}"/>
              </a:ext>
            </a:extLst>
          </p:cNvPr>
          <p:cNvSpPr txBox="1"/>
          <p:nvPr/>
        </p:nvSpPr>
        <p:spPr>
          <a:xfrm>
            <a:off x="1175084" y="8465128"/>
            <a:ext cx="81253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i="0">
                <a:solidFill>
                  <a:srgbClr val="212529"/>
                </a:solidFill>
                <a:effectLst/>
                <a:latin typeface="inter"/>
              </a:rPr>
              <a:t>For queries relating to the Research Performance Dashboard, please contact </a:t>
            </a:r>
            <a:r>
              <a:rPr lang="en-IE" sz="2800" b="1" i="0">
                <a:effectLst/>
                <a:latin typeface="inter"/>
                <a:hlinkClick r:id="rId3"/>
              </a:rPr>
              <a:t>eileen.f.oconnor@ul.ie</a:t>
            </a:r>
            <a:r>
              <a:rPr lang="en-IE" sz="2800" b="1" i="0">
                <a:solidFill>
                  <a:srgbClr val="212529"/>
                </a:solidFill>
                <a:effectLst/>
                <a:latin typeface="inter"/>
              </a:rPr>
              <a:t>.</a:t>
            </a:r>
            <a:endParaRPr lang="en-IE" sz="2800" b="1"/>
          </a:p>
        </p:txBody>
      </p:sp>
    </p:spTree>
    <p:extLst>
      <p:ext uri="{BB962C8B-B14F-4D97-AF65-F5344CB8AC3E}">
        <p14:creationId xmlns:p14="http://schemas.microsoft.com/office/powerpoint/2010/main" val="58837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64934" y="1736982"/>
            <a:ext cx="14002788" cy="567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33313" tIns="69323" rIns="133313" bIns="69323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895350" indent="-4445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spcAft>
                <a:spcPts val="889"/>
              </a:spcAft>
              <a:buFont typeface="Arial" charset="0"/>
              <a:buChar char="•"/>
              <a:defRPr/>
            </a:pPr>
            <a:r>
              <a:rPr lang="en-GB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Web-based system for research profiles</a:t>
            </a:r>
            <a:r>
              <a:rPr lang="en-GB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Aft>
                <a:spcPts val="889"/>
              </a:spcAft>
              <a:buFont typeface="Arial" panose="020B0604020202020204" pitchFamily="34" charset="0"/>
              <a:buChar char="•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Single point of entry for research information</a:t>
            </a:r>
          </a:p>
          <a:p>
            <a:pPr eaLnBrk="1" hangingPunct="1">
              <a:spcAft>
                <a:spcPts val="889"/>
              </a:spcAft>
              <a:buFont typeface="Arial" panose="020B0604020202020204" pitchFamily="34" charset="0"/>
              <a:buChar char="•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Generate profiles for webpages</a:t>
            </a:r>
          </a:p>
          <a:p>
            <a:pPr eaLnBrk="1" hangingPunct="1">
              <a:spcAft>
                <a:spcPts val="889"/>
              </a:spcAft>
              <a:buFont typeface="Arial" panose="020B0604020202020204" pitchFamily="34" charset="0"/>
              <a:buChar char="•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Upload full-text publications to UL Institutional Repository</a:t>
            </a:r>
          </a:p>
          <a:p>
            <a:pPr eaLnBrk="1" hangingPunct="1">
              <a:spcAft>
                <a:spcPts val="889"/>
              </a:spcAft>
              <a:buFont typeface="Arial" panose="020B0604020202020204" pitchFamily="34" charset="0"/>
              <a:buChar char="•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Automatically imports Scopus, Web of Science &amp; PubMed publications</a:t>
            </a:r>
          </a:p>
          <a:p>
            <a:pPr eaLnBrk="1" hangingPunct="1">
              <a:spcAft>
                <a:spcPts val="889"/>
              </a:spcAft>
              <a:buFont typeface="Arial" panose="020B0604020202020204" pitchFamily="34" charset="0"/>
              <a:buChar char="•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Increases visibility of researchers’ expertise</a:t>
            </a:r>
          </a:p>
          <a:p>
            <a:pPr eaLnBrk="1" hangingPunct="1">
              <a:spcAft>
                <a:spcPts val="889"/>
              </a:spcAft>
              <a:buFont typeface="Arial" panose="020B0604020202020204" pitchFamily="34" charset="0"/>
              <a:buChar char="•"/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Training videos available </a:t>
            </a: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  <a:hlinkClick r:id="rId4"/>
              </a:rPr>
              <a:t>here</a:t>
            </a:r>
            <a:endParaRPr lang="en-GB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 eaLnBrk="1" hangingPunct="1">
              <a:spcAft>
                <a:spcPts val="889"/>
              </a:spcAft>
              <a:defRPr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Contact: </a:t>
            </a: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  <a:hlinkClick r:id="rId5"/>
              </a:rPr>
              <a:t>Richard.Cotterell@ul.ie</a:t>
            </a: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 marL="457200" lvl="2" indent="-457200" eaLnBrk="1" hangingPunct="1">
              <a:spcAft>
                <a:spcPts val="889"/>
              </a:spcAft>
              <a:buClr>
                <a:schemeClr val="tx1"/>
              </a:buClr>
              <a:buSzPct val="75000"/>
              <a:buFont typeface="Arial" charset="0"/>
              <a:buChar char="•"/>
              <a:defRPr/>
            </a:pPr>
            <a:r>
              <a:rPr lang="en-GB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Encourage all staff to create ORCID ID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C1963F-6058-2B4E-BD4C-A595F6C465F1}"/>
              </a:ext>
            </a:extLst>
          </p:cNvPr>
          <p:cNvSpPr txBox="1">
            <a:spLocks/>
          </p:cNvSpPr>
          <p:nvPr/>
        </p:nvSpPr>
        <p:spPr>
          <a:xfrm>
            <a:off x="864000" y="340340"/>
            <a:ext cx="14022170" cy="1042950"/>
          </a:xfrm>
          <a:prstGeom prst="rect">
            <a:avLst/>
          </a:prstGeom>
        </p:spPr>
        <p:txBody>
          <a:bodyPr/>
          <a:lstStyle>
            <a:lvl1pPr algn="l" defTabSz="12193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rgbClr val="00533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IE" sz="4800" b="1">
                <a:latin typeface="Arial" panose="020B0604020202020204" pitchFamily="34" charset="0"/>
                <a:cs typeface="Arial" panose="020B0604020202020204" pitchFamily="34" charset="0"/>
              </a:rPr>
              <a:t>UL Research Information System (ULRIS)</a:t>
            </a: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,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8EAF4E1-F1BB-41F0-A279-F434E0378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15" t="15090" r="15980" b="49169"/>
          <a:stretch/>
        </p:blipFill>
        <p:spPr>
          <a:xfrm>
            <a:off x="864000" y="7287020"/>
            <a:ext cx="6408719" cy="2268821"/>
          </a:xfrm>
          <a:prstGeom prst="rect">
            <a:avLst/>
          </a:prstGeom>
        </p:spPr>
      </p:pic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D27C2FE0-9DBA-4A40-9AC8-1809FC139C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17" r="1117"/>
          <a:stretch>
            <a:fillRect/>
          </a:stretch>
        </p:blipFill>
        <p:spPr>
          <a:xfrm>
            <a:off x="10996929" y="6463699"/>
            <a:ext cx="5325035" cy="363070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A5ABEC-ACF3-4F03-A180-A5A64CA63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2042" y="5079206"/>
            <a:ext cx="2419864" cy="127238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C4F2E9E-BDC7-4B68-BF1C-D7B7E3AE11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21" t="16300" r="10340" b="23314"/>
          <a:stretch/>
        </p:blipFill>
        <p:spPr>
          <a:xfrm>
            <a:off x="11650537" y="2165710"/>
            <a:ext cx="4017818" cy="15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6928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n Presentation_Algiers_November 2019" id="{E3A0D294-BA04-4235-9D44-CF5F22621287}" vid="{5A0AB363-77B5-45B6-80DC-F5391704EB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D86038FF151642A201BF284DBBDBAC" ma:contentTypeVersion="17" ma:contentTypeDescription="Create a new document." ma:contentTypeScope="" ma:versionID="6868a3867b829fcb09cd571b7403a524">
  <xsd:schema xmlns:xsd="http://www.w3.org/2001/XMLSchema" xmlns:xs="http://www.w3.org/2001/XMLSchema" xmlns:p="http://schemas.microsoft.com/office/2006/metadata/properties" xmlns:ns2="b29fd32e-51af-4611-ba53-ed75a7f62d62" xmlns:ns3="77cc4787-355f-4046-9859-e106b1aec91d" targetNamespace="http://schemas.microsoft.com/office/2006/metadata/properties" ma:root="true" ma:fieldsID="5fcfcb21943c4ca1861315b10bf34df7" ns2:_="" ns3:_="">
    <xsd:import namespace="b29fd32e-51af-4611-ba53-ed75a7f62d62"/>
    <xsd:import namespace="77cc4787-355f-4046-9859-e106b1aec9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fd32e-51af-4611-ba53-ed75a7f62d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910f980-e4f4-45de-9314-4559498517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c4787-355f-4046-9859-e106b1aec91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4fcbe87-0813-4266-b274-dd7a23b5bee2}" ma:internalName="TaxCatchAll" ma:showField="CatchAllData" ma:web="77cc4787-355f-4046-9859-e106b1aec9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cc4787-355f-4046-9859-e106b1aec91d" xsi:nil="true"/>
    <lcf76f155ced4ddcb4097134ff3c332f xmlns="b29fd32e-51af-4611-ba53-ed75a7f62d6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74A0F4-0842-426A-B410-122D8F5C5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9F6E64-AB25-4D91-A977-E408F9524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9fd32e-51af-4611-ba53-ed75a7f62d62"/>
    <ds:schemaRef ds:uri="77cc4787-355f-4046-9859-e106b1aec9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230B9D-AC2B-49C7-B516-D9B90E6ABC61}">
  <ds:schemaRefs>
    <ds:schemaRef ds:uri="e36e5375-f9c5-412c-b1b6-29f5f42a9a91"/>
    <ds:schemaRef ds:uri="f8259a71-1215-43d9-b17a-49b1c5561f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7cc4787-355f-4046-9859-e106b1aec91d"/>
    <ds:schemaRef ds:uri="b29fd32e-51af-4611-ba53-ed75a7f62d6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Puneet Overview</Template>
  <Application>Microsoft Office PowerPoint</Application>
  <PresentationFormat>Custom</PresentationFormat>
  <Slides>17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Office of the Vice President Research</vt:lpstr>
      <vt:lpstr>Research Strategy 2022-2027 </vt:lpstr>
      <vt:lpstr>PowerPoint Presentation</vt:lpstr>
      <vt:lpstr>Research Supports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Impact at University of Limerick  </vt:lpstr>
      <vt:lpstr>President’s Research Excellence and Impact Awards</vt:lpstr>
      <vt:lpstr>What is research integrity?</vt:lpstr>
      <vt:lpstr>PowerPoint Presentation</vt:lpstr>
      <vt:lpstr>PowerPoint Presentation</vt:lpstr>
      <vt:lpstr>Thank you! </vt:lpstr>
    </vt:vector>
  </TitlesOfParts>
  <Company>University of Limerick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Postgraduate Study at University of Limerick</dc:title>
  <dc:creator>Puneet.Saidha</dc:creator>
  <cp:revision>2</cp:revision>
  <dcterms:created xsi:type="dcterms:W3CDTF">2019-11-09T14:46:36Z</dcterms:created>
  <dcterms:modified xsi:type="dcterms:W3CDTF">2023-09-06T15:22:42Z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0x01010089D86038FF151642A201BF284DBBDBAC</vt:lpwstr>
  </property>
  <property fmtid="{D5CDD505-2E9C-101B-9397-08002B2CF9AE}" pid="3" name="MediaServiceImageTags">
    <vt:lpwstr/>
  </property>
</Properties>
</file>