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sldIdLst>
    <p:sldId id="268" r:id="rId5"/>
    <p:sldId id="270" r:id="rId6"/>
    <p:sldId id="269" r:id="rId7"/>
    <p:sldId id="271" r:id="rId8"/>
    <p:sldId id="273" r:id="rId9"/>
    <p:sldId id="272" r:id="rId10"/>
    <p:sldId id="274" r:id="rId11"/>
    <p:sldId id="266" r:id="rId12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6"/>
    <a:srgbClr val="00A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45408-61A1-4FD6-AD6D-A7ADA57CAC18}" v="4" dt="2022-10-21T15:38:55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055" autoAdjust="0"/>
  </p:normalViewPr>
  <p:slideViewPr>
    <p:cSldViewPr snapToGrid="0" snapToObjects="1">
      <p:cViewPr varScale="1">
        <p:scale>
          <a:sx n="58" d="100"/>
          <a:sy n="58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.F.Moloney" userId="S::david.f.moloney@ul.ie::238a90ed-6d6e-4c4d-b876-412d65ab80b5" providerId="AD" clId="Web-{19745408-61A1-4FD6-AD6D-A7ADA57CAC18}"/>
    <pc:docChg chg="modSld">
      <pc:chgData name="David.F.Moloney" userId="S::david.f.moloney@ul.ie::238a90ed-6d6e-4c4d-b876-412d65ab80b5" providerId="AD" clId="Web-{19745408-61A1-4FD6-AD6D-A7ADA57CAC18}" dt="2022-10-21T15:38:52.299" v="2" actId="1076"/>
      <pc:docMkLst>
        <pc:docMk/>
      </pc:docMkLst>
      <pc:sldChg chg="addSp modSp">
        <pc:chgData name="David.F.Moloney" userId="S::david.f.moloney@ul.ie::238a90ed-6d6e-4c4d-b876-412d65ab80b5" providerId="AD" clId="Web-{19745408-61A1-4FD6-AD6D-A7ADA57CAC18}" dt="2022-10-21T15:38:52.299" v="2" actId="1076"/>
        <pc:sldMkLst>
          <pc:docMk/>
          <pc:sldMk cId="753043025" sldId="268"/>
        </pc:sldMkLst>
        <pc:picChg chg="add mod">
          <ac:chgData name="David.F.Moloney" userId="S::david.f.moloney@ul.ie::238a90ed-6d6e-4c4d-b876-412d65ab80b5" providerId="AD" clId="Web-{19745408-61A1-4FD6-AD6D-A7ADA57CAC18}" dt="2022-10-21T15:38:52.299" v="2" actId="1076"/>
          <ac:picMkLst>
            <pc:docMk/>
            <pc:sldMk cId="753043025" sldId="268"/>
            <ac:picMk id="4" creationId="{911B8B6D-F47B-09A5-7CD7-2538DF42E3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 generic introduction to a VLE and what they are capable of doing. Should be appropriate for both Sulis </a:t>
            </a:r>
            <a:r>
              <a:rPr lang="en-IE"/>
              <a:t>and Brightspace.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4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3595-1966-42DE-A75E-372BC5F14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Getting Started in a VLE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0A87C-41E0-4D04-A89C-E42982CB7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Education Technology, ITD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911B8B6D-F47B-09A5-7CD7-2538DF4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388" y="3421279"/>
            <a:ext cx="4341343" cy="33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4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60637-D101-5590-A978-8E2ACD0D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9EB11-E0F0-4E35-ECBA-CF7281A9B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What is a VLE?</a:t>
            </a:r>
          </a:p>
          <a:p>
            <a:pPr lvl="1"/>
            <a:r>
              <a:rPr lang="en-IE" dirty="0"/>
              <a:t>VLE stands for Virtual Learning Environment</a:t>
            </a:r>
          </a:p>
          <a:p>
            <a:endParaRPr lang="en-IE" dirty="0"/>
          </a:p>
          <a:p>
            <a:r>
              <a:rPr lang="en-IE" dirty="0"/>
              <a:t>There are many different VLE’s:</a:t>
            </a:r>
          </a:p>
          <a:p>
            <a:pPr lvl="1"/>
            <a:r>
              <a:rPr lang="en-IE" dirty="0"/>
              <a:t>Brightspace, Sulis (Sakai), Moodle, Blackboard, Canvas……</a:t>
            </a:r>
          </a:p>
          <a:p>
            <a:endParaRPr lang="en-IE" dirty="0"/>
          </a:p>
          <a:p>
            <a:r>
              <a:rPr lang="en-IE" dirty="0"/>
              <a:t>Coming from Secondary to Third Level</a:t>
            </a:r>
          </a:p>
          <a:p>
            <a:pPr lvl="1"/>
            <a:r>
              <a:rPr lang="en-IE" dirty="0"/>
              <a:t>Allows for more control on Time Management - 24/7 Access</a:t>
            </a:r>
          </a:p>
          <a:p>
            <a:pPr lvl="1"/>
            <a:r>
              <a:rPr lang="en-IE" dirty="0"/>
              <a:t>Better communication</a:t>
            </a:r>
          </a:p>
          <a:p>
            <a:endParaRPr lang="en-IE" dirty="0"/>
          </a:p>
          <a:p>
            <a:r>
              <a:rPr lang="en-IE" dirty="0"/>
              <a:t>A VLE can serve a purpose in:</a:t>
            </a:r>
          </a:p>
          <a:p>
            <a:pPr lvl="1"/>
            <a:r>
              <a:rPr lang="en-IE" dirty="0"/>
              <a:t>Fully Face to Face Teaching</a:t>
            </a:r>
          </a:p>
          <a:p>
            <a:pPr lvl="1"/>
            <a:r>
              <a:rPr lang="en-IE" dirty="0"/>
              <a:t>Blended</a:t>
            </a:r>
          </a:p>
          <a:p>
            <a:pPr lvl="1"/>
            <a:r>
              <a:rPr lang="en-IE" dirty="0"/>
              <a:t>Fully Online</a:t>
            </a:r>
          </a:p>
          <a:p>
            <a:pPr lvl="1"/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C771-1DA3-9816-D6E3-6F630E2C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666D6-EEA0-FE14-038E-823998277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717" y="1881412"/>
            <a:ext cx="7407079" cy="2200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FA311-F5AE-C18D-BDAE-CCB19D76D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835" y="4657588"/>
            <a:ext cx="4596335" cy="36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7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BA9B-4852-58E1-D93E-E986BF54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5278C-AD9D-E583-5A62-986C248AA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Goal</a:t>
            </a:r>
          </a:p>
          <a:p>
            <a:pPr lvl="1"/>
            <a:r>
              <a:rPr lang="en-IE" dirty="0"/>
              <a:t>To understand how a VLE operates so you are better able to interact with one.</a:t>
            </a:r>
          </a:p>
          <a:p>
            <a:endParaRPr lang="en-IE" dirty="0"/>
          </a:p>
          <a:p>
            <a:r>
              <a:rPr lang="en-IE" dirty="0"/>
              <a:t>Content</a:t>
            </a:r>
          </a:p>
          <a:p>
            <a:pPr lvl="1"/>
            <a:r>
              <a:rPr lang="en-IE" dirty="0"/>
              <a:t>First Steps in a VLE</a:t>
            </a:r>
          </a:p>
          <a:p>
            <a:pPr lvl="1"/>
            <a:endParaRPr lang="en-IE" dirty="0"/>
          </a:p>
          <a:p>
            <a:pPr lvl="1"/>
            <a:r>
              <a:rPr lang="en-IE" dirty="0"/>
              <a:t>Content</a:t>
            </a:r>
          </a:p>
          <a:p>
            <a:pPr lvl="1"/>
            <a:endParaRPr lang="en-IE" dirty="0"/>
          </a:p>
          <a:p>
            <a:pPr lvl="1"/>
            <a:r>
              <a:rPr lang="en-IE" dirty="0"/>
              <a:t>Communication</a:t>
            </a:r>
          </a:p>
          <a:p>
            <a:pPr marL="0" indent="0">
              <a:buNone/>
            </a:pPr>
            <a:endParaRPr lang="en-IE" dirty="0"/>
          </a:p>
          <a:p>
            <a:pPr lvl="1"/>
            <a:r>
              <a:rPr lang="en-IE" dirty="0"/>
              <a:t>Assessment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43E5E-200B-FCD9-46A8-FD551AF4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6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6C26-E83F-7554-F2B5-D2EF7A04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First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B5A8C-C33D-6FB4-64E1-7ADC5F911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What should you do first on a VLE?</a:t>
            </a:r>
          </a:p>
          <a:p>
            <a:endParaRPr lang="en-IE" dirty="0"/>
          </a:p>
          <a:p>
            <a:pPr lvl="1"/>
            <a:r>
              <a:rPr lang="en-IE" dirty="0"/>
              <a:t>Login – How is login handled? Do you need to register?</a:t>
            </a:r>
          </a:p>
          <a:p>
            <a:pPr lvl="1"/>
            <a:r>
              <a:rPr lang="en-IE" dirty="0"/>
              <a:t>Set up your profile – Upload a Profile Pic? Introduce yourself to your class in a forum?</a:t>
            </a:r>
          </a:p>
          <a:p>
            <a:pPr lvl="1"/>
            <a:r>
              <a:rPr lang="en-IE" dirty="0"/>
              <a:t>Set your preferences – Notifications? Mobile Application?</a:t>
            </a:r>
          </a:p>
          <a:p>
            <a:pPr lvl="1"/>
            <a:r>
              <a:rPr lang="en-IE" dirty="0"/>
              <a:t>Find your content – Multiple Sites? Different tools?</a:t>
            </a:r>
          </a:p>
          <a:p>
            <a:endParaRPr lang="en-IE" dirty="0"/>
          </a:p>
          <a:p>
            <a:r>
              <a:rPr lang="en-IE" dirty="0"/>
              <a:t>Support</a:t>
            </a:r>
          </a:p>
          <a:p>
            <a:pPr lvl="1"/>
            <a:r>
              <a:rPr lang="en-IE" dirty="0"/>
              <a:t>Is there support available to you?</a:t>
            </a:r>
          </a:p>
          <a:p>
            <a:pPr lvl="1"/>
            <a:r>
              <a:rPr lang="en-IE" dirty="0"/>
              <a:t>Training Resources</a:t>
            </a:r>
          </a:p>
          <a:p>
            <a:pPr lvl="2"/>
            <a:r>
              <a:rPr lang="en-IE" dirty="0"/>
              <a:t>Some VLE’s host training courses about themselves</a:t>
            </a:r>
          </a:p>
          <a:p>
            <a:pPr lvl="2"/>
            <a:r>
              <a:rPr lang="en-IE" dirty="0"/>
              <a:t>LinkedIn Learning</a:t>
            </a:r>
          </a:p>
          <a:p>
            <a:pPr lvl="2"/>
            <a:r>
              <a:rPr lang="en-IE" dirty="0"/>
              <a:t>Online Resources – Wiki’s, </a:t>
            </a:r>
            <a:r>
              <a:rPr lang="en-IE" dirty="0" err="1"/>
              <a:t>Youtube</a:t>
            </a:r>
            <a:r>
              <a:rPr lang="en-IE" dirty="0"/>
              <a:t> Videos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7799D-A800-4DEE-F10D-EA6B66A9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4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C9CF-1657-BC62-5B78-2A8C1D9C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0FBC-B4BB-0839-BAAD-1ECCD81EB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What kind of content is on the VLE</a:t>
            </a:r>
          </a:p>
          <a:p>
            <a:pPr lvl="1"/>
            <a:r>
              <a:rPr lang="en-IE" dirty="0"/>
              <a:t>Lecture Slides &amp; Documents</a:t>
            </a:r>
          </a:p>
          <a:p>
            <a:pPr lvl="1"/>
            <a:r>
              <a:rPr lang="en-IE" dirty="0"/>
              <a:t>Videos and Podcasts</a:t>
            </a:r>
          </a:p>
          <a:p>
            <a:pPr lvl="1"/>
            <a:r>
              <a:rPr lang="en-IE" dirty="0"/>
              <a:t>Online Classes</a:t>
            </a:r>
          </a:p>
          <a:p>
            <a:r>
              <a:rPr lang="en-IE" dirty="0"/>
              <a:t>Do you need extra resources to view and interact with the content?</a:t>
            </a:r>
          </a:p>
          <a:p>
            <a:pPr lvl="1"/>
            <a:r>
              <a:rPr lang="en-IE" dirty="0"/>
              <a:t>Office 365</a:t>
            </a:r>
          </a:p>
          <a:p>
            <a:pPr lvl="1"/>
            <a:r>
              <a:rPr lang="en-IE" dirty="0"/>
              <a:t>Adobe Reader</a:t>
            </a:r>
          </a:p>
          <a:p>
            <a:pPr lvl="1"/>
            <a:r>
              <a:rPr lang="en-IE" dirty="0"/>
              <a:t>VLC Media Player</a:t>
            </a:r>
          </a:p>
          <a:p>
            <a:r>
              <a:rPr lang="en-IE" dirty="0"/>
              <a:t>Find your Content &amp; Ensure access</a:t>
            </a:r>
          </a:p>
          <a:p>
            <a:pPr lvl="1"/>
            <a:r>
              <a:rPr lang="en-IE" dirty="0"/>
              <a:t>Organisation Level Content</a:t>
            </a:r>
          </a:p>
          <a:p>
            <a:pPr lvl="1"/>
            <a:r>
              <a:rPr lang="en-IE" dirty="0"/>
              <a:t>Programme Level/ Modules/ Labs &amp;Tutorials</a:t>
            </a:r>
          </a:p>
          <a:p>
            <a:pPr lvl="1"/>
            <a:r>
              <a:rPr lang="en-IE" dirty="0"/>
              <a:t>Do you need additional software? </a:t>
            </a:r>
          </a:p>
          <a:p>
            <a:pPr lvl="1"/>
            <a:r>
              <a:rPr lang="en-IE" dirty="0"/>
              <a:t>External Resources</a:t>
            </a:r>
          </a:p>
          <a:p>
            <a:endParaRPr lang="en-IE" dirty="0"/>
          </a:p>
          <a:p>
            <a:r>
              <a:rPr lang="en-IE" dirty="0"/>
              <a:t>Engage fully with the content</a:t>
            </a:r>
          </a:p>
          <a:p>
            <a:endParaRPr lang="en-IE" dirty="0"/>
          </a:p>
          <a:p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32E8E-8076-C81F-FE88-6B65EE2A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9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3AA0-D54E-05F0-03BC-381B8CDE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A9DB2-E86E-07F4-95C5-A3A14583B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What forms of communication are there in a VLE?</a:t>
            </a:r>
          </a:p>
          <a:p>
            <a:endParaRPr lang="en-IE" dirty="0"/>
          </a:p>
          <a:p>
            <a:pPr lvl="1"/>
            <a:r>
              <a:rPr lang="en-IE" dirty="0"/>
              <a:t>Announcements – Communication from your Lecturer</a:t>
            </a:r>
          </a:p>
          <a:p>
            <a:pPr lvl="1"/>
            <a:r>
              <a:rPr lang="en-IE" dirty="0"/>
              <a:t>Email – Are you being asked to communicate through the VLE or other tools?</a:t>
            </a:r>
          </a:p>
          <a:p>
            <a:endParaRPr lang="en-IE" dirty="0"/>
          </a:p>
          <a:p>
            <a:pPr lvl="1"/>
            <a:r>
              <a:rPr lang="en-IE" dirty="0"/>
              <a:t>Communication amongst your Peers?</a:t>
            </a:r>
          </a:p>
          <a:p>
            <a:pPr lvl="2"/>
            <a:r>
              <a:rPr lang="en-IE" dirty="0"/>
              <a:t>Is there direct Chat? Are your conversations saved for review week and exam time?</a:t>
            </a:r>
          </a:p>
          <a:p>
            <a:pPr lvl="2"/>
            <a:r>
              <a:rPr lang="en-IE" dirty="0"/>
              <a:t>Are there Discussion Forums? Are they Graded?</a:t>
            </a:r>
          </a:p>
          <a:p>
            <a:pPr lvl="2"/>
            <a:r>
              <a:rPr lang="en-IE" dirty="0"/>
              <a:t>Communication outside the VLE – Phone Groups/ Social Media, Can these be linked into the VLE?</a:t>
            </a:r>
          </a:p>
          <a:p>
            <a:pPr lvl="1"/>
            <a:endParaRPr lang="en-IE" dirty="0"/>
          </a:p>
          <a:p>
            <a:pPr lvl="1"/>
            <a:r>
              <a:rPr lang="en-IE" dirty="0"/>
              <a:t>Notifications</a:t>
            </a:r>
          </a:p>
          <a:p>
            <a:pPr lvl="2"/>
            <a:r>
              <a:rPr lang="en-IE" dirty="0"/>
              <a:t>Do you have control over how you receive these alerts?</a:t>
            </a:r>
          </a:p>
          <a:p>
            <a:pPr lvl="2"/>
            <a:r>
              <a:rPr lang="en-IE" dirty="0"/>
              <a:t>Do they send email or app alerts?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0B7C-1260-1F2B-BC2C-1F2690D9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5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C081-4964-7CDD-B750-85A0BE19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6A707-2673-FB0F-77B1-EC3AB0CA0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How will I be assessed in a VLE?</a:t>
            </a:r>
          </a:p>
          <a:p>
            <a:pPr lvl="1"/>
            <a:r>
              <a:rPr lang="en-IE" dirty="0"/>
              <a:t>Online Assignments</a:t>
            </a:r>
          </a:p>
          <a:p>
            <a:pPr lvl="2"/>
            <a:r>
              <a:rPr lang="en-IE" dirty="0"/>
              <a:t>Understanding Deadlines and Upload Procedures</a:t>
            </a:r>
          </a:p>
          <a:p>
            <a:pPr lvl="1"/>
            <a:r>
              <a:rPr lang="en-IE" dirty="0"/>
              <a:t>Multiple Choice Quizzes</a:t>
            </a:r>
          </a:p>
          <a:p>
            <a:pPr lvl="2"/>
            <a:r>
              <a:rPr lang="en-IE" dirty="0"/>
              <a:t>What kind of questions are available?</a:t>
            </a:r>
          </a:p>
          <a:p>
            <a:pPr lvl="1"/>
            <a:r>
              <a:rPr lang="en-IE" dirty="0"/>
              <a:t>Polling &amp; Class Interaction</a:t>
            </a:r>
          </a:p>
          <a:p>
            <a:pPr lvl="2"/>
            <a:r>
              <a:rPr lang="en-IE" dirty="0"/>
              <a:t>Are activities like forums graded?</a:t>
            </a:r>
          </a:p>
          <a:p>
            <a:pPr lvl="1"/>
            <a:r>
              <a:rPr lang="en-IE" dirty="0"/>
              <a:t>Peer assessment</a:t>
            </a:r>
          </a:p>
          <a:p>
            <a:pPr lvl="1"/>
            <a:r>
              <a:rPr lang="en-IE" dirty="0"/>
              <a:t>Group projects</a:t>
            </a:r>
          </a:p>
          <a:p>
            <a:pPr lvl="2"/>
            <a:r>
              <a:rPr lang="en-IE" dirty="0"/>
              <a:t>Uploading as a group</a:t>
            </a:r>
          </a:p>
          <a:p>
            <a:pPr lvl="2"/>
            <a:endParaRPr lang="en-IE" dirty="0"/>
          </a:p>
          <a:p>
            <a:r>
              <a:rPr lang="en-IE" dirty="0"/>
              <a:t>Will I get Grading &amp; Feedback through the VLE.</a:t>
            </a:r>
          </a:p>
          <a:p>
            <a:pPr lvl="1"/>
            <a:r>
              <a:rPr lang="en-IE" dirty="0"/>
              <a:t>Built in Feedback options</a:t>
            </a:r>
          </a:p>
          <a:p>
            <a:pPr lvl="1"/>
            <a:r>
              <a:rPr lang="en-IE" dirty="0"/>
              <a:t>3</a:t>
            </a:r>
            <a:r>
              <a:rPr lang="en-IE" baseline="30000" dirty="0"/>
              <a:t>rd</a:t>
            </a:r>
            <a:r>
              <a:rPr lang="en-IE" dirty="0"/>
              <a:t> Party - Turnitin</a:t>
            </a:r>
          </a:p>
          <a:p>
            <a:pPr lvl="1"/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AAAF5-E453-26CB-8428-610AC3B7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5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4918-DD1F-054C-A4FB-2EAF57D39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8702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19 Staff Awareness Training.potx" id="{04D8FD09-0DA0-47C1-B135-D9FE174CD4A8}" vid="{5756FA62-E862-43CB-B25D-F31B8ED3FB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552F5AE879E4895B2552FE01F44C0" ma:contentTypeVersion="10" ma:contentTypeDescription="Create a new document." ma:contentTypeScope="" ma:versionID="b245a98d41bf4e2bfcc47d77b24b66c9">
  <xsd:schema xmlns:xsd="http://www.w3.org/2001/XMLSchema" xmlns:xs="http://www.w3.org/2001/XMLSchema" xmlns:p="http://schemas.microsoft.com/office/2006/metadata/properties" xmlns:ns2="ea8c9eea-f614-4c1d-927b-e802f28ca603" xmlns:ns3="573f635d-dbdc-4e24-b9b4-9a92116f0b61" targetNamespace="http://schemas.microsoft.com/office/2006/metadata/properties" ma:root="true" ma:fieldsID="2c7cf90880c830b035aed4137723e96d" ns2:_="" ns3:_="">
    <xsd:import namespace="ea8c9eea-f614-4c1d-927b-e802f28ca603"/>
    <xsd:import namespace="573f635d-dbdc-4e24-b9b4-9a92116f0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c9eea-f614-4c1d-927b-e802f28ca6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f635d-dbdc-4e24-b9b4-9a92116f0b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3acfa8f-920d-4f3d-93b2-c84d2244f434}" ma:internalName="TaxCatchAll" ma:showField="CatchAllData" ma:web="573f635d-dbdc-4e24-b9b4-9a92116f0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8c9eea-f614-4c1d-927b-e802f28ca603">
      <Terms xmlns="http://schemas.microsoft.com/office/infopath/2007/PartnerControls"/>
    </lcf76f155ced4ddcb4097134ff3c332f>
    <TaxCatchAll xmlns="573f635d-dbdc-4e24-b9b4-9a92116f0b61" xsi:nil="true"/>
  </documentManagement>
</p:properties>
</file>

<file path=customXml/itemProps1.xml><?xml version="1.0" encoding="utf-8"?>
<ds:datastoreItem xmlns:ds="http://schemas.openxmlformats.org/officeDocument/2006/customXml" ds:itemID="{18FB341E-B7C8-43BA-A629-A574692FB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c9eea-f614-4c1d-927b-e802f28ca603"/>
    <ds:schemaRef ds:uri="573f635d-dbdc-4e24-b9b4-9a92116f0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02F29-E2FD-4521-A0C0-C6A969A2B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24D6D1-67AC-4E6E-8A01-6E1CEB9358D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ea8c9eea-f614-4c1d-927b-e802f28ca603"/>
    <ds:schemaRef ds:uri="573f635d-dbdc-4e24-b9b4-9a92116f0b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COVID-19 Staff Awareness Training</Template>
  <TotalTime>20056</TotalTime>
  <Words>452</Words>
  <Application>Microsoft Office PowerPoint</Application>
  <PresentationFormat>Custom</PresentationFormat>
  <Paragraphs>98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Getting Started in a VLE</vt:lpstr>
      <vt:lpstr>Introduction</vt:lpstr>
      <vt:lpstr>Objectives</vt:lpstr>
      <vt:lpstr>First Steps</vt:lpstr>
      <vt:lpstr>Content</vt:lpstr>
      <vt:lpstr>Communication</vt:lpstr>
      <vt:lpstr>Assessment</vt:lpstr>
      <vt:lpstr>Thank you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Return to Work</dc:title>
  <dc:creator>Maggie.Hayes</dc:creator>
  <cp:lastModifiedBy>Kristofer.Harte</cp:lastModifiedBy>
  <cp:revision>111</cp:revision>
  <dcterms:created xsi:type="dcterms:W3CDTF">2020-05-19T13:34:15Z</dcterms:created>
  <dcterms:modified xsi:type="dcterms:W3CDTF">2022-10-21T15:38:57Z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0x01010018C552F5AE879E4895B2552FE01F44C0</vt:lpwstr>
  </property>
  <property fmtid="{D5CDD505-2E9C-101B-9397-08002B2CF9AE}" pid="3" name="MediaServiceImageTags">
    <vt:lpwstr/>
  </property>
</Properties>
</file>