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268" r:id="rId6"/>
    <p:sldId id="293" r:id="rId7"/>
    <p:sldId id="289" r:id="rId8"/>
    <p:sldId id="292" r:id="rId9"/>
    <p:sldId id="259" r:id="rId10"/>
    <p:sldId id="294" r:id="rId11"/>
    <p:sldId id="295" r:id="rId12"/>
    <p:sldId id="296" r:id="rId13"/>
    <p:sldId id="285" r:id="rId14"/>
    <p:sldId id="266" r:id="rId15"/>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19FF"/>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D100E-FC9B-8712-11E4-83FBF8C9DD54}" v="6" dt="2022-10-14T14:09:14.451"/>
    <p1510:client id="{F7219B28-DC91-4EE3-9191-E56FB74AF7EC}" v="1" dt="2022-10-14T11:42:00.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08"/>
    <p:restoredTop sz="69524" autoAdjust="0"/>
  </p:normalViewPr>
  <p:slideViewPr>
    <p:cSldViewPr snapToGrid="0" snapToObjects="1">
      <p:cViewPr varScale="1">
        <p:scale>
          <a:sx n="54" d="100"/>
          <a:sy n="54" d="100"/>
        </p:scale>
        <p:origin x="25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F.Moloney" userId="S::david.f.moloney@ul.ie::238a90ed-6d6e-4c4d-b876-412d65ab80b5" providerId="AD" clId="Web-{326D100E-FC9B-8712-11E4-83FBF8C9DD54}"/>
    <pc:docChg chg="modSld">
      <pc:chgData name="David.F.Moloney" userId="S::david.f.moloney@ul.ie::238a90ed-6d6e-4c4d-b876-412d65ab80b5" providerId="AD" clId="Web-{326D100E-FC9B-8712-11E4-83FBF8C9DD54}" dt="2022-10-14T14:09:14.451" v="4" actId="1076"/>
      <pc:docMkLst>
        <pc:docMk/>
      </pc:docMkLst>
      <pc:sldChg chg="addSp modSp">
        <pc:chgData name="David.F.Moloney" userId="S::david.f.moloney@ul.ie::238a90ed-6d6e-4c4d-b876-412d65ab80b5" providerId="AD" clId="Web-{326D100E-FC9B-8712-11E4-83FBF8C9DD54}" dt="2022-10-14T14:09:14.451" v="4" actId="1076"/>
        <pc:sldMkLst>
          <pc:docMk/>
          <pc:sldMk cId="1259217913" sldId="256"/>
        </pc:sldMkLst>
        <pc:picChg chg="add mod">
          <ac:chgData name="David.F.Moloney" userId="S::david.f.moloney@ul.ie::238a90ed-6d6e-4c4d-b876-412d65ab80b5" providerId="AD" clId="Web-{326D100E-FC9B-8712-11E4-83FBF8C9DD54}" dt="2022-10-14T14:09:14.451" v="4" actId="1076"/>
          <ac:picMkLst>
            <pc:docMk/>
            <pc:sldMk cId="1259217913" sldId="256"/>
            <ac:picMk id="3" creationId="{DFC3F1BC-A357-1022-E311-6033997C29D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6CBD9-8453-4AE7-9FCE-93C4C05A0AB8}"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IE"/>
        </a:p>
      </dgm:t>
    </dgm:pt>
    <dgm:pt modelId="{F9499075-C7AD-4144-82F7-88DF12E51A5D}">
      <dgm:prSet phldrT="[Text]"/>
      <dgm:spPr/>
      <dgm:t>
        <a:bodyPr/>
        <a:lstStyle/>
        <a:p>
          <a:r>
            <a:rPr lang="en-IE" dirty="0"/>
            <a:t>Where to find high quality images that are free to use</a:t>
          </a:r>
        </a:p>
      </dgm:t>
    </dgm:pt>
    <dgm:pt modelId="{E2965258-2B4C-478F-A39B-471B695CCCE0}" type="parTrans" cxnId="{9E4B414F-0D7B-4C47-A31F-8CE45F4F9334}">
      <dgm:prSet/>
      <dgm:spPr/>
      <dgm:t>
        <a:bodyPr/>
        <a:lstStyle/>
        <a:p>
          <a:endParaRPr lang="en-IE"/>
        </a:p>
      </dgm:t>
    </dgm:pt>
    <dgm:pt modelId="{1C833054-85E4-4651-B5AE-A4389B82C872}" type="sibTrans" cxnId="{9E4B414F-0D7B-4C47-A31F-8CE45F4F9334}">
      <dgm:prSet/>
      <dgm:spPr/>
      <dgm:t>
        <a:bodyPr/>
        <a:lstStyle/>
        <a:p>
          <a:endParaRPr lang="en-IE"/>
        </a:p>
      </dgm:t>
    </dgm:pt>
    <dgm:pt modelId="{292F8BA1-A9DD-4ED0-B443-689B4EECF5E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IE" dirty="0"/>
            <a:t>Understand what Copyright, Creative Commons and Public Domain content is</a:t>
          </a:r>
        </a:p>
      </dgm:t>
    </dgm:pt>
    <dgm:pt modelId="{35CF4069-94C2-49E6-8B17-AAD44642DB39}" type="parTrans" cxnId="{7782554B-FA76-4632-B7A4-24BE58548A6C}">
      <dgm:prSet/>
      <dgm:spPr/>
      <dgm:t>
        <a:bodyPr/>
        <a:lstStyle/>
        <a:p>
          <a:endParaRPr lang="en-IE"/>
        </a:p>
      </dgm:t>
    </dgm:pt>
    <dgm:pt modelId="{614CF92E-A657-41BC-924D-D394AFC16C06}" type="sibTrans" cxnId="{7782554B-FA76-4632-B7A4-24BE58548A6C}">
      <dgm:prSet/>
      <dgm:spPr/>
      <dgm:t>
        <a:bodyPr/>
        <a:lstStyle/>
        <a:p>
          <a:endParaRPr lang="en-IE"/>
        </a:p>
      </dgm:t>
    </dgm:pt>
    <dgm:pt modelId="{FB134026-CC67-4AD6-900D-565AE954A1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IE" dirty="0"/>
            <a:t>How to reference an image from the internet in an assignment</a:t>
          </a:r>
        </a:p>
        <a:p>
          <a:pPr marL="0" lvl="0" defTabSz="1866900">
            <a:lnSpc>
              <a:spcPct val="90000"/>
            </a:lnSpc>
            <a:spcBef>
              <a:spcPct val="0"/>
            </a:spcBef>
            <a:spcAft>
              <a:spcPct val="35000"/>
            </a:spcAft>
            <a:buNone/>
          </a:pPr>
          <a:endParaRPr lang="en-IE" dirty="0"/>
        </a:p>
      </dgm:t>
    </dgm:pt>
    <dgm:pt modelId="{ED1C931B-2C8C-4D16-AC27-627A07B21F11}" type="parTrans" cxnId="{B4BA8C68-7AC4-4E27-B7E5-883C0D83BB42}">
      <dgm:prSet/>
      <dgm:spPr/>
      <dgm:t>
        <a:bodyPr/>
        <a:lstStyle/>
        <a:p>
          <a:endParaRPr lang="en-IE"/>
        </a:p>
      </dgm:t>
    </dgm:pt>
    <dgm:pt modelId="{6B5A83DE-30F6-4632-9BD5-1DD53B0F5065}" type="sibTrans" cxnId="{B4BA8C68-7AC4-4E27-B7E5-883C0D83BB42}">
      <dgm:prSet/>
      <dgm:spPr/>
      <dgm:t>
        <a:bodyPr/>
        <a:lstStyle/>
        <a:p>
          <a:endParaRPr lang="en-IE"/>
        </a:p>
      </dgm:t>
    </dgm:pt>
    <dgm:pt modelId="{6B538B8E-3C22-48A9-8B43-570D4DE57BB4}" type="pres">
      <dgm:prSet presAssocID="{2126CBD9-8453-4AE7-9FCE-93C4C05A0AB8}" presName="diagram" presStyleCnt="0">
        <dgm:presLayoutVars>
          <dgm:dir/>
          <dgm:resizeHandles val="exact"/>
        </dgm:presLayoutVars>
      </dgm:prSet>
      <dgm:spPr/>
    </dgm:pt>
    <dgm:pt modelId="{558E3DFA-D8BE-41EA-8688-329419C19D06}" type="pres">
      <dgm:prSet presAssocID="{F9499075-C7AD-4144-82F7-88DF12E51A5D}" presName="node" presStyleLbl="node1" presStyleIdx="0" presStyleCnt="3" custLinFactX="10026" custLinFactNeighborX="100000" custLinFactNeighborY="-1258">
        <dgm:presLayoutVars>
          <dgm:bulletEnabled val="1"/>
        </dgm:presLayoutVars>
      </dgm:prSet>
      <dgm:spPr/>
    </dgm:pt>
    <dgm:pt modelId="{7B9462B6-25F3-4E92-9433-E768F18CFABA}" type="pres">
      <dgm:prSet presAssocID="{1C833054-85E4-4651-B5AE-A4389B82C872}" presName="sibTrans" presStyleCnt="0"/>
      <dgm:spPr/>
    </dgm:pt>
    <dgm:pt modelId="{03EC2A4D-42A1-4C42-9F3A-F798EEF5B327}" type="pres">
      <dgm:prSet presAssocID="{292F8BA1-A9DD-4ED0-B443-689B4EECF5E7}" presName="node" presStyleLbl="node1" presStyleIdx="1" presStyleCnt="3" custLinFactX="-5000" custLinFactNeighborX="-100000" custLinFactNeighborY="-628">
        <dgm:presLayoutVars>
          <dgm:bulletEnabled val="1"/>
        </dgm:presLayoutVars>
      </dgm:prSet>
      <dgm:spPr/>
    </dgm:pt>
    <dgm:pt modelId="{C880B325-45E5-449A-BE14-39915E1B0179}" type="pres">
      <dgm:prSet presAssocID="{614CF92E-A657-41BC-924D-D394AFC16C06}" presName="sibTrans" presStyleCnt="0"/>
      <dgm:spPr/>
    </dgm:pt>
    <dgm:pt modelId="{167659BF-FACA-4EE1-A250-155B8F75527B}" type="pres">
      <dgm:prSet presAssocID="{FB134026-CC67-4AD6-900D-565AE954A1D5}" presName="node" presStyleLbl="node1" presStyleIdx="2" presStyleCnt="3">
        <dgm:presLayoutVars>
          <dgm:bulletEnabled val="1"/>
        </dgm:presLayoutVars>
      </dgm:prSet>
      <dgm:spPr/>
    </dgm:pt>
  </dgm:ptLst>
  <dgm:cxnLst>
    <dgm:cxn modelId="{E75A363E-6242-456B-9177-7520EB5E4E4E}" type="presOf" srcId="{292F8BA1-A9DD-4ED0-B443-689B4EECF5E7}" destId="{03EC2A4D-42A1-4C42-9F3A-F798EEF5B327}" srcOrd="0" destOrd="0" presId="urn:microsoft.com/office/officeart/2005/8/layout/default"/>
    <dgm:cxn modelId="{B4BA8C68-7AC4-4E27-B7E5-883C0D83BB42}" srcId="{2126CBD9-8453-4AE7-9FCE-93C4C05A0AB8}" destId="{FB134026-CC67-4AD6-900D-565AE954A1D5}" srcOrd="2" destOrd="0" parTransId="{ED1C931B-2C8C-4D16-AC27-627A07B21F11}" sibTransId="{6B5A83DE-30F6-4632-9BD5-1DD53B0F5065}"/>
    <dgm:cxn modelId="{7782554B-FA76-4632-B7A4-24BE58548A6C}" srcId="{2126CBD9-8453-4AE7-9FCE-93C4C05A0AB8}" destId="{292F8BA1-A9DD-4ED0-B443-689B4EECF5E7}" srcOrd="1" destOrd="0" parTransId="{35CF4069-94C2-49E6-8B17-AAD44642DB39}" sibTransId="{614CF92E-A657-41BC-924D-D394AFC16C06}"/>
    <dgm:cxn modelId="{2FA7BB4D-2785-4A4C-A4C0-827F3EC31D30}" type="presOf" srcId="{2126CBD9-8453-4AE7-9FCE-93C4C05A0AB8}" destId="{6B538B8E-3C22-48A9-8B43-570D4DE57BB4}" srcOrd="0" destOrd="0" presId="urn:microsoft.com/office/officeart/2005/8/layout/default"/>
    <dgm:cxn modelId="{9E4B414F-0D7B-4C47-A31F-8CE45F4F9334}" srcId="{2126CBD9-8453-4AE7-9FCE-93C4C05A0AB8}" destId="{F9499075-C7AD-4144-82F7-88DF12E51A5D}" srcOrd="0" destOrd="0" parTransId="{E2965258-2B4C-478F-A39B-471B695CCCE0}" sibTransId="{1C833054-85E4-4651-B5AE-A4389B82C872}"/>
    <dgm:cxn modelId="{AE24C18D-CF95-45AC-A26B-63F7960354AA}" type="presOf" srcId="{FB134026-CC67-4AD6-900D-565AE954A1D5}" destId="{167659BF-FACA-4EE1-A250-155B8F75527B}" srcOrd="0" destOrd="0" presId="urn:microsoft.com/office/officeart/2005/8/layout/default"/>
    <dgm:cxn modelId="{B3B3D8F5-C927-45DF-9BD8-85278BF98DD7}" type="presOf" srcId="{F9499075-C7AD-4144-82F7-88DF12E51A5D}" destId="{558E3DFA-D8BE-41EA-8688-329419C19D06}" srcOrd="0" destOrd="0" presId="urn:microsoft.com/office/officeart/2005/8/layout/default"/>
    <dgm:cxn modelId="{7C953E2D-4680-4FDE-BAC8-BCCAA5D74021}" type="presParOf" srcId="{6B538B8E-3C22-48A9-8B43-570D4DE57BB4}" destId="{558E3DFA-D8BE-41EA-8688-329419C19D06}" srcOrd="0" destOrd="0" presId="urn:microsoft.com/office/officeart/2005/8/layout/default"/>
    <dgm:cxn modelId="{D43D023F-5824-40D8-963B-331B210A4569}" type="presParOf" srcId="{6B538B8E-3C22-48A9-8B43-570D4DE57BB4}" destId="{7B9462B6-25F3-4E92-9433-E768F18CFABA}" srcOrd="1" destOrd="0" presId="urn:microsoft.com/office/officeart/2005/8/layout/default"/>
    <dgm:cxn modelId="{87C7F0F9-5F42-42DD-BB5E-4FF470C422F3}" type="presParOf" srcId="{6B538B8E-3C22-48A9-8B43-570D4DE57BB4}" destId="{03EC2A4D-42A1-4C42-9F3A-F798EEF5B327}" srcOrd="2" destOrd="0" presId="urn:microsoft.com/office/officeart/2005/8/layout/default"/>
    <dgm:cxn modelId="{F967796F-2FA6-4FF6-A3B1-D45704050B62}" type="presParOf" srcId="{6B538B8E-3C22-48A9-8B43-570D4DE57BB4}" destId="{C880B325-45E5-449A-BE14-39915E1B0179}" srcOrd="3" destOrd="0" presId="urn:microsoft.com/office/officeart/2005/8/layout/default"/>
    <dgm:cxn modelId="{B114A2EA-29E0-46DF-94BA-4D17FB0DADA3}" type="presParOf" srcId="{6B538B8E-3C22-48A9-8B43-570D4DE57BB4}" destId="{167659BF-FACA-4EE1-A250-155B8F75527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E3DFA-D8BE-41EA-8688-329419C19D06}">
      <dsp:nvSpPr>
        <dsp:cNvPr id="0" name=""/>
        <dsp:cNvSpPr/>
      </dsp:nvSpPr>
      <dsp:spPr>
        <a:xfrm>
          <a:off x="5379198" y="90616"/>
          <a:ext cx="4887901" cy="2932740"/>
        </a:xfrm>
        <a:prstGeom prst="rect">
          <a:avLst/>
        </a:prstGeom>
        <a:solidFill>
          <a:schemeClr val="accent1">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E" sz="3700" kern="1200" dirty="0"/>
            <a:t>Where to find high quality images that are free to use</a:t>
          </a:r>
        </a:p>
      </dsp:txBody>
      <dsp:txXfrm>
        <a:off x="5379198" y="90616"/>
        <a:ext cx="4887901" cy="2932740"/>
      </dsp:txXfrm>
    </dsp:sp>
    <dsp:sp modelId="{03EC2A4D-42A1-4C42-9F3A-F798EEF5B327}">
      <dsp:nvSpPr>
        <dsp:cNvPr id="0" name=""/>
        <dsp:cNvSpPr/>
      </dsp:nvSpPr>
      <dsp:spPr>
        <a:xfrm>
          <a:off x="245648" y="109092"/>
          <a:ext cx="4887901" cy="2932740"/>
        </a:xfrm>
        <a:prstGeom prst="rect">
          <a:avLst/>
        </a:prstGeom>
        <a:solidFill>
          <a:schemeClr val="accent1">
            <a:shade val="50000"/>
            <a:hueOff val="-512460"/>
            <a:satOff val="-44613"/>
            <a:lumOff val="3483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3700" kern="1200" dirty="0"/>
            <a:t>Understand what Copyright, Creative Commons and Public Domain content is</a:t>
          </a:r>
        </a:p>
      </dsp:txBody>
      <dsp:txXfrm>
        <a:off x="245648" y="109092"/>
        <a:ext cx="4887901" cy="2932740"/>
      </dsp:txXfrm>
    </dsp:sp>
    <dsp:sp modelId="{167659BF-FACA-4EE1-A250-155B8F75527B}">
      <dsp:nvSpPr>
        <dsp:cNvPr id="0" name=""/>
        <dsp:cNvSpPr/>
      </dsp:nvSpPr>
      <dsp:spPr>
        <a:xfrm>
          <a:off x="2689599" y="3549041"/>
          <a:ext cx="4887901" cy="2932740"/>
        </a:xfrm>
        <a:prstGeom prst="rect">
          <a:avLst/>
        </a:prstGeom>
        <a:solidFill>
          <a:schemeClr val="accent1">
            <a:shade val="50000"/>
            <a:hueOff val="-512460"/>
            <a:satOff val="-44613"/>
            <a:lumOff val="3483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E" sz="3700" kern="1200" dirty="0"/>
            <a:t>How to reference an image from the internet in an assignment</a:t>
          </a:r>
        </a:p>
        <a:p>
          <a:pPr marL="0" lvl="0" algn="ctr" defTabSz="1866900">
            <a:lnSpc>
              <a:spcPct val="90000"/>
            </a:lnSpc>
            <a:spcBef>
              <a:spcPct val="0"/>
            </a:spcBef>
            <a:spcAft>
              <a:spcPct val="35000"/>
            </a:spcAft>
            <a:buNone/>
          </a:pPr>
          <a:endParaRPr lang="en-IE" sz="3700" kern="1200" dirty="0"/>
        </a:p>
      </dsp:txBody>
      <dsp:txXfrm>
        <a:off x="2689599" y="3549041"/>
        <a:ext cx="4887901" cy="2932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10/14/2022</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64" b="0" i="0" kern="1200" dirty="0">
                <a:solidFill>
                  <a:schemeClr val="tx1"/>
                </a:solidFill>
                <a:effectLst/>
                <a:latin typeface="+mn-lt"/>
                <a:ea typeface="+mn-ea"/>
                <a:cs typeface="+mn-cs"/>
              </a:rPr>
              <a:t>If you use an image from a web page you should </a:t>
            </a:r>
            <a:r>
              <a:rPr lang="en-IE" sz="1664" b="1" i="0" kern="1200" dirty="0">
                <a:solidFill>
                  <a:schemeClr val="tx1"/>
                </a:solidFill>
                <a:effectLst/>
                <a:latin typeface="+mn-lt"/>
                <a:ea typeface="+mn-ea"/>
                <a:cs typeface="+mn-cs"/>
              </a:rPr>
              <a:t>reference the individual image</a:t>
            </a:r>
            <a:r>
              <a:rPr lang="en-IE" sz="1664" b="0" i="0" kern="1200" dirty="0">
                <a:solidFill>
                  <a:schemeClr val="tx1"/>
                </a:solidFill>
                <a:effectLst/>
                <a:latin typeface="+mn-lt"/>
                <a:ea typeface="+mn-ea"/>
                <a:cs typeface="+mn-cs"/>
              </a:rPr>
              <a:t>. If known, or possible to determine, cite the image creator in the caption and year of publication. </a:t>
            </a:r>
          </a:p>
          <a:p>
            <a:r>
              <a:rPr lang="en-IE" sz="1664" b="0" i="0" kern="1200" dirty="0">
                <a:solidFill>
                  <a:schemeClr val="tx1"/>
                </a:solidFill>
                <a:effectLst/>
                <a:latin typeface="+mn-lt"/>
                <a:ea typeface="+mn-ea"/>
                <a:cs typeface="+mn-cs"/>
              </a:rPr>
              <a:t>The creator may be different from the author of the web page or blog. </a:t>
            </a:r>
          </a:p>
          <a:p>
            <a:r>
              <a:rPr lang="en-IE" sz="1664" b="0" i="0" kern="1200" dirty="0">
                <a:solidFill>
                  <a:schemeClr val="tx1"/>
                </a:solidFill>
                <a:effectLst/>
                <a:latin typeface="+mn-lt"/>
                <a:ea typeface="+mn-ea"/>
                <a:cs typeface="+mn-cs"/>
              </a:rPr>
              <a:t>They may be individual people or an organisation. </a:t>
            </a:r>
          </a:p>
          <a:p>
            <a:endParaRPr lang="en-IE" sz="1664" b="0" i="0" kern="1200" dirty="0">
              <a:solidFill>
                <a:schemeClr val="tx1"/>
              </a:solidFill>
              <a:effectLst/>
              <a:latin typeface="+mn-lt"/>
              <a:ea typeface="+mn-ea"/>
              <a:cs typeface="+mn-cs"/>
            </a:endParaRPr>
          </a:p>
          <a:p>
            <a:endParaRPr lang="en-IE" sz="1664" b="0" i="0" kern="1200" dirty="0">
              <a:solidFill>
                <a:schemeClr val="tx1"/>
              </a:solidFill>
              <a:effectLst/>
              <a:latin typeface="+mn-lt"/>
              <a:ea typeface="+mn-ea"/>
              <a:cs typeface="+mn-cs"/>
            </a:endParaRPr>
          </a:p>
          <a:p>
            <a:r>
              <a:rPr lang="en-IE" sz="1664" b="0" i="0" kern="1200" dirty="0">
                <a:solidFill>
                  <a:schemeClr val="tx1"/>
                </a:solidFill>
                <a:effectLst/>
                <a:latin typeface="+mn-lt"/>
                <a:ea typeface="+mn-ea"/>
                <a:cs typeface="+mn-cs"/>
              </a:rPr>
              <a:t>List the image reference within your references list at the end of your work, using the format:</a:t>
            </a:r>
          </a:p>
          <a:p>
            <a:endParaRPr lang="en-IE" sz="1664" b="0" i="0" kern="1200" dirty="0">
              <a:solidFill>
                <a:schemeClr val="tx1"/>
              </a:solidFill>
              <a:effectLst/>
              <a:latin typeface="+mn-lt"/>
              <a:ea typeface="+mn-ea"/>
              <a:cs typeface="+mn-cs"/>
            </a:endParaRPr>
          </a:p>
          <a:p>
            <a:r>
              <a:rPr lang="en-IE" sz="1664" b="0" i="0" kern="1200" dirty="0">
                <a:solidFill>
                  <a:schemeClr val="tx1"/>
                </a:solidFill>
                <a:effectLst/>
                <a:latin typeface="+mn-lt"/>
                <a:ea typeface="+mn-ea"/>
                <a:cs typeface="+mn-cs"/>
              </a:rPr>
              <a:t>Creator, Year. </a:t>
            </a:r>
            <a:r>
              <a:rPr lang="en-IE" sz="1664" b="0" i="1" kern="1200" dirty="0">
                <a:solidFill>
                  <a:schemeClr val="tx1"/>
                </a:solidFill>
                <a:effectLst/>
                <a:latin typeface="+mn-lt"/>
                <a:ea typeface="+mn-ea"/>
                <a:cs typeface="+mn-cs"/>
              </a:rPr>
              <a:t>Title</a:t>
            </a:r>
            <a:r>
              <a:rPr lang="en-IE" sz="1664" b="0" i="0" kern="1200" dirty="0">
                <a:solidFill>
                  <a:schemeClr val="tx1"/>
                </a:solidFill>
                <a:effectLst/>
                <a:latin typeface="+mn-lt"/>
                <a:ea typeface="+mn-ea"/>
                <a:cs typeface="+mn-cs"/>
              </a:rPr>
              <a:t> [Online]</a:t>
            </a:r>
            <a:r>
              <a:rPr lang="en-IE" sz="1664" b="0" i="1" kern="1200" dirty="0">
                <a:solidFill>
                  <a:schemeClr val="tx1"/>
                </a:solidFill>
                <a:effectLst/>
                <a:latin typeface="+mn-lt"/>
                <a:ea typeface="+mn-ea"/>
                <a:cs typeface="+mn-cs"/>
              </a:rPr>
              <a:t>.</a:t>
            </a:r>
            <a:r>
              <a:rPr lang="en-IE" sz="1664" b="0" i="0" kern="1200" dirty="0">
                <a:solidFill>
                  <a:schemeClr val="tx1"/>
                </a:solidFill>
                <a:effectLst/>
                <a:latin typeface="+mn-lt"/>
                <a:ea typeface="+mn-ea"/>
                <a:cs typeface="+mn-cs"/>
              </a:rPr>
              <a:t> Place of publication: Publisher (if known). Available from: URL [Accessed date].</a:t>
            </a:r>
          </a:p>
          <a:p>
            <a:endParaRPr lang="en-IE" sz="1664" b="0" i="0" kern="1200" dirty="0">
              <a:solidFill>
                <a:schemeClr val="tx1"/>
              </a:solidFill>
              <a:effectLst/>
              <a:latin typeface="+mn-lt"/>
              <a:ea typeface="+mn-ea"/>
              <a:cs typeface="+mn-cs"/>
            </a:endParaRPr>
          </a:p>
          <a:p>
            <a:pPr marL="0" marR="0" lvl="0" indent="0" algn="l" defTabSz="1267752" rtl="0" eaLnBrk="1" fontAlgn="auto" latinLnBrk="0" hangingPunct="1">
              <a:lnSpc>
                <a:spcPct val="100000"/>
              </a:lnSpc>
              <a:spcBef>
                <a:spcPts val="0"/>
              </a:spcBef>
              <a:spcAft>
                <a:spcPts val="0"/>
              </a:spcAft>
              <a:buClrTx/>
              <a:buSzTx/>
              <a:buFontTx/>
              <a:buNone/>
              <a:tabLst/>
              <a:defRPr/>
            </a:pPr>
            <a:r>
              <a:rPr lang="en-IE" b="1" dirty="0"/>
              <a:t>BBC, 2020, </a:t>
            </a:r>
            <a:r>
              <a:rPr lang="en-IE" b="1" i="1" dirty="0"/>
              <a:t>SpaceX Crew Dragon {Online}</a:t>
            </a:r>
            <a:r>
              <a:rPr lang="en-IE" sz="1800" b="1" dirty="0"/>
              <a:t>, available: https://</a:t>
            </a:r>
            <a:r>
              <a:rPr lang="en-IE" sz="1800" b="1" dirty="0" err="1"/>
              <a:t>www.bbc.com</a:t>
            </a:r>
            <a:r>
              <a:rPr lang="en-IE" sz="1800" b="1" dirty="0"/>
              <a:t>/news/science-environment-52840482  [accessed 18 Feb 2022].</a:t>
            </a:r>
          </a:p>
          <a:p>
            <a:endParaRPr lang="en-US" dirty="0"/>
          </a:p>
        </p:txBody>
      </p:sp>
      <p:sp>
        <p:nvSpPr>
          <p:cNvPr id="4" name="Slide Number Placeholder 3"/>
          <p:cNvSpPr>
            <a:spLocks noGrp="1"/>
          </p:cNvSpPr>
          <p:nvPr>
            <p:ph type="sldNum" sz="quarter" idx="5"/>
          </p:nvPr>
        </p:nvSpPr>
        <p:spPr/>
        <p:txBody>
          <a:bodyPr/>
          <a:lstStyle/>
          <a:p>
            <a:fld id="{538137FE-F796-2E41-88C3-6EBCF174D120}" type="slidenum">
              <a:rPr lang="en-US" smtClean="0"/>
              <a:t>7</a:t>
            </a:fld>
            <a:endParaRPr lang="en-US"/>
          </a:p>
        </p:txBody>
      </p:sp>
    </p:spTree>
    <p:extLst>
      <p:ext uri="{BB962C8B-B14F-4D97-AF65-F5344CB8AC3E}">
        <p14:creationId xmlns:p14="http://schemas.microsoft.com/office/powerpoint/2010/main" val="1892152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GB"/>
              <a:t>Click to edit Master subtitle style</a:t>
            </a:r>
            <a:endParaRPr lang="en-US" dirty="0"/>
          </a:p>
        </p:txBody>
      </p:sp>
      <p:pic>
        <p:nvPicPr>
          <p:cNvPr id="5" name="Picture 4">
            <a:extLst>
              <a:ext uri="{FF2B5EF4-FFF2-40B4-BE49-F238E27FC236}">
                <a16:creationId xmlns:a16="http://schemas.microsoft.com/office/drawing/2014/main" id="{F8499095-A2ED-B240-892A-B655D71E521B}"/>
              </a:ext>
            </a:extLst>
          </p:cNvPr>
          <p:cNvPicPr>
            <a:picLocks noChangeAspect="1"/>
          </p:cNvPicPr>
          <p:nvPr userDrawn="1"/>
        </p:nvPicPr>
        <p:blipFill>
          <a:blip r:embed="rId3"/>
          <a:srcRect/>
          <a:stretch/>
        </p:blipFill>
        <p:spPr>
          <a:xfrm>
            <a:off x="10170694" y="7444106"/>
            <a:ext cx="5318793" cy="1702417"/>
          </a:xfrm>
          <a:prstGeom prst="rect">
            <a:avLst/>
          </a:prstGeom>
        </p:spPr>
      </p:pic>
    </p:spTree>
    <p:extLst>
      <p:ext uri="{BB962C8B-B14F-4D97-AF65-F5344CB8AC3E}">
        <p14:creationId xmlns:p14="http://schemas.microsoft.com/office/powerpoint/2010/main" val="1871729887"/>
      </p:ext>
    </p:extLst>
  </p:cSld>
  <p:clrMapOvr>
    <a:masterClrMapping/>
  </p:clrMapOvr>
  <p:extLst>
    <p:ext uri="{DCECCB84-F9BA-43D5-87BE-67443E8EF086}">
      <p15:sldGuideLst xmlns:p15="http://schemas.microsoft.com/office/powerpoint/2012/main">
        <p15:guide id="1" orient="horz" pos="5581" userDrawn="1">
          <p15:clr>
            <a:srgbClr val="FBAE40"/>
          </p15:clr>
        </p15:guide>
        <p15:guide id="2" orient="horz" pos="496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9" name="Picture 8">
            <a:extLst>
              <a:ext uri="{FF2B5EF4-FFF2-40B4-BE49-F238E27FC236}">
                <a16:creationId xmlns:a16="http://schemas.microsoft.com/office/drawing/2014/main" id="{897057F3-CADE-6F40-AFD8-BE2814512F30}"/>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8" name="Picture 7">
            <a:extLst>
              <a:ext uri="{FF2B5EF4-FFF2-40B4-BE49-F238E27FC236}">
                <a16:creationId xmlns:a16="http://schemas.microsoft.com/office/drawing/2014/main" id="{FA31ACD5-C56F-074E-A4DE-DA90D4EB6909}"/>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GB"/>
              <a:t>Click to edit Master title style</a:t>
            </a:r>
            <a:endParaRPr lang="en-US" dirty="0"/>
          </a:p>
        </p:txBody>
      </p:sp>
      <p:pic>
        <p:nvPicPr>
          <p:cNvPr id="4" name="Picture 3">
            <a:extLst>
              <a:ext uri="{FF2B5EF4-FFF2-40B4-BE49-F238E27FC236}">
                <a16:creationId xmlns:a16="http://schemas.microsoft.com/office/drawing/2014/main" id="{4E80679C-D466-4746-9295-80D7F269A033}"/>
              </a:ext>
            </a:extLst>
          </p:cNvPr>
          <p:cNvPicPr>
            <a:picLocks noChangeAspect="1"/>
          </p:cNvPicPr>
          <p:nvPr userDrawn="1"/>
        </p:nvPicPr>
        <p:blipFill>
          <a:blip r:embed="rId3"/>
          <a:srcRect/>
          <a:stretch/>
        </p:blipFill>
        <p:spPr>
          <a:xfrm>
            <a:off x="12357448" y="1359168"/>
            <a:ext cx="3476277" cy="1112672"/>
          </a:xfrm>
          <a:prstGeom prst="rect">
            <a:avLst/>
          </a:prstGeom>
        </p:spPr>
      </p:pic>
    </p:spTree>
    <p:extLst>
      <p:ext uri="{BB962C8B-B14F-4D97-AF65-F5344CB8AC3E}">
        <p14:creationId xmlns:p14="http://schemas.microsoft.com/office/powerpoint/2010/main" val="2032108818"/>
      </p:ext>
    </p:extLst>
  </p:cSld>
  <p:clrMapOvr>
    <a:masterClrMapping/>
  </p:clrMapOvr>
  <p:extLst>
    <p:ext uri="{DCECCB84-F9BA-43D5-87BE-67443E8EF086}">
      <p15:sldGuideLst xmlns:p15="http://schemas.microsoft.com/office/powerpoint/2012/main">
        <p15:guide id="1" orient="horz" pos="1045" userDrawn="1">
          <p15:clr>
            <a:srgbClr val="FBAE40"/>
          </p15:clr>
        </p15:guide>
        <p15:guide id="2" orient="horz" pos="1453" userDrawn="1">
          <p15:clr>
            <a:srgbClr val="FBAE40"/>
          </p15:clr>
        </p15:guide>
        <p15:guide id="3" pos="9974" userDrawn="1">
          <p15:clr>
            <a:srgbClr val="FBAE40"/>
          </p15:clr>
        </p15:guide>
        <p15:guide id="4" pos="81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GB"/>
              <a:t>Click to edit Master text styles</a:t>
            </a:r>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4938517" y="5567640"/>
            <a:ext cx="2376000" cy="756000"/>
          </a:xfrm>
        </p:spPr>
        <p:txBody>
          <a:bodyPr/>
          <a:lstStyle>
            <a:lvl1pPr marL="0" indent="0">
              <a:buNone/>
              <a:defRPr/>
            </a:lvl1pPr>
          </a:lstStyle>
          <a:p>
            <a:r>
              <a:rPr lang="en-GB" dirty="0"/>
              <a:t>Click icon to add picture</a:t>
            </a:r>
            <a:endParaRPr lang="en-US" dirty="0"/>
          </a:p>
        </p:txBody>
      </p:sp>
      <p:pic>
        <p:nvPicPr>
          <p:cNvPr id="7" name="Picture 6">
            <a:extLst>
              <a:ext uri="{FF2B5EF4-FFF2-40B4-BE49-F238E27FC236}">
                <a16:creationId xmlns:a16="http://schemas.microsoft.com/office/drawing/2014/main" id="{12355F59-8D22-5742-AEEF-0285FD460A08}"/>
              </a:ext>
            </a:extLst>
          </p:cNvPr>
          <p:cNvPicPr>
            <a:picLocks noChangeAspect="1"/>
          </p:cNvPicPr>
          <p:nvPr userDrawn="1"/>
        </p:nvPicPr>
        <p:blipFill>
          <a:blip r:embed="rId3"/>
          <a:srcRect/>
          <a:stretch/>
        </p:blipFill>
        <p:spPr>
          <a:xfrm>
            <a:off x="979654" y="5251920"/>
            <a:ext cx="3582601" cy="1148880"/>
          </a:xfrm>
          <a:prstGeom prst="rect">
            <a:avLst/>
          </a:prstGeom>
        </p:spPr>
      </p:pic>
      <p:sp>
        <p:nvSpPr>
          <p:cNvPr id="11" name="Date Placeholder 10">
            <a:extLst>
              <a:ext uri="{FF2B5EF4-FFF2-40B4-BE49-F238E27FC236}">
                <a16:creationId xmlns:a16="http://schemas.microsoft.com/office/drawing/2014/main" id="{AF89174C-E89D-944C-8E8B-1243CEA9F7DD}"/>
              </a:ext>
            </a:extLst>
          </p:cNvPr>
          <p:cNvSpPr>
            <a:spLocks noGrp="1"/>
          </p:cNvSpPr>
          <p:nvPr>
            <p:ph type="dt" sz="half" idx="12"/>
          </p:nvPr>
        </p:nvSpPr>
        <p:spPr/>
        <p:txBody>
          <a:bodyPr/>
          <a:lstStyle/>
          <a:p>
            <a:r>
              <a:rPr lang="en-IE"/>
              <a:t>06.11.19</a:t>
            </a:r>
            <a:endParaRPr lang="en-US" dirty="0"/>
          </a:p>
        </p:txBody>
      </p:sp>
      <p:sp>
        <p:nvSpPr>
          <p:cNvPr id="12" name="Footer Placeholder 11">
            <a:extLst>
              <a:ext uri="{FF2B5EF4-FFF2-40B4-BE49-F238E27FC236}">
                <a16:creationId xmlns:a16="http://schemas.microsoft.com/office/drawing/2014/main" id="{7BC6140F-E7A1-8945-9875-41D3FB145EBA}"/>
              </a:ext>
            </a:extLst>
          </p:cNvPr>
          <p:cNvSpPr>
            <a:spLocks noGrp="1"/>
          </p:cNvSpPr>
          <p:nvPr>
            <p:ph type="ftr" sz="quarter" idx="13"/>
          </p:nvPr>
        </p:nvSpPr>
        <p:spPr/>
        <p:txBody>
          <a:bodyPr/>
          <a:lstStyle/>
          <a:p>
            <a:endParaRPr lang="en-US" dirty="0"/>
          </a:p>
        </p:txBody>
      </p:sp>
      <p:sp>
        <p:nvSpPr>
          <p:cNvPr id="13" name="Slide Number Placeholder 12">
            <a:extLst>
              <a:ext uri="{FF2B5EF4-FFF2-40B4-BE49-F238E27FC236}">
                <a16:creationId xmlns:a16="http://schemas.microsoft.com/office/drawing/2014/main" id="{7D1ADE47-8BB0-D74C-BDBD-D91AD876F88F}"/>
              </a:ext>
            </a:extLst>
          </p:cNvPr>
          <p:cNvSpPr>
            <a:spLocks noGrp="1"/>
          </p:cNvSpPr>
          <p:nvPr>
            <p:ph type="sldNum" sz="quarter" idx="14"/>
          </p:nvPr>
        </p:nvSpPr>
        <p:spPr/>
        <p:txBody>
          <a:bodyPr/>
          <a:lstStyle/>
          <a:p>
            <a:fld id="{78BCC47E-4B7D-1647-9F80-3037E352F95F}" type="slidenum">
              <a:rPr lang="en-US" smtClean="0"/>
              <a:pPr/>
              <a:t>‹#›</a:t>
            </a:fld>
            <a:endParaRPr lang="en-US"/>
          </a:p>
        </p:txBody>
      </p:sp>
      <p:sp>
        <p:nvSpPr>
          <p:cNvPr id="14" name="Title 13">
            <a:extLst>
              <a:ext uri="{FF2B5EF4-FFF2-40B4-BE49-F238E27FC236}">
                <a16:creationId xmlns:a16="http://schemas.microsoft.com/office/drawing/2014/main" id="{F799828D-E1D6-FF41-A96A-818810D9854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2337047"/>
      </p:ext>
    </p:extLst>
  </p:cSld>
  <p:clrMapOvr>
    <a:masterClrMapping/>
  </p:clrMapOvr>
  <p:extLst>
    <p:ext uri="{DCECCB84-F9BA-43D5-87BE-67443E8EF086}">
      <p15:sldGuideLst xmlns:p15="http://schemas.microsoft.com/office/powerpoint/2012/main">
        <p15:guide id="1" orient="horz" pos="3857" userDrawn="1">
          <p15:clr>
            <a:srgbClr val="FBAE40"/>
          </p15:clr>
        </p15:guide>
        <p15:guide id="2" orient="horz" pos="3494" userDrawn="1">
          <p15:clr>
            <a:srgbClr val="FBAE40"/>
          </p15:clr>
        </p15:guide>
        <p15:guide id="3" pos="607" userDrawn="1">
          <p15:clr>
            <a:srgbClr val="FBAE40"/>
          </p15:clr>
        </p15:guide>
        <p15:guide id="4" pos="31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9" name="Picture 8">
            <a:extLst>
              <a:ext uri="{FF2B5EF4-FFF2-40B4-BE49-F238E27FC236}">
                <a16:creationId xmlns:a16="http://schemas.microsoft.com/office/drawing/2014/main" id="{A60AFD84-076E-7641-9D6D-98FE1613492C}"/>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3437358928"/>
      </p:ext>
    </p:extLst>
  </p:cSld>
  <p:clrMapOvr>
    <a:masterClrMapping/>
  </p:clrMapOvr>
  <p:extLst>
    <p:ext uri="{DCECCB84-F9BA-43D5-87BE-67443E8EF086}">
      <p15:sldGuideLst xmlns:p15="http://schemas.microsoft.com/office/powerpoint/2012/main">
        <p15:guide id="1" orient="horz" pos="6103" userDrawn="1">
          <p15:clr>
            <a:srgbClr val="FBAE40"/>
          </p15:clr>
        </p15:guide>
        <p15:guide id="2" orient="horz" pos="5762" userDrawn="1">
          <p15:clr>
            <a:srgbClr val="FBAE40"/>
          </p15:clr>
        </p15:guide>
        <p15:guide id="3" pos="9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pic>
        <p:nvPicPr>
          <p:cNvPr id="12" name="Picture 11">
            <a:extLst>
              <a:ext uri="{FF2B5EF4-FFF2-40B4-BE49-F238E27FC236}">
                <a16:creationId xmlns:a16="http://schemas.microsoft.com/office/drawing/2014/main" id="{C9F3F819-972C-2646-99DF-B82E25368DF7}"/>
              </a:ext>
            </a:extLst>
          </p:cNvPr>
          <p:cNvPicPr>
            <a:picLocks noChangeAspect="1"/>
          </p:cNvPicPr>
          <p:nvPr userDrawn="1"/>
        </p:nvPicPr>
        <p:blipFill>
          <a:blip r:embed="rId2"/>
          <a:srcRect/>
          <a:stretch/>
        </p:blipFill>
        <p:spPr>
          <a:xfrm>
            <a:off x="12567684" y="8879801"/>
            <a:ext cx="3307983" cy="1060815"/>
          </a:xfrm>
          <a:prstGeom prst="rect">
            <a:avLst/>
          </a:prstGeom>
        </p:spPr>
      </p:pic>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GB"/>
              <a:t>Click icon to add picture</a:t>
            </a:r>
            <a:endParaRPr lang="en-US" dirty="0"/>
          </a:p>
        </p:txBody>
      </p:sp>
      <p:pic>
        <p:nvPicPr>
          <p:cNvPr id="13" name="Picture 12">
            <a:extLst>
              <a:ext uri="{FF2B5EF4-FFF2-40B4-BE49-F238E27FC236}">
                <a16:creationId xmlns:a16="http://schemas.microsoft.com/office/drawing/2014/main" id="{3D373D69-C123-D84A-938E-1AEDE6D382C2}"/>
              </a:ext>
            </a:extLst>
          </p:cNvPr>
          <p:cNvPicPr>
            <a:picLocks noChangeAspect="1"/>
          </p:cNvPicPr>
          <p:nvPr userDrawn="1"/>
        </p:nvPicPr>
        <p:blipFill>
          <a:blip r:embed="rId3"/>
          <a:srcRect/>
          <a:stretch/>
        </p:blipFill>
        <p:spPr>
          <a:xfrm>
            <a:off x="12567684" y="8879801"/>
            <a:ext cx="3307983" cy="1060815"/>
          </a:xfrm>
          <a:prstGeom prst="rect">
            <a:avLst/>
          </a:prstGeom>
        </p:spPr>
      </p:pic>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2" name="Picture 11">
            <a:extLst>
              <a:ext uri="{FF2B5EF4-FFF2-40B4-BE49-F238E27FC236}">
                <a16:creationId xmlns:a16="http://schemas.microsoft.com/office/drawing/2014/main" id="{C5159DEF-1ABD-A247-801C-A8BC4B161060}"/>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2" name="Picture 11">
            <a:extLst>
              <a:ext uri="{FF2B5EF4-FFF2-40B4-BE49-F238E27FC236}">
                <a16:creationId xmlns:a16="http://schemas.microsoft.com/office/drawing/2014/main" id="{A947431B-9C2C-0B43-8AAB-812E22011F02}"/>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3" name="Picture 12">
            <a:extLst>
              <a:ext uri="{FF2B5EF4-FFF2-40B4-BE49-F238E27FC236}">
                <a16:creationId xmlns:a16="http://schemas.microsoft.com/office/drawing/2014/main" id="{38FC4529-41E5-CA40-9ECA-F13BB102D718}"/>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pic>
        <p:nvPicPr>
          <p:cNvPr id="13" name="Picture 12">
            <a:extLst>
              <a:ext uri="{FF2B5EF4-FFF2-40B4-BE49-F238E27FC236}">
                <a16:creationId xmlns:a16="http://schemas.microsoft.com/office/drawing/2014/main" id="{CE530C1E-7D9B-724D-A97C-629BB5F4F54E}"/>
              </a:ext>
            </a:extLst>
          </p:cNvPr>
          <p:cNvPicPr>
            <a:picLocks noChangeAspect="1"/>
          </p:cNvPicPr>
          <p:nvPr userDrawn="1"/>
        </p:nvPicPr>
        <p:blipFill>
          <a:blip r:embed="rId4"/>
          <a:srcRect/>
          <a:stretch/>
        </p:blipFill>
        <p:spPr>
          <a:xfrm>
            <a:off x="12567684" y="8879801"/>
            <a:ext cx="3307983" cy="1060815"/>
          </a:xfrm>
          <a:prstGeom prst="rect">
            <a:avLst/>
          </a:prstGeom>
        </p:spPr>
      </p:pic>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7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henounproject.com/" TargetMode="External"/><Relationship Id="rId2" Type="http://schemas.openxmlformats.org/officeDocument/2006/relationships/hyperlink" Target="https://www.flickr.com/photos/britishlibrary" TargetMode="Externa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s://libguides.ul.ie/ld.php?content_id=29999147"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bguides.ul.ie/ld.php?content_id=29999147"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123910" y="5934087"/>
            <a:ext cx="11108381" cy="1727187"/>
          </a:xfrm>
        </p:spPr>
        <p:txBody>
          <a:bodyPr>
            <a:noAutofit/>
          </a:bodyPr>
          <a:lstStyle/>
          <a:p>
            <a:r>
              <a:rPr lang="en-US" sz="4400" dirty="0">
                <a:ln w="0"/>
                <a:effectLst>
                  <a:outerShdw blurRad="38100" dist="19050" dir="2700000" algn="tl" rotWithShape="0">
                    <a:schemeClr val="dk1">
                      <a:alpha val="40000"/>
                    </a:schemeClr>
                  </a:outerShdw>
                </a:effectLst>
              </a:rPr>
              <a:t>How to find copyright free images for your UL assignments</a:t>
            </a:r>
            <a:endParaRPr lang="en-US" sz="4000" i="1" dirty="0">
              <a:ln w="0"/>
              <a:solidFill>
                <a:schemeClr val="tx1"/>
              </a:solidFill>
              <a:effectLst>
                <a:outerShdw blurRad="38100" dist="19050" dir="2700000" algn="tl" rotWithShape="0">
                  <a:schemeClr val="dk1">
                    <a:alpha val="40000"/>
                  </a:schemeClr>
                </a:outerShdw>
              </a:effectLst>
            </a:endParaRPr>
          </a:p>
        </p:txBody>
      </p:sp>
      <p:pic>
        <p:nvPicPr>
          <p:cNvPr id="3" name="Picture 3" descr="Logo&#10;&#10;Description automatically generated">
            <a:extLst>
              <a:ext uri="{FF2B5EF4-FFF2-40B4-BE49-F238E27FC236}">
                <a16:creationId xmlns:a16="http://schemas.microsoft.com/office/drawing/2014/main" id="{DFC3F1BC-A357-1022-E311-6033997C29D3}"/>
              </a:ext>
            </a:extLst>
          </p:cNvPr>
          <p:cNvPicPr>
            <a:picLocks noChangeAspect="1"/>
          </p:cNvPicPr>
          <p:nvPr/>
        </p:nvPicPr>
        <p:blipFill>
          <a:blip r:embed="rId2"/>
          <a:stretch>
            <a:fillRect/>
          </a:stretch>
        </p:blipFill>
        <p:spPr>
          <a:xfrm>
            <a:off x="11231977" y="3393668"/>
            <a:ext cx="4881627" cy="2757504"/>
          </a:xfrm>
          <a:prstGeom prst="rect">
            <a:avLst/>
          </a:prstGeom>
        </p:spPr>
      </p:pic>
    </p:spTree>
    <p:extLst>
      <p:ext uri="{BB962C8B-B14F-4D97-AF65-F5344CB8AC3E}">
        <p14:creationId xmlns:p14="http://schemas.microsoft.com/office/powerpoint/2010/main" val="125921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574080" y="1659241"/>
            <a:ext cx="14628915" cy="7350944"/>
          </a:xfrm>
          <a:prstGeom prst="rect">
            <a:avLst/>
          </a:prstGeom>
        </p:spPr>
        <p:txBody>
          <a:bodyPr vert="horz" lIns="91440" tIns="45720" rIns="91440" bIns="45720" rtlCol="0">
            <a:noAutofit/>
          </a:bodyPr>
          <a:lstStyle>
            <a:lvl1pPr marL="342900" indent="-342900" defTabSz="1219342">
              <a:lnSpc>
                <a:spcPct val="100000"/>
              </a:lnSpc>
              <a:spcBef>
                <a:spcPts val="0"/>
              </a:spcBef>
              <a:buFont typeface="Arial" panose="020B0604020202020204" pitchFamily="34" charset="0"/>
              <a:buChar char="•"/>
              <a:defRPr sz="2000" b="0">
                <a:solidFill>
                  <a:srgbClr val="005336"/>
                </a:solidFill>
                <a:latin typeface="Helvetica" pitchFamily="2" charset="0"/>
              </a:defRPr>
            </a:lvl1pPr>
            <a:lvl2pPr marL="609671"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2pPr>
            <a:lvl3pPr marL="1219343"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3pPr>
            <a:lvl4pPr marL="1829014"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4pPr>
            <a:lvl5pPr marL="2438685" indent="0" defTabSz="1219342">
              <a:lnSpc>
                <a:spcPct val="90000"/>
              </a:lnSpc>
              <a:spcBef>
                <a:spcPts val="667"/>
              </a:spcBef>
              <a:buFont typeface="Arial" panose="020B0604020202020204" pitchFamily="34" charset="0"/>
              <a:buNone/>
              <a:defRPr sz="2300">
                <a:solidFill>
                  <a:srgbClr val="005336"/>
                </a:solidFill>
                <a:latin typeface="Helvetica" pitchFamily="2" charset="0"/>
              </a:defRPr>
            </a:lvl5pPr>
            <a:lvl6pPr marL="3353191" indent="-304835" defTabSz="1219342">
              <a:lnSpc>
                <a:spcPct val="90000"/>
              </a:lnSpc>
              <a:spcBef>
                <a:spcPts val="667"/>
              </a:spcBef>
              <a:buFont typeface="Arial" panose="020B0604020202020204" pitchFamily="34" charset="0"/>
              <a:buChar char="•"/>
              <a:defRPr sz="2400"/>
            </a:lvl6pPr>
            <a:lvl7pPr marL="3962862" indent="-304835" defTabSz="1219342">
              <a:lnSpc>
                <a:spcPct val="90000"/>
              </a:lnSpc>
              <a:spcBef>
                <a:spcPts val="667"/>
              </a:spcBef>
              <a:buFont typeface="Arial" panose="020B0604020202020204" pitchFamily="34" charset="0"/>
              <a:buChar char="•"/>
              <a:defRPr sz="2400"/>
            </a:lvl7pPr>
            <a:lvl8pPr marL="4572534" indent="-304835" defTabSz="1219342">
              <a:lnSpc>
                <a:spcPct val="90000"/>
              </a:lnSpc>
              <a:spcBef>
                <a:spcPts val="667"/>
              </a:spcBef>
              <a:buFont typeface="Arial" panose="020B0604020202020204" pitchFamily="34" charset="0"/>
              <a:buChar char="•"/>
              <a:defRPr sz="2400"/>
            </a:lvl8pPr>
            <a:lvl9pPr marL="5182205" indent="-304835" defTabSz="1219342">
              <a:lnSpc>
                <a:spcPct val="90000"/>
              </a:lnSpc>
              <a:spcBef>
                <a:spcPts val="667"/>
              </a:spcBef>
              <a:buFont typeface="Arial" panose="020B0604020202020204" pitchFamily="34" charset="0"/>
              <a:buChar char="•"/>
              <a:defRPr sz="2400"/>
            </a:lvl9pPr>
          </a:lstStyle>
          <a:p>
            <a:pPr marL="0" indent="0">
              <a:buNone/>
            </a:pPr>
            <a:br>
              <a:rPr lang="en-IE" sz="2400" b="1" dirty="0"/>
            </a:br>
            <a:r>
              <a:rPr lang="en-IE" sz="2800" b="1" dirty="0"/>
              <a:t>Q1. Do I have to reference images I use in a Powerpoint? </a:t>
            </a:r>
          </a:p>
          <a:p>
            <a:pPr marL="0" indent="0">
              <a:buNone/>
            </a:pPr>
            <a:r>
              <a:rPr lang="en-IE" sz="2400" dirty="0"/>
              <a:t>For a presentation or assignment that you hand in for academic work you should include a brief citation under any images you use. It is also good practice to include the list of references at the end of your slides. </a:t>
            </a:r>
            <a:br>
              <a:rPr lang="en-IE" sz="2400" dirty="0"/>
            </a:br>
            <a:r>
              <a:rPr lang="en-IE" sz="2400" dirty="0"/>
              <a:t>Making a public presentation or posting it online to </a:t>
            </a:r>
            <a:r>
              <a:rPr lang="en-IE" sz="2400" dirty="0" err="1"/>
              <a:t>Slideshare</a:t>
            </a:r>
            <a:r>
              <a:rPr lang="en-IE" sz="2400" dirty="0"/>
              <a:t> or elsewhere is publishing your work so you should include references, and get permission for reuse of images if you need to. </a:t>
            </a:r>
            <a:br>
              <a:rPr lang="en-IE" sz="2400" dirty="0"/>
            </a:br>
            <a:endParaRPr lang="en-IE" sz="2800" b="1" dirty="0"/>
          </a:p>
          <a:p>
            <a:pPr marL="0" indent="0">
              <a:buNone/>
            </a:pPr>
            <a:r>
              <a:rPr lang="en-IE" sz="2800" b="1" dirty="0"/>
              <a:t>Q2. If you use a photo you took yourself, do you have to reference that? </a:t>
            </a:r>
          </a:p>
          <a:p>
            <a:pPr marL="0" indent="0">
              <a:buNone/>
            </a:pPr>
            <a:r>
              <a:rPr lang="en-IE" sz="2400" dirty="0"/>
              <a:t>Any image that you use should be given a brief description of what it is. If it’s your own photo, you don’t need permission but say it’s your own in the description of the image.</a:t>
            </a:r>
            <a:br>
              <a:rPr lang="en-IE" sz="2400" dirty="0"/>
            </a:br>
            <a:endParaRPr lang="en-IE" sz="2800" b="1" dirty="0"/>
          </a:p>
          <a:p>
            <a:pPr marL="0" indent="0">
              <a:buNone/>
            </a:pPr>
            <a:r>
              <a:rPr lang="en-IE" sz="2800" b="1" dirty="0"/>
              <a:t>Q3. If you want to use images from UL’s online databases or ebooks/articles, do you have to get permission to use them? </a:t>
            </a:r>
          </a:p>
          <a:p>
            <a:pPr marL="0" indent="0">
              <a:buNone/>
            </a:pPr>
            <a:r>
              <a:rPr lang="en-IE" sz="2400" dirty="0"/>
              <a:t>For educational assignments it is sufficient to cite and reference any image used from UL’s licenced collections and print books. If you publish your work in any way, including posting online, then you will need to follow copyright rules. It is your responsibility to find out whether, and in what ways, you are permitted to use an image in your research. You must get permission for the content you use in your work if it is not either freely available online, owned by you or part of UL’s subscribed collections. </a:t>
            </a:r>
          </a:p>
        </p:txBody>
      </p:sp>
      <p:sp>
        <p:nvSpPr>
          <p:cNvPr id="4" name="Rectangle 3"/>
          <p:cNvSpPr/>
          <p:nvPr/>
        </p:nvSpPr>
        <p:spPr>
          <a:xfrm>
            <a:off x="691033" y="3824129"/>
            <a:ext cx="10271558" cy="738676"/>
          </a:xfrm>
          <a:prstGeom prst="rect">
            <a:avLst/>
          </a:prstGeom>
        </p:spPr>
        <p:txBody>
          <a:bodyPr vert="horz" lIns="91440" tIns="45720" rIns="91440" bIns="45720" rtlCol="0">
            <a:noAutofit/>
          </a:bodyPr>
          <a:lstStyle/>
          <a:p>
            <a:pPr defTabSz="1219342"/>
            <a:endParaRPr lang="en-US" sz="2000" dirty="0">
              <a:solidFill>
                <a:srgbClr val="005336"/>
              </a:solidFill>
              <a:latin typeface="Helvetica" pitchFamily="2" charset="0"/>
            </a:endParaRPr>
          </a:p>
        </p:txBody>
      </p:sp>
      <p:sp>
        <p:nvSpPr>
          <p:cNvPr id="6" name="TextBox 5">
            <a:extLst>
              <a:ext uri="{FF2B5EF4-FFF2-40B4-BE49-F238E27FC236}">
                <a16:creationId xmlns:a16="http://schemas.microsoft.com/office/drawing/2014/main" id="{52F94839-E06B-4ABE-BD4F-925E4BA829AA}"/>
              </a:ext>
            </a:extLst>
          </p:cNvPr>
          <p:cNvSpPr txBox="1"/>
          <p:nvPr/>
        </p:nvSpPr>
        <p:spPr>
          <a:xfrm>
            <a:off x="574080" y="494976"/>
            <a:ext cx="12012367" cy="929090"/>
          </a:xfrm>
          <a:prstGeom prst="rect">
            <a:avLst/>
          </a:prstGeom>
        </p:spPr>
        <p:txBody>
          <a:bodyPr vert="horz" lIns="91440" tIns="45720" rIns="91440" bIns="45720" rtlCol="0" anchor="t">
            <a:noAutofit/>
          </a:bodyPr>
          <a:lstStyle>
            <a:lvl1pPr defTabSz="1219342">
              <a:lnSpc>
                <a:spcPct val="90000"/>
              </a:lnSpc>
              <a:spcBef>
                <a:spcPct val="0"/>
              </a:spcBef>
              <a:buNone/>
              <a:defRPr sz="4500" b="0">
                <a:solidFill>
                  <a:srgbClr val="005336"/>
                </a:solidFill>
                <a:latin typeface="Georgia" panose="02040502050405020303" pitchFamily="18" charset="0"/>
                <a:ea typeface="+mj-ea"/>
                <a:cs typeface="+mj-cs"/>
              </a:defRPr>
            </a:lvl1pPr>
          </a:lstStyle>
          <a:p>
            <a:r>
              <a:rPr lang="en-IE" dirty="0"/>
              <a:t>Some questions to think about</a:t>
            </a:r>
          </a:p>
        </p:txBody>
      </p:sp>
    </p:spTree>
    <p:extLst>
      <p:ext uri="{BB962C8B-B14F-4D97-AF65-F5344CB8AC3E}">
        <p14:creationId xmlns:p14="http://schemas.microsoft.com/office/powerpoint/2010/main" val="166432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867D83-89DC-4DE0-ADF2-66E83AE5E583}"/>
              </a:ext>
            </a:extLst>
          </p:cNvPr>
          <p:cNvSpPr txBox="1">
            <a:spLocks/>
          </p:cNvSpPr>
          <p:nvPr/>
        </p:nvSpPr>
        <p:spPr>
          <a:xfrm>
            <a:off x="12901967" y="4134673"/>
            <a:ext cx="2956342" cy="430251"/>
          </a:xfrm>
          <a:prstGeom prst="rect">
            <a:avLst/>
          </a:prstGeom>
        </p:spPr>
        <p:txBody>
          <a:bodyPr vert="horz" lIns="91440" tIns="45720" rIns="91440" bIns="45720" rtlCol="0" anchor="t">
            <a:normAutofit/>
          </a:bodyPr>
          <a:lstStyle>
            <a:lvl1pPr algn="l" defTabSz="1219342" rtl="0" eaLnBrk="1" latinLnBrk="0" hangingPunct="1">
              <a:lnSpc>
                <a:spcPct val="90000"/>
              </a:lnSpc>
              <a:spcBef>
                <a:spcPct val="0"/>
              </a:spcBef>
              <a:buNone/>
              <a:defRPr sz="4700" b="1" kern="1200">
                <a:solidFill>
                  <a:srgbClr val="00A956"/>
                </a:solidFill>
                <a:latin typeface="Helvetica" pitchFamily="2" charset="0"/>
                <a:ea typeface="+mj-ea"/>
                <a:cs typeface="+mj-cs"/>
              </a:defRPr>
            </a:lvl1pPr>
          </a:lstStyle>
          <a:p>
            <a:r>
              <a:rPr lang="en-US" sz="2000" dirty="0" err="1"/>
              <a:t>ul.ie</a:t>
            </a:r>
            <a:endParaRPr lang="en-US" sz="2000" dirty="0"/>
          </a:p>
        </p:txBody>
      </p:sp>
      <p:grpSp>
        <p:nvGrpSpPr>
          <p:cNvPr id="3" name="Group 2"/>
          <p:cNvGrpSpPr/>
          <p:nvPr/>
        </p:nvGrpSpPr>
        <p:grpSpPr>
          <a:xfrm>
            <a:off x="515913" y="7188355"/>
            <a:ext cx="4290865" cy="2311778"/>
            <a:chOff x="639481" y="6263962"/>
            <a:chExt cx="4306284" cy="2832394"/>
          </a:xfrm>
        </p:grpSpPr>
        <p:sp>
          <p:nvSpPr>
            <p:cNvPr id="4" name="TextBox 3">
              <a:extLst>
                <a:ext uri="{FF2B5EF4-FFF2-40B4-BE49-F238E27FC236}">
                  <a16:creationId xmlns:a16="http://schemas.microsoft.com/office/drawing/2014/main" id="{BBC964EB-CA87-B44B-8F66-00B8FB0AA91E}"/>
                </a:ext>
              </a:extLst>
            </p:cNvPr>
            <p:cNvSpPr txBox="1"/>
            <p:nvPr/>
          </p:nvSpPr>
          <p:spPr>
            <a:xfrm>
              <a:off x="639481" y="6263962"/>
              <a:ext cx="4306284" cy="810478"/>
            </a:xfrm>
            <a:prstGeom prst="rect">
              <a:avLst/>
            </a:prstGeom>
            <a:noFill/>
          </p:spPr>
          <p:txBody>
            <a:bodyPr wrap="square" rtlCol="0">
              <a:spAutoFit/>
            </a:bodyPr>
            <a:lstStyle/>
            <a:p>
              <a:pPr>
                <a:lnSpc>
                  <a:spcPts val="5580"/>
                </a:lnSpc>
              </a:pPr>
              <a:r>
                <a:rPr lang="en-IE" sz="5400" b="1" spc="-100" dirty="0">
                  <a:solidFill>
                    <a:schemeClr val="bg1"/>
                  </a:solidFill>
                  <a:latin typeface="Roboto Condensed" panose="02000000000000000000" pitchFamily="2" charset="0"/>
                  <a:ea typeface="Roboto Condensed" panose="02000000000000000000" pitchFamily="2" charset="0"/>
                </a:rPr>
                <a:t>Social media</a:t>
              </a:r>
            </a:p>
          </p:txBody>
        </p:sp>
        <p:sp>
          <p:nvSpPr>
            <p:cNvPr id="6" name="TextBox 5">
              <a:extLst>
                <a:ext uri="{FF2B5EF4-FFF2-40B4-BE49-F238E27FC236}">
                  <a16:creationId xmlns:a16="http://schemas.microsoft.com/office/drawing/2014/main" id="{79CC70B2-3C5C-E747-9F6B-2903179D7F2D}"/>
                </a:ext>
              </a:extLst>
            </p:cNvPr>
            <p:cNvSpPr txBox="1"/>
            <p:nvPr/>
          </p:nvSpPr>
          <p:spPr>
            <a:xfrm>
              <a:off x="1217692" y="7074440"/>
              <a:ext cx="1940383" cy="461665"/>
            </a:xfrm>
            <a:prstGeom prst="rect">
              <a:avLst/>
            </a:prstGeom>
            <a:noFill/>
          </p:spPr>
          <p:txBody>
            <a:bodyPr wrap="square" rtlCol="0">
              <a:spAutoFit/>
            </a:bodyPr>
            <a:lstStyle/>
            <a:p>
              <a:pPr>
                <a:spcAft>
                  <a:spcPts val="600"/>
                </a:spcAft>
              </a:pPr>
              <a:r>
                <a:rPr lang="en-IE" sz="2400" spc="150" dirty="0" err="1">
                  <a:solidFill>
                    <a:schemeClr val="bg1"/>
                  </a:solidFill>
                  <a:latin typeface="Inter" panose="020B0502030000000004" pitchFamily="34" charset="0"/>
                  <a:ea typeface="Inter" panose="020B0502030000000004" pitchFamily="34" charset="0"/>
                </a:rPr>
                <a:t>ullibrary</a:t>
              </a:r>
              <a:endParaRPr lang="en-IE" sz="2400" spc="150" dirty="0">
                <a:solidFill>
                  <a:srgbClr val="CC343B"/>
                </a:solidFill>
                <a:latin typeface="Inter" panose="020B0502030000000004" pitchFamily="34" charset="0"/>
                <a:ea typeface="Inter" panose="020B0502030000000004" pitchFamily="34" charset="0"/>
              </a:endParaRPr>
            </a:p>
          </p:txBody>
        </p:sp>
        <p:sp>
          <p:nvSpPr>
            <p:cNvPr id="7" name="TextBox 6">
              <a:extLst>
                <a:ext uri="{FF2B5EF4-FFF2-40B4-BE49-F238E27FC236}">
                  <a16:creationId xmlns:a16="http://schemas.microsoft.com/office/drawing/2014/main" id="{2527419F-A4ED-CA4C-9924-DC47A6C4DB06}"/>
                </a:ext>
              </a:extLst>
            </p:cNvPr>
            <p:cNvSpPr txBox="1"/>
            <p:nvPr/>
          </p:nvSpPr>
          <p:spPr>
            <a:xfrm>
              <a:off x="1217692" y="7576328"/>
              <a:ext cx="1940383" cy="461665"/>
            </a:xfrm>
            <a:prstGeom prst="rect">
              <a:avLst/>
            </a:prstGeom>
            <a:noFill/>
          </p:spPr>
          <p:txBody>
            <a:bodyPr wrap="square" rtlCol="0">
              <a:spAutoFit/>
            </a:bodyPr>
            <a:lstStyle/>
            <a:p>
              <a:pPr>
                <a:spcAft>
                  <a:spcPts val="600"/>
                </a:spcAft>
              </a:pPr>
              <a:r>
                <a:rPr lang="en-IE" sz="2400" spc="150" dirty="0" err="1">
                  <a:solidFill>
                    <a:schemeClr val="bg1"/>
                  </a:solidFill>
                  <a:latin typeface="Inter" panose="020B0502030000000004" pitchFamily="34" charset="0"/>
                  <a:ea typeface="Inter" panose="020B0502030000000004" pitchFamily="34" charset="0"/>
                </a:rPr>
                <a:t>ullibrary</a:t>
              </a:r>
              <a:endParaRPr lang="en-IE" sz="2400" spc="150" dirty="0">
                <a:solidFill>
                  <a:srgbClr val="CC343B"/>
                </a:solidFill>
                <a:latin typeface="Inter" panose="020B0502030000000004" pitchFamily="34" charset="0"/>
                <a:ea typeface="Inter" panose="020B0502030000000004" pitchFamily="34" charset="0"/>
              </a:endParaRPr>
            </a:p>
          </p:txBody>
        </p:sp>
        <p:sp>
          <p:nvSpPr>
            <p:cNvPr id="8" name="TextBox 7">
              <a:extLst>
                <a:ext uri="{FF2B5EF4-FFF2-40B4-BE49-F238E27FC236}">
                  <a16:creationId xmlns:a16="http://schemas.microsoft.com/office/drawing/2014/main" id="{5F651298-84D2-0E4E-97E6-BB14908C060E}"/>
                </a:ext>
              </a:extLst>
            </p:cNvPr>
            <p:cNvSpPr txBox="1"/>
            <p:nvPr/>
          </p:nvSpPr>
          <p:spPr>
            <a:xfrm>
              <a:off x="1217692" y="8078217"/>
              <a:ext cx="1940382" cy="1018139"/>
            </a:xfrm>
            <a:prstGeom prst="rect">
              <a:avLst/>
            </a:prstGeom>
            <a:noFill/>
          </p:spPr>
          <p:txBody>
            <a:bodyPr wrap="square" rtlCol="0">
              <a:spAutoFit/>
            </a:bodyPr>
            <a:lstStyle/>
            <a:p>
              <a:pPr>
                <a:spcAft>
                  <a:spcPts val="600"/>
                </a:spcAft>
              </a:pPr>
              <a:r>
                <a:rPr lang="en-IE" sz="2400" spc="150" dirty="0" err="1">
                  <a:solidFill>
                    <a:schemeClr val="bg1"/>
                  </a:solidFill>
                  <a:latin typeface="Inter" panose="020B0502030000000004" pitchFamily="34" charset="0"/>
                  <a:ea typeface="Inter" panose="020B0502030000000004" pitchFamily="34" charset="0"/>
                </a:rPr>
                <a:t>LibraryUL</a:t>
              </a:r>
              <a:endParaRPr lang="en-IE" sz="2400" spc="150" dirty="0">
                <a:solidFill>
                  <a:srgbClr val="CC343B"/>
                </a:solidFill>
                <a:latin typeface="Inter" panose="020B0502030000000004" pitchFamily="34" charset="0"/>
                <a:ea typeface="Inter" panose="020B0502030000000004" pitchFamily="34" charset="0"/>
              </a:endParaRPr>
            </a:p>
          </p:txBody>
        </p:sp>
        <p:pic>
          <p:nvPicPr>
            <p:cNvPr id="9" name="Picture 8">
              <a:extLst>
                <a:ext uri="{FF2B5EF4-FFF2-40B4-BE49-F238E27FC236}">
                  <a16:creationId xmlns:a16="http://schemas.microsoft.com/office/drawing/2014/main" id="{AEB64B3D-01AA-194B-8C9E-47FEEB7336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6313" y="7603696"/>
              <a:ext cx="421767" cy="438639"/>
            </a:xfrm>
            <a:prstGeom prst="rect">
              <a:avLst/>
            </a:prstGeom>
          </p:spPr>
        </p:pic>
        <p:pic>
          <p:nvPicPr>
            <p:cNvPr id="10" name="Picture 9">
              <a:extLst>
                <a:ext uri="{FF2B5EF4-FFF2-40B4-BE49-F238E27FC236}">
                  <a16:creationId xmlns:a16="http://schemas.microsoft.com/office/drawing/2014/main" id="{E48D68B3-BE5F-3F4A-897A-C35DFB490E1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6313" y="7121212"/>
              <a:ext cx="421767" cy="421767"/>
            </a:xfrm>
            <a:prstGeom prst="rect">
              <a:avLst/>
            </a:prstGeom>
          </p:spPr>
        </p:pic>
        <p:pic>
          <p:nvPicPr>
            <p:cNvPr id="11" name="Picture 10">
              <a:extLst>
                <a:ext uri="{FF2B5EF4-FFF2-40B4-BE49-F238E27FC236}">
                  <a16:creationId xmlns:a16="http://schemas.microsoft.com/office/drawing/2014/main" id="{110BD81B-551D-9C41-8264-537C4A9E9E1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6313" y="8122506"/>
              <a:ext cx="421767" cy="418547"/>
            </a:xfrm>
            <a:prstGeom prst="rect">
              <a:avLst/>
            </a:prstGeom>
          </p:spPr>
        </p:pic>
      </p:grpSp>
      <p:grpSp>
        <p:nvGrpSpPr>
          <p:cNvPr id="14" name="Group 13"/>
          <p:cNvGrpSpPr/>
          <p:nvPr/>
        </p:nvGrpSpPr>
        <p:grpSpPr>
          <a:xfrm>
            <a:off x="515913" y="4966297"/>
            <a:ext cx="5192947" cy="2623496"/>
            <a:chOff x="871332" y="2225152"/>
            <a:chExt cx="5192947" cy="2427189"/>
          </a:xfrm>
        </p:grpSpPr>
        <p:sp>
          <p:nvSpPr>
            <p:cNvPr id="12" name="TextBox 11">
              <a:extLst>
                <a:ext uri="{FF2B5EF4-FFF2-40B4-BE49-F238E27FC236}">
                  <a16:creationId xmlns:a16="http://schemas.microsoft.com/office/drawing/2014/main" id="{BBC964EB-CA87-B44B-8F66-00B8FB0AA91E}"/>
                </a:ext>
              </a:extLst>
            </p:cNvPr>
            <p:cNvSpPr txBox="1"/>
            <p:nvPr/>
          </p:nvSpPr>
          <p:spPr>
            <a:xfrm>
              <a:off x="871332" y="2225152"/>
              <a:ext cx="4306284" cy="810478"/>
            </a:xfrm>
            <a:prstGeom prst="rect">
              <a:avLst/>
            </a:prstGeom>
            <a:noFill/>
          </p:spPr>
          <p:txBody>
            <a:bodyPr wrap="square" rtlCol="0">
              <a:spAutoFit/>
            </a:bodyPr>
            <a:lstStyle/>
            <a:p>
              <a:pPr>
                <a:lnSpc>
                  <a:spcPts val="5580"/>
                </a:lnSpc>
              </a:pPr>
              <a:r>
                <a:rPr lang="en-IE" sz="5400" b="1" spc="-100" dirty="0">
                  <a:solidFill>
                    <a:schemeClr val="bg1"/>
                  </a:solidFill>
                  <a:latin typeface="Roboto Condensed" panose="02000000000000000000" pitchFamily="2" charset="0"/>
                  <a:ea typeface="Roboto Condensed" panose="02000000000000000000" pitchFamily="2" charset="0"/>
                </a:rPr>
                <a:t>Contact Library</a:t>
              </a:r>
            </a:p>
          </p:txBody>
        </p:sp>
        <p:sp>
          <p:nvSpPr>
            <p:cNvPr id="13" name="TextBox 12">
              <a:extLst>
                <a:ext uri="{FF2B5EF4-FFF2-40B4-BE49-F238E27FC236}">
                  <a16:creationId xmlns:a16="http://schemas.microsoft.com/office/drawing/2014/main" id="{79CC70B2-3C5C-E747-9F6B-2903179D7F2D}"/>
                </a:ext>
              </a:extLst>
            </p:cNvPr>
            <p:cNvSpPr txBox="1"/>
            <p:nvPr/>
          </p:nvSpPr>
          <p:spPr>
            <a:xfrm>
              <a:off x="871332" y="2851848"/>
              <a:ext cx="5192947" cy="1800493"/>
            </a:xfrm>
            <a:prstGeom prst="rect">
              <a:avLst/>
            </a:prstGeom>
            <a:noFill/>
          </p:spPr>
          <p:txBody>
            <a:bodyPr wrap="square" rtlCol="0">
              <a:spAutoFit/>
            </a:bodyPr>
            <a:lstStyle/>
            <a:p>
              <a:pPr>
                <a:spcAft>
                  <a:spcPts val="600"/>
                </a:spcAft>
              </a:pPr>
              <a:r>
                <a:rPr lang="en-IE" sz="2400" spc="150" dirty="0">
                  <a:solidFill>
                    <a:srgbClr val="FFC72D"/>
                  </a:solidFill>
                  <a:latin typeface="Inter" panose="020B0502030000000004" pitchFamily="34" charset="0"/>
                  <a:ea typeface="Inter" panose="020B0502030000000004" pitchFamily="34" charset="0"/>
                </a:rPr>
                <a:t>Email: </a:t>
              </a:r>
              <a:r>
                <a:rPr lang="en-IE" sz="2400" spc="150" dirty="0" err="1">
                  <a:solidFill>
                    <a:schemeClr val="bg1"/>
                  </a:solidFill>
                  <a:latin typeface="Inter" panose="020B0502030000000004" pitchFamily="34" charset="0"/>
                  <a:ea typeface="Inter" panose="020B0502030000000004" pitchFamily="34" charset="0"/>
                </a:rPr>
                <a:t>libinfo@ul.ie</a:t>
              </a:r>
              <a:endParaRPr lang="en-IE" sz="2400" spc="150" dirty="0">
                <a:solidFill>
                  <a:schemeClr val="bg1"/>
                </a:solidFill>
                <a:latin typeface="Inter" panose="020B0502030000000004" pitchFamily="34" charset="0"/>
                <a:ea typeface="Inter" panose="020B0502030000000004" pitchFamily="34" charset="0"/>
              </a:endParaRPr>
            </a:p>
            <a:p>
              <a:pPr>
                <a:spcAft>
                  <a:spcPts val="600"/>
                </a:spcAft>
              </a:pPr>
              <a:r>
                <a:rPr lang="en-IE" sz="2400" spc="150" dirty="0">
                  <a:solidFill>
                    <a:srgbClr val="FFC72D"/>
                  </a:solidFill>
                  <a:latin typeface="Inter" panose="020B0502030000000004" pitchFamily="34" charset="0"/>
                  <a:ea typeface="Inter" panose="020B0502030000000004" pitchFamily="34" charset="0"/>
                </a:rPr>
                <a:t>Web/Chat: </a:t>
              </a:r>
              <a:r>
                <a:rPr lang="en-IE" sz="2400" spc="150" dirty="0">
                  <a:solidFill>
                    <a:schemeClr val="bg1"/>
                  </a:solidFill>
                  <a:latin typeface="Inter" panose="020B0502030000000004" pitchFamily="34" charset="0"/>
                  <a:ea typeface="Inter" panose="020B0502030000000004" pitchFamily="34" charset="0"/>
                </a:rPr>
                <a:t>ul.ie/library</a:t>
              </a:r>
            </a:p>
            <a:p>
              <a:pPr>
                <a:spcAft>
                  <a:spcPts val="600"/>
                </a:spcAft>
              </a:pPr>
              <a:r>
                <a:rPr lang="en-IE" sz="2400" spc="150" dirty="0">
                  <a:solidFill>
                    <a:srgbClr val="FFC72D"/>
                  </a:solidFill>
                  <a:latin typeface="Inter" panose="020B0502030000000004" pitchFamily="34" charset="0"/>
                  <a:ea typeface="Inter" panose="020B0502030000000004" pitchFamily="34" charset="0"/>
                </a:rPr>
                <a:t>Ask Us: </a:t>
              </a:r>
              <a:r>
                <a:rPr lang="en-IE" sz="2400" spc="150" dirty="0">
                  <a:solidFill>
                    <a:schemeClr val="bg1"/>
                  </a:solidFill>
                  <a:latin typeface="Inter" panose="020B0502030000000004" pitchFamily="34" charset="0"/>
                  <a:ea typeface="Inter" panose="020B0502030000000004" pitchFamily="34" charset="0"/>
                </a:rPr>
                <a:t>ul-ie.libanswers.com</a:t>
              </a:r>
            </a:p>
            <a:p>
              <a:pPr>
                <a:spcAft>
                  <a:spcPts val="600"/>
                </a:spcAft>
              </a:pPr>
              <a:endParaRPr lang="en-IE" sz="2400" spc="150" dirty="0">
                <a:solidFill>
                  <a:schemeClr val="bg1"/>
                </a:solidFill>
                <a:latin typeface="Inter" panose="020B0502030000000004" pitchFamily="34" charset="0"/>
                <a:ea typeface="Inter" panose="020B0502030000000004" pitchFamily="34" charset="0"/>
              </a:endParaRPr>
            </a:p>
          </p:txBody>
        </p:sp>
      </p:grpSp>
    </p:spTree>
    <p:extLst>
      <p:ext uri="{BB962C8B-B14F-4D97-AF65-F5344CB8AC3E}">
        <p14:creationId xmlns:p14="http://schemas.microsoft.com/office/powerpoint/2010/main" val="58702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549F-2677-46AA-9362-1A1714BDF1B8}"/>
              </a:ext>
            </a:extLst>
          </p:cNvPr>
          <p:cNvSpPr>
            <a:spLocks noGrp="1"/>
          </p:cNvSpPr>
          <p:nvPr>
            <p:ph type="title"/>
          </p:nvPr>
        </p:nvSpPr>
        <p:spPr>
          <a:xfrm>
            <a:off x="559200" y="404004"/>
            <a:ext cx="14022170" cy="1042950"/>
          </a:xfrm>
        </p:spPr>
        <p:txBody>
          <a:bodyPr/>
          <a:lstStyle/>
          <a:p>
            <a:r>
              <a:rPr lang="en-GB" dirty="0"/>
              <a:t>What you will learn at today’s class </a:t>
            </a:r>
          </a:p>
        </p:txBody>
      </p:sp>
      <p:graphicFrame>
        <p:nvGraphicFramePr>
          <p:cNvPr id="8" name="Diagram 7">
            <a:extLst>
              <a:ext uri="{FF2B5EF4-FFF2-40B4-BE49-F238E27FC236}">
                <a16:creationId xmlns:a16="http://schemas.microsoft.com/office/drawing/2014/main" id="{FE965194-B4CF-41B3-81C3-7785EE65258F}"/>
              </a:ext>
            </a:extLst>
          </p:cNvPr>
          <p:cNvGraphicFramePr/>
          <p:nvPr>
            <p:extLst>
              <p:ext uri="{D42A27DB-BD31-4B8C-83A1-F6EECF244321}">
                <p14:modId xmlns:p14="http://schemas.microsoft.com/office/powerpoint/2010/main" val="608925844"/>
              </p:ext>
            </p:extLst>
          </p:nvPr>
        </p:nvGraphicFramePr>
        <p:xfrm>
          <a:off x="2709598" y="1678675"/>
          <a:ext cx="10267100" cy="660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05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469900" y="1658939"/>
            <a:ext cx="4627394" cy="4401205"/>
          </a:xfrm>
          <a:prstGeom prst="rect">
            <a:avLst/>
          </a:prstGeom>
          <a:noFill/>
        </p:spPr>
        <p:txBody>
          <a:bodyPr wrap="square" rtlCol="0">
            <a:spAutoFit/>
          </a:bodyPr>
          <a:lstStyle/>
          <a:p>
            <a:r>
              <a:rPr lang="en-IE" sz="4000" dirty="0">
                <a:latin typeface="Georgia" panose="02040502050405020303" pitchFamily="18" charset="0"/>
              </a:rPr>
              <a:t>Where do you search for images when you need to insert a picture in a Word document or Powerpoint for an assignment? </a:t>
            </a:r>
          </a:p>
        </p:txBody>
      </p:sp>
      <p:pic>
        <p:nvPicPr>
          <p:cNvPr id="3076" name="Picture 4" descr="Laptop, Woman, Education, Study, Young, Computer">
            <a:extLst>
              <a:ext uri="{FF2B5EF4-FFF2-40B4-BE49-F238E27FC236}">
                <a16:creationId xmlns:a16="http://schemas.microsoft.com/office/drawing/2014/main" id="{19BCEF47-FE4A-49D4-B13B-4E3062C91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744" y="1658939"/>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AD10D0F-6C8D-4EAC-81F1-211D5594E591}"/>
              </a:ext>
            </a:extLst>
          </p:cNvPr>
          <p:cNvSpPr/>
          <p:nvPr/>
        </p:nvSpPr>
        <p:spPr>
          <a:xfrm>
            <a:off x="12356154" y="8045636"/>
            <a:ext cx="3474900" cy="400110"/>
          </a:xfrm>
          <a:prstGeom prst="rect">
            <a:avLst/>
          </a:prstGeom>
        </p:spPr>
        <p:txBody>
          <a:bodyPr wrap="square">
            <a:spAutoFit/>
          </a:bodyPr>
          <a:lstStyle/>
          <a:p>
            <a:r>
              <a:rPr lang="en-IE" sz="2000" i="1" dirty="0"/>
              <a:t>Image from Pixabay.com</a:t>
            </a:r>
            <a:endParaRPr lang="en-IE" sz="1800" dirty="0"/>
          </a:p>
        </p:txBody>
      </p:sp>
    </p:spTree>
    <p:extLst>
      <p:ext uri="{BB962C8B-B14F-4D97-AF65-F5344CB8AC3E}">
        <p14:creationId xmlns:p14="http://schemas.microsoft.com/office/powerpoint/2010/main" val="62672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8218" y="1936379"/>
            <a:ext cx="6740219" cy="6093988"/>
          </a:xfrm>
          <a:prstGeom prst="rect">
            <a:avLst/>
          </a:prstGeom>
          <a:noFill/>
        </p:spPr>
        <p:txBody>
          <a:bodyPr wrap="square" lIns="121932" tIns="60966" rIns="121932" bIns="60966">
            <a:spAutoFit/>
          </a:bodyPr>
          <a:lstStyle/>
          <a:p>
            <a:r>
              <a:rPr lang="en-US" sz="4400" dirty="0">
                <a:solidFill>
                  <a:srgbClr val="005336"/>
                </a:solidFill>
                <a:latin typeface="Helvetica" pitchFamily="2" charset="0"/>
              </a:rPr>
              <a:t>Find images you are allowed to use on Google Images</a:t>
            </a:r>
          </a:p>
          <a:p>
            <a:endParaRPr lang="en-US" sz="4400" dirty="0">
              <a:solidFill>
                <a:srgbClr val="005336"/>
              </a:solidFill>
              <a:latin typeface="Helvetica" pitchFamily="2" charset="0"/>
            </a:endParaRPr>
          </a:p>
          <a:p>
            <a:pPr marL="342900" indent="-342900">
              <a:buFont typeface="Arial" panose="020B0604020202020204" pitchFamily="34" charset="0"/>
              <a:buChar char="•"/>
            </a:pPr>
            <a:r>
              <a:rPr lang="en-US" sz="2400" dirty="0">
                <a:solidFill>
                  <a:srgbClr val="005336"/>
                </a:solidFill>
                <a:latin typeface="Helvetica" pitchFamily="2" charset="0"/>
              </a:rPr>
              <a:t>In Settings, go to Advanced Search</a:t>
            </a:r>
          </a:p>
          <a:p>
            <a:pPr marL="342900" indent="-342900">
              <a:buFont typeface="Arial" panose="020B0604020202020204" pitchFamily="34" charset="0"/>
              <a:buChar char="•"/>
            </a:pPr>
            <a:r>
              <a:rPr lang="en-US" sz="2400" dirty="0">
                <a:solidFill>
                  <a:srgbClr val="005336"/>
                </a:solidFill>
                <a:latin typeface="Helvetica" pitchFamily="2" charset="0"/>
              </a:rPr>
              <a:t>In the Usage Rights drop down menu select </a:t>
            </a:r>
            <a:r>
              <a:rPr lang="en-US" sz="2400" b="1" dirty="0">
                <a:solidFill>
                  <a:srgbClr val="005336"/>
                </a:solidFill>
                <a:latin typeface="Helvetica" pitchFamily="2" charset="0"/>
              </a:rPr>
              <a:t>Creative Commons Licences </a:t>
            </a:r>
          </a:p>
          <a:p>
            <a:pPr marL="342900" indent="-342900">
              <a:buFont typeface="Arial" panose="020B0604020202020204" pitchFamily="34" charset="0"/>
              <a:buChar char="•"/>
            </a:pPr>
            <a:r>
              <a:rPr lang="en-US" sz="2400" dirty="0">
                <a:solidFill>
                  <a:srgbClr val="005336"/>
                </a:solidFill>
                <a:latin typeface="Helvetica" pitchFamily="2" charset="0"/>
              </a:rPr>
              <a:t>The search will return only images that you are free to use or share</a:t>
            </a:r>
          </a:p>
          <a:p>
            <a:pPr marL="342900" indent="-342900">
              <a:buFont typeface="Arial" panose="020B0604020202020204" pitchFamily="34" charset="0"/>
              <a:buChar char="•"/>
            </a:pPr>
            <a:r>
              <a:rPr lang="en-US" sz="2400" dirty="0">
                <a:solidFill>
                  <a:srgbClr val="005336"/>
                </a:solidFill>
                <a:latin typeface="Helvetica" pitchFamily="2" charset="0"/>
              </a:rPr>
              <a:t>You still need to reference the source in your assignment </a:t>
            </a:r>
            <a:endParaRPr lang="en-US" sz="4400" dirty="0">
              <a:solidFill>
                <a:srgbClr val="005336"/>
              </a:solidFill>
              <a:latin typeface="Helvetica" pitchFamily="2" charset="0"/>
            </a:endParaRPr>
          </a:p>
          <a:p>
            <a:endParaRPr lang="en-US" sz="4400" dirty="0">
              <a:solidFill>
                <a:srgbClr val="005336"/>
              </a:solidFill>
              <a:latin typeface="Helvetica" pitchFamily="2" charset="0"/>
            </a:endParaRPr>
          </a:p>
        </p:txBody>
      </p:sp>
      <p:sp>
        <p:nvSpPr>
          <p:cNvPr id="4" name="Rectangle 3">
            <a:extLst>
              <a:ext uri="{FF2B5EF4-FFF2-40B4-BE49-F238E27FC236}">
                <a16:creationId xmlns:a16="http://schemas.microsoft.com/office/drawing/2014/main" id="{85DE87BF-A78C-4A83-9357-7589E36BC262}"/>
              </a:ext>
            </a:extLst>
          </p:cNvPr>
          <p:cNvSpPr/>
          <p:nvPr/>
        </p:nvSpPr>
        <p:spPr>
          <a:xfrm>
            <a:off x="819150" y="8258072"/>
            <a:ext cx="3474900" cy="400110"/>
          </a:xfrm>
          <a:prstGeom prst="rect">
            <a:avLst/>
          </a:prstGeom>
        </p:spPr>
        <p:txBody>
          <a:bodyPr wrap="square">
            <a:spAutoFit/>
          </a:bodyPr>
          <a:lstStyle/>
          <a:p>
            <a:r>
              <a:rPr lang="en-IE" sz="2000" i="1" dirty="0"/>
              <a:t>Image from Pixabay.com</a:t>
            </a:r>
            <a:endParaRPr lang="en-IE" sz="1800" dirty="0"/>
          </a:p>
        </p:txBody>
      </p:sp>
      <p:pic>
        <p:nvPicPr>
          <p:cNvPr id="2050" name="Picture 2" descr="Google Images, Image Search, Seo, Search Engine">
            <a:extLst>
              <a:ext uri="{FF2B5EF4-FFF2-40B4-BE49-F238E27FC236}">
                <a16:creationId xmlns:a16="http://schemas.microsoft.com/office/drawing/2014/main" id="{AC7569CD-F8C7-4400-A91C-DD0BCF3E4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16" y="1936379"/>
            <a:ext cx="7300068" cy="365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9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664453" y="436107"/>
            <a:ext cx="13233400" cy="707886"/>
          </a:xfrm>
          <a:prstGeom prst="rect">
            <a:avLst/>
          </a:prstGeom>
          <a:noFill/>
        </p:spPr>
        <p:txBody>
          <a:bodyPr wrap="square" rtlCol="0">
            <a:spAutoFit/>
          </a:bodyPr>
          <a:lstStyle/>
          <a:p>
            <a:r>
              <a:rPr lang="en-IE" sz="4000" b="1" dirty="0">
                <a:latin typeface="Georgia" panose="02040502050405020303" pitchFamily="18" charset="0"/>
              </a:rPr>
              <a:t>3 terms to know when searching for images </a:t>
            </a:r>
          </a:p>
        </p:txBody>
      </p:sp>
      <p:sp>
        <p:nvSpPr>
          <p:cNvPr id="3" name="TextBox 2">
            <a:extLst>
              <a:ext uri="{FF2B5EF4-FFF2-40B4-BE49-F238E27FC236}">
                <a16:creationId xmlns:a16="http://schemas.microsoft.com/office/drawing/2014/main" id="{1AEE42D1-D910-42F4-8D2D-66A92BC0A58F}"/>
              </a:ext>
            </a:extLst>
          </p:cNvPr>
          <p:cNvSpPr txBox="1"/>
          <p:nvPr/>
        </p:nvSpPr>
        <p:spPr>
          <a:xfrm>
            <a:off x="664453" y="1452804"/>
            <a:ext cx="13233400" cy="7773923"/>
          </a:xfrm>
          <a:prstGeom prst="rect">
            <a:avLst/>
          </a:prstGeom>
          <a:noFill/>
        </p:spPr>
        <p:txBody>
          <a:bodyPr wrap="square" rtlCol="0">
            <a:spAutoFit/>
          </a:bodyPr>
          <a:lstStyle/>
          <a:p>
            <a:pPr marL="457200" indent="-457200">
              <a:buAutoNum type="arabicPeriod"/>
            </a:pPr>
            <a:r>
              <a:rPr lang="en-IE" b="1" dirty="0">
                <a:solidFill>
                  <a:srgbClr val="7030A0"/>
                </a:solidFill>
              </a:rPr>
              <a:t>Copyright</a:t>
            </a:r>
            <a:r>
              <a:rPr lang="en-IE" dirty="0">
                <a:solidFill>
                  <a:srgbClr val="7030A0"/>
                </a:solidFill>
              </a:rPr>
              <a:t> </a:t>
            </a:r>
          </a:p>
          <a:p>
            <a:pPr marL="457200" indent="-457200">
              <a:buAutoNum type="arabicPeriod"/>
            </a:pPr>
            <a:endParaRPr lang="en-IE" dirty="0"/>
          </a:p>
          <a:p>
            <a:r>
              <a:rPr lang="en-IE" dirty="0"/>
              <a:t>	Copyright gives the creator of an image the right to reproduce, distribute, display 	and adapt it. You will infringe copyright if you use someone else’s work without</a:t>
            </a:r>
          </a:p>
          <a:p>
            <a:r>
              <a:rPr lang="en-IE" dirty="0"/>
              <a:t>	obtaining their permission. </a:t>
            </a:r>
          </a:p>
          <a:p>
            <a:endParaRPr lang="en-IE" dirty="0"/>
          </a:p>
          <a:p>
            <a:r>
              <a:rPr lang="en-IE" dirty="0"/>
              <a:t>2. </a:t>
            </a:r>
            <a:r>
              <a:rPr lang="en-IE" b="1" dirty="0">
                <a:solidFill>
                  <a:srgbClr val="7030A0"/>
                </a:solidFill>
              </a:rPr>
              <a:t>Public Domain </a:t>
            </a:r>
            <a:br>
              <a:rPr lang="en-IE" dirty="0"/>
            </a:br>
            <a:endParaRPr lang="en-IE" dirty="0"/>
          </a:p>
          <a:p>
            <a:r>
              <a:rPr lang="en-IE" dirty="0"/>
              <a:t>	When copyright expires, the work enters the public domain. When copyright expires,</a:t>
            </a:r>
          </a:p>
          <a:p>
            <a:r>
              <a:rPr lang="en-IE" dirty="0"/>
              <a:t>	creative materials are no longer protected by intellectual property laws such as</a:t>
            </a:r>
          </a:p>
          <a:p>
            <a:r>
              <a:rPr lang="en-IE" dirty="0"/>
              <a:t>	copyright, trademark or patent laws. You must still acknowledge and cite the source</a:t>
            </a:r>
          </a:p>
          <a:p>
            <a:r>
              <a:rPr lang="en-IE" dirty="0"/>
              <a:t>	you got the image from even if it is in the public domain. </a:t>
            </a:r>
          </a:p>
          <a:p>
            <a:endParaRPr lang="en-IE" dirty="0"/>
          </a:p>
          <a:p>
            <a:r>
              <a:rPr lang="en-IE" dirty="0"/>
              <a:t>3. </a:t>
            </a:r>
            <a:r>
              <a:rPr lang="en-IE" b="1" dirty="0">
                <a:solidFill>
                  <a:srgbClr val="7030A0"/>
                </a:solidFill>
              </a:rPr>
              <a:t>Creative Commons (CC) </a:t>
            </a:r>
          </a:p>
          <a:p>
            <a:br>
              <a:rPr lang="en-IE" dirty="0"/>
            </a:br>
            <a:r>
              <a:rPr lang="en-IE" dirty="0"/>
              <a:t>	Creative Commons licenses are legal tools that image creators can use to offer 	certain usage rights to the public, while reserving other rights. Even the most</a:t>
            </a:r>
          </a:p>
          <a:p>
            <a:r>
              <a:rPr lang="en-IE" dirty="0"/>
              <a:t>	restrictive CC licence (Attribution-</a:t>
            </a:r>
            <a:r>
              <a:rPr lang="en-IE" dirty="0" err="1"/>
              <a:t>NonCommercial</a:t>
            </a:r>
            <a:r>
              <a:rPr lang="en-IE" dirty="0"/>
              <a:t>-</a:t>
            </a:r>
            <a:r>
              <a:rPr lang="en-IE" dirty="0" err="1"/>
              <a:t>NoDerivatives</a:t>
            </a:r>
            <a:r>
              <a:rPr lang="en-IE" dirty="0"/>
              <a:t> “BY-NC-ND”)</a:t>
            </a:r>
          </a:p>
          <a:p>
            <a:r>
              <a:rPr lang="en-IE" dirty="0"/>
              <a:t>	allows you to use the image for non commercial purposes as long as</a:t>
            </a:r>
          </a:p>
          <a:p>
            <a:r>
              <a:rPr lang="en-IE" dirty="0"/>
              <a:t>	you attribute the work to the creator.</a:t>
            </a:r>
          </a:p>
        </p:txBody>
      </p:sp>
    </p:spTree>
    <p:extLst>
      <p:ext uri="{BB962C8B-B14F-4D97-AF65-F5344CB8AC3E}">
        <p14:creationId xmlns:p14="http://schemas.microsoft.com/office/powerpoint/2010/main" val="355515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C1963F-6058-2B4E-BD4C-A595F6C465F1}"/>
              </a:ext>
            </a:extLst>
          </p:cNvPr>
          <p:cNvSpPr>
            <a:spLocks noGrp="1"/>
          </p:cNvSpPr>
          <p:nvPr>
            <p:ph type="title"/>
          </p:nvPr>
        </p:nvSpPr>
        <p:spPr>
          <a:xfrm>
            <a:off x="597303" y="702525"/>
            <a:ext cx="14022170" cy="1042950"/>
          </a:xfrm>
        </p:spPr>
        <p:txBody>
          <a:bodyPr/>
          <a:lstStyle/>
          <a:p>
            <a:r>
              <a:rPr lang="en-US" b="1" dirty="0"/>
              <a:t>Sources for copyright free images</a:t>
            </a:r>
          </a:p>
        </p:txBody>
      </p:sp>
      <p:sp>
        <p:nvSpPr>
          <p:cNvPr id="8" name="Content Placeholder 7">
            <a:extLst>
              <a:ext uri="{FF2B5EF4-FFF2-40B4-BE49-F238E27FC236}">
                <a16:creationId xmlns:a16="http://schemas.microsoft.com/office/drawing/2014/main" id="{3FEFF014-471B-B549-AAEA-3A5D237C7A54}"/>
              </a:ext>
            </a:extLst>
          </p:cNvPr>
          <p:cNvSpPr>
            <a:spLocks noGrp="1"/>
          </p:cNvSpPr>
          <p:nvPr>
            <p:ph sz="half" idx="13"/>
          </p:nvPr>
        </p:nvSpPr>
        <p:spPr>
          <a:xfrm>
            <a:off x="426534" y="2300996"/>
            <a:ext cx="7107003" cy="5400000"/>
          </a:xfrm>
        </p:spPr>
        <p:txBody>
          <a:bodyPr/>
          <a:lstStyle/>
          <a:p>
            <a:pPr marL="342900" indent="-342900">
              <a:buFont typeface="Arial" panose="020B0604020202020204" pitchFamily="34" charset="0"/>
              <a:buChar char="•"/>
            </a:pPr>
            <a:r>
              <a:rPr lang="en-US" sz="2400" dirty="0">
                <a:latin typeface="+mj-lt"/>
              </a:rPr>
              <a:t>Pixabay</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err="1">
                <a:latin typeface="+mj-lt"/>
              </a:rPr>
              <a:t>Pexels</a:t>
            </a:r>
            <a:r>
              <a:rPr lang="en-US" sz="2400" dirty="0">
                <a:latin typeface="+mj-lt"/>
              </a:rPr>
              <a:t> </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StockSnap.io</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Flickr Creative Commons e.g. </a:t>
            </a:r>
            <a:r>
              <a:rPr lang="en-US" sz="2400" dirty="0">
                <a:latin typeface="+mj-lt"/>
                <a:hlinkClick r:id="rId2"/>
              </a:rPr>
              <a:t>The British Library on Flickr Commons</a:t>
            </a:r>
            <a:r>
              <a:rPr lang="en-US" sz="2400" dirty="0">
                <a:latin typeface="+mj-lt"/>
              </a:rPr>
              <a:t> </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err="1">
                <a:latin typeface="+mj-lt"/>
              </a:rPr>
              <a:t>Unsplash</a:t>
            </a:r>
            <a:r>
              <a:rPr lang="en-US" sz="2400" dirty="0">
                <a:latin typeface="+mj-lt"/>
              </a:rPr>
              <a:t> – scenery and artistic themes</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The Noun Project (icons) </a:t>
            </a:r>
            <a:r>
              <a:rPr lang="en-US" sz="2400" dirty="0">
                <a:latin typeface="+mj-lt"/>
                <a:hlinkClick r:id="rId3"/>
              </a:rPr>
              <a:t>https://thenounproject.com/</a:t>
            </a:r>
            <a:r>
              <a:rPr lang="en-US" sz="2400" dirty="0">
                <a:latin typeface="+mj-lt"/>
              </a:rPr>
              <a:t>  </a:t>
            </a:r>
            <a:br>
              <a:rPr lang="en-US" sz="2400" dirty="0">
                <a:latin typeface="+mj-lt"/>
              </a:rPr>
            </a:br>
            <a:endParaRPr lang="en-US" sz="2400" dirty="0">
              <a:latin typeface="+mj-lt"/>
            </a:endParaRPr>
          </a:p>
          <a:p>
            <a:pPr marL="342900" indent="-342900">
              <a:buFont typeface="Arial" panose="020B0604020202020204" pitchFamily="34" charset="0"/>
              <a:buChar char="•"/>
            </a:pPr>
            <a:endParaRPr lang="en-US" sz="2400" b="1" dirty="0">
              <a:latin typeface="+mj-lt"/>
            </a:endParaRPr>
          </a:p>
          <a:p>
            <a:r>
              <a:rPr lang="en-US" sz="2400" b="1" i="1" dirty="0">
                <a:latin typeface="+mj-lt"/>
              </a:rPr>
              <a:t>There are others, please remember to reference them in your work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7" name="Picture Placeholder 6" descr="A picture containing text, grass&#10;&#10;Description automatically generated">
            <a:extLst>
              <a:ext uri="{FF2B5EF4-FFF2-40B4-BE49-F238E27FC236}">
                <a16:creationId xmlns:a16="http://schemas.microsoft.com/office/drawing/2014/main" id="{9A8FB305-7A51-4E4D-AA70-8CD3EAF1270B}"/>
              </a:ext>
            </a:extLst>
          </p:cNvPr>
          <p:cNvPicPr>
            <a:picLocks noGrp="1" noChangeAspect="1"/>
          </p:cNvPicPr>
          <p:nvPr>
            <p:ph type="pic" sz="quarter" idx="14"/>
          </p:nvPr>
        </p:nvPicPr>
        <p:blipFill>
          <a:blip r:embed="rId4"/>
          <a:srcRect t="2231" b="2231"/>
          <a:stretch>
            <a:fillRect/>
          </a:stretch>
        </p:blipFill>
        <p:spPr>
          <a:xfrm>
            <a:off x="7911054" y="2300233"/>
            <a:ext cx="7920000" cy="5400000"/>
          </a:xfrm>
        </p:spPr>
      </p:pic>
      <p:sp>
        <p:nvSpPr>
          <p:cNvPr id="11" name="Rectangle 10">
            <a:extLst>
              <a:ext uri="{FF2B5EF4-FFF2-40B4-BE49-F238E27FC236}">
                <a16:creationId xmlns:a16="http://schemas.microsoft.com/office/drawing/2014/main" id="{9274FA2E-48EA-436E-80F8-17430C3498F8}"/>
              </a:ext>
            </a:extLst>
          </p:cNvPr>
          <p:cNvSpPr/>
          <p:nvPr/>
        </p:nvSpPr>
        <p:spPr>
          <a:xfrm>
            <a:off x="9766570" y="7858180"/>
            <a:ext cx="6064484" cy="400110"/>
          </a:xfrm>
          <a:prstGeom prst="rect">
            <a:avLst/>
          </a:prstGeom>
        </p:spPr>
        <p:txBody>
          <a:bodyPr wrap="square">
            <a:spAutoFit/>
          </a:bodyPr>
          <a:lstStyle/>
          <a:p>
            <a:r>
              <a:rPr lang="en-IE" sz="2000" i="1" dirty="0"/>
              <a:t>Image from British Library Creative Commons Flickr </a:t>
            </a:r>
            <a:endParaRPr lang="en-IE" sz="1800" dirty="0"/>
          </a:p>
        </p:txBody>
      </p:sp>
    </p:spTree>
    <p:extLst>
      <p:ext uri="{BB962C8B-B14F-4D97-AF65-F5344CB8AC3E}">
        <p14:creationId xmlns:p14="http://schemas.microsoft.com/office/powerpoint/2010/main" val="196795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429128" y="2041437"/>
            <a:ext cx="7507431" cy="69865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sz="2800" b="1" dirty="0"/>
              <a:t>Reference in your bibliography:</a:t>
            </a:r>
            <a:br>
              <a:rPr lang="en-IE" sz="2800" dirty="0"/>
            </a:br>
            <a:br>
              <a:rPr lang="en-IE" sz="2800" dirty="0"/>
            </a:br>
            <a:r>
              <a:rPr lang="en-IE" sz="2800" dirty="0"/>
              <a:t>Creator or Owner of website (year of publication) Title of Image [type of image], available: web address [accessed date].</a:t>
            </a:r>
            <a:br>
              <a:rPr lang="en-IE" sz="2800" dirty="0"/>
            </a:br>
            <a:endParaRPr lang="en-IE" sz="2800" dirty="0"/>
          </a:p>
          <a:p>
            <a:pPr lvl="0">
              <a:defRPr/>
            </a:pPr>
            <a:r>
              <a:rPr lang="en-IE" dirty="0"/>
              <a:t>BBC, 2020, </a:t>
            </a:r>
            <a:r>
              <a:rPr lang="en-IE" i="1" dirty="0"/>
              <a:t>SpaceX Crew Dragon {Online}</a:t>
            </a:r>
            <a:r>
              <a:rPr lang="en-IE" sz="2800" dirty="0"/>
              <a:t>, available: https://</a:t>
            </a:r>
            <a:r>
              <a:rPr lang="en-IE" sz="2800" dirty="0" err="1"/>
              <a:t>www.bbc.com</a:t>
            </a:r>
            <a:r>
              <a:rPr lang="en-IE" sz="2800" dirty="0"/>
              <a:t>/news/science-environment-52840482  [accessed 18 Feb 2022].</a:t>
            </a:r>
          </a:p>
          <a:p>
            <a:br>
              <a:rPr lang="en-IE" sz="2800" b="1" dirty="0"/>
            </a:br>
            <a:r>
              <a:rPr lang="en-IE" sz="2800" b="1" dirty="0"/>
              <a:t>In Text Citation</a:t>
            </a:r>
            <a:r>
              <a:rPr lang="en-IE" sz="2800" dirty="0"/>
              <a:t>: (BBC, 2020)</a:t>
            </a:r>
          </a:p>
          <a:p>
            <a:br>
              <a:rPr lang="en-IE" sz="2800" dirty="0">
                <a:latin typeface="Georgia" panose="02040502050405020303" pitchFamily="18" charset="0"/>
              </a:rPr>
            </a:br>
            <a:r>
              <a:rPr lang="en-IE" sz="2800" dirty="0">
                <a:latin typeface="Georgia" panose="02040502050405020303" pitchFamily="18" charset="0"/>
              </a:rPr>
              <a:t>See section 4 of </a:t>
            </a:r>
            <a:r>
              <a:rPr lang="en-IE" sz="2800" dirty="0">
                <a:latin typeface="Georgia" panose="02040502050405020303" pitchFamily="18" charset="0"/>
                <a:hlinkClick r:id="rId3"/>
              </a:rPr>
              <a:t>Cite it Right</a:t>
            </a:r>
            <a:r>
              <a:rPr lang="en-IE" sz="2800" dirty="0">
                <a:latin typeface="Georgia" panose="02040502050405020303" pitchFamily="18" charset="0"/>
              </a:rPr>
              <a:t> for examples of how to reference images </a:t>
            </a:r>
            <a:br>
              <a:rPr lang="en-IE" sz="2800" dirty="0">
                <a:latin typeface="Georgia" panose="02040502050405020303" pitchFamily="18" charset="0"/>
              </a:rPr>
            </a:br>
            <a:endParaRPr lang="en-IE" sz="2800" dirty="0">
              <a:latin typeface="Georgia" panose="02040502050405020303" pitchFamily="18" charset="0"/>
            </a:endParaRPr>
          </a:p>
        </p:txBody>
      </p:sp>
      <p:sp>
        <p:nvSpPr>
          <p:cNvPr id="7" name="Rectangle 6">
            <a:extLst>
              <a:ext uri="{FF2B5EF4-FFF2-40B4-BE49-F238E27FC236}">
                <a16:creationId xmlns:a16="http://schemas.microsoft.com/office/drawing/2014/main" id="{1AD10D0F-6C8D-4EAC-81F1-211D5594E591}"/>
              </a:ext>
            </a:extLst>
          </p:cNvPr>
          <p:cNvSpPr/>
          <p:nvPr/>
        </p:nvSpPr>
        <p:spPr>
          <a:xfrm>
            <a:off x="10598227" y="6811194"/>
            <a:ext cx="5397191" cy="461665"/>
          </a:xfrm>
          <a:prstGeom prst="rect">
            <a:avLst/>
          </a:prstGeom>
        </p:spPr>
        <p:txBody>
          <a:bodyPr wrap="square">
            <a:spAutoFit/>
          </a:bodyPr>
          <a:lstStyle/>
          <a:p>
            <a:r>
              <a:rPr lang="en-IE" sz="2400" i="1" dirty="0"/>
              <a:t>Fig 1. SpaceX Crew Dragon shuttle</a:t>
            </a:r>
          </a:p>
        </p:txBody>
      </p:sp>
      <p:sp>
        <p:nvSpPr>
          <p:cNvPr id="9" name="TextBox 8">
            <a:extLst>
              <a:ext uri="{FF2B5EF4-FFF2-40B4-BE49-F238E27FC236}">
                <a16:creationId xmlns:a16="http://schemas.microsoft.com/office/drawing/2014/main" id="{947D3A0A-9EDA-432C-8A0B-E709FE5159ED}"/>
              </a:ext>
            </a:extLst>
          </p:cNvPr>
          <p:cNvSpPr txBox="1"/>
          <p:nvPr/>
        </p:nvSpPr>
        <p:spPr>
          <a:xfrm>
            <a:off x="429128" y="666869"/>
            <a:ext cx="13233400" cy="707886"/>
          </a:xfrm>
          <a:prstGeom prst="rect">
            <a:avLst/>
          </a:prstGeom>
          <a:noFill/>
        </p:spPr>
        <p:txBody>
          <a:bodyPr wrap="square" rtlCol="0">
            <a:spAutoFit/>
          </a:bodyPr>
          <a:lstStyle/>
          <a:p>
            <a:r>
              <a:rPr lang="en-IE" sz="4000" b="1" dirty="0">
                <a:latin typeface="Georgia" panose="02040502050405020303" pitchFamily="18" charset="0"/>
              </a:rPr>
              <a:t>How to reference and cite an image from the web</a:t>
            </a:r>
          </a:p>
        </p:txBody>
      </p:sp>
      <p:pic>
        <p:nvPicPr>
          <p:cNvPr id="11" name="Picture 10" descr="A picture containing outdoor, plane, transport, rocket&#10;&#10;Description automatically generated">
            <a:extLst>
              <a:ext uri="{FF2B5EF4-FFF2-40B4-BE49-F238E27FC236}">
                <a16:creationId xmlns:a16="http://schemas.microsoft.com/office/drawing/2014/main" id="{1722780B-A077-3F4B-BA21-5B3C60D3B241}"/>
              </a:ext>
            </a:extLst>
          </p:cNvPr>
          <p:cNvPicPr>
            <a:picLocks noChangeAspect="1"/>
          </p:cNvPicPr>
          <p:nvPr/>
        </p:nvPicPr>
        <p:blipFill>
          <a:blip r:embed="rId4"/>
          <a:stretch>
            <a:fillRect/>
          </a:stretch>
        </p:blipFill>
        <p:spPr>
          <a:xfrm>
            <a:off x="8276633" y="2041437"/>
            <a:ext cx="7718785" cy="4333908"/>
          </a:xfrm>
          <a:prstGeom prst="rect">
            <a:avLst/>
          </a:prstGeom>
        </p:spPr>
      </p:pic>
    </p:spTree>
    <p:extLst>
      <p:ext uri="{BB962C8B-B14F-4D97-AF65-F5344CB8AC3E}">
        <p14:creationId xmlns:p14="http://schemas.microsoft.com/office/powerpoint/2010/main" val="345158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035395-8350-4BBE-BE3B-A2C4D76454A8}"/>
              </a:ext>
            </a:extLst>
          </p:cNvPr>
          <p:cNvSpPr txBox="1"/>
          <p:nvPr/>
        </p:nvSpPr>
        <p:spPr>
          <a:xfrm>
            <a:off x="469899" y="1944627"/>
            <a:ext cx="10366713" cy="65556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sz="2800" b="1" dirty="0"/>
              <a:t>Reference in your bibliography:</a:t>
            </a:r>
            <a:br>
              <a:rPr lang="en-IE" sz="2800" dirty="0"/>
            </a:br>
            <a:br>
              <a:rPr lang="en-IE" sz="2800" dirty="0"/>
            </a:br>
            <a:r>
              <a:rPr lang="en-IE" sz="2800" dirty="0"/>
              <a:t>Artist(s) or Creator(s) name, initial(s). (year of creation)</a:t>
            </a:r>
          </a:p>
          <a:p>
            <a:r>
              <a:rPr lang="en-IE" sz="2800" dirty="0"/>
              <a:t>Title of the work [type of image], available: web address</a:t>
            </a:r>
          </a:p>
          <a:p>
            <a:r>
              <a:rPr lang="en-IE" sz="2800" dirty="0"/>
              <a:t>[accessed date].</a:t>
            </a:r>
          </a:p>
          <a:p>
            <a:endParaRPr lang="en-IE" sz="2800" dirty="0"/>
          </a:p>
          <a:p>
            <a:r>
              <a:rPr lang="en-IE" sz="2800" dirty="0"/>
              <a:t>Titian (1520-3) Bacchus and Ariadne [painting], available:</a:t>
            </a:r>
          </a:p>
          <a:p>
            <a:r>
              <a:rPr lang="en-IE" sz="2800" dirty="0"/>
              <a:t>https://www.nationalgallery.org.uk/paintings/titianbacchus-and-ariadne [accessed 02 Feb 2021].</a:t>
            </a:r>
          </a:p>
          <a:p>
            <a:br>
              <a:rPr lang="en-IE" sz="2800" b="1" dirty="0"/>
            </a:br>
            <a:r>
              <a:rPr lang="en-IE" sz="2800" b="1" dirty="0"/>
              <a:t>In Text Citation</a:t>
            </a:r>
            <a:r>
              <a:rPr lang="en-IE" sz="2800" dirty="0"/>
              <a:t>: (Titian 1520-3) </a:t>
            </a:r>
          </a:p>
          <a:p>
            <a:br>
              <a:rPr lang="en-IE" sz="2800" dirty="0">
                <a:latin typeface="Georgia" panose="02040502050405020303" pitchFamily="18" charset="0"/>
              </a:rPr>
            </a:br>
            <a:r>
              <a:rPr lang="en-IE" sz="2800" dirty="0">
                <a:latin typeface="Georgia" panose="02040502050405020303" pitchFamily="18" charset="0"/>
              </a:rPr>
              <a:t>See section 4 of </a:t>
            </a:r>
            <a:r>
              <a:rPr lang="en-IE" sz="2800" dirty="0">
                <a:latin typeface="Georgia" panose="02040502050405020303" pitchFamily="18" charset="0"/>
                <a:hlinkClick r:id="rId2"/>
              </a:rPr>
              <a:t>Cite it Right</a:t>
            </a:r>
            <a:r>
              <a:rPr lang="en-IE" sz="2800" dirty="0">
                <a:latin typeface="Georgia" panose="02040502050405020303" pitchFamily="18" charset="0"/>
              </a:rPr>
              <a:t> for examples of how to reference images </a:t>
            </a:r>
            <a:br>
              <a:rPr lang="en-IE" sz="2800" dirty="0">
                <a:latin typeface="Georgia" panose="02040502050405020303" pitchFamily="18" charset="0"/>
              </a:rPr>
            </a:br>
            <a:endParaRPr lang="en-IE" sz="2800" dirty="0">
              <a:latin typeface="Georgia" panose="02040502050405020303" pitchFamily="18" charset="0"/>
            </a:endParaRPr>
          </a:p>
        </p:txBody>
      </p:sp>
      <p:sp>
        <p:nvSpPr>
          <p:cNvPr id="7" name="Rectangle 6">
            <a:extLst>
              <a:ext uri="{FF2B5EF4-FFF2-40B4-BE49-F238E27FC236}">
                <a16:creationId xmlns:a16="http://schemas.microsoft.com/office/drawing/2014/main" id="{1AD10D0F-6C8D-4EAC-81F1-211D5594E591}"/>
              </a:ext>
            </a:extLst>
          </p:cNvPr>
          <p:cNvSpPr/>
          <p:nvPr/>
        </p:nvSpPr>
        <p:spPr>
          <a:xfrm>
            <a:off x="11575915" y="7792382"/>
            <a:ext cx="4281232" cy="707886"/>
          </a:xfrm>
          <a:prstGeom prst="rect">
            <a:avLst/>
          </a:prstGeom>
        </p:spPr>
        <p:txBody>
          <a:bodyPr wrap="square">
            <a:spAutoFit/>
          </a:bodyPr>
          <a:lstStyle/>
          <a:p>
            <a:r>
              <a:rPr lang="en-IE" sz="2000" i="1" dirty="0"/>
              <a:t>Painting of </a:t>
            </a:r>
            <a:r>
              <a:rPr lang="en-IE" sz="2000" dirty="0"/>
              <a:t>Bacchus and Ariadne  </a:t>
            </a:r>
            <a:r>
              <a:rPr lang="en-IE" sz="2000" i="1" dirty="0"/>
              <a:t>from nationalgallery.org.uk</a:t>
            </a:r>
          </a:p>
        </p:txBody>
      </p:sp>
      <p:sp>
        <p:nvSpPr>
          <p:cNvPr id="9" name="TextBox 8">
            <a:extLst>
              <a:ext uri="{FF2B5EF4-FFF2-40B4-BE49-F238E27FC236}">
                <a16:creationId xmlns:a16="http://schemas.microsoft.com/office/drawing/2014/main" id="{947D3A0A-9EDA-432C-8A0B-E709FE5159ED}"/>
              </a:ext>
            </a:extLst>
          </p:cNvPr>
          <p:cNvSpPr txBox="1"/>
          <p:nvPr/>
        </p:nvSpPr>
        <p:spPr>
          <a:xfrm>
            <a:off x="469899" y="426283"/>
            <a:ext cx="13233400" cy="707886"/>
          </a:xfrm>
          <a:prstGeom prst="rect">
            <a:avLst/>
          </a:prstGeom>
          <a:noFill/>
        </p:spPr>
        <p:txBody>
          <a:bodyPr wrap="square" rtlCol="0">
            <a:spAutoFit/>
          </a:bodyPr>
          <a:lstStyle/>
          <a:p>
            <a:r>
              <a:rPr lang="en-IE" sz="4000" b="1" dirty="0">
                <a:latin typeface="Georgia" panose="02040502050405020303" pitchFamily="18" charset="0"/>
              </a:rPr>
              <a:t>How to reference and cite an image from the web</a:t>
            </a:r>
          </a:p>
        </p:txBody>
      </p:sp>
      <p:pic>
        <p:nvPicPr>
          <p:cNvPr id="6146" name="Picture 2">
            <a:extLst>
              <a:ext uri="{FF2B5EF4-FFF2-40B4-BE49-F238E27FC236}">
                <a16:creationId xmlns:a16="http://schemas.microsoft.com/office/drawing/2014/main" id="{8A654F58-D620-491E-813E-554887485C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84" t="15042" r="35578"/>
          <a:stretch/>
        </p:blipFill>
        <p:spPr bwMode="auto">
          <a:xfrm>
            <a:off x="11575915" y="2120937"/>
            <a:ext cx="4281232" cy="50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96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t computers&#10;&#10;Description automatically generated with low confidence">
            <a:extLst>
              <a:ext uri="{FF2B5EF4-FFF2-40B4-BE49-F238E27FC236}">
                <a16:creationId xmlns:a16="http://schemas.microsoft.com/office/drawing/2014/main" id="{C6F69575-EF44-4634-A09F-0878095F0575}"/>
              </a:ext>
            </a:extLst>
          </p:cNvPr>
          <p:cNvPicPr>
            <a:picLocks noChangeAspect="1"/>
          </p:cNvPicPr>
          <p:nvPr/>
        </p:nvPicPr>
        <p:blipFill rotWithShape="1">
          <a:blip r:embed="rId2"/>
          <a:srcRect t="985" b="20393"/>
          <a:stretch/>
        </p:blipFill>
        <p:spPr>
          <a:xfrm>
            <a:off x="20" y="10"/>
            <a:ext cx="16257568" cy="8531990"/>
          </a:xfrm>
          <a:prstGeom prst="rect">
            <a:avLst/>
          </a:prstGeom>
          <a:noFill/>
        </p:spPr>
      </p:pic>
      <p:sp>
        <p:nvSpPr>
          <p:cNvPr id="9" name="Title 2">
            <a:extLst>
              <a:ext uri="{FF2B5EF4-FFF2-40B4-BE49-F238E27FC236}">
                <a16:creationId xmlns:a16="http://schemas.microsoft.com/office/drawing/2014/main" id="{645EE537-DB28-4E33-4CBE-FEF1B7E1FA2E}"/>
              </a:ext>
            </a:extLst>
          </p:cNvPr>
          <p:cNvSpPr>
            <a:spLocks noGrp="1"/>
          </p:cNvSpPr>
          <p:nvPr>
            <p:ph type="title"/>
          </p:nvPr>
        </p:nvSpPr>
        <p:spPr>
          <a:xfrm>
            <a:off x="1330165" y="9010729"/>
            <a:ext cx="8064847" cy="840283"/>
          </a:xfrm>
        </p:spPr>
        <p:txBody>
          <a:bodyPr/>
          <a:lstStyle/>
          <a:p>
            <a:r>
              <a:rPr lang="en-US" dirty="0">
                <a:solidFill>
                  <a:schemeClr val="tx1"/>
                </a:solidFill>
              </a:rPr>
              <a:t>Let’s test what we just learned</a:t>
            </a:r>
          </a:p>
        </p:txBody>
      </p:sp>
      <p:sp>
        <p:nvSpPr>
          <p:cNvPr id="11" name="Text Placeholder 3">
            <a:extLst>
              <a:ext uri="{FF2B5EF4-FFF2-40B4-BE49-F238E27FC236}">
                <a16:creationId xmlns:a16="http://schemas.microsoft.com/office/drawing/2014/main" id="{42EDD4A2-DA92-B7B2-597D-032C3ECF3FD0}"/>
              </a:ext>
            </a:extLst>
          </p:cNvPr>
          <p:cNvSpPr>
            <a:spLocks noGrp="1"/>
          </p:cNvSpPr>
          <p:nvPr>
            <p:ph type="body" sz="half" idx="2"/>
          </p:nvPr>
        </p:nvSpPr>
        <p:spPr>
          <a:xfrm>
            <a:off x="9968753" y="4769224"/>
            <a:ext cx="5611905" cy="2587017"/>
          </a:xfrm>
        </p:spPr>
        <p:txBody>
          <a:bodyPr/>
          <a:lstStyle/>
          <a:p>
            <a:pPr marL="0" indent="0">
              <a:buNone/>
            </a:pPr>
            <a:r>
              <a:rPr lang="en-US" sz="4000" dirty="0"/>
              <a:t>Open menti.com</a:t>
            </a:r>
          </a:p>
          <a:p>
            <a:pPr marL="0" indent="0">
              <a:buNone/>
            </a:pPr>
            <a:endParaRPr lang="en-US" sz="4000" dirty="0"/>
          </a:p>
          <a:p>
            <a:pPr marL="0" indent="0">
              <a:buNone/>
            </a:pPr>
            <a:endParaRPr lang="en-US" sz="3600" dirty="0"/>
          </a:p>
          <a:p>
            <a:pPr marL="0" indent="0">
              <a:buNone/>
            </a:pPr>
            <a:r>
              <a:rPr lang="en-US" sz="3600" dirty="0"/>
              <a:t>Enter code 4914 7136</a:t>
            </a:r>
          </a:p>
        </p:txBody>
      </p:sp>
    </p:spTree>
    <p:extLst>
      <p:ext uri="{BB962C8B-B14F-4D97-AF65-F5344CB8AC3E}">
        <p14:creationId xmlns:p14="http://schemas.microsoft.com/office/powerpoint/2010/main" val="958639467"/>
      </p:ext>
    </p:extLst>
  </p:cSld>
  <p:clrMapOvr>
    <a:masterClrMapping/>
  </p:clrMapOvr>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61_RD_UL_PPT_V1" id="{B1DF1E9F-A915-334F-8576-F19A781521BD}" vid="{D2420B80-F699-684B-A18E-0344655F8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C552F5AE879E4895B2552FE01F44C0" ma:contentTypeVersion="10" ma:contentTypeDescription="Create a new document." ma:contentTypeScope="" ma:versionID="b245a98d41bf4e2bfcc47d77b24b66c9">
  <xsd:schema xmlns:xsd="http://www.w3.org/2001/XMLSchema" xmlns:xs="http://www.w3.org/2001/XMLSchema" xmlns:p="http://schemas.microsoft.com/office/2006/metadata/properties" xmlns:ns2="ea8c9eea-f614-4c1d-927b-e802f28ca603" xmlns:ns3="573f635d-dbdc-4e24-b9b4-9a92116f0b61" targetNamespace="http://schemas.microsoft.com/office/2006/metadata/properties" ma:root="true" ma:fieldsID="2c7cf90880c830b035aed4137723e96d" ns2:_="" ns3:_="">
    <xsd:import namespace="ea8c9eea-f614-4c1d-927b-e802f28ca603"/>
    <xsd:import namespace="573f635d-dbdc-4e24-b9b4-9a92116f0b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c9eea-f614-4c1d-927b-e802f28ca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3f635d-dbdc-4e24-b9b4-9a92116f0b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3acfa8f-920d-4f3d-93b2-c84d2244f434}" ma:internalName="TaxCatchAll" ma:showField="CatchAllData" ma:web="573f635d-dbdc-4e24-b9b4-9a92116f0b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8c9eea-f614-4c1d-927b-e802f28ca603">
      <Terms xmlns="http://schemas.microsoft.com/office/infopath/2007/PartnerControls"/>
    </lcf76f155ced4ddcb4097134ff3c332f>
    <TaxCatchAll xmlns="573f635d-dbdc-4e24-b9b4-9a92116f0b61" xsi:nil="true"/>
  </documentManagement>
</p:properties>
</file>

<file path=customXml/itemProps1.xml><?xml version="1.0" encoding="utf-8"?>
<ds:datastoreItem xmlns:ds="http://schemas.openxmlformats.org/officeDocument/2006/customXml" ds:itemID="{BAF83CA2-FF27-48EF-A0E7-6194EA159285}"/>
</file>

<file path=customXml/itemProps2.xml><?xml version="1.0" encoding="utf-8"?>
<ds:datastoreItem xmlns:ds="http://schemas.openxmlformats.org/officeDocument/2006/customXml" ds:itemID="{2AB807F5-7A8C-414D-8998-DDA8D20720A8}">
  <ds:schemaRefs>
    <ds:schemaRef ds:uri="http://schemas.microsoft.com/sharepoint/v3/contenttype/forms"/>
  </ds:schemaRefs>
</ds:datastoreItem>
</file>

<file path=customXml/itemProps3.xml><?xml version="1.0" encoding="utf-8"?>
<ds:datastoreItem xmlns:ds="http://schemas.openxmlformats.org/officeDocument/2006/customXml" ds:itemID="{2A28A7C5-6A9C-406C-B622-923FA36131D3}">
  <ds:schemaRefs>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a92cfb2c-0ab2-41d7-8a92-567d5ff14761"/>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7571</TotalTime>
  <Words>1067</Words>
  <Application>Microsoft Office PowerPoint</Application>
  <PresentationFormat>Custom</PresentationFormat>
  <Paragraphs>95</Paragraphs>
  <Slides>11</Slides>
  <Notes>1</Notes>
  <HiddenSlides>1</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How to find copyright free images for your UL assignments</vt:lpstr>
      <vt:lpstr>What you will learn at today’s class </vt:lpstr>
      <vt:lpstr>PowerPoint Presentation</vt:lpstr>
      <vt:lpstr>PowerPoint Presentation</vt:lpstr>
      <vt:lpstr>PowerPoint Presentation</vt:lpstr>
      <vt:lpstr>Sources for copyright free images</vt:lpstr>
      <vt:lpstr>PowerPoint Presentation</vt:lpstr>
      <vt:lpstr>PowerPoint Presentation</vt:lpstr>
      <vt:lpstr>Let’s test what we just learned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Niamh.Browne</dc:creator>
  <cp:lastModifiedBy>Michelle.Breen</cp:lastModifiedBy>
  <cp:revision>51</cp:revision>
  <dcterms:created xsi:type="dcterms:W3CDTF">2020-02-03T12:20:39Z</dcterms:created>
  <dcterms:modified xsi:type="dcterms:W3CDTF">2022-10-14T14:09:17Z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0x01010018C552F5AE879E4895B2552FE01F44C0</vt:lpwstr>
  </property>
</Properties>
</file>