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1"/>
  </p:notesMasterIdLst>
  <p:sldIdLst>
    <p:sldId id="256" r:id="rId5"/>
    <p:sldId id="316" r:id="rId6"/>
    <p:sldId id="317" r:id="rId7"/>
    <p:sldId id="297" r:id="rId8"/>
    <p:sldId id="302" r:id="rId9"/>
    <p:sldId id="299" r:id="rId10"/>
    <p:sldId id="301" r:id="rId11"/>
    <p:sldId id="303" r:id="rId12"/>
    <p:sldId id="326" r:id="rId13"/>
    <p:sldId id="325" r:id="rId14"/>
    <p:sldId id="309" r:id="rId15"/>
    <p:sldId id="314" r:id="rId16"/>
    <p:sldId id="318" r:id="rId17"/>
    <p:sldId id="319" r:id="rId18"/>
    <p:sldId id="320" r:id="rId19"/>
    <p:sldId id="321" r:id="rId20"/>
    <p:sldId id="322" r:id="rId21"/>
    <p:sldId id="324" r:id="rId22"/>
    <p:sldId id="323" r:id="rId23"/>
    <p:sldId id="315" r:id="rId24"/>
    <p:sldId id="304" r:id="rId25"/>
    <p:sldId id="305" r:id="rId26"/>
    <p:sldId id="306" r:id="rId27"/>
    <p:sldId id="307" r:id="rId28"/>
    <p:sldId id="308" r:id="rId29"/>
    <p:sldId id="266" r:id="rId30"/>
  </p:sldIdLst>
  <p:sldSz cx="16257588" cy="10158413"/>
  <p:notesSz cx="6858000" cy="9144000"/>
  <p:defaultTextStyle>
    <a:defPPr>
      <a:defRPr lang="en-US"/>
    </a:defPPr>
    <a:lvl1pPr marL="0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1pPr>
    <a:lvl2pPr marL="633876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2pPr>
    <a:lvl3pPr marL="1267752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3pPr>
    <a:lvl4pPr marL="1901628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4pPr>
    <a:lvl5pPr marL="2535502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5pPr>
    <a:lvl6pPr marL="3169379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6pPr>
    <a:lvl7pPr marL="3803254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7pPr>
    <a:lvl8pPr marL="4437130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8pPr>
    <a:lvl9pPr marL="5071006" algn="l" defTabSz="1267752" rtl="0" eaLnBrk="1" latinLnBrk="0" hangingPunct="1">
      <a:defRPr sz="24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36"/>
    <a:srgbClr val="4519FF"/>
    <a:srgbClr val="00A9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B38E9A-E906-427D-B568-FAADC822C87C}" v="67" dt="2021-02-07T11:08:12.972"/>
    <p1510:client id="{5768F08A-F7FA-500B-D361-73F787810D64}" v="5" dt="2022-10-17T09:30:37.6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18" autoAdjust="0"/>
    <p:restoredTop sz="94343" autoAdjust="0"/>
  </p:normalViewPr>
  <p:slideViewPr>
    <p:cSldViewPr snapToGrid="0" snapToObjects="1">
      <p:cViewPr varScale="1">
        <p:scale>
          <a:sx n="50" d="100"/>
          <a:sy n="50" d="100"/>
        </p:scale>
        <p:origin x="6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.Breen" userId="55970883-d6e5-46d1-ab17-6cddbac589cb" providerId="ADAL" clId="{3EB38E9A-E906-427D-B568-FAADC822C87C}"/>
    <pc:docChg chg="undo custSel addSld delSld modSld sldOrd">
      <pc:chgData name="Michelle.Breen" userId="55970883-d6e5-46d1-ab17-6cddbac589cb" providerId="ADAL" clId="{3EB38E9A-E906-427D-B568-FAADC822C87C}" dt="2021-02-07T11:09:10.255" v="1844" actId="20577"/>
      <pc:docMkLst>
        <pc:docMk/>
      </pc:docMkLst>
      <pc:sldChg chg="addSp delSp modSp mod">
        <pc:chgData name="Michelle.Breen" userId="55970883-d6e5-46d1-ab17-6cddbac589cb" providerId="ADAL" clId="{3EB38E9A-E906-427D-B568-FAADC822C87C}" dt="2021-02-07T11:08:26.833" v="1799" actId="20577"/>
        <pc:sldMkLst>
          <pc:docMk/>
          <pc:sldMk cId="1967957898" sldId="259"/>
        </pc:sldMkLst>
        <pc:spChg chg="add del mod">
          <ac:chgData name="Michelle.Breen" userId="55970883-d6e5-46d1-ab17-6cddbac589cb" providerId="ADAL" clId="{3EB38E9A-E906-427D-B568-FAADC822C87C}" dt="2021-02-07T11:03:34.214" v="1271" actId="931"/>
          <ac:spMkLst>
            <pc:docMk/>
            <pc:sldMk cId="1967957898" sldId="259"/>
            <ac:spMk id="3" creationId="{920728C5-EF78-46AC-8D09-8B3E5F51B7AC}"/>
          </ac:spMkLst>
        </pc:spChg>
        <pc:spChg chg="mod">
          <ac:chgData name="Michelle.Breen" userId="55970883-d6e5-46d1-ab17-6cddbac589cb" providerId="ADAL" clId="{3EB38E9A-E906-427D-B568-FAADC822C87C}" dt="2021-02-07T11:03:39.522" v="1274" actId="113"/>
          <ac:spMkLst>
            <pc:docMk/>
            <pc:sldMk cId="1967957898" sldId="259"/>
            <ac:spMk id="6" creationId="{26C1963F-6058-2B4E-BD4C-A595F6C465F1}"/>
          </ac:spMkLst>
        </pc:spChg>
        <pc:spChg chg="mod">
          <ac:chgData name="Michelle.Breen" userId="55970883-d6e5-46d1-ab17-6cddbac589cb" providerId="ADAL" clId="{3EB38E9A-E906-427D-B568-FAADC822C87C}" dt="2021-02-07T11:08:26.833" v="1799" actId="20577"/>
          <ac:spMkLst>
            <pc:docMk/>
            <pc:sldMk cId="1967957898" sldId="259"/>
            <ac:spMk id="8" creationId="{3FEFF014-471B-B549-AAEA-3A5D237C7A54}"/>
          </ac:spMkLst>
        </pc:spChg>
        <pc:spChg chg="add mod">
          <ac:chgData name="Michelle.Breen" userId="55970883-d6e5-46d1-ab17-6cddbac589cb" providerId="ADAL" clId="{3EB38E9A-E906-427D-B568-FAADC822C87C}" dt="2021-02-07T11:04:25.355" v="1325" actId="1076"/>
          <ac:spMkLst>
            <pc:docMk/>
            <pc:sldMk cId="1967957898" sldId="259"/>
            <ac:spMk id="11" creationId="{9274FA2E-48EA-436E-80F8-17430C3498F8}"/>
          </ac:spMkLst>
        </pc:spChg>
        <pc:picChg chg="add mod">
          <ac:chgData name="Michelle.Breen" userId="55970883-d6e5-46d1-ab17-6cddbac589cb" providerId="ADAL" clId="{3EB38E9A-E906-427D-B568-FAADC822C87C}" dt="2021-02-07T11:04:21.243" v="1323" actId="1076"/>
          <ac:picMkLst>
            <pc:docMk/>
            <pc:sldMk cId="1967957898" sldId="259"/>
            <ac:picMk id="7" creationId="{9A8FB305-7A51-4E4D-AA70-8CD3EAF1270B}"/>
          </ac:picMkLst>
        </pc:picChg>
        <pc:picChg chg="del">
          <ac:chgData name="Michelle.Breen" userId="55970883-d6e5-46d1-ab17-6cddbac589cb" providerId="ADAL" clId="{3EB38E9A-E906-427D-B568-FAADC822C87C}" dt="2021-02-07T11:03:25.296" v="1270" actId="478"/>
          <ac:picMkLst>
            <pc:docMk/>
            <pc:sldMk cId="1967957898" sldId="259"/>
            <ac:picMk id="12" creationId="{91956727-2B58-4E46-A14D-7B5F78BAE7BF}"/>
          </ac:picMkLst>
        </pc:picChg>
      </pc:sldChg>
      <pc:sldChg chg="modSp mod">
        <pc:chgData name="Michelle.Breen" userId="55970883-d6e5-46d1-ab17-6cddbac589cb" providerId="ADAL" clId="{3EB38E9A-E906-427D-B568-FAADC822C87C}" dt="2021-02-07T11:07:14.914" v="1784" actId="20577"/>
        <pc:sldMkLst>
          <pc:docMk/>
          <pc:sldMk cId="4126056360" sldId="268"/>
        </pc:sldMkLst>
        <pc:spChg chg="mod">
          <ac:chgData name="Michelle.Breen" userId="55970883-d6e5-46d1-ab17-6cddbac589cb" providerId="ADAL" clId="{3EB38E9A-E906-427D-B568-FAADC822C87C}" dt="2021-02-07T11:07:04.888" v="1780" actId="1076"/>
          <ac:spMkLst>
            <pc:docMk/>
            <pc:sldMk cId="4126056360" sldId="268"/>
            <ac:spMk id="2" creationId="{B530549F-2677-46AA-9362-1A1714BDF1B8}"/>
          </ac:spMkLst>
        </pc:spChg>
        <pc:graphicFrameChg chg="mod">
          <ac:chgData name="Michelle.Breen" userId="55970883-d6e5-46d1-ab17-6cddbac589cb" providerId="ADAL" clId="{3EB38E9A-E906-427D-B568-FAADC822C87C}" dt="2021-02-07T11:07:14.914" v="1784" actId="20577"/>
          <ac:graphicFrameMkLst>
            <pc:docMk/>
            <pc:sldMk cId="4126056360" sldId="268"/>
            <ac:graphicFrameMk id="8" creationId="{FE965194-B4CF-41B3-81C3-7785EE65258F}"/>
          </ac:graphicFrameMkLst>
        </pc:graphicFrameChg>
      </pc:sldChg>
      <pc:sldChg chg="modSp add del mod">
        <pc:chgData name="Michelle.Breen" userId="55970883-d6e5-46d1-ab17-6cddbac589cb" providerId="ADAL" clId="{3EB38E9A-E906-427D-B568-FAADC822C87C}" dt="2021-02-07T11:09:10.255" v="1844" actId="20577"/>
        <pc:sldMkLst>
          <pc:docMk/>
          <pc:sldMk cId="1664324100" sldId="285"/>
        </pc:sldMkLst>
        <pc:spChg chg="mod">
          <ac:chgData name="Michelle.Breen" userId="55970883-d6e5-46d1-ab17-6cddbac589cb" providerId="ADAL" clId="{3EB38E9A-E906-427D-B568-FAADC822C87C}" dt="2021-02-07T11:09:10.255" v="1844" actId="20577"/>
          <ac:spMkLst>
            <pc:docMk/>
            <pc:sldMk cId="1664324100" sldId="285"/>
            <ac:spMk id="3" creationId="{00000000-0000-0000-0000-000000000000}"/>
          </ac:spMkLst>
        </pc:spChg>
        <pc:spChg chg="mod">
          <ac:chgData name="Michelle.Breen" userId="55970883-d6e5-46d1-ab17-6cddbac589cb" providerId="ADAL" clId="{3EB38E9A-E906-427D-B568-FAADC822C87C}" dt="2021-02-07T11:05:06.438" v="1340" actId="20577"/>
          <ac:spMkLst>
            <pc:docMk/>
            <pc:sldMk cId="1664324100" sldId="285"/>
            <ac:spMk id="6" creationId="{52F94839-E06B-4ABE-BD4F-925E4BA829AA}"/>
          </ac:spMkLst>
        </pc:spChg>
      </pc:sldChg>
      <pc:sldChg chg="modSp mod">
        <pc:chgData name="Michelle.Breen" userId="55970883-d6e5-46d1-ab17-6cddbac589cb" providerId="ADAL" clId="{3EB38E9A-E906-427D-B568-FAADC822C87C}" dt="2021-02-07T10:33:41.600" v="17" actId="20577"/>
        <pc:sldMkLst>
          <pc:docMk/>
          <pc:sldMk cId="3900593311" sldId="289"/>
        </pc:sldMkLst>
        <pc:spChg chg="mod">
          <ac:chgData name="Michelle.Breen" userId="55970883-d6e5-46d1-ab17-6cddbac589cb" providerId="ADAL" clId="{3EB38E9A-E906-427D-B568-FAADC822C87C}" dt="2021-02-07T10:33:41.600" v="17" actId="20577"/>
          <ac:spMkLst>
            <pc:docMk/>
            <pc:sldMk cId="3900593311" sldId="289"/>
            <ac:spMk id="2" creationId="{00000000-0000-0000-0000-000000000000}"/>
          </ac:spMkLst>
        </pc:spChg>
      </pc:sldChg>
      <pc:sldChg chg="del">
        <pc:chgData name="Michelle.Breen" userId="55970883-d6e5-46d1-ab17-6cddbac589cb" providerId="ADAL" clId="{3EB38E9A-E906-427D-B568-FAADC822C87C}" dt="2021-02-07T11:06:39.232" v="1778" actId="47"/>
        <pc:sldMkLst>
          <pc:docMk/>
          <pc:sldMk cId="238391416" sldId="291"/>
        </pc:sldMkLst>
      </pc:sldChg>
      <pc:sldChg chg="modSp mod">
        <pc:chgData name="Michelle.Breen" userId="55970883-d6e5-46d1-ab17-6cddbac589cb" providerId="ADAL" clId="{3EB38E9A-E906-427D-B568-FAADC822C87C}" dt="2021-02-07T10:39:22.908" v="611" actId="20577"/>
        <pc:sldMkLst>
          <pc:docMk/>
          <pc:sldMk cId="3555153957" sldId="292"/>
        </pc:sldMkLst>
        <pc:spChg chg="mod">
          <ac:chgData name="Michelle.Breen" userId="55970883-d6e5-46d1-ab17-6cddbac589cb" providerId="ADAL" clId="{3EB38E9A-E906-427D-B568-FAADC822C87C}" dt="2021-02-07T10:39:22.908" v="611" actId="20577"/>
          <ac:spMkLst>
            <pc:docMk/>
            <pc:sldMk cId="3555153957" sldId="292"/>
            <ac:spMk id="3" creationId="{1AEE42D1-D910-42F4-8D2D-66A92BC0A58F}"/>
          </ac:spMkLst>
        </pc:spChg>
        <pc:spChg chg="mod">
          <ac:chgData name="Michelle.Breen" userId="55970883-d6e5-46d1-ab17-6cddbac589cb" providerId="ADAL" clId="{3EB38E9A-E906-427D-B568-FAADC822C87C}" dt="2021-02-07T10:38:52.827" v="602" actId="1076"/>
          <ac:spMkLst>
            <pc:docMk/>
            <pc:sldMk cId="3555153957" sldId="292"/>
            <ac:spMk id="5" creationId="{AA035395-8350-4BBE-BE3B-A2C4D76454A8}"/>
          </ac:spMkLst>
        </pc:spChg>
      </pc:sldChg>
      <pc:sldChg chg="addSp delSp modSp add mod ord">
        <pc:chgData name="Michelle.Breen" userId="55970883-d6e5-46d1-ab17-6cddbac589cb" providerId="ADAL" clId="{3EB38E9A-E906-427D-B568-FAADC822C87C}" dt="2021-02-07T10:54:36.015" v="1058" actId="20577"/>
        <pc:sldMkLst>
          <pc:docMk/>
          <pc:sldMk cId="3451581609" sldId="294"/>
        </pc:sldMkLst>
        <pc:spChg chg="mod">
          <ac:chgData name="Michelle.Breen" userId="55970883-d6e5-46d1-ab17-6cddbac589cb" providerId="ADAL" clId="{3EB38E9A-E906-427D-B568-FAADC822C87C}" dt="2021-02-07T10:54:36.015" v="1058" actId="20577"/>
          <ac:spMkLst>
            <pc:docMk/>
            <pc:sldMk cId="3451581609" sldId="294"/>
            <ac:spMk id="5" creationId="{AA035395-8350-4BBE-BE3B-A2C4D76454A8}"/>
          </ac:spMkLst>
        </pc:spChg>
        <pc:spChg chg="mod">
          <ac:chgData name="Michelle.Breen" userId="55970883-d6e5-46d1-ab17-6cddbac589cb" providerId="ADAL" clId="{3EB38E9A-E906-427D-B568-FAADC822C87C}" dt="2021-02-07T10:50:12.127" v="981" actId="6549"/>
          <ac:spMkLst>
            <pc:docMk/>
            <pc:sldMk cId="3451581609" sldId="294"/>
            <ac:spMk id="7" creationId="{1AD10D0F-6C8D-4EAC-81F1-211D5594E591}"/>
          </ac:spMkLst>
        </pc:spChg>
        <pc:spChg chg="add mod">
          <ac:chgData name="Michelle.Breen" userId="55970883-d6e5-46d1-ab17-6cddbac589cb" providerId="ADAL" clId="{3EB38E9A-E906-427D-B568-FAADC822C87C}" dt="2021-02-07T10:44:18.421" v="758" actId="1076"/>
          <ac:spMkLst>
            <pc:docMk/>
            <pc:sldMk cId="3451581609" sldId="294"/>
            <ac:spMk id="9" creationId="{947D3A0A-9EDA-432C-8A0B-E709FE5159ED}"/>
          </ac:spMkLst>
        </pc:spChg>
        <pc:picChg chg="add del mod">
          <ac:chgData name="Michelle.Breen" userId="55970883-d6e5-46d1-ab17-6cddbac589cb" providerId="ADAL" clId="{3EB38E9A-E906-427D-B568-FAADC822C87C}" dt="2021-02-07T10:44:10.889" v="755" actId="478"/>
          <ac:picMkLst>
            <pc:docMk/>
            <pc:sldMk cId="3451581609" sldId="294"/>
            <ac:picMk id="6" creationId="{E2F91249-FD9E-4536-954E-05D741AED9F9}"/>
          </ac:picMkLst>
        </pc:picChg>
        <pc:picChg chg="add mod">
          <ac:chgData name="Michelle.Breen" userId="55970883-d6e5-46d1-ab17-6cddbac589cb" providerId="ADAL" clId="{3EB38E9A-E906-427D-B568-FAADC822C87C}" dt="2021-02-07T10:45:32.909" v="786" actId="1076"/>
          <ac:picMkLst>
            <pc:docMk/>
            <pc:sldMk cId="3451581609" sldId="294"/>
            <ac:picMk id="10" creationId="{C5007B6F-0DB9-4334-A4DF-277366205A8D}"/>
          </ac:picMkLst>
        </pc:picChg>
        <pc:picChg chg="del">
          <ac:chgData name="Michelle.Breen" userId="55970883-d6e5-46d1-ab17-6cddbac589cb" providerId="ADAL" clId="{3EB38E9A-E906-427D-B568-FAADC822C87C}" dt="2021-02-07T10:39:42.008" v="615" actId="478"/>
          <ac:picMkLst>
            <pc:docMk/>
            <pc:sldMk cId="3451581609" sldId="294"/>
            <ac:picMk id="3076" creationId="{19BCEF47-FE4A-49D4-B13B-4E3062C91555}"/>
          </ac:picMkLst>
        </pc:picChg>
        <pc:picChg chg="add del mod">
          <ac:chgData name="Michelle.Breen" userId="55970883-d6e5-46d1-ab17-6cddbac589cb" providerId="ADAL" clId="{3EB38E9A-E906-427D-B568-FAADC822C87C}" dt="2021-02-07T10:45:20.176" v="783" actId="478"/>
          <ac:picMkLst>
            <pc:docMk/>
            <pc:sldMk cId="3451581609" sldId="294"/>
            <ac:picMk id="4098" creationId="{C679AA3E-539E-4209-8FEE-A507F1A4C5E5}"/>
          </ac:picMkLst>
        </pc:picChg>
      </pc:sldChg>
      <pc:sldChg chg="addSp delSp modSp add mod">
        <pc:chgData name="Michelle.Breen" userId="55970883-d6e5-46d1-ab17-6cddbac589cb" providerId="ADAL" clId="{3EB38E9A-E906-427D-B568-FAADC822C87C}" dt="2021-02-07T10:54:41.909" v="1059" actId="1076"/>
        <pc:sldMkLst>
          <pc:docMk/>
          <pc:sldMk cId="621961939" sldId="295"/>
        </pc:sldMkLst>
        <pc:spChg chg="mod">
          <ac:chgData name="Michelle.Breen" userId="55970883-d6e5-46d1-ab17-6cddbac589cb" providerId="ADAL" clId="{3EB38E9A-E906-427D-B568-FAADC822C87C}" dt="2021-02-07T10:54:41.909" v="1059" actId="1076"/>
          <ac:spMkLst>
            <pc:docMk/>
            <pc:sldMk cId="621961939" sldId="295"/>
            <ac:spMk id="5" creationId="{AA035395-8350-4BBE-BE3B-A2C4D76454A8}"/>
          </ac:spMkLst>
        </pc:spChg>
        <pc:spChg chg="mod">
          <ac:chgData name="Michelle.Breen" userId="55970883-d6e5-46d1-ab17-6cddbac589cb" providerId="ADAL" clId="{3EB38E9A-E906-427D-B568-FAADC822C87C}" dt="2021-02-07T10:53:39.400" v="1010" actId="1076"/>
          <ac:spMkLst>
            <pc:docMk/>
            <pc:sldMk cId="621961939" sldId="295"/>
            <ac:spMk id="7" creationId="{1AD10D0F-6C8D-4EAC-81F1-211D5594E591}"/>
          </ac:spMkLst>
        </pc:spChg>
        <pc:picChg chg="del">
          <ac:chgData name="Michelle.Breen" userId="55970883-d6e5-46d1-ab17-6cddbac589cb" providerId="ADAL" clId="{3EB38E9A-E906-427D-B568-FAADC822C87C}" dt="2021-02-07T10:52:16.906" v="987" actId="478"/>
          <ac:picMkLst>
            <pc:docMk/>
            <pc:sldMk cId="621961939" sldId="295"/>
            <ac:picMk id="10" creationId="{C5007B6F-0DB9-4334-A4DF-277366205A8D}"/>
          </ac:picMkLst>
        </pc:picChg>
        <pc:picChg chg="add mod">
          <ac:chgData name="Michelle.Breen" userId="55970883-d6e5-46d1-ab17-6cddbac589cb" providerId="ADAL" clId="{3EB38E9A-E906-427D-B568-FAADC822C87C}" dt="2021-02-07T10:53:18.354" v="1004" actId="14100"/>
          <ac:picMkLst>
            <pc:docMk/>
            <pc:sldMk cId="621961939" sldId="295"/>
            <ac:picMk id="6146" creationId="{8A654F58-D620-491E-813E-554887485CA4}"/>
          </ac:picMkLst>
        </pc:picChg>
      </pc:sldChg>
    </pc:docChg>
  </pc:docChgLst>
  <pc:docChgLst>
    <pc:chgData name="David.F.Moloney" userId="S::david.f.moloney@ul.ie::238a90ed-6d6e-4c4d-b876-412d65ab80b5" providerId="AD" clId="Web-{5768F08A-F7FA-500B-D361-73F787810D64}"/>
    <pc:docChg chg="modSld">
      <pc:chgData name="David.F.Moloney" userId="S::david.f.moloney@ul.ie::238a90ed-6d6e-4c4d-b876-412d65ab80b5" providerId="AD" clId="Web-{5768F08A-F7FA-500B-D361-73F787810D64}" dt="2022-10-17T09:30:37.658" v="3" actId="14100"/>
      <pc:docMkLst>
        <pc:docMk/>
      </pc:docMkLst>
      <pc:sldChg chg="addSp modSp">
        <pc:chgData name="David.F.Moloney" userId="S::david.f.moloney@ul.ie::238a90ed-6d6e-4c4d-b876-412d65ab80b5" providerId="AD" clId="Web-{5768F08A-F7FA-500B-D361-73F787810D64}" dt="2022-10-17T09:30:37.658" v="3" actId="14100"/>
        <pc:sldMkLst>
          <pc:docMk/>
          <pc:sldMk cId="1259217913" sldId="256"/>
        </pc:sldMkLst>
        <pc:picChg chg="add mod">
          <ac:chgData name="David.F.Moloney" userId="S::david.f.moloney@ul.ie::238a90ed-6d6e-4c4d-b876-412d65ab80b5" providerId="AD" clId="Web-{5768F08A-F7FA-500B-D361-73F787810D64}" dt="2022-10-17T09:30:37.658" v="3" actId="14100"/>
          <ac:picMkLst>
            <pc:docMk/>
            <pc:sldMk cId="1259217913" sldId="256"/>
            <ac:picMk id="4" creationId="{8562B0C1-4EF0-F583-B494-03B8CBD47AE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58D53C-149F-6740-BCDE-ADDE24609432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8850" y="1143000"/>
            <a:ext cx="49403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137FE-F796-2E41-88C3-6EBCF174D1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1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1pPr>
    <a:lvl2pPr marL="633876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2pPr>
    <a:lvl3pPr marL="1267752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3pPr>
    <a:lvl4pPr marL="1901628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4pPr>
    <a:lvl5pPr marL="2535502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5pPr>
    <a:lvl6pPr marL="3169379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6pPr>
    <a:lvl7pPr marL="3803254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7pPr>
    <a:lvl8pPr marL="4437130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8pPr>
    <a:lvl9pPr marL="5071006" algn="l" defTabSz="1267752" rtl="0" eaLnBrk="1" latinLnBrk="0" hangingPunct="1">
      <a:defRPr sz="166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ativebloq.com/inspiration/print-ads-123378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A8858-12CE-4525-876B-AC11C8D2E313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72228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A8858-12CE-4525-876B-AC11C8D2E313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83168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>
                <a:hlinkClick r:id="rId3"/>
              </a:rPr>
              <a:t>https://www.creativebloq.com/inspiration/print-ads-1233780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C168B3-142C-4579-B998-D50D7AF6718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970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7776000"/>
            <a:ext cx="10080000" cy="796487"/>
          </a:xfrm>
        </p:spPr>
        <p:txBody>
          <a:bodyPr anchor="t">
            <a:normAutofit/>
          </a:bodyPr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1192D-1B69-A648-85CB-F16FFBDED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000" y="8572487"/>
            <a:ext cx="10080000" cy="796487"/>
          </a:xfrm>
        </p:spPr>
        <p:txBody>
          <a:bodyPr anchor="t">
            <a:normAutofit/>
          </a:bodyPr>
          <a:lstStyle>
            <a:lvl1pPr marL="0" indent="0" algn="l">
              <a:buNone/>
              <a:defRPr sz="3500">
                <a:solidFill>
                  <a:srgbClr val="00A956"/>
                </a:solidFill>
                <a:latin typeface="Georgia" panose="02040502050405020303" pitchFamily="18" charset="0"/>
              </a:defRPr>
            </a:lvl1pPr>
            <a:lvl2pPr marL="609671" indent="0" algn="ctr">
              <a:buNone/>
              <a:defRPr sz="2667"/>
            </a:lvl2pPr>
            <a:lvl3pPr marL="1219342" indent="0" algn="ctr">
              <a:buNone/>
              <a:defRPr sz="2400"/>
            </a:lvl3pPr>
            <a:lvl4pPr marL="1829014" indent="0" algn="ctr">
              <a:buNone/>
              <a:defRPr sz="2134"/>
            </a:lvl4pPr>
            <a:lvl5pPr marL="2438685" indent="0" algn="ctr">
              <a:buNone/>
              <a:defRPr sz="2134"/>
            </a:lvl5pPr>
            <a:lvl6pPr marL="3048356" indent="0" algn="ctr">
              <a:buNone/>
              <a:defRPr sz="2134"/>
            </a:lvl6pPr>
            <a:lvl7pPr marL="3658027" indent="0" algn="ctr">
              <a:buNone/>
              <a:defRPr sz="2134"/>
            </a:lvl7pPr>
            <a:lvl8pPr marL="4267697" indent="0" algn="ctr">
              <a:buNone/>
              <a:defRPr sz="2134"/>
            </a:lvl8pPr>
            <a:lvl9pPr marL="4877370" indent="0" algn="ctr">
              <a:buNone/>
              <a:defRPr sz="2134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499095-A2ED-B240-892A-B655D71E52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0694" y="7444106"/>
            <a:ext cx="5318793" cy="170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29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81" userDrawn="1">
          <p15:clr>
            <a:srgbClr val="FBAE40"/>
          </p15:clr>
        </p15:guide>
        <p15:guide id="2" orient="horz" pos="496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19D5-0F85-CB4E-B0A9-93B988A6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9A43A-A3AB-9641-9E5A-9DA8B2CC0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B5666-28FF-9F4F-8C5C-D5068439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F1F43-8673-9348-80A9-029FC361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7057F3-CADE-6F40-AFD8-BE2814512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567684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97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8995B1-CE25-1148-9140-B20A1F18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093B2-889C-3D45-91E5-6ABBE19F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78FF8-B193-9B4D-A0D1-BDFE4CDC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31ACD5-C56F-074E-A4DE-DA90D4EB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567684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98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6480000"/>
            <a:ext cx="10080000" cy="1808233"/>
          </a:xfrm>
        </p:spPr>
        <p:txBody>
          <a:bodyPr anchor="t">
            <a:normAutofit/>
          </a:bodyPr>
          <a:lstStyle>
            <a:lvl1pPr algn="l">
              <a:defRPr sz="4700" b="1">
                <a:solidFill>
                  <a:srgbClr val="00A956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0679C-D466-4746-9295-80D7F269A0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357448" y="1359168"/>
            <a:ext cx="3476277" cy="111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08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5" userDrawn="1">
          <p15:clr>
            <a:srgbClr val="FBAE40"/>
          </p15:clr>
        </p15:guide>
        <p15:guide id="2" orient="horz" pos="1453" userDrawn="1">
          <p15:clr>
            <a:srgbClr val="FBAE40"/>
          </p15:clr>
        </p15:guide>
        <p15:guide id="3" pos="9974" userDrawn="1">
          <p15:clr>
            <a:srgbClr val="FBAE40"/>
          </p15:clr>
        </p15:guide>
        <p15:guide id="4" pos="818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79186-9A63-804D-B992-7A2615733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4416893"/>
            <a:ext cx="10800000" cy="662313"/>
          </a:xfrm>
        </p:spPr>
        <p:txBody>
          <a:bodyPr anchor="t"/>
          <a:lstStyle>
            <a:lvl1pPr marL="0" indent="0">
              <a:buNone/>
              <a:defRPr sz="3000">
                <a:solidFill>
                  <a:srgbClr val="005336"/>
                </a:solidFill>
              </a:defRPr>
            </a:lvl1pPr>
            <a:lvl2pPr marL="609671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34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9014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4pPr>
            <a:lvl5pPr marL="2438685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5pPr>
            <a:lvl6pPr marL="3048356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6pPr>
            <a:lvl7pPr marL="3658027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7pPr>
            <a:lvl8pPr marL="4267697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8pPr>
            <a:lvl9pPr marL="4877370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62716B-0319-2E48-8A4F-A486A8CCA0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38517" y="5567640"/>
            <a:ext cx="2376000" cy="75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55F59-8D22-5742-AEEF-0285FD460A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9654" y="5251920"/>
            <a:ext cx="3582601" cy="114888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F89174C-E89D-944C-8E8B-1243CEA9F7D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BC6140F-E7A1-8945-9875-41D3FB145E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D1ADE47-8BB0-D74C-BDBD-D91AD876F88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799828D-E1D6-FF41-A96A-818810D9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7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57" userDrawn="1">
          <p15:clr>
            <a:srgbClr val="FBAE40"/>
          </p15:clr>
        </p15:guide>
        <p15:guide id="2" orient="horz" pos="3494" userDrawn="1">
          <p15:clr>
            <a:srgbClr val="FBAE40"/>
          </p15:clr>
        </p15:guide>
        <p15:guide id="3" pos="607" userDrawn="1">
          <p15:clr>
            <a:srgbClr val="FBAE40"/>
          </p15:clr>
        </p15:guide>
        <p15:guide id="4" pos="310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57A8-4F44-A743-9523-4F882D6B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2297-C797-C746-BFFC-71DBB9070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BC500-FEB0-E34F-8384-75379BA5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3037-7A0A-9643-8F64-D23E831E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CD8BA-88AE-0D4A-A7D5-B98698AD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0AFD84-076E-7641-9D6D-98FE161349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567684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58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03" userDrawn="1">
          <p15:clr>
            <a:srgbClr val="FBAE40"/>
          </p15:clr>
        </p15:guide>
        <p15:guide id="2" orient="horz" pos="5762" userDrawn="1">
          <p15:clr>
            <a:srgbClr val="FBAE40"/>
          </p15:clr>
        </p15:guide>
        <p15:guide id="3" pos="999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000" y="2412000"/>
            <a:ext cx="6909475" cy="178444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8C761-09FD-F940-A379-C15FF3112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30405" y="2412000"/>
            <a:ext cx="6655766" cy="6445420"/>
          </a:xfrm>
        </p:spPr>
        <p:txBody>
          <a:bodyPr/>
          <a:lstStyle>
            <a:lvl1pPr>
              <a:lnSpc>
                <a:spcPts val="4300"/>
              </a:lnSpc>
              <a:defRPr sz="2500" b="1"/>
            </a:lvl1pPr>
            <a:lvl2pPr>
              <a:lnSpc>
                <a:spcPts val="4300"/>
              </a:lnSpc>
              <a:defRPr sz="2500" b="1"/>
            </a:lvl2pPr>
            <a:lvl3pPr>
              <a:lnSpc>
                <a:spcPts val="4300"/>
              </a:lnSpc>
              <a:defRPr sz="2500" b="1"/>
            </a:lvl3pPr>
            <a:lvl4pPr>
              <a:lnSpc>
                <a:spcPts val="4300"/>
              </a:lnSpc>
              <a:defRPr sz="2500" b="1"/>
            </a:lvl4pPr>
            <a:lvl5pPr>
              <a:lnSpc>
                <a:spcPts val="4300"/>
              </a:lnSpc>
              <a:defRPr sz="2500" b="1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000" y="4355100"/>
            <a:ext cx="6909475" cy="45023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F3F819-972C-2646-99DF-B82E25368D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567684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6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4003" y="2412000"/>
            <a:ext cx="6480000" cy="178444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64003" y="4355100"/>
            <a:ext cx="6480000" cy="450232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609671" indent="0">
              <a:buNone/>
              <a:defRPr/>
            </a:lvl2pPr>
            <a:lvl3pPr marL="1219343" indent="0">
              <a:buNone/>
              <a:defRPr/>
            </a:lvl3pPr>
            <a:lvl4pPr marL="1829014" indent="0">
              <a:buNone/>
              <a:defRPr/>
            </a:lvl4pPr>
            <a:lvl5pPr marL="243868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0852C3-1AE9-6D47-B34A-4970BBFD8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60000" y="2412000"/>
            <a:ext cx="7920000" cy="54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73D69-C123-D84A-938E-1AEDE6D382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567684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85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Bulle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7653700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342900" indent="-34290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159DEF-1ABD-A247-801C-A8BC4B1610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567684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66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Bulle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7653700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342900" indent="-34290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47431B-9C2C-0B43-8AAB-812E22011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567684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1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6267A8-E11A-BC4B-ABF0-35302C5B7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-1" y="-2300"/>
            <a:ext cx="7653701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FC4529-41E5-CA40-9ECA-F13BB102D7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567684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2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6257588" cy="8532000"/>
          </a:xfrm>
        </p:spPr>
        <p:txBody>
          <a:bodyPr/>
          <a:lstStyle>
            <a:lvl1pPr marL="0" indent="0">
              <a:buNone/>
              <a:defRPr sz="4267"/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2D14D-EFB8-194E-9283-741A4DB5D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-1" y="-2300"/>
            <a:ext cx="7653701" cy="853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5243495" cy="1423950"/>
          </a:xfrm>
        </p:spPr>
        <p:txBody>
          <a:bodyPr anchor="t"/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000" y="3047525"/>
            <a:ext cx="5243495" cy="5239226"/>
          </a:xfrm>
        </p:spPr>
        <p:txBody>
          <a:bodyPr/>
          <a:lstStyle>
            <a:lvl1pPr marL="0" indent="0">
              <a:lnSpc>
                <a:spcPts val="4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>
                <a:solidFill>
                  <a:schemeClr val="bg1"/>
                </a:solidFill>
              </a:defRPr>
            </a:lvl1pPr>
            <a:lvl2pPr marL="609671" indent="0">
              <a:buNone/>
              <a:defRPr sz="1867"/>
            </a:lvl2pPr>
            <a:lvl3pPr marL="1219342" indent="0">
              <a:buNone/>
              <a:defRPr sz="1600"/>
            </a:lvl3pPr>
            <a:lvl4pPr marL="1829014" indent="0">
              <a:buNone/>
              <a:defRPr sz="1334"/>
            </a:lvl4pPr>
            <a:lvl5pPr marL="2438685" indent="0">
              <a:buNone/>
              <a:defRPr sz="1334"/>
            </a:lvl5pPr>
            <a:lvl6pPr marL="3048356" indent="0">
              <a:buNone/>
              <a:defRPr sz="1334"/>
            </a:lvl6pPr>
            <a:lvl7pPr marL="3658027" indent="0">
              <a:buNone/>
              <a:defRPr sz="1334"/>
            </a:lvl7pPr>
            <a:lvl8pPr marL="4267697" indent="0">
              <a:buNone/>
              <a:defRPr sz="1334"/>
            </a:lvl8pPr>
            <a:lvl9pPr marL="4877370" indent="0">
              <a:buNone/>
              <a:defRPr sz="1334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530C1E-7D9B-724D-A97C-629BB5F4F5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567684" y="8879801"/>
            <a:ext cx="3307983" cy="10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9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A7FBCA-0170-A045-A7B9-C21077D8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000" y="1224000"/>
            <a:ext cx="14022170" cy="1042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127D-E475-0447-ABE5-C831EB30D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00" y="2412000"/>
            <a:ext cx="14022170" cy="4772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1DA5F-71C7-C24D-A60E-69D381002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4000" y="9360000"/>
            <a:ext cx="3657957" cy="54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60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r>
              <a:rPr lang="en-IE"/>
              <a:t>06.11.19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6C108-9FF4-4247-BF63-31A399B9D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21957" y="9360000"/>
            <a:ext cx="5486936" cy="54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60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FD07C-4D6A-8244-A552-36C15D64D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08893" y="9360000"/>
            <a:ext cx="2983207" cy="540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60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fld id="{78BCC47E-4B7D-1647-9F80-3037E352F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0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63" r:id="rId5"/>
    <p:sldLayoutId id="2147483657" r:id="rId6"/>
    <p:sldLayoutId id="2147483659" r:id="rId7"/>
    <p:sldLayoutId id="2147483660" r:id="rId8"/>
    <p:sldLayoutId id="2147483661" r:id="rId9"/>
    <p:sldLayoutId id="2147483654" r:id="rId10"/>
    <p:sldLayoutId id="2147483655" r:id="rId11"/>
    <p:sldLayoutId id="2147483658" r:id="rId12"/>
  </p:sldLayoutIdLst>
  <p:hf sldNum="0" hdr="0" ftr="0"/>
  <p:txStyles>
    <p:titleStyle>
      <a:lvl1pPr algn="l" defTabSz="1219342" rtl="0" eaLnBrk="1" latinLnBrk="0" hangingPunct="1">
        <a:lnSpc>
          <a:spcPct val="90000"/>
        </a:lnSpc>
        <a:spcBef>
          <a:spcPct val="0"/>
        </a:spcBef>
        <a:buNone/>
        <a:defRPr sz="4500" b="0" kern="1200">
          <a:solidFill>
            <a:srgbClr val="005336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304835" indent="-304835" algn="l" defTabSz="1219342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1pPr>
      <a:lvl2pPr marL="914506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2pPr>
      <a:lvl3pPr marL="1524178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3pPr>
      <a:lvl4pPr marL="2133849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4pPr>
      <a:lvl5pPr marL="2743520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300" kern="1200">
          <a:solidFill>
            <a:srgbClr val="005336"/>
          </a:solidFill>
          <a:latin typeface="Helvetica" pitchFamily="2" charset="0"/>
          <a:ea typeface="+mn-ea"/>
          <a:cs typeface="+mn-cs"/>
        </a:defRPr>
      </a:lvl5pPr>
      <a:lvl6pPr marL="3353191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862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534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05" indent="-304835" algn="l" defTabSz="121934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1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42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14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685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56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27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697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370" algn="l" defTabSz="121934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7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ccessibility.blog.gov.uk/2016/09/02/dos-and-donts-on-designing-for-accessibility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oi.org/10.5281/zenodo.3250209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lcampus.sharepoint.com/sites/O365Trainin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a7gbo3hsba" TargetMode="External"/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canva.com/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images.com/" TargetMode="External"/><Relationship Id="rId2" Type="http://schemas.openxmlformats.org/officeDocument/2006/relationships/hyperlink" Target="https://pixabay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a7gbo3hsba" TargetMode="External"/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ebp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businessinsider.com/an-evolution-of-guinness-advertising-2012-3?r=US&amp;IR=T#1966-guinness-creates-a-parody-of-the-bayeux-tapestry-1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hance.net/gallery/59004649/Minimalist-advertising-posters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accessibility.blog.gov.uk/2016/09/02/dos-and-donts-on-designing-for-accessibility/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FCB0A-7993-BA4C-8272-98FAE8DB7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610" y="6486537"/>
            <a:ext cx="11108381" cy="790563"/>
          </a:xfrm>
        </p:spPr>
        <p:txBody>
          <a:bodyPr>
            <a:noAutofit/>
          </a:bodyPr>
          <a:lstStyle/>
          <a:p>
            <a:r>
              <a:rPr lang="en-IE" sz="4000" dirty="0"/>
              <a:t>Presenting Your Research Visually</a:t>
            </a:r>
            <a:endParaRPr lang="en-US" sz="36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2610" y="7472190"/>
            <a:ext cx="6096000" cy="12049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823178" fontAlgn="base">
              <a:lnSpc>
                <a:spcPct val="90000"/>
              </a:lnSpc>
              <a:spcBef>
                <a:spcPts val="901"/>
              </a:spcBef>
            </a:pPr>
            <a:r>
              <a:rPr lang="en-IE" sz="2400" dirty="0">
                <a:solidFill>
                  <a:prstClr val="white"/>
                </a:solidFill>
                <a:latin typeface="Georgia" panose="02040502050405020303" pitchFamily="18" charset="0"/>
              </a:rPr>
              <a:t>Jesse Waters,</a:t>
            </a:r>
            <a:endParaRPr lang="en-US" sz="2400" dirty="0">
              <a:solidFill>
                <a:prstClr val="white"/>
              </a:solidFill>
              <a:latin typeface="Georgia" panose="02040502050405020303" pitchFamily="18" charset="0"/>
              <a:cs typeface="Calibri"/>
            </a:endParaRPr>
          </a:p>
          <a:p>
            <a:pPr lvl="0" defTabSz="823178" fontAlgn="base">
              <a:lnSpc>
                <a:spcPct val="90000"/>
              </a:lnSpc>
              <a:spcBef>
                <a:spcPts val="901"/>
              </a:spcBef>
            </a:pPr>
            <a:r>
              <a:rPr lang="en-IE" sz="2400" dirty="0">
                <a:solidFill>
                  <a:prstClr val="white"/>
                </a:solidFill>
                <a:latin typeface="Georgia" panose="02040502050405020303" pitchFamily="18" charset="0"/>
              </a:rPr>
              <a:t>Librarian for Student Engagement &amp; Success</a:t>
            </a:r>
            <a:r>
              <a:rPr lang="en-US" sz="2400" dirty="0">
                <a:solidFill>
                  <a:prstClr val="white"/>
                </a:solidFill>
                <a:latin typeface="Georgia" panose="02040502050405020303" pitchFamily="18" charset="0"/>
              </a:rPr>
              <a:t>​</a:t>
            </a:r>
            <a:endParaRPr lang="en-US" sz="2400" dirty="0">
              <a:solidFill>
                <a:prstClr val="white"/>
              </a:solidFill>
              <a:latin typeface="Georgia" panose="02040502050405020303" pitchFamily="18" charset="0"/>
              <a:cs typeface="Calibri"/>
            </a:endParaRPr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8562B0C1-4EF0-F583-B494-03B8CBD47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764" y="3595604"/>
            <a:ext cx="5247615" cy="296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17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38" y="100013"/>
            <a:ext cx="6093361" cy="89216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284" y="100013"/>
            <a:ext cx="6183814" cy="90540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31388" y="9482587"/>
            <a:ext cx="10050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800" dirty="0">
                <a:latin typeface="Helvetica" panose="020B0604020202020204" pitchFamily="34" charset="0"/>
                <a:cs typeface="Helvetica" panose="020B0604020202020204" pitchFamily="34" charset="0"/>
              </a:rPr>
              <a:t>Source: </a:t>
            </a:r>
            <a:r>
              <a:rPr lang="en-IE" sz="1800" dirty="0"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https://accessibility.blog.gov.uk/2016/09/02/dos-and-donts-on-designing-for-accessibility/</a:t>
            </a:r>
            <a:endParaRPr lang="en-IE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759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296400" y="1224000"/>
            <a:ext cx="5589770" cy="1042950"/>
          </a:xfrm>
        </p:spPr>
        <p:txBody>
          <a:bodyPr/>
          <a:lstStyle/>
          <a:p>
            <a:r>
              <a:rPr lang="en-IE" b="1" dirty="0"/>
              <a:t>Academic Posters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090" y="228600"/>
            <a:ext cx="6480060" cy="971815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9296400" y="2266950"/>
            <a:ext cx="5243513" cy="5238750"/>
          </a:xfrm>
        </p:spPr>
        <p:txBody>
          <a:bodyPr/>
          <a:lstStyle/>
          <a:p>
            <a:r>
              <a:rPr lang="en-IE" sz="2400" b="0" dirty="0">
                <a:latin typeface="Helvetica" panose="020B0604020202020204" pitchFamily="34" charset="0"/>
                <a:cs typeface="Helvetica" panose="020B0604020202020204" pitchFamily="34" charset="0"/>
              </a:rPr>
              <a:t>Have a clear theme/concept</a:t>
            </a:r>
          </a:p>
          <a:p>
            <a:pPr marL="0" indent="0">
              <a:buNone/>
            </a:pPr>
            <a:endParaRPr lang="en-IE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IE" sz="2400" b="0" dirty="0">
                <a:latin typeface="Helvetica" panose="020B0604020202020204" pitchFamily="34" charset="0"/>
                <a:cs typeface="Helvetica" panose="020B0604020202020204" pitchFamily="34" charset="0"/>
              </a:rPr>
              <a:t>Use visual elements where possible - Graphs, diagrams, charts, images, icons, </a:t>
            </a:r>
            <a:r>
              <a:rPr lang="en-IE" sz="2400" b="0" dirty="0" err="1">
                <a:latin typeface="Helvetica" panose="020B0604020202020204" pitchFamily="34" charset="0"/>
                <a:cs typeface="Helvetica" panose="020B0604020202020204" pitchFamily="34" charset="0"/>
              </a:rPr>
              <a:t>emojis</a:t>
            </a:r>
            <a:r>
              <a:rPr lang="en-IE" sz="2400" b="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IE" sz="24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IE" sz="2400" b="0" dirty="0" err="1">
                <a:latin typeface="Helvetica" panose="020B0604020202020204" pitchFamily="34" charset="0"/>
                <a:cs typeface="Helvetica" panose="020B0604020202020204" pitchFamily="34" charset="0"/>
              </a:rPr>
              <a:t>Papachristopoulos</a:t>
            </a:r>
            <a:r>
              <a:rPr lang="en-IE" sz="2400" b="0" dirty="0">
                <a:latin typeface="Helvetica" panose="020B0604020202020204" pitchFamily="34" charset="0"/>
                <a:cs typeface="Helvetica" panose="020B0604020202020204" pitchFamily="34" charset="0"/>
              </a:rPr>
              <a:t>, Leonidas, &amp; </a:t>
            </a:r>
            <a:r>
              <a:rPr lang="en-IE" sz="2400" b="0" dirty="0" err="1">
                <a:latin typeface="Helvetica" panose="020B0604020202020204" pitchFamily="34" charset="0"/>
                <a:cs typeface="Helvetica" panose="020B0604020202020204" pitchFamily="34" charset="0"/>
              </a:rPr>
              <a:t>Tsakonas</a:t>
            </a:r>
            <a:r>
              <a:rPr lang="en-IE" sz="2400" b="0" dirty="0">
                <a:latin typeface="Helvetica" panose="020B0604020202020204" pitchFamily="34" charset="0"/>
                <a:cs typeface="Helvetica" panose="020B0604020202020204" pitchFamily="34" charset="0"/>
              </a:rPr>
              <a:t>, Giannis. (2019). More than a Feeling: Insights and Information from a Sentiment Analysis Study. </a:t>
            </a:r>
            <a:r>
              <a:rPr lang="en-IE" sz="2400" b="0" dirty="0" err="1">
                <a:latin typeface="Helvetica" panose="020B0604020202020204" pitchFamily="34" charset="0"/>
                <a:cs typeface="Helvetica" panose="020B0604020202020204" pitchFamily="34" charset="0"/>
              </a:rPr>
              <a:t>Zenodo</a:t>
            </a:r>
            <a:r>
              <a:rPr lang="en-IE" sz="2400" b="0" dirty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en-IE" sz="2400" b="0" dirty="0">
                <a:latin typeface="Helvetica" panose="020B0604020202020204" pitchFamily="34" charset="0"/>
                <a:cs typeface="Helvetica" panose="020B0604020202020204" pitchFamily="34" charset="0"/>
                <a:hlinkClick r:id="rId3"/>
              </a:rPr>
              <a:t>http://doi.org/10.5281/zenodo.3250209</a:t>
            </a:r>
            <a:endParaRPr lang="en-IE" sz="24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44795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04563" y="1626413"/>
            <a:ext cx="5844209" cy="1042950"/>
          </a:xfrm>
        </p:spPr>
        <p:txBody>
          <a:bodyPr/>
          <a:lstStyle/>
          <a:p>
            <a:r>
              <a:rPr lang="en-IE" dirty="0"/>
              <a:t>Information Sheet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115512" y="152399"/>
            <a:ext cx="6952287" cy="98345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0137913" y="2955113"/>
            <a:ext cx="5243513" cy="5238750"/>
          </a:xfrm>
        </p:spPr>
        <p:txBody>
          <a:bodyPr/>
          <a:lstStyle/>
          <a:p>
            <a:pPr marL="0" indent="0">
              <a:buNone/>
            </a:pPr>
            <a:r>
              <a:rPr lang="en-IE" sz="2400" b="0" dirty="0"/>
              <a:t>Resource created by UL ITD. Available in </a:t>
            </a:r>
            <a:r>
              <a:rPr lang="en-IE" sz="2400" dirty="0">
                <a:hlinkClick r:id="rId3"/>
              </a:rPr>
              <a:t>Microsoft 365 Training Centre</a:t>
            </a:r>
            <a:endParaRPr lang="en-IE" sz="2400" b="0" dirty="0"/>
          </a:p>
          <a:p>
            <a:pPr marL="0" indent="0">
              <a:buNone/>
            </a:pPr>
            <a:endParaRPr lang="en-IE" b="0" dirty="0"/>
          </a:p>
          <a:p>
            <a:pPr marL="0" indent="0">
              <a:buNone/>
            </a:pPr>
            <a:endParaRPr lang="en-IE" b="0" dirty="0"/>
          </a:p>
        </p:txBody>
      </p:sp>
    </p:spTree>
    <p:extLst>
      <p:ext uri="{BB962C8B-B14F-4D97-AF65-F5344CB8AC3E}">
        <p14:creationId xmlns:p14="http://schemas.microsoft.com/office/powerpoint/2010/main" val="3358672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Early Concept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92950"/>
            <a:ext cx="6724650" cy="9512817"/>
          </a:xfrm>
        </p:spPr>
      </p:pic>
    </p:spTree>
    <p:extLst>
      <p:ext uri="{BB962C8B-B14F-4D97-AF65-F5344CB8AC3E}">
        <p14:creationId xmlns:p14="http://schemas.microsoft.com/office/powerpoint/2010/main" val="3921068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Redesign </a:t>
            </a:r>
            <a:br>
              <a:rPr lang="en-IE" dirty="0"/>
            </a:br>
            <a:r>
              <a:rPr lang="en-IE" dirty="0"/>
              <a:t>Draft 1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34875"/>
            <a:ext cx="6724650" cy="9512818"/>
          </a:xfrm>
        </p:spPr>
      </p:pic>
      <p:sp>
        <p:nvSpPr>
          <p:cNvPr id="6" name="TextBox 5"/>
          <p:cNvSpPr txBox="1"/>
          <p:nvPr/>
        </p:nvSpPr>
        <p:spPr>
          <a:xfrm>
            <a:off x="864000" y="4853078"/>
            <a:ext cx="4214423" cy="476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rgbClr val="00533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Take it handy with the colour</a:t>
            </a:r>
          </a:p>
        </p:txBody>
      </p:sp>
    </p:spTree>
    <p:extLst>
      <p:ext uri="{BB962C8B-B14F-4D97-AF65-F5344CB8AC3E}">
        <p14:creationId xmlns:p14="http://schemas.microsoft.com/office/powerpoint/2010/main" val="2011045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Redesign </a:t>
            </a:r>
            <a:br>
              <a:rPr lang="en-IE" dirty="0"/>
            </a:br>
            <a:r>
              <a:rPr lang="en-IE" dirty="0"/>
              <a:t>Draft 2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78" y="146236"/>
            <a:ext cx="6895571" cy="9754605"/>
          </a:xfrm>
        </p:spPr>
      </p:pic>
      <p:sp>
        <p:nvSpPr>
          <p:cNvPr id="7" name="TextBox 6"/>
          <p:cNvSpPr txBox="1"/>
          <p:nvPr/>
        </p:nvSpPr>
        <p:spPr>
          <a:xfrm>
            <a:off x="1142472" y="7524750"/>
            <a:ext cx="4065986" cy="124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00533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Change the alignment of the graphics and colour scheme</a:t>
            </a:r>
          </a:p>
        </p:txBody>
      </p:sp>
    </p:spTree>
    <p:extLst>
      <p:ext uri="{BB962C8B-B14F-4D97-AF65-F5344CB8AC3E}">
        <p14:creationId xmlns:p14="http://schemas.microsoft.com/office/powerpoint/2010/main" val="918308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Draft 3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80" y="119287"/>
            <a:ext cx="6914620" cy="9781554"/>
          </a:xfrm>
        </p:spPr>
      </p:pic>
      <p:sp>
        <p:nvSpPr>
          <p:cNvPr id="7" name="TextBox 6"/>
          <p:cNvSpPr txBox="1"/>
          <p:nvPr/>
        </p:nvSpPr>
        <p:spPr>
          <a:xfrm>
            <a:off x="2849164" y="3028950"/>
            <a:ext cx="2173800" cy="476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rgbClr val="00533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Too much text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89372" y="4343238"/>
            <a:ext cx="3772186" cy="476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rgbClr val="00533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Where are the headings?</a:t>
            </a:r>
          </a:p>
        </p:txBody>
      </p:sp>
    </p:spTree>
    <p:extLst>
      <p:ext uri="{BB962C8B-B14F-4D97-AF65-F5344CB8AC3E}">
        <p14:creationId xmlns:p14="http://schemas.microsoft.com/office/powerpoint/2010/main" val="2844167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Draft 8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0" y="280230"/>
            <a:ext cx="6800849" cy="9620611"/>
          </a:xfrm>
        </p:spPr>
      </p:pic>
      <p:sp>
        <p:nvSpPr>
          <p:cNvPr id="7" name="TextBox 6"/>
          <p:cNvSpPr txBox="1"/>
          <p:nvPr/>
        </p:nvSpPr>
        <p:spPr>
          <a:xfrm>
            <a:off x="864000" y="2780474"/>
            <a:ext cx="4065986" cy="476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00533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Edited text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4000" y="4230043"/>
            <a:ext cx="4065986" cy="476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rgbClr val="00533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Included headings</a:t>
            </a:r>
          </a:p>
        </p:txBody>
      </p:sp>
    </p:spTree>
    <p:extLst>
      <p:ext uri="{BB962C8B-B14F-4D97-AF65-F5344CB8AC3E}">
        <p14:creationId xmlns:p14="http://schemas.microsoft.com/office/powerpoint/2010/main" val="3237781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Draft 11!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78" y="200134"/>
            <a:ext cx="6857471" cy="9700706"/>
          </a:xfrm>
        </p:spPr>
      </p:pic>
      <p:sp>
        <p:nvSpPr>
          <p:cNvPr id="6" name="TextBox 5"/>
          <p:cNvSpPr txBox="1"/>
          <p:nvPr/>
        </p:nvSpPr>
        <p:spPr>
          <a:xfrm>
            <a:off x="11713129" y="2628576"/>
            <a:ext cx="4519186" cy="476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rgbClr val="00533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More headings for consistency</a:t>
            </a:r>
          </a:p>
        </p:txBody>
      </p:sp>
    </p:spTree>
    <p:extLst>
      <p:ext uri="{BB962C8B-B14F-4D97-AF65-F5344CB8AC3E}">
        <p14:creationId xmlns:p14="http://schemas.microsoft.com/office/powerpoint/2010/main" val="3454301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Draft 12!</a:t>
            </a:r>
            <a:br>
              <a:rPr lang="en-IE" dirty="0"/>
            </a:br>
            <a:r>
              <a:rPr lang="en-IE" dirty="0"/>
              <a:t>Final version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295266"/>
            <a:ext cx="6972299" cy="9863147"/>
          </a:xfrm>
        </p:spPr>
      </p:pic>
      <p:sp>
        <p:nvSpPr>
          <p:cNvPr id="6" name="TextBox 5"/>
          <p:cNvSpPr txBox="1"/>
          <p:nvPr/>
        </p:nvSpPr>
        <p:spPr>
          <a:xfrm>
            <a:off x="864000" y="7658100"/>
            <a:ext cx="4426212" cy="476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dirty="0">
                <a:solidFill>
                  <a:srgbClr val="00533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Reverted to original alignment</a:t>
            </a:r>
          </a:p>
        </p:txBody>
      </p:sp>
    </p:spTree>
    <p:extLst>
      <p:ext uri="{BB962C8B-B14F-4D97-AF65-F5344CB8AC3E}">
        <p14:creationId xmlns:p14="http://schemas.microsoft.com/office/powerpoint/2010/main" val="3148209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64000" y="3319500"/>
            <a:ext cx="14022170" cy="1042950"/>
          </a:xfrm>
        </p:spPr>
        <p:txBody>
          <a:bodyPr/>
          <a:lstStyle/>
          <a:p>
            <a:r>
              <a:rPr lang="en-IE" dirty="0"/>
              <a:t>Do you have any experience making posters for academic or personal reasons?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64000" y="5372100"/>
            <a:ext cx="14022170" cy="2307788"/>
          </a:xfrm>
        </p:spPr>
        <p:txBody>
          <a:bodyPr/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200" dirty="0"/>
              <a:t>Please visit </a:t>
            </a:r>
            <a:r>
              <a:rPr lang="en-US" sz="3200" dirty="0">
                <a:hlinkClick r:id="rId2"/>
              </a:rPr>
              <a:t>www.menti.com</a:t>
            </a:r>
            <a:r>
              <a:rPr lang="en-US" sz="3200" dirty="0"/>
              <a:t> and use the code </a:t>
            </a:r>
            <a:r>
              <a:rPr lang="en-IE" sz="3200" b="1" dirty="0"/>
              <a:t>2633 6763 </a:t>
            </a:r>
            <a:r>
              <a:rPr lang="en-US" sz="3200" dirty="0"/>
              <a:t>to provide your answer</a:t>
            </a:r>
          </a:p>
          <a:p>
            <a:endParaRPr lang="en-US" sz="3200" dirty="0"/>
          </a:p>
          <a:p>
            <a:pPr marL="0" indent="0" algn="ctr">
              <a:buNone/>
            </a:pPr>
            <a:r>
              <a:rPr lang="en-IE" sz="3200" dirty="0">
                <a:hlinkClick r:id="rId3"/>
              </a:rPr>
              <a:t>https://www.menti.com/a7gbo3hsba</a:t>
            </a:r>
            <a:endParaRPr lang="en-IE" sz="32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2871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What is </a:t>
            </a:r>
            <a:r>
              <a:rPr lang="en-IE" dirty="0" err="1"/>
              <a:t>Canva</a:t>
            </a:r>
            <a:r>
              <a:rPr lang="en-IE" dirty="0"/>
              <a:t>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64000" y="2412000"/>
            <a:ext cx="6046009" cy="4772588"/>
          </a:xfrm>
        </p:spPr>
        <p:txBody>
          <a:bodyPr/>
          <a:lstStyle/>
          <a:p>
            <a:r>
              <a:rPr lang="en-IE" sz="2400" dirty="0"/>
              <a:t>Free online graphic design tool</a:t>
            </a:r>
          </a:p>
          <a:p>
            <a:r>
              <a:rPr lang="en-IE" sz="2400" dirty="0"/>
              <a:t>Design posters, presentations, infographics, greeting cards, CVs, social media content</a:t>
            </a:r>
          </a:p>
          <a:p>
            <a:r>
              <a:rPr lang="en-IE" sz="2400" dirty="0"/>
              <a:t>Two versions – Free &amp; Premium (Paid)</a:t>
            </a:r>
          </a:p>
          <a:p>
            <a:r>
              <a:rPr lang="en-IE" sz="2400" dirty="0"/>
              <a:t>Register for an account at </a:t>
            </a:r>
            <a:r>
              <a:rPr lang="en-IE" sz="2400" dirty="0">
                <a:hlinkClick r:id="rId2"/>
              </a:rPr>
              <a:t>https://www.canva.com</a:t>
            </a:r>
            <a:endParaRPr lang="en-IE" sz="2400" dirty="0"/>
          </a:p>
          <a:p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009" y="1447800"/>
            <a:ext cx="8918893" cy="607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0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Tip 1. Group elements together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4900" y="2876550"/>
            <a:ext cx="5662595" cy="5239226"/>
          </a:xfrm>
        </p:spPr>
        <p:txBody>
          <a:bodyPr/>
          <a:lstStyle/>
          <a:p>
            <a:r>
              <a:rPr lang="en-IE" sz="2400" b="0" dirty="0"/>
              <a:t>Move multiple elements together at once.</a:t>
            </a:r>
          </a:p>
          <a:p>
            <a:endParaRPr lang="en-IE" sz="2400" b="0" dirty="0"/>
          </a:p>
          <a:p>
            <a:r>
              <a:rPr lang="en-IE" sz="2400" b="0" dirty="0"/>
              <a:t>Highlight the desired elements and use CMD+G to create a group.</a:t>
            </a:r>
          </a:p>
          <a:p>
            <a:endParaRPr lang="en-IE" sz="2400" b="0" dirty="0"/>
          </a:p>
          <a:p>
            <a:r>
              <a:rPr lang="en-IE" sz="2400" b="0" dirty="0"/>
              <a:t>Ungroup the elements to make additional edits</a:t>
            </a:r>
          </a:p>
          <a:p>
            <a:endParaRPr lang="en-IE" sz="1600" dirty="0"/>
          </a:p>
        </p:txBody>
      </p:sp>
      <p:pic>
        <p:nvPicPr>
          <p:cNvPr id="6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r="2849"/>
          <a:stretch>
            <a:fillRect/>
          </a:stretch>
        </p:blipFill>
        <p:spPr>
          <a:xfrm>
            <a:off x="8001000" y="73088"/>
            <a:ext cx="7512050" cy="8442262"/>
          </a:xfrm>
        </p:spPr>
      </p:pic>
    </p:spTree>
    <p:extLst>
      <p:ext uri="{BB962C8B-B14F-4D97-AF65-F5344CB8AC3E}">
        <p14:creationId xmlns:p14="http://schemas.microsoft.com/office/powerpoint/2010/main" val="2462145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Tip 2. Positioning and layering your elements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3999" y="3485675"/>
            <a:ext cx="5243495" cy="5239226"/>
          </a:xfrm>
        </p:spPr>
        <p:txBody>
          <a:bodyPr/>
          <a:lstStyle/>
          <a:p>
            <a:pPr marL="0" indent="0">
              <a:buNone/>
            </a:pPr>
            <a:r>
              <a:rPr lang="en-IE" sz="2400" b="0" dirty="0"/>
              <a:t>You can use the ‘Position’ controls to </a:t>
            </a:r>
          </a:p>
          <a:p>
            <a:r>
              <a:rPr lang="en-IE" sz="2400" b="0" dirty="0"/>
              <a:t>move elements into the foreground</a:t>
            </a:r>
          </a:p>
          <a:p>
            <a:r>
              <a:rPr lang="en-IE" sz="2400" b="0" dirty="0"/>
              <a:t>send them to the background</a:t>
            </a:r>
          </a:p>
          <a:p>
            <a:r>
              <a:rPr lang="en-IE" sz="2400" b="0" dirty="0"/>
              <a:t>align them to a particular area of the design</a:t>
            </a:r>
          </a:p>
          <a:p>
            <a:endParaRPr lang="en-IE" sz="2400" b="0" dirty="0"/>
          </a:p>
          <a:p>
            <a:pPr marL="0" indent="0">
              <a:buNone/>
            </a:pPr>
            <a:r>
              <a:rPr lang="en-IE" sz="2400" b="0" dirty="0"/>
              <a:t>Layering also is useful to create your own designs free from copyright.</a:t>
            </a:r>
          </a:p>
          <a:p>
            <a:endParaRPr lang="en-IE" sz="1800" dirty="0"/>
          </a:p>
        </p:txBody>
      </p:sp>
      <p:pic>
        <p:nvPicPr>
          <p:cNvPr id="6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3" r="5223"/>
          <a:stretch>
            <a:fillRect/>
          </a:stretch>
        </p:blipFill>
        <p:spPr>
          <a:xfrm>
            <a:off x="7926388" y="211137"/>
            <a:ext cx="7766518" cy="8342313"/>
          </a:xfrm>
        </p:spPr>
      </p:pic>
    </p:spTree>
    <p:extLst>
      <p:ext uri="{BB962C8B-B14F-4D97-AF65-F5344CB8AC3E}">
        <p14:creationId xmlns:p14="http://schemas.microsoft.com/office/powerpoint/2010/main" val="878722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4000" y="1147800"/>
            <a:ext cx="5243495" cy="1423950"/>
          </a:xfrm>
        </p:spPr>
        <p:txBody>
          <a:bodyPr/>
          <a:lstStyle/>
          <a:p>
            <a:r>
              <a:rPr lang="en-IE" dirty="0"/>
              <a:t>Tip 3. Upload images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4000" y="2914650"/>
            <a:ext cx="5243495" cy="5848351"/>
          </a:xfrm>
        </p:spPr>
        <p:txBody>
          <a:bodyPr/>
          <a:lstStyle/>
          <a:p>
            <a:r>
              <a:rPr lang="en-IE" sz="2400" b="0" dirty="0" err="1"/>
              <a:t>Canva</a:t>
            </a:r>
            <a:r>
              <a:rPr lang="en-IE" sz="2400" b="0" dirty="0"/>
              <a:t> has excellent free high-quality images, along with premium pay-to-use images.</a:t>
            </a:r>
          </a:p>
          <a:p>
            <a:r>
              <a:rPr lang="en-IE" sz="2400" b="0" dirty="0"/>
              <a:t>If you cant find what you need for free on </a:t>
            </a:r>
            <a:r>
              <a:rPr lang="en-IE" sz="2400" b="0" dirty="0" err="1"/>
              <a:t>Canva</a:t>
            </a:r>
            <a:r>
              <a:rPr lang="en-IE" sz="2400" b="0" dirty="0"/>
              <a:t>, look elsewhere, and upload your own image.</a:t>
            </a:r>
          </a:p>
          <a:p>
            <a:r>
              <a:rPr lang="en-IE" sz="2400" b="0" dirty="0" err="1">
                <a:hlinkClick r:id="rId2"/>
              </a:rPr>
              <a:t>Pixabay</a:t>
            </a:r>
            <a:r>
              <a:rPr lang="en-IE" sz="2400" b="0" dirty="0"/>
              <a:t> and </a:t>
            </a:r>
            <a:r>
              <a:rPr lang="en-IE" sz="2400" b="0" dirty="0" err="1">
                <a:hlinkClick r:id="rId3"/>
              </a:rPr>
              <a:t>Freeimages</a:t>
            </a:r>
            <a:r>
              <a:rPr lang="en-IE" sz="2400" b="0" dirty="0"/>
              <a:t> are good providers for images free from copyright. </a:t>
            </a:r>
          </a:p>
          <a:p>
            <a:endParaRPr lang="en-IE" sz="2800" dirty="0"/>
          </a:p>
        </p:txBody>
      </p:sp>
      <p:pic>
        <p:nvPicPr>
          <p:cNvPr id="6" name="Picture Placeholder 10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85" r="-39085"/>
          <a:stretch/>
        </p:blipFill>
        <p:spPr>
          <a:xfrm>
            <a:off x="7905750" y="0"/>
            <a:ext cx="8134350" cy="8553450"/>
          </a:xfrm>
          <a:solidFill>
            <a:srgbClr val="C5E4A8"/>
          </a:solidFill>
        </p:spPr>
      </p:pic>
    </p:spTree>
    <p:extLst>
      <p:ext uri="{BB962C8B-B14F-4D97-AF65-F5344CB8AC3E}">
        <p14:creationId xmlns:p14="http://schemas.microsoft.com/office/powerpoint/2010/main" val="2054368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Tip 4. Create a team for group projects</a:t>
            </a:r>
            <a:br>
              <a:rPr lang="en-IE" dirty="0"/>
            </a:br>
            <a:r>
              <a:rPr lang="en-IE" dirty="0"/>
              <a:t> 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3999" y="2837975"/>
            <a:ext cx="5243495" cy="5239226"/>
          </a:xfrm>
        </p:spPr>
        <p:txBody>
          <a:bodyPr/>
          <a:lstStyle/>
          <a:p>
            <a:r>
              <a:rPr lang="en-IE" sz="2400" b="0" dirty="0"/>
              <a:t>You can create small teams in </a:t>
            </a:r>
            <a:r>
              <a:rPr lang="en-IE" sz="2400" b="0" dirty="0" err="1"/>
              <a:t>Canva</a:t>
            </a:r>
            <a:r>
              <a:rPr lang="en-IE" sz="2400" b="0" dirty="0"/>
              <a:t>.</a:t>
            </a:r>
          </a:p>
          <a:p>
            <a:r>
              <a:rPr lang="en-IE" sz="2400" b="0" dirty="0"/>
              <a:t>Useful if you`re in a group project as multiple people can access and make edits.</a:t>
            </a:r>
          </a:p>
          <a:p>
            <a:endParaRPr lang="en-IE" sz="2400" b="0" dirty="0"/>
          </a:p>
          <a:p>
            <a:r>
              <a:rPr lang="en-IE" sz="2400" b="0" dirty="0"/>
              <a:t>Ensure you trust who you give access to, they can also delete your work!</a:t>
            </a:r>
          </a:p>
          <a:p>
            <a:endParaRPr lang="en-IE" dirty="0"/>
          </a:p>
        </p:txBody>
      </p:sp>
      <p:pic>
        <p:nvPicPr>
          <p:cNvPr id="6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r="20369"/>
          <a:stretch>
            <a:fillRect/>
          </a:stretch>
        </p:blipFill>
        <p:spPr>
          <a:xfrm>
            <a:off x="8134350" y="285751"/>
            <a:ext cx="7734300" cy="8204200"/>
          </a:xfrm>
        </p:spPr>
      </p:pic>
    </p:spTree>
    <p:extLst>
      <p:ext uri="{BB962C8B-B14F-4D97-AF65-F5344CB8AC3E}">
        <p14:creationId xmlns:p14="http://schemas.microsoft.com/office/powerpoint/2010/main" val="2860449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Tip 5. Downloading your product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sz="2400" b="0" dirty="0"/>
              <a:t>Multiple file format options available.</a:t>
            </a:r>
          </a:p>
          <a:p>
            <a:pPr marL="0" indent="0">
              <a:buNone/>
            </a:pPr>
            <a:endParaRPr lang="en-IE" sz="2400" b="0" dirty="0"/>
          </a:p>
          <a:p>
            <a:pPr marL="0" indent="0">
              <a:buNone/>
            </a:pPr>
            <a:r>
              <a:rPr lang="en-IE" sz="2400" b="0" dirty="0"/>
              <a:t>Download as PNG or JPG - I have had issues printing with the recommended PDF option.</a:t>
            </a:r>
          </a:p>
        </p:txBody>
      </p:sp>
      <p:pic>
        <p:nvPicPr>
          <p:cNvPr id="6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r="15604"/>
          <a:stretch>
            <a:fillRect/>
          </a:stretch>
        </p:blipFill>
        <p:spPr>
          <a:xfrm>
            <a:off x="8380571" y="171450"/>
            <a:ext cx="7475379" cy="8401050"/>
          </a:xfrm>
        </p:spPr>
      </p:pic>
    </p:spTree>
    <p:extLst>
      <p:ext uri="{BB962C8B-B14F-4D97-AF65-F5344CB8AC3E}">
        <p14:creationId xmlns:p14="http://schemas.microsoft.com/office/powerpoint/2010/main" val="359652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8867D83-89DC-4DE0-ADF2-66E83AE5E583}"/>
              </a:ext>
            </a:extLst>
          </p:cNvPr>
          <p:cNvSpPr txBox="1">
            <a:spLocks/>
          </p:cNvSpPr>
          <p:nvPr/>
        </p:nvSpPr>
        <p:spPr>
          <a:xfrm>
            <a:off x="12901967" y="4134673"/>
            <a:ext cx="2956342" cy="430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12193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b="1" kern="1200">
                <a:solidFill>
                  <a:srgbClr val="00A956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2000" dirty="0" err="1"/>
              <a:t>ul.ie</a:t>
            </a:r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515913" y="7188355"/>
            <a:ext cx="4290865" cy="2311778"/>
            <a:chOff x="639481" y="6263962"/>
            <a:chExt cx="4306284" cy="28323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C964EB-CA87-B44B-8F66-00B8FB0AA91E}"/>
                </a:ext>
              </a:extLst>
            </p:cNvPr>
            <p:cNvSpPr txBox="1"/>
            <p:nvPr/>
          </p:nvSpPr>
          <p:spPr>
            <a:xfrm>
              <a:off x="639481" y="6263962"/>
              <a:ext cx="4306284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5580"/>
                </a:lnSpc>
              </a:pPr>
              <a:r>
                <a:rPr lang="en-IE" sz="5400" b="1" spc="-1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Social media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CC70B2-3C5C-E747-9F6B-2903179D7F2D}"/>
                </a:ext>
              </a:extLst>
            </p:cNvPr>
            <p:cNvSpPr txBox="1"/>
            <p:nvPr/>
          </p:nvSpPr>
          <p:spPr>
            <a:xfrm>
              <a:off x="1217692" y="7074440"/>
              <a:ext cx="19403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IE" sz="2400" spc="150" dirty="0" err="1">
                  <a:solidFill>
                    <a:schemeClr val="bg1"/>
                  </a:solidFill>
                  <a:latin typeface="Inter" panose="020B0502030000000004" pitchFamily="34" charset="0"/>
                  <a:ea typeface="Inter" panose="020B0502030000000004" pitchFamily="34" charset="0"/>
                </a:rPr>
                <a:t>ullibrary</a:t>
              </a:r>
              <a:endParaRPr lang="en-IE" sz="2400" spc="150" dirty="0">
                <a:solidFill>
                  <a:srgbClr val="CC343B"/>
                </a:solidFill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27419F-A4ED-CA4C-9924-DC47A6C4DB06}"/>
                </a:ext>
              </a:extLst>
            </p:cNvPr>
            <p:cNvSpPr txBox="1"/>
            <p:nvPr/>
          </p:nvSpPr>
          <p:spPr>
            <a:xfrm>
              <a:off x="1217692" y="7576328"/>
              <a:ext cx="19403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IE" sz="2400" spc="150" dirty="0" err="1">
                  <a:solidFill>
                    <a:schemeClr val="bg1"/>
                  </a:solidFill>
                  <a:latin typeface="Inter" panose="020B0502030000000004" pitchFamily="34" charset="0"/>
                  <a:ea typeface="Inter" panose="020B0502030000000004" pitchFamily="34" charset="0"/>
                </a:rPr>
                <a:t>ullibrary</a:t>
              </a:r>
              <a:endParaRPr lang="en-IE" sz="2400" spc="150" dirty="0">
                <a:solidFill>
                  <a:srgbClr val="CC343B"/>
                </a:solidFill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F651298-84D2-0E4E-97E6-BB14908C060E}"/>
                </a:ext>
              </a:extLst>
            </p:cNvPr>
            <p:cNvSpPr txBox="1"/>
            <p:nvPr/>
          </p:nvSpPr>
          <p:spPr>
            <a:xfrm>
              <a:off x="1217692" y="8078217"/>
              <a:ext cx="1940382" cy="1018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IE" sz="2400" spc="150" dirty="0" err="1">
                  <a:solidFill>
                    <a:schemeClr val="bg1"/>
                  </a:solidFill>
                  <a:latin typeface="Inter" panose="020B0502030000000004" pitchFamily="34" charset="0"/>
                  <a:ea typeface="Inter" panose="020B0502030000000004" pitchFamily="34" charset="0"/>
                </a:rPr>
                <a:t>LibraryUL</a:t>
              </a:r>
              <a:endParaRPr lang="en-IE" sz="2400" spc="150" dirty="0">
                <a:solidFill>
                  <a:srgbClr val="CC343B"/>
                </a:solidFill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B64B3D-01AA-194B-8C9E-47FEEB733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313" y="7603696"/>
              <a:ext cx="421767" cy="4386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8D68B3-BE5F-3F4A-897A-C35DFB490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313" y="7121212"/>
              <a:ext cx="421767" cy="42176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10BD81B-551D-9C41-8264-537C4A9E9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313" y="8122506"/>
              <a:ext cx="421767" cy="41854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15913" y="4966297"/>
            <a:ext cx="5192947" cy="2623496"/>
            <a:chOff x="871332" y="2225152"/>
            <a:chExt cx="5192947" cy="242718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C964EB-CA87-B44B-8F66-00B8FB0AA91E}"/>
                </a:ext>
              </a:extLst>
            </p:cNvPr>
            <p:cNvSpPr txBox="1"/>
            <p:nvPr/>
          </p:nvSpPr>
          <p:spPr>
            <a:xfrm>
              <a:off x="871332" y="2225152"/>
              <a:ext cx="4306284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5580"/>
                </a:lnSpc>
              </a:pPr>
              <a:r>
                <a:rPr lang="en-IE" sz="5400" b="1" spc="-1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Contact Library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CC70B2-3C5C-E747-9F6B-2903179D7F2D}"/>
                </a:ext>
              </a:extLst>
            </p:cNvPr>
            <p:cNvSpPr txBox="1"/>
            <p:nvPr/>
          </p:nvSpPr>
          <p:spPr>
            <a:xfrm>
              <a:off x="871332" y="2851848"/>
              <a:ext cx="5192947" cy="1800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IE" sz="2400" spc="150" dirty="0">
                  <a:solidFill>
                    <a:srgbClr val="FFC72D"/>
                  </a:solidFill>
                  <a:latin typeface="Inter" panose="020B0502030000000004" pitchFamily="34" charset="0"/>
                  <a:ea typeface="Inter" panose="020B0502030000000004" pitchFamily="34" charset="0"/>
                </a:rPr>
                <a:t>Email: </a:t>
              </a:r>
              <a:r>
                <a:rPr lang="en-IE" sz="2400" spc="150" dirty="0" err="1">
                  <a:solidFill>
                    <a:schemeClr val="bg1"/>
                  </a:solidFill>
                  <a:latin typeface="Inter" panose="020B0502030000000004" pitchFamily="34" charset="0"/>
                  <a:ea typeface="Inter" panose="020B0502030000000004" pitchFamily="34" charset="0"/>
                </a:rPr>
                <a:t>libinfo@ul.ie</a:t>
              </a:r>
              <a:endParaRPr lang="en-IE" sz="2400" spc="15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n-IE" sz="2400" spc="150" dirty="0">
                  <a:solidFill>
                    <a:srgbClr val="FFC72D"/>
                  </a:solidFill>
                  <a:latin typeface="Inter" panose="020B0502030000000004" pitchFamily="34" charset="0"/>
                  <a:ea typeface="Inter" panose="020B0502030000000004" pitchFamily="34" charset="0"/>
                </a:rPr>
                <a:t>Web/Chat: </a:t>
              </a:r>
              <a:r>
                <a:rPr lang="en-IE" sz="2400" spc="150" dirty="0">
                  <a:solidFill>
                    <a:schemeClr val="bg1"/>
                  </a:solidFill>
                  <a:latin typeface="Inter" panose="020B0502030000000004" pitchFamily="34" charset="0"/>
                  <a:ea typeface="Inter" panose="020B0502030000000004" pitchFamily="34" charset="0"/>
                </a:rPr>
                <a:t>ul.ie/library</a:t>
              </a:r>
            </a:p>
            <a:p>
              <a:pPr>
                <a:spcAft>
                  <a:spcPts val="600"/>
                </a:spcAft>
              </a:pPr>
              <a:r>
                <a:rPr lang="en-IE" sz="2400" spc="150" dirty="0">
                  <a:solidFill>
                    <a:srgbClr val="FFC72D"/>
                  </a:solidFill>
                  <a:latin typeface="Inter" panose="020B0502030000000004" pitchFamily="34" charset="0"/>
                  <a:ea typeface="Inter" panose="020B0502030000000004" pitchFamily="34" charset="0"/>
                </a:rPr>
                <a:t>Ask Us: </a:t>
              </a:r>
              <a:r>
                <a:rPr lang="en-IE" sz="2400" spc="150" dirty="0">
                  <a:solidFill>
                    <a:schemeClr val="bg1"/>
                  </a:solidFill>
                  <a:latin typeface="Inter" panose="020B0502030000000004" pitchFamily="34" charset="0"/>
                  <a:ea typeface="Inter" panose="020B0502030000000004" pitchFamily="34" charset="0"/>
                </a:rPr>
                <a:t>ul-ie.libanswers.com</a:t>
              </a:r>
            </a:p>
            <a:p>
              <a:pPr>
                <a:spcAft>
                  <a:spcPts val="600"/>
                </a:spcAft>
              </a:pPr>
              <a:endParaRPr lang="en-IE" sz="2400" spc="15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7021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64000" y="3319500"/>
            <a:ext cx="14022170" cy="1042950"/>
          </a:xfrm>
        </p:spPr>
        <p:txBody>
          <a:bodyPr/>
          <a:lstStyle/>
          <a:p>
            <a:r>
              <a:rPr lang="en-IE" dirty="0"/>
              <a:t>If you have created posters before, what tools/apps/software did you use?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64000" y="5372100"/>
            <a:ext cx="14022170" cy="2307788"/>
          </a:xfrm>
        </p:spPr>
        <p:txBody>
          <a:bodyPr/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3200" dirty="0"/>
              <a:t>Please visit </a:t>
            </a:r>
            <a:r>
              <a:rPr lang="en-US" sz="3200" dirty="0">
                <a:hlinkClick r:id="rId2"/>
              </a:rPr>
              <a:t>www.menti.com</a:t>
            </a:r>
            <a:r>
              <a:rPr lang="en-US" sz="3200" dirty="0"/>
              <a:t> and use the code </a:t>
            </a:r>
            <a:r>
              <a:rPr lang="en-IE" sz="3200" b="1" dirty="0"/>
              <a:t>2633 6763 </a:t>
            </a:r>
            <a:r>
              <a:rPr lang="en-US" sz="3200" dirty="0"/>
              <a:t>to provide your answer</a:t>
            </a:r>
          </a:p>
          <a:p>
            <a:pPr marL="0" indent="0" algn="ctr">
              <a:spcAft>
                <a:spcPts val="600"/>
              </a:spcAft>
              <a:buNone/>
            </a:pPr>
            <a:endParaRPr lang="en-US" sz="3200" dirty="0"/>
          </a:p>
          <a:p>
            <a:pPr marL="0" indent="0" algn="ctr">
              <a:spcAft>
                <a:spcPts val="600"/>
              </a:spcAft>
              <a:buNone/>
            </a:pPr>
            <a:r>
              <a:rPr lang="en-US" sz="3200" dirty="0">
                <a:hlinkClick r:id="rId3"/>
              </a:rPr>
              <a:t>https://www.menti.com/a7gbo3hsba</a:t>
            </a:r>
            <a:endParaRPr lang="en-US" sz="3200" dirty="0"/>
          </a:p>
          <a:p>
            <a:pPr marL="0" indent="0" algn="ctr">
              <a:spcAft>
                <a:spcPts val="600"/>
              </a:spcAft>
              <a:buNone/>
            </a:pPr>
            <a:endParaRPr lang="en-US" sz="3200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602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083" y="1067594"/>
            <a:ext cx="5993916" cy="1513001"/>
          </a:xfrm>
        </p:spPr>
        <p:txBody>
          <a:bodyPr/>
          <a:lstStyle/>
          <a:p>
            <a:r>
              <a:rPr lang="en-IE" sz="4400" dirty="0"/>
              <a:t>1. Purpose</a:t>
            </a:r>
            <a:endParaRPr lang="en-GB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1083" y="2580595"/>
            <a:ext cx="5554219" cy="2925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E" sz="2667" b="0" dirty="0"/>
              <a:t>What is the goal? Are you:</a:t>
            </a:r>
          </a:p>
          <a:p>
            <a:pPr marL="0" indent="0">
              <a:buNone/>
            </a:pPr>
            <a:endParaRPr lang="en-IE" sz="2667" b="0" dirty="0"/>
          </a:p>
          <a:p>
            <a:pPr marL="457257" indent="-457257"/>
            <a:r>
              <a:rPr lang="en-IE" sz="2667" b="0" dirty="0"/>
              <a:t>Selling a product</a:t>
            </a:r>
          </a:p>
          <a:p>
            <a:pPr marL="457257" indent="-457257"/>
            <a:r>
              <a:rPr lang="en-IE" sz="2667" b="0" dirty="0"/>
              <a:t>Promoting an event</a:t>
            </a:r>
          </a:p>
          <a:p>
            <a:pPr marL="457257" indent="-457257"/>
            <a:r>
              <a:rPr lang="en-IE" sz="2667" b="0" dirty="0"/>
              <a:t>Promoting research</a:t>
            </a:r>
          </a:p>
          <a:p>
            <a:pPr marL="457257" indent="-457257"/>
            <a:r>
              <a:rPr lang="en-IE" sz="2667" b="0" dirty="0"/>
              <a:t>Evoking an emotional response (Don’t be offensive)</a:t>
            </a:r>
          </a:p>
          <a:p>
            <a:pPr marL="457257" indent="-457257"/>
            <a:r>
              <a:rPr lang="en-IE" sz="2667" b="0" dirty="0"/>
              <a:t>Seeking help/volunteers</a:t>
            </a:r>
          </a:p>
          <a:p>
            <a:pPr marL="457257" indent="-457257"/>
            <a:endParaRPr lang="en-IE" sz="2667" dirty="0"/>
          </a:p>
          <a:p>
            <a:pPr marL="457257" indent="-457257"/>
            <a:endParaRPr lang="en-IE" sz="2667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0" y="190500"/>
            <a:ext cx="7620000" cy="83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57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200" dirty="0"/>
              <a:t>2. </a:t>
            </a:r>
            <a:r>
              <a:rPr lang="en-IE" sz="4000" dirty="0"/>
              <a:t>Concept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IE" sz="2400" b="0" dirty="0">
                <a:latin typeface="Helvetica" panose="020B0604020202020204" pitchFamily="34" charset="0"/>
                <a:cs typeface="Helvetica" panose="020B0604020202020204" pitchFamily="34" charset="0"/>
              </a:rPr>
              <a:t>Consider your target audience.</a:t>
            </a:r>
          </a:p>
          <a:p>
            <a:endParaRPr lang="en-IE" sz="24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IE" sz="2400" b="0" dirty="0">
                <a:latin typeface="Helvetica" panose="020B0604020202020204" pitchFamily="34" charset="0"/>
                <a:cs typeface="Helvetica" panose="020B0604020202020204" pitchFamily="34" charset="0"/>
              </a:rPr>
              <a:t>How are you going to visually convey your message to them (it should be instantly recognisable).</a:t>
            </a:r>
          </a:p>
          <a:p>
            <a:endParaRPr lang="en-IE" sz="24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IE" sz="2400" b="0" dirty="0">
                <a:latin typeface="Helvetica" panose="020B0604020202020204" pitchFamily="34" charset="0"/>
                <a:cs typeface="Helvetica" panose="020B0604020202020204" pitchFamily="34" charset="0"/>
              </a:rPr>
              <a:t>Tip: Browse </a:t>
            </a:r>
            <a:r>
              <a:rPr lang="en-IE" sz="2400" b="0" dirty="0" err="1">
                <a:latin typeface="Helvetica" panose="020B0604020202020204" pitchFamily="34" charset="0"/>
                <a:cs typeface="Helvetica" panose="020B0604020202020204" pitchFamily="34" charset="0"/>
              </a:rPr>
              <a:t>Canva</a:t>
            </a:r>
            <a:r>
              <a:rPr lang="en-IE" sz="2400" b="0" dirty="0">
                <a:latin typeface="Helvetica" panose="020B0604020202020204" pitchFamily="34" charset="0"/>
                <a:cs typeface="Helvetica" panose="020B0604020202020204" pitchFamily="34" charset="0"/>
              </a:rPr>
              <a:t> templates for inspiration if you do not have a concept.</a:t>
            </a:r>
          </a:p>
          <a:p>
            <a:endParaRPr lang="en-IE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98" t="-18969" r="-12193" b="-18617"/>
          <a:stretch/>
        </p:blipFill>
        <p:spPr>
          <a:xfrm>
            <a:off x="6724650" y="647700"/>
            <a:ext cx="8724900" cy="7277100"/>
          </a:xfrm>
        </p:spPr>
      </p:pic>
    </p:spTree>
    <p:extLst>
      <p:ext uri="{BB962C8B-B14F-4D97-AF65-F5344CB8AC3E}">
        <p14:creationId xmlns:p14="http://schemas.microsoft.com/office/powerpoint/2010/main" val="1538854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408" y="705644"/>
            <a:ext cx="5993916" cy="1513001"/>
          </a:xfrm>
        </p:spPr>
        <p:txBody>
          <a:bodyPr/>
          <a:lstStyle/>
          <a:p>
            <a:r>
              <a:rPr lang="en-IE" sz="4400" dirty="0"/>
              <a:t>3. Message</a:t>
            </a:r>
            <a:endParaRPr lang="en-GB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408" y="1990045"/>
            <a:ext cx="5739492" cy="29256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E" sz="2400" b="0" dirty="0"/>
              <a:t>Ensure that…</a:t>
            </a:r>
          </a:p>
          <a:p>
            <a:pPr marL="0" indent="0">
              <a:buNone/>
            </a:pPr>
            <a:endParaRPr lang="en-IE" sz="2400" b="0" dirty="0"/>
          </a:p>
          <a:p>
            <a:r>
              <a:rPr lang="en-IE" sz="2400" b="0" dirty="0"/>
              <a:t>The message is clear &amp; to the point</a:t>
            </a:r>
          </a:p>
          <a:p>
            <a:r>
              <a:rPr lang="en-IE" sz="2400" b="0" dirty="0"/>
              <a:t>Important information stands out</a:t>
            </a:r>
          </a:p>
          <a:p>
            <a:r>
              <a:rPr lang="en-IE" sz="2400" b="0" dirty="0"/>
              <a:t>You use headings and sections to differentiate ideas</a:t>
            </a:r>
          </a:p>
          <a:p>
            <a:r>
              <a:rPr lang="en-IE" sz="2400" b="0" dirty="0"/>
              <a:t>You use bullet points or numbering in favour of long sentences or blocks of text </a:t>
            </a:r>
          </a:p>
          <a:p>
            <a:r>
              <a:rPr lang="en-IE" sz="2400" b="0" dirty="0"/>
              <a:t>Include essential information.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78608"/>
            <a:ext cx="7064643" cy="827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02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292" y="682409"/>
            <a:ext cx="5993916" cy="1513001"/>
          </a:xfrm>
        </p:spPr>
        <p:txBody>
          <a:bodyPr/>
          <a:lstStyle/>
          <a:p>
            <a:r>
              <a:rPr lang="en-IE" dirty="0"/>
              <a:t>4. Colour, Font, Size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292" y="1633854"/>
            <a:ext cx="5060174" cy="2925668"/>
          </a:xfrm>
        </p:spPr>
        <p:txBody>
          <a:bodyPr>
            <a:noAutofit/>
          </a:bodyPr>
          <a:lstStyle/>
          <a:p>
            <a:r>
              <a:rPr lang="en-IE" sz="2400" b="0" dirty="0"/>
              <a:t>Contrasting colours and striking fonts will draw attention to your poster.</a:t>
            </a:r>
          </a:p>
          <a:p>
            <a:r>
              <a:rPr lang="en-IE" sz="2400" b="0" dirty="0">
                <a:solidFill>
                  <a:srgbClr val="7030A0"/>
                </a:solidFill>
              </a:rPr>
              <a:t>Be selective </a:t>
            </a:r>
            <a:r>
              <a:rPr lang="en-IE" sz="2400" b="0" dirty="0"/>
              <a:t>&amp; ensure they work together.</a:t>
            </a:r>
          </a:p>
          <a:p>
            <a:endParaRPr lang="en-IE" sz="2400" b="0" dirty="0"/>
          </a:p>
          <a:p>
            <a:r>
              <a:rPr lang="en-IE" sz="2400" b="0" dirty="0"/>
              <a:t>Varying fonts and headings are useful to identify different sections.</a:t>
            </a:r>
          </a:p>
          <a:p>
            <a:r>
              <a:rPr lang="en-IE" sz="2400" b="0" dirty="0"/>
              <a:t>Use a larger size to distinguish importance.</a:t>
            </a:r>
          </a:p>
          <a:p>
            <a:endParaRPr lang="en-IE" sz="2667" dirty="0"/>
          </a:p>
          <a:p>
            <a:endParaRPr lang="en-IE" sz="2667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04" y="229050"/>
            <a:ext cx="5235844" cy="7827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39596" y="8756660"/>
            <a:ext cx="10420545" cy="845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dirty="0"/>
              <a:t>Source: Business Insider, 250 YEARS OF GENIUS: A Look At The Evolution Of Guinness Advertising </a:t>
            </a:r>
          </a:p>
          <a:p>
            <a:r>
              <a:rPr lang="en-IE" sz="1200" dirty="0">
                <a:hlinkClick r:id="rId4"/>
              </a:rPr>
              <a:t>https://www.businessinsider.com/an-evolution-of-guinness-advertising-2012-3?r=US&amp;IR=T#1966-guinness-creates-a-parody-of-the-bayeux-tapestry-10</a:t>
            </a:r>
            <a:endParaRPr lang="en-IE" sz="1200" dirty="0"/>
          </a:p>
          <a:p>
            <a:r>
              <a:rPr lang="en-I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3198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8250" y="881100"/>
            <a:ext cx="5243495" cy="1423950"/>
          </a:xfrm>
        </p:spPr>
        <p:txBody>
          <a:bodyPr/>
          <a:lstStyle/>
          <a:p>
            <a:r>
              <a:rPr lang="en-IE" dirty="0"/>
              <a:t>5. Don't over do 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8250" y="2628425"/>
            <a:ext cx="5243495" cy="5239226"/>
          </a:xfrm>
        </p:spPr>
        <p:txBody>
          <a:bodyPr/>
          <a:lstStyle/>
          <a:p>
            <a:r>
              <a:rPr lang="en-IE" sz="2800" b="0" dirty="0"/>
              <a:t>Less is more.</a:t>
            </a:r>
          </a:p>
          <a:p>
            <a:endParaRPr lang="en-IE" sz="2800" b="0" dirty="0"/>
          </a:p>
          <a:p>
            <a:r>
              <a:rPr lang="en-IE" sz="2800" b="0" dirty="0"/>
              <a:t>Keep some clean space.</a:t>
            </a:r>
          </a:p>
          <a:p>
            <a:endParaRPr lang="en-IE" sz="2800" b="0" dirty="0"/>
          </a:p>
          <a:p>
            <a:r>
              <a:rPr lang="en-IE" sz="2800" b="0" dirty="0"/>
              <a:t>Minimalism is effective in poster design.</a:t>
            </a:r>
          </a:p>
          <a:p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626" y="340963"/>
            <a:ext cx="9464961" cy="64627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4000" y="8716235"/>
            <a:ext cx="51455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200" dirty="0">
                <a:hlinkClick r:id="rId3"/>
              </a:rPr>
              <a:t>Source: Behance.net, Minimalist advertising posters</a:t>
            </a:r>
          </a:p>
          <a:p>
            <a:r>
              <a:rPr lang="en-IE" sz="1200" dirty="0">
                <a:hlinkClick r:id="rId3"/>
              </a:rPr>
              <a:t>https://www.behance.net/gallery/59004649/Minimalist-advertising-posters</a:t>
            </a:r>
            <a:endParaRPr lang="en-IE" sz="1200" dirty="0"/>
          </a:p>
          <a:p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3438753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64000" y="702525"/>
            <a:ext cx="14022170" cy="1042950"/>
          </a:xfrm>
        </p:spPr>
        <p:txBody>
          <a:bodyPr/>
          <a:lstStyle/>
          <a:p>
            <a:r>
              <a:rPr lang="en-IE" dirty="0"/>
              <a:t>General guidelines to approach accessibility from a design perspective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>
          <a:xfrm>
            <a:off x="864000" y="2412000"/>
            <a:ext cx="6909475" cy="6445420"/>
          </a:xfrm>
        </p:spPr>
        <p:txBody>
          <a:bodyPr/>
          <a:lstStyle/>
          <a:p>
            <a:r>
              <a:rPr lang="en-IE" b="1" dirty="0"/>
              <a:t>Designing for users on the autistic spectrum</a:t>
            </a:r>
          </a:p>
          <a:p>
            <a:endParaRPr lang="en-IE" b="1" dirty="0"/>
          </a:p>
          <a:p>
            <a:r>
              <a:rPr lang="en-IE" b="1" dirty="0"/>
              <a:t>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use simple colours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write in plain English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use simple sentences and bullets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make buttons descriptive - for example, Attach 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build simple and consistent layouts</a:t>
            </a:r>
          </a:p>
          <a:p>
            <a:endParaRPr lang="en-IE" dirty="0"/>
          </a:p>
          <a:p>
            <a:r>
              <a:rPr lang="en-IE" b="1" dirty="0"/>
              <a:t>Don't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use bright contrasting colours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use figures of speech and idioms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create a wall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make buttons vague and unpredictable - for example, Click here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build complex and cluttered layouts</a:t>
            </a:r>
          </a:p>
          <a:p>
            <a:endParaRPr lang="en-IE" dirty="0"/>
          </a:p>
        </p:txBody>
      </p:sp>
      <p:sp>
        <p:nvSpPr>
          <p:cNvPr id="11" name="Content Placeholder 7"/>
          <p:cNvSpPr>
            <a:spLocks noGrp="1"/>
          </p:cNvSpPr>
          <p:nvPr>
            <p:ph sz="half" idx="13"/>
          </p:nvPr>
        </p:nvSpPr>
        <p:spPr>
          <a:xfrm>
            <a:off x="7976695" y="2412000"/>
            <a:ext cx="6909475" cy="6445420"/>
          </a:xfrm>
        </p:spPr>
        <p:txBody>
          <a:bodyPr/>
          <a:lstStyle/>
          <a:p>
            <a:r>
              <a:rPr lang="en-IE" b="1" dirty="0"/>
              <a:t>Designing for users with dyslexia</a:t>
            </a:r>
          </a:p>
          <a:p>
            <a:endParaRPr lang="en-IE" b="1" dirty="0"/>
          </a:p>
          <a:p>
            <a:r>
              <a:rPr lang="en-IE" b="1" dirty="0"/>
              <a:t>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use images and diagrams to support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align text to the left and keep a consistent layout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consider producing materials in other formats (for example, audio and video)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keep content short, clear and simple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let users change the contrast between background and text</a:t>
            </a:r>
          </a:p>
          <a:p>
            <a:endParaRPr lang="en-IE" dirty="0"/>
          </a:p>
          <a:p>
            <a:r>
              <a:rPr lang="en-IE" b="1" dirty="0"/>
              <a:t>Don't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use large blocks of heavy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underline words, use italics or write capitals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force users to remember things from previous pages - give reminders and prompts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rely on accurate spelling - use autocorrect or provide suggestions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dirty="0"/>
              <a:t>put too much information in one place</a:t>
            </a:r>
          </a:p>
          <a:p>
            <a:endParaRPr lang="en-IE" dirty="0"/>
          </a:p>
        </p:txBody>
      </p:sp>
      <p:sp>
        <p:nvSpPr>
          <p:cNvPr id="12" name="TextBox 11"/>
          <p:cNvSpPr txBox="1"/>
          <p:nvPr/>
        </p:nvSpPr>
        <p:spPr>
          <a:xfrm>
            <a:off x="1431388" y="9482587"/>
            <a:ext cx="10050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800" dirty="0">
                <a:latin typeface="Helvetica" panose="020B0604020202020204" pitchFamily="34" charset="0"/>
                <a:cs typeface="Helvetica" panose="020B0604020202020204" pitchFamily="34" charset="0"/>
              </a:rPr>
              <a:t>Source: </a:t>
            </a:r>
            <a:r>
              <a:rPr lang="en-IE" sz="1800" dirty="0">
                <a:latin typeface="Helvetica" panose="020B0604020202020204" pitchFamily="34" charset="0"/>
                <a:cs typeface="Helvetica" panose="020B0604020202020204" pitchFamily="34" charset="0"/>
                <a:hlinkClick r:id="rId2"/>
              </a:rPr>
              <a:t>https://accessibility.blog.gov.uk/2016/09/02/dos-and-donts-on-designing-for-accessibility/</a:t>
            </a:r>
            <a:endParaRPr lang="en-IE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910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L">
      <a:dk1>
        <a:srgbClr val="171616"/>
      </a:dk1>
      <a:lt1>
        <a:sysClr val="window" lastClr="FFFFFF"/>
      </a:lt1>
      <a:dk2>
        <a:srgbClr val="7F7F7F"/>
      </a:dk2>
      <a:lt2>
        <a:srgbClr val="E7E6E6"/>
      </a:lt2>
      <a:accent1>
        <a:srgbClr val="00B140"/>
      </a:accent1>
      <a:accent2>
        <a:srgbClr val="034638"/>
      </a:accent2>
      <a:accent3>
        <a:srgbClr val="00A3E0"/>
      </a:accent3>
      <a:accent4>
        <a:srgbClr val="FFC72C"/>
      </a:accent4>
      <a:accent5>
        <a:srgbClr val="E31C79"/>
      </a:accent5>
      <a:accent6>
        <a:srgbClr val="D45D00"/>
      </a:accent6>
      <a:hlink>
        <a:srgbClr val="00A3E0"/>
      </a:hlink>
      <a:folHlink>
        <a:srgbClr val="6F26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961_RD_UL_PPT_V1" id="{B1DF1E9F-A915-334F-8576-F19A781521BD}" vid="{D2420B80-F699-684B-A18E-0344655F8F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C552F5AE879E4895B2552FE01F44C0" ma:contentTypeVersion="10" ma:contentTypeDescription="Create a new document." ma:contentTypeScope="" ma:versionID="b245a98d41bf4e2bfcc47d77b24b66c9">
  <xsd:schema xmlns:xsd="http://www.w3.org/2001/XMLSchema" xmlns:xs="http://www.w3.org/2001/XMLSchema" xmlns:p="http://schemas.microsoft.com/office/2006/metadata/properties" xmlns:ns2="ea8c9eea-f614-4c1d-927b-e802f28ca603" xmlns:ns3="573f635d-dbdc-4e24-b9b4-9a92116f0b61" targetNamespace="http://schemas.microsoft.com/office/2006/metadata/properties" ma:root="true" ma:fieldsID="2c7cf90880c830b035aed4137723e96d" ns2:_="" ns3:_="">
    <xsd:import namespace="ea8c9eea-f614-4c1d-927b-e802f28ca603"/>
    <xsd:import namespace="573f635d-dbdc-4e24-b9b4-9a92116f0b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8c9eea-f614-4c1d-927b-e802f28ca6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910f980-e4f4-45de-9314-4559498517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f635d-dbdc-4e24-b9b4-9a92116f0b6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3acfa8f-920d-4f3d-93b2-c84d2244f434}" ma:internalName="TaxCatchAll" ma:showField="CatchAllData" ma:web="573f635d-dbdc-4e24-b9b4-9a92116f0b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a8c9eea-f614-4c1d-927b-e802f28ca603">
      <Terms xmlns="http://schemas.microsoft.com/office/infopath/2007/PartnerControls"/>
    </lcf76f155ced4ddcb4097134ff3c332f>
    <TaxCatchAll xmlns="573f635d-dbdc-4e24-b9b4-9a92116f0b6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195E1F-1C65-4D04-8043-0304360C10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8c9eea-f614-4c1d-927b-e802f28ca603"/>
    <ds:schemaRef ds:uri="573f635d-dbdc-4e24-b9b4-9a92116f0b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A28A7C5-6A9C-406C-B622-923FA36131D3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a92cfb2c-0ab2-41d7-8a92-567d5ff1476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  <ds:schemaRef ds:uri="ea8c9eea-f614-4c1d-927b-e802f28ca603"/>
    <ds:schemaRef ds:uri="573f635d-dbdc-4e24-b9b4-9a92116f0b61"/>
  </ds:schemaRefs>
</ds:datastoreItem>
</file>

<file path=customXml/itemProps3.xml><?xml version="1.0" encoding="utf-8"?>
<ds:datastoreItem xmlns:ds="http://schemas.openxmlformats.org/officeDocument/2006/customXml" ds:itemID="{2AB807F5-7A8C-414D-8998-DDA8D20720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7839</TotalTime>
  <Words>877</Words>
  <Application>Microsoft Office PowerPoint</Application>
  <PresentationFormat>Custom</PresentationFormat>
  <Paragraphs>150</Paragraphs>
  <Slides>26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Presenting Your Research Visually</vt:lpstr>
      <vt:lpstr>Do you have any experience making posters for academic or personal reasons?</vt:lpstr>
      <vt:lpstr>If you have created posters before, what tools/apps/software did you use?</vt:lpstr>
      <vt:lpstr>1. Purpose</vt:lpstr>
      <vt:lpstr>2. Concept</vt:lpstr>
      <vt:lpstr>3. Message</vt:lpstr>
      <vt:lpstr>4. Colour, Font, Size</vt:lpstr>
      <vt:lpstr>5. Don't over do it</vt:lpstr>
      <vt:lpstr>General guidelines to approach accessibility from a design perspective</vt:lpstr>
      <vt:lpstr>PowerPoint Presentation</vt:lpstr>
      <vt:lpstr>Academic Posters</vt:lpstr>
      <vt:lpstr>Information Sheet</vt:lpstr>
      <vt:lpstr>Early Concept</vt:lpstr>
      <vt:lpstr>Redesign  Draft 1</vt:lpstr>
      <vt:lpstr>Redesign  Draft 2</vt:lpstr>
      <vt:lpstr>Draft 3</vt:lpstr>
      <vt:lpstr>Draft 8</vt:lpstr>
      <vt:lpstr>Draft 11!</vt:lpstr>
      <vt:lpstr>Draft 12! Final version</vt:lpstr>
      <vt:lpstr>What is Canva?</vt:lpstr>
      <vt:lpstr>Tip 1. Group elements together</vt:lpstr>
      <vt:lpstr>Tip 2. Positioning and layering your elements </vt:lpstr>
      <vt:lpstr>Tip 3. Upload images</vt:lpstr>
      <vt:lpstr>Tip 4. Create a team for group projects  </vt:lpstr>
      <vt:lpstr>Tip 5. Downloading your product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Jesse Waters</dc:creator>
  <cp:lastModifiedBy>Jesse.Waters</cp:lastModifiedBy>
  <cp:revision>85</cp:revision>
  <dcterms:created xsi:type="dcterms:W3CDTF">2020-02-03T12:20:39Z</dcterms:created>
  <dcterms:modified xsi:type="dcterms:W3CDTF">2022-10-17T09:30:41Z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0x01010018C552F5AE879E4895B2552FE01F44C0</vt:lpwstr>
  </property>
  <property fmtid="{D5CDD505-2E9C-101B-9397-08002B2CF9AE}" pid="3" name="MediaServiceImageTags">
    <vt:lpwstr/>
  </property>
</Properties>
</file>