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64" r:id="rId7"/>
    <p:sldId id="260" r:id="rId8"/>
    <p:sldId id="272" r:id="rId9"/>
    <p:sldId id="258" r:id="rId10"/>
    <p:sldId id="262" r:id="rId11"/>
    <p:sldId id="274" r:id="rId12"/>
    <p:sldId id="266" r:id="rId13"/>
    <p:sldId id="259" r:id="rId14"/>
  </p:sldIdLst>
  <p:sldSz cx="16256000" cy="10160000"/>
  <p:notesSz cx="16256000" cy="10160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7901A-4059-7A26-3055-E65189FF089F}" v="860" dt="2021-01-16T08:21:56.669"/>
    <p1510:client id="{0D244122-0D5C-4F63-12B3-0600515EC8BA}" v="2" dt="2023-05-14T06:41:41.720"/>
    <p1510:client id="{0D310110-205A-F45A-9E98-F89A052984CE}" v="170" dt="2022-01-19T17:15:41.596"/>
    <p1510:client id="{130F721E-2B8B-67CF-7BF0-01A6E91066EE}" v="2135" dt="2023-03-13T06:25:04.143"/>
    <p1510:client id="{1705CC46-5F9B-5350-FB21-52900CB3354B}" v="75" dt="2022-05-18T14:06:59.212"/>
    <p1510:client id="{1FE3F3EA-71FC-670F-198C-6CA612A77115}" v="192" dt="2021-03-17T07:42:57.041"/>
    <p1510:client id="{44F1F5E1-82DA-0ED4-B884-44743EEA74B6}" v="4" dt="2023-01-18T08:24:22.405"/>
    <p1510:client id="{53E52A0B-FC6A-4713-D290-2814CE5D8257}" v="16" dt="2021-01-19T10:40:55.755"/>
    <p1510:client id="{705BD36C-5837-C6D8-0BB5-29212725372E}" v="7" dt="2022-07-04T06:24:33.439"/>
    <p1510:client id="{74DD1FFD-73C4-4C86-D281-764F9784B6B3}" v="1" dt="2021-07-07T07:07:43.323"/>
    <p1510:client id="{806B1B7C-93F0-3A3B-2997-98196242A466}" v="14" dt="2021-07-07T11:26:54.793"/>
    <p1510:client id="{8F57F0FD-6D44-3D37-0868-A0D04F74C216}" v="8" dt="2022-07-05T05:22:02.085"/>
    <p1510:client id="{919BA2A4-68E0-3B34-C6BB-9F0DA5209D83}" v="3" dt="2022-07-05T05:19:58.631"/>
    <p1510:client id="{98EDD855-E268-808B-FBF7-87F5D53B95DA}" v="110" dt="2021-11-04T15:42:53.173"/>
    <p1510:client id="{9D308B85-D15F-6A50-7CBF-FC5F2F8F7616}" v="43" dt="2022-03-14T12:25:25.866"/>
    <p1510:client id="{A5A7E44D-0E97-1B23-7658-709B82D8411F}" v="19" dt="2023-09-01T12:58:39.645"/>
    <p1510:client id="{A61F6B7C-648D-C59F-65B6-28BDB434025F}" v="3" dt="2020-11-19T07:14:02.119"/>
    <p1510:client id="{AA2C43C8-30E2-DF39-9978-D41BDC97720B}" v="12" dt="2023-07-05T07:26:22.578"/>
    <p1510:client id="{B2EB06E8-B962-9224-2F60-FB41F321C95C}" v="36" dt="2021-07-07T17:25:27.632"/>
    <p1510:client id="{B3B4279B-23D8-965F-94FD-3A6CCE071F11}" v="21" dt="2020-09-05T07:39:28.702"/>
    <p1510:client id="{B74EC317-F973-F0C5-6D4F-EC8A89840079}" v="80" dt="2022-11-21T15:19:52.069"/>
    <p1510:client id="{C3D7BF48-40FA-3040-96DF-F7226FFCAF74}" v="1" dt="2023-06-30T13:43:34.283"/>
    <p1510:client id="{C744A31B-406E-2064-1255-78CC6B43F0E5}" v="2" dt="2021-09-15T15:29:24.238"/>
    <p1510:client id="{D24BD859-A75F-B605-297F-F279A9674E1F}" v="4" dt="2021-11-24T11:44:56.295"/>
    <p1510:client id="{F14DA61F-AAE3-BBFC-A782-B6082A136273}" v="30" dt="2021-01-16T08:02:29.688"/>
    <p1510:client id="{F58FC10A-941E-648A-AEF6-E490B42D6617}" v="693" dt="2022-08-31T15:07:04.8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3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523293" y="1120138"/>
            <a:ext cx="1732914" cy="7900670"/>
          </a:xfrm>
          <a:custGeom>
            <a:avLst/>
            <a:gdLst/>
            <a:ahLst/>
            <a:cxnLst/>
            <a:rect l="l" t="t" r="r" b="b"/>
            <a:pathLst>
              <a:path w="1732915" h="7900670">
                <a:moveTo>
                  <a:pt x="0" y="7900670"/>
                </a:moveTo>
                <a:lnTo>
                  <a:pt x="1732699" y="7900670"/>
                </a:lnTo>
                <a:lnTo>
                  <a:pt x="1732699" y="0"/>
                </a:lnTo>
                <a:lnTo>
                  <a:pt x="0" y="0"/>
                </a:lnTo>
                <a:lnTo>
                  <a:pt x="0" y="7900670"/>
                </a:lnTo>
                <a:close/>
              </a:path>
            </a:pathLst>
          </a:custGeom>
          <a:solidFill>
            <a:srgbClr val="00A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065005" y="0"/>
            <a:ext cx="4191000" cy="1120140"/>
          </a:xfrm>
          <a:custGeom>
            <a:avLst/>
            <a:gdLst/>
            <a:ahLst/>
            <a:cxnLst/>
            <a:rect l="l" t="t" r="r" b="b"/>
            <a:pathLst>
              <a:path w="4191000" h="1120140">
                <a:moveTo>
                  <a:pt x="0" y="1120140"/>
                </a:moveTo>
                <a:lnTo>
                  <a:pt x="4190987" y="1120140"/>
                </a:lnTo>
                <a:lnTo>
                  <a:pt x="4190987" y="0"/>
                </a:lnTo>
                <a:lnTo>
                  <a:pt x="0" y="0"/>
                </a:lnTo>
                <a:lnTo>
                  <a:pt x="0" y="1120140"/>
                </a:lnTo>
                <a:close/>
              </a:path>
            </a:pathLst>
          </a:custGeom>
          <a:solidFill>
            <a:srgbClr val="00A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345000" y="5910732"/>
            <a:ext cx="1911350" cy="4249420"/>
          </a:xfrm>
          <a:custGeom>
            <a:avLst/>
            <a:gdLst/>
            <a:ahLst/>
            <a:cxnLst/>
            <a:rect l="l" t="t" r="r" b="b"/>
            <a:pathLst>
              <a:path w="1911350" h="4249420">
                <a:moveTo>
                  <a:pt x="1585937" y="0"/>
                </a:moveTo>
                <a:lnTo>
                  <a:pt x="0" y="4249267"/>
                </a:lnTo>
                <a:lnTo>
                  <a:pt x="1910994" y="4249267"/>
                </a:lnTo>
                <a:lnTo>
                  <a:pt x="1910994" y="43535"/>
                </a:lnTo>
                <a:lnTo>
                  <a:pt x="1585937" y="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1200" y="4933126"/>
            <a:ext cx="2395728" cy="1497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573439"/>
            <a:ext cx="534670" cy="1586865"/>
          </a:xfrm>
          <a:custGeom>
            <a:avLst/>
            <a:gdLst/>
            <a:ahLst/>
            <a:cxnLst/>
            <a:rect l="l" t="t" r="r" b="b"/>
            <a:pathLst>
              <a:path w="534670" h="1586865">
                <a:moveTo>
                  <a:pt x="0" y="0"/>
                </a:moveTo>
                <a:lnTo>
                  <a:pt x="0" y="1586560"/>
                </a:lnTo>
                <a:lnTo>
                  <a:pt x="348373" y="1586560"/>
                </a:lnTo>
                <a:lnTo>
                  <a:pt x="534162" y="199364"/>
                </a:lnTo>
                <a:lnTo>
                  <a:pt x="0" y="0"/>
                </a:lnTo>
                <a:close/>
              </a:path>
            </a:pathLst>
          </a:custGeom>
          <a:solidFill>
            <a:srgbClr val="005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600" y="1175763"/>
            <a:ext cx="1452880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l.topdesk.net/tas/public/ssp/content/detail/service?unid=1355f765e89c4da382fcbf33500760b8&amp;from=d3da2f61-87fe-4ce8-8db0-5570a815baf6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ul.ie/hr/core-portal-user-video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hyperlink" Target="https://www.ul.ie/hr/about-employee-self-servicecore-portal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hyperlink" Target="https://eur03.safelinks.protection.outlook.com/?url=https%3A%2F%2Ful.workvivo.com%2Fspaces%2F47203%2Ffeed&amp;data=05%7C01%7CFrances.Murphy%40ul.ie%7C024bcbffb2494868cba208da3f00f88e%7C0084b9243ab4411692519939f695e54c%7C0%7C0%7C637891570643221784%7CUnknown%7CTWFpbGZsb3d8eyJWIjoiMC4wLjAwMDAiLCJQIjoiV2luMzIiLCJBTiI6Ik1haWwiLCJXVCI6Mn0%3D%7C3000%7C%7C%7C&amp;sdata=Kw5eLXEOXslgwkHnm0Xw2EnaJb%2FCTfiuaj5%2FN6IZoC8%3D&amp;reserved=0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hyperlink" Target="http://www.ul.ie/h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1527" y="6920574"/>
            <a:ext cx="4182172" cy="2617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33698"/>
            <a:ext cx="1082040" cy="2903220"/>
          </a:xfrm>
          <a:custGeom>
            <a:avLst/>
            <a:gdLst/>
            <a:ahLst/>
            <a:cxnLst/>
            <a:rect l="l" t="t" r="r" b="b"/>
            <a:pathLst>
              <a:path w="1082040" h="2903220">
                <a:moveTo>
                  <a:pt x="0" y="2903220"/>
                </a:moveTo>
                <a:lnTo>
                  <a:pt x="1081849" y="2903220"/>
                </a:lnTo>
                <a:lnTo>
                  <a:pt x="1081849" y="0"/>
                </a:lnTo>
                <a:lnTo>
                  <a:pt x="0" y="0"/>
                </a:lnTo>
                <a:lnTo>
                  <a:pt x="0" y="2903220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414000" cy="2933700"/>
          </a:xfrm>
          <a:custGeom>
            <a:avLst/>
            <a:gdLst/>
            <a:ahLst/>
            <a:cxnLst/>
            <a:rect l="l" t="t" r="r" b="b"/>
            <a:pathLst>
              <a:path w="10414000" h="2933700">
                <a:moveTo>
                  <a:pt x="0" y="2933700"/>
                </a:moveTo>
                <a:lnTo>
                  <a:pt x="10414000" y="2933700"/>
                </a:lnTo>
                <a:lnTo>
                  <a:pt x="10414000" y="0"/>
                </a:lnTo>
                <a:lnTo>
                  <a:pt x="0" y="0"/>
                </a:lnTo>
                <a:lnTo>
                  <a:pt x="0" y="2933700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94174" y="0"/>
            <a:ext cx="5897867" cy="3389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6098" y="0"/>
            <a:ext cx="2049902" cy="1533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150" y="1184550"/>
            <a:ext cx="3426563" cy="25004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hape 175"/>
          <p:cNvSpPr/>
          <p:nvPr/>
        </p:nvSpPr>
        <p:spPr>
          <a:xfrm>
            <a:off x="2157735" y="4176165"/>
            <a:ext cx="827393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lnSpc>
                <a:spcPct val="60000"/>
              </a:lnSpc>
              <a:defRPr sz="2500">
                <a:solidFill>
                  <a:srgbClr val="775213"/>
                </a:solidFill>
                <a:latin typeface="GalanoGrotesqueAlt-Bold"/>
                <a:ea typeface="GalanoGrotesqueAlt-Bold"/>
                <a:cs typeface="GalanoGrotesqueAlt-Bold"/>
                <a:sym typeface="GalanoGrotesqueAlt-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E" sz="3200" b="1">
                <a:solidFill>
                  <a:schemeClr val="bg1"/>
                </a:solidFill>
                <a:latin typeface="Arial"/>
                <a:cs typeface="Arial"/>
              </a:rPr>
              <a:t>Induction Presentation 2023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6"/>
          <p:cNvSpPr/>
          <p:nvPr/>
        </p:nvSpPr>
        <p:spPr>
          <a:xfrm>
            <a:off x="4191105" y="5742472"/>
            <a:ext cx="5012261" cy="117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R="377825" algn="ctr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Division</a:t>
            </a: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sz="2400" b="1" dirty="0">
              <a:solidFill>
                <a:srgbClr val="6C4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92"/>
          <p:cNvSpPr/>
          <p:nvPr/>
        </p:nvSpPr>
        <p:spPr>
          <a:xfrm>
            <a:off x="4202148" y="8182234"/>
            <a:ext cx="506160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lnSpc>
                <a:spcPct val="60000"/>
              </a:lnSpc>
              <a:defRPr sz="2500">
                <a:solidFill>
                  <a:srgbClr val="F1F0EB"/>
                </a:solidFill>
                <a:latin typeface="GalanoGrotesqueAlt-Bold"/>
                <a:ea typeface="GalanoGrotesqueAlt-Bold"/>
                <a:cs typeface="GalanoGrotesqueAlt-Bold"/>
                <a:sym typeface="GalanoGrotesqueAlt-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E" sz="2000" b="1" dirty="0">
                <a:solidFill>
                  <a:schemeClr val="bg1"/>
                </a:solidFill>
                <a:latin typeface="Arial"/>
                <a:cs typeface="Arial"/>
              </a:rPr>
              <a:t>Dave Hennessy and Alison O'Regan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en-IE" sz="2000" b="1" dirty="0">
                <a:solidFill>
                  <a:schemeClr val="bg1"/>
                </a:solidFill>
                <a:latin typeface="Arial"/>
                <a:cs typeface="Arial"/>
              </a:rPr>
              <a:t>HR Division</a:t>
            </a:r>
            <a:endParaRPr lang="en-I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4138" y="1439790"/>
            <a:ext cx="5905487" cy="8730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36198" y="1041400"/>
            <a:ext cx="2697501" cy="1688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816" y="5243828"/>
            <a:ext cx="7970520" cy="2547620"/>
          </a:xfrm>
          <a:custGeom>
            <a:avLst/>
            <a:gdLst/>
            <a:ahLst/>
            <a:cxnLst/>
            <a:rect l="l" t="t" r="r" b="b"/>
            <a:pathLst>
              <a:path w="7970520" h="2547620">
                <a:moveTo>
                  <a:pt x="0" y="2547619"/>
                </a:moveTo>
                <a:lnTo>
                  <a:pt x="7969950" y="2547619"/>
                </a:lnTo>
                <a:lnTo>
                  <a:pt x="7969950" y="0"/>
                </a:lnTo>
                <a:lnTo>
                  <a:pt x="0" y="0"/>
                </a:lnTo>
                <a:lnTo>
                  <a:pt x="0" y="2547619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848" y="0"/>
            <a:ext cx="5066665" cy="5243830"/>
          </a:xfrm>
          <a:custGeom>
            <a:avLst/>
            <a:gdLst/>
            <a:ahLst/>
            <a:cxnLst/>
            <a:rect l="l" t="t" r="r" b="b"/>
            <a:pathLst>
              <a:path w="5066665" h="5243830">
                <a:moveTo>
                  <a:pt x="0" y="5243830"/>
                </a:moveTo>
                <a:lnTo>
                  <a:pt x="5066622" y="5243830"/>
                </a:lnTo>
                <a:lnTo>
                  <a:pt x="5066622" y="0"/>
                </a:lnTo>
                <a:lnTo>
                  <a:pt x="0" y="0"/>
                </a:lnTo>
                <a:lnTo>
                  <a:pt x="0" y="5243830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57458" cy="4672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598" y="6509243"/>
            <a:ext cx="3077845" cy="80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b="1" spc="-300">
                <a:solidFill>
                  <a:srgbClr val="00A850"/>
                </a:solidFill>
                <a:latin typeface="Arial Black"/>
                <a:cs typeface="Arial Black"/>
              </a:rPr>
              <a:t>Thank</a:t>
            </a:r>
            <a:r>
              <a:rPr sz="4700" b="1" spc="-555">
                <a:solidFill>
                  <a:srgbClr val="00A850"/>
                </a:solidFill>
                <a:latin typeface="Arial Black"/>
                <a:cs typeface="Arial Black"/>
              </a:rPr>
              <a:t> </a:t>
            </a:r>
            <a:r>
              <a:rPr sz="4700" b="1" spc="-225">
                <a:solidFill>
                  <a:srgbClr val="00A850"/>
                </a:solidFill>
                <a:latin typeface="Arial Black"/>
                <a:cs typeface="Arial Black"/>
              </a:rPr>
              <a:t>you</a:t>
            </a:r>
            <a:endParaRPr sz="47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0300" y="2933905"/>
            <a:ext cx="110807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spc="30">
                <a:solidFill>
                  <a:srgbClr val="FFFFFF"/>
                </a:solidFill>
                <a:latin typeface="Arial Unicode MS"/>
                <a:cs typeface="Arial Unicode MS"/>
              </a:rPr>
              <a:t>University </a:t>
            </a:r>
            <a:r>
              <a:rPr sz="800" spc="50">
                <a:solidFill>
                  <a:srgbClr val="FFFFFF"/>
                </a:solidFill>
                <a:latin typeface="Arial Unicode MS"/>
                <a:cs typeface="Arial Unicode MS"/>
              </a:rPr>
              <a:t>of</a:t>
            </a:r>
            <a:r>
              <a:rPr sz="800" spc="-8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20">
                <a:solidFill>
                  <a:srgbClr val="FFFFFF"/>
                </a:solidFill>
                <a:latin typeface="Arial Unicode MS"/>
                <a:cs typeface="Arial Unicode MS"/>
              </a:rPr>
              <a:t>Limerick,  Limerick, </a:t>
            </a:r>
            <a:r>
              <a:rPr sz="800" spc="55">
                <a:solidFill>
                  <a:srgbClr val="FFFFFF"/>
                </a:solidFill>
                <a:latin typeface="Arial Unicode MS"/>
                <a:cs typeface="Arial Unicode MS"/>
              </a:rPr>
              <a:t>V94</a:t>
            </a:r>
            <a:r>
              <a:rPr sz="800" spc="-10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15">
                <a:solidFill>
                  <a:srgbClr val="FFFFFF"/>
                </a:solidFill>
                <a:latin typeface="Arial Unicode MS"/>
                <a:cs typeface="Arial Unicode MS"/>
              </a:rPr>
              <a:t>T9PX,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15">
                <a:solidFill>
                  <a:srgbClr val="FFFFFF"/>
                </a:solidFill>
                <a:latin typeface="Arial Unicode MS"/>
                <a:cs typeface="Arial Unicode MS"/>
              </a:rPr>
              <a:t>Ireland.</a:t>
            </a:r>
            <a:endParaRPr sz="800">
              <a:latin typeface="Arial Unicode MS"/>
              <a:cs typeface="Arial Unicode MS"/>
            </a:endParaRPr>
          </a:p>
          <a:p>
            <a:pPr marL="12700" marR="236220">
              <a:lnSpc>
                <a:spcPct val="104200"/>
              </a:lnSpc>
              <a:spcBef>
                <a:spcPts val="280"/>
              </a:spcBef>
            </a:pPr>
            <a:r>
              <a:rPr sz="800" spc="20">
                <a:solidFill>
                  <a:srgbClr val="FFFFFF"/>
                </a:solidFill>
                <a:latin typeface="Arial Unicode MS"/>
                <a:cs typeface="Arial Unicode MS"/>
              </a:rPr>
              <a:t>Ollscoil</a:t>
            </a:r>
            <a:r>
              <a:rPr sz="800" spc="-6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20">
                <a:solidFill>
                  <a:srgbClr val="FFFFFF"/>
                </a:solidFill>
                <a:latin typeface="Arial Unicode MS"/>
                <a:cs typeface="Arial Unicode MS"/>
              </a:rPr>
              <a:t>Luimnigh,  Luimneach,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55">
                <a:solidFill>
                  <a:srgbClr val="FFFFFF"/>
                </a:solidFill>
                <a:latin typeface="Arial Unicode MS"/>
                <a:cs typeface="Arial Unicode MS"/>
              </a:rPr>
              <a:t>V94</a:t>
            </a:r>
            <a:r>
              <a:rPr sz="800" spc="-13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15">
                <a:solidFill>
                  <a:srgbClr val="FFFFFF"/>
                </a:solidFill>
                <a:latin typeface="Arial Unicode MS"/>
                <a:cs typeface="Arial Unicode MS"/>
              </a:rPr>
              <a:t>T9PX, </a:t>
            </a:r>
            <a:r>
              <a:rPr sz="800">
                <a:solidFill>
                  <a:srgbClr val="FFFFFF"/>
                </a:solidFill>
                <a:latin typeface="Arial Unicode MS"/>
                <a:cs typeface="Arial Unicode MS"/>
              </a:rPr>
              <a:t>Éire.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800" spc="55">
                <a:solidFill>
                  <a:srgbClr val="FFFFFF"/>
                </a:solidFill>
                <a:latin typeface="Arial Unicode MS"/>
                <a:cs typeface="Arial Unicode MS"/>
              </a:rPr>
              <a:t>+353 </a:t>
            </a:r>
            <a:r>
              <a:rPr sz="800" spc="45">
                <a:solidFill>
                  <a:srgbClr val="FFFFFF"/>
                </a:solidFill>
                <a:latin typeface="Arial Unicode MS"/>
                <a:cs typeface="Arial Unicode MS"/>
              </a:rPr>
              <a:t>(0)</a:t>
            </a:r>
            <a:r>
              <a:rPr sz="800" spc="-13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">
                <a:solidFill>
                  <a:srgbClr val="FFFFFF"/>
                </a:solidFill>
                <a:latin typeface="Arial Unicode MS"/>
                <a:cs typeface="Arial Unicode MS"/>
              </a:rPr>
              <a:t>61 </a:t>
            </a:r>
            <a:r>
              <a:rPr sz="800" spc="50">
                <a:solidFill>
                  <a:srgbClr val="FFFFFF"/>
                </a:solidFill>
                <a:latin typeface="Arial Unicode MS"/>
                <a:cs typeface="Arial Unicode MS"/>
              </a:rPr>
              <a:t>202020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30300" y="4150607"/>
            <a:ext cx="53530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-110">
                <a:solidFill>
                  <a:srgbClr val="00A850"/>
                </a:solidFill>
                <a:latin typeface="Arial Black"/>
                <a:cs typeface="Arial Black"/>
              </a:rPr>
              <a:t>ul.ie</a:t>
            </a:r>
            <a:endParaRPr sz="1950">
              <a:latin typeface="Arial Black"/>
              <a:cs typeface="Arial Black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599" y="457683"/>
            <a:ext cx="13004795" cy="6924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What You Need to Know – Employee Checklist</a:t>
            </a:r>
          </a:p>
        </p:txBody>
      </p:sp>
      <p:sp>
        <p:nvSpPr>
          <p:cNvPr id="9" name="Shape 176"/>
          <p:cNvSpPr/>
          <p:nvPr/>
        </p:nvSpPr>
        <p:spPr>
          <a:xfrm>
            <a:off x="487900" y="2694873"/>
            <a:ext cx="8935500" cy="581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285750" marR="377825" lvl="2" indent="-285750" defTabSz="457200">
              <a:lnSpc>
                <a:spcPct val="130000"/>
              </a:lnSpc>
              <a:buSzPct val="100000"/>
              <a:buFont typeface="Arial"/>
              <a:buChar char="•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sz="2800" b="1" dirty="0">
              <a:solidFill>
                <a:srgbClr val="2B7D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5892" y="9697034"/>
            <a:ext cx="90678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dirty="0">
                <a:ea typeface="+mn-lt"/>
                <a:cs typeface="+mn-lt"/>
              </a:rPr>
              <a:t>https://www.ul.ie/media/26320/download?inline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2" descr="Table&#10;&#10;Description automatically generated">
            <a:extLst>
              <a:ext uri="{FF2B5EF4-FFF2-40B4-BE49-F238E27FC236}">
                <a16:creationId xmlns:a16="http://schemas.microsoft.com/office/drawing/2014/main" id="{3919BB12-8739-55B9-09FA-AAF8AFC69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075" y="1255014"/>
            <a:ext cx="6229279" cy="7646384"/>
          </a:xfrm>
          <a:prstGeom prst="rect">
            <a:avLst/>
          </a:prstGeom>
        </p:spPr>
      </p:pic>
      <p:pic>
        <p:nvPicPr>
          <p:cNvPr id="13" name="Picture 13" descr="Table&#10;&#10;Description automatically generated">
            <a:extLst>
              <a:ext uri="{FF2B5EF4-FFF2-40B4-BE49-F238E27FC236}">
                <a16:creationId xmlns:a16="http://schemas.microsoft.com/office/drawing/2014/main" id="{674796B6-C50C-B6D5-07C6-FC1080F22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698" y="1333238"/>
            <a:ext cx="7261984" cy="7647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71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143" y="414598"/>
            <a:ext cx="1300479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What You Need to Know – The First Six Months</a:t>
            </a:r>
          </a:p>
        </p:txBody>
      </p:sp>
      <p:sp>
        <p:nvSpPr>
          <p:cNvPr id="9" name="Shape 176"/>
          <p:cNvSpPr/>
          <p:nvPr/>
        </p:nvSpPr>
        <p:spPr>
          <a:xfrm>
            <a:off x="487900" y="2694873"/>
            <a:ext cx="8935500" cy="581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285750" marR="377825" lvl="2" indent="-285750" defTabSz="457200">
              <a:lnSpc>
                <a:spcPct val="130000"/>
              </a:lnSpc>
              <a:buSzPct val="100000"/>
              <a:buFont typeface="Arial"/>
              <a:buChar char="•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sz="2800" b="1" dirty="0">
              <a:solidFill>
                <a:srgbClr val="2B7D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E972CC-52C4-43FE-AB69-3E021D335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64" y="1015517"/>
            <a:ext cx="13739120" cy="8352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44B95-2F23-4B98-B581-B8A8F0F5D170}"/>
              </a:ext>
            </a:extLst>
          </p:cNvPr>
          <p:cNvSpPr txBox="1"/>
          <p:nvPr/>
        </p:nvSpPr>
        <p:spPr>
          <a:xfrm>
            <a:off x="4055942" y="9461473"/>
            <a:ext cx="68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https://www.ul.ie/media/27183/download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09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802271"/>
            <a:ext cx="2091086" cy="1306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What You Need to Know – The First Six Months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549A87-AF5C-4080-9932-5082B5A107E4}"/>
              </a:ext>
            </a:extLst>
          </p:cNvPr>
          <p:cNvGrpSpPr/>
          <p:nvPr/>
        </p:nvGrpSpPr>
        <p:grpSpPr>
          <a:xfrm>
            <a:off x="2203358" y="3233938"/>
            <a:ext cx="2068920" cy="4108446"/>
            <a:chOff x="6673540" y="1320937"/>
            <a:chExt cx="1553157" cy="24687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5AFB27-1746-4358-B267-878DCF96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326514" y="2805806"/>
              <a:ext cx="251350" cy="1549017"/>
            </a:xfrm>
            <a:prstGeom prst="rect">
              <a:avLst/>
            </a:prstGeom>
          </p:spPr>
        </p:pic>
        <p:sp>
          <p:nvSpPr>
            <p:cNvPr id="22" name="Rectangle: Single Corner Rounded 7">
              <a:extLst>
                <a:ext uri="{FF2B5EF4-FFF2-40B4-BE49-F238E27FC236}">
                  <a16:creationId xmlns:a16="http://schemas.microsoft.com/office/drawing/2014/main" id="{70019AC4-AB2A-4EA4-B12A-F50F8A67B673}"/>
                </a:ext>
              </a:extLst>
            </p:cNvPr>
            <p:cNvSpPr/>
            <p:nvPr/>
          </p:nvSpPr>
          <p:spPr>
            <a:xfrm flipH="1">
              <a:off x="6685576" y="1320937"/>
              <a:ext cx="1534356" cy="2468737"/>
            </a:xfrm>
            <a:prstGeom prst="round1Rect">
              <a:avLst>
                <a:gd name="adj" fmla="val 18476"/>
              </a:avLst>
            </a:prstGeom>
            <a:solidFill>
              <a:srgbClr val="005337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067"/>
              <a:endParaRPr lang="en-US" sz="2398">
                <a:solidFill>
                  <a:prstClr val="white"/>
                </a:solidFill>
                <a:latin typeface="Calibri" panose="020F0502020204030204"/>
                <a:sym typeface="Century Gothic"/>
              </a:endParaRPr>
            </a:p>
          </p:txBody>
        </p:sp>
        <p:sp>
          <p:nvSpPr>
            <p:cNvPr id="23" name="moving straight is what we do">
              <a:extLst>
                <a:ext uri="{FF2B5EF4-FFF2-40B4-BE49-F238E27FC236}">
                  <a16:creationId xmlns:a16="http://schemas.microsoft.com/office/drawing/2014/main" id="{7B6F754E-07F5-49B4-823D-189EA5717CC8}"/>
                </a:ext>
              </a:extLst>
            </p:cNvPr>
            <p:cNvSpPr txBox="1"/>
            <p:nvPr/>
          </p:nvSpPr>
          <p:spPr>
            <a:xfrm>
              <a:off x="6673540" y="1911275"/>
              <a:ext cx="1534356" cy="449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3835" tIns="33835" rIns="33835" bIns="33835">
              <a:spAutoFit/>
            </a:bodyPr>
            <a:lstStyle>
              <a:lvl1pPr algn="r">
                <a:lnSpc>
                  <a:spcPct val="90000"/>
                </a:lnSpc>
                <a:defRPr sz="7000" cap="all" spc="0"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pPr algn="ctr" defTabSz="2436266">
                <a:lnSpc>
                  <a:spcPct val="100000"/>
                </a:lnSpc>
                <a:defRPr/>
              </a:pPr>
              <a:r>
                <a:rPr lang="en-IE" sz="2200" b="1" cap="none" dirty="0">
                  <a:solidFill>
                    <a:srgbClr val="FFFFFF"/>
                  </a:solidFill>
                  <a:latin typeface="Century Gothic"/>
                  <a:cs typeface="Century Gothic"/>
                </a:rPr>
                <a:t>POLICIES AND PROCEDURES</a:t>
              </a:r>
              <a:endParaRPr lang="en-US" sz="2200" b="1" cap="none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152EC7-E521-485B-B59C-3085A2886BDA}"/>
              </a:ext>
            </a:extLst>
          </p:cNvPr>
          <p:cNvGrpSpPr/>
          <p:nvPr/>
        </p:nvGrpSpPr>
        <p:grpSpPr>
          <a:xfrm>
            <a:off x="4272279" y="3249202"/>
            <a:ext cx="8199123" cy="4269200"/>
            <a:chOff x="7937913" y="1283865"/>
            <a:chExt cx="4565909" cy="2284053"/>
          </a:xfrm>
        </p:grpSpPr>
        <p:sp>
          <p:nvSpPr>
            <p:cNvPr id="25" name="Rectangle: Single Corner Rounded 36">
              <a:extLst>
                <a:ext uri="{FF2B5EF4-FFF2-40B4-BE49-F238E27FC236}">
                  <a16:creationId xmlns:a16="http://schemas.microsoft.com/office/drawing/2014/main" id="{3A918678-88BF-46AE-8AB8-C0F232915BFC}"/>
                </a:ext>
              </a:extLst>
            </p:cNvPr>
            <p:cNvSpPr/>
            <p:nvPr/>
          </p:nvSpPr>
          <p:spPr>
            <a:xfrm rot="5400000">
              <a:off x="9162477" y="226574"/>
              <a:ext cx="2186491" cy="4496198"/>
            </a:xfrm>
            <a:prstGeom prst="round1Rect">
              <a:avLst>
                <a:gd name="adj" fmla="val 21639"/>
              </a:avLst>
            </a:prstGeom>
            <a:solidFill>
              <a:srgbClr val="01A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067">
                <a:lnSpc>
                  <a:spcPts val="1972"/>
                </a:lnSpc>
              </a:pPr>
              <a:endParaRPr lang="en-US" sz="1199" spc="40">
                <a:solidFill>
                  <a:srgbClr val="E7E6E6">
                    <a:lumMod val="10000"/>
                  </a:srgbClr>
                </a:solidFill>
                <a:latin typeface="Calibri" panose="020F0502020204030204"/>
                <a:sym typeface="Century Gothic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52C8B7-4F38-4491-812B-4677542EA307}"/>
                </a:ext>
              </a:extLst>
            </p:cNvPr>
            <p:cNvGrpSpPr/>
            <p:nvPr/>
          </p:nvGrpSpPr>
          <p:grpSpPr>
            <a:xfrm>
              <a:off x="7937913" y="1283865"/>
              <a:ext cx="4461331" cy="2246541"/>
              <a:chOff x="7535205" y="1100328"/>
              <a:chExt cx="4678162" cy="2246541"/>
            </a:xfrm>
          </p:grpSpPr>
          <p:sp>
            <p:nvSpPr>
              <p:cNvPr id="27" name="Rectangle: Single Corner Rounded 30">
                <a:extLst>
                  <a:ext uri="{FF2B5EF4-FFF2-40B4-BE49-F238E27FC236}">
                    <a16:creationId xmlns:a16="http://schemas.microsoft.com/office/drawing/2014/main" id="{D036B088-16ED-45C9-800F-14F321E3B69F}"/>
                  </a:ext>
                </a:extLst>
              </p:cNvPr>
              <p:cNvSpPr/>
              <p:nvPr/>
            </p:nvSpPr>
            <p:spPr>
              <a:xfrm rot="5400000">
                <a:off x="8779344" y="-143811"/>
                <a:ext cx="2189883" cy="4678162"/>
              </a:xfrm>
              <a:prstGeom prst="round1Rect">
                <a:avLst/>
              </a:prstGeom>
              <a:solidFill>
                <a:schemeClr val="bg1"/>
              </a:solidFill>
              <a:ln>
                <a:solidFill>
                  <a:srgbClr val="369A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067">
                  <a:lnSpc>
                    <a:spcPts val="1972"/>
                  </a:lnSpc>
                </a:pPr>
                <a:endParaRPr lang="en-US" sz="1466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Century Gothic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138286-239F-469E-AD4D-C9E17B1DE70D}"/>
                  </a:ext>
                </a:extLst>
              </p:cNvPr>
              <p:cNvSpPr txBox="1"/>
              <p:nvPr/>
            </p:nvSpPr>
            <p:spPr>
              <a:xfrm>
                <a:off x="7915771" y="1197889"/>
                <a:ext cx="3497572" cy="214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IE" sz="2400">
                    <a:cs typeface="Helvetica"/>
                  </a:rPr>
                  <a:t>Responsibility to familiarise yourself with Policies and Procedures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IE" sz="2400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IE" sz="2400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IE" sz="2400" spc="4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“I have read and understood….”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IE" sz="2400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IE" sz="2400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IE" sz="2400" spc="4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Dignity and Respect; Grievance; Conflict of Interest; Code of Conduct; etc.  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IE" sz="2400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IE" sz="2400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IE" sz="2400" spc="4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Part of Six Month Probation</a:t>
                </a:r>
                <a:endParaRPr lang="en-IN" sz="1466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Century Gothic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24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What You Need to Know – The First Six Months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48AFEF-3999-45E3-A778-CF2A3B58F4C2}"/>
              </a:ext>
            </a:extLst>
          </p:cNvPr>
          <p:cNvGrpSpPr/>
          <p:nvPr/>
        </p:nvGrpSpPr>
        <p:grpSpPr>
          <a:xfrm>
            <a:off x="2311742" y="4157388"/>
            <a:ext cx="2086101" cy="5090862"/>
            <a:chOff x="5580749" y="1283865"/>
            <a:chExt cx="1550061" cy="16645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769FCA-A3C2-4CB1-8869-E31602D5D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230627" y="2048241"/>
              <a:ext cx="251350" cy="1549017"/>
            </a:xfrm>
            <a:prstGeom prst="rect">
              <a:avLst/>
            </a:prstGeom>
          </p:spPr>
        </p:pic>
        <p:sp>
          <p:nvSpPr>
            <p:cNvPr id="17" name="Rectangle: Single Corner Rounded 7">
              <a:extLst>
                <a:ext uri="{FF2B5EF4-FFF2-40B4-BE49-F238E27FC236}">
                  <a16:creationId xmlns:a16="http://schemas.microsoft.com/office/drawing/2014/main" id="{7869F7FF-847D-4669-80E9-E5A6F25E2F04}"/>
                </a:ext>
              </a:extLst>
            </p:cNvPr>
            <p:cNvSpPr/>
            <p:nvPr/>
          </p:nvSpPr>
          <p:spPr>
            <a:xfrm flipH="1">
              <a:off x="5587956" y="1283865"/>
              <a:ext cx="1534356" cy="1446477"/>
            </a:xfrm>
            <a:prstGeom prst="round1Rect">
              <a:avLst>
                <a:gd name="adj" fmla="val 18476"/>
              </a:avLst>
            </a:prstGeom>
            <a:solidFill>
              <a:srgbClr val="01A858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067"/>
              <a:endParaRPr lang="en-US" sz="2398" dirty="0">
                <a:solidFill>
                  <a:prstClr val="white"/>
                </a:solidFill>
                <a:latin typeface="Calibri" panose="020F0502020204030204"/>
                <a:sym typeface="Century Gothic"/>
              </a:endParaRPr>
            </a:p>
          </p:txBody>
        </p:sp>
        <p:sp>
          <p:nvSpPr>
            <p:cNvPr id="18" name="moving straight is what we do">
              <a:extLst>
                <a:ext uri="{FF2B5EF4-FFF2-40B4-BE49-F238E27FC236}">
                  <a16:creationId xmlns:a16="http://schemas.microsoft.com/office/drawing/2014/main" id="{D04C3D4D-FB72-4B5A-A899-39EA0A303B21}"/>
                </a:ext>
              </a:extLst>
            </p:cNvPr>
            <p:cNvSpPr txBox="1"/>
            <p:nvPr/>
          </p:nvSpPr>
          <p:spPr>
            <a:xfrm>
              <a:off x="5580749" y="1719403"/>
              <a:ext cx="1534356" cy="4344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3835" tIns="33835" rIns="33835" bIns="33835">
              <a:spAutoFit/>
            </a:bodyPr>
            <a:lstStyle>
              <a:lvl1pPr algn="r">
                <a:lnSpc>
                  <a:spcPct val="90000"/>
                </a:lnSpc>
                <a:defRPr sz="7000" cap="all" spc="0">
                  <a:latin typeface="+mn-lt"/>
                  <a:ea typeface="+mn-ea"/>
                  <a:cs typeface="+mn-cs"/>
                  <a:sym typeface="Montserrat ExtraBold"/>
                </a:defRPr>
              </a:lvl1pPr>
            </a:lstStyle>
            <a:p>
              <a:pPr algn="ctr" defTabSz="2436266">
                <a:lnSpc>
                  <a:spcPct val="100000"/>
                </a:lnSpc>
                <a:defRPr/>
              </a:pPr>
              <a:r>
                <a:rPr lang="en-IE" sz="2200" b="1" cap="none" dirty="0">
                  <a:solidFill>
                    <a:srgbClr val="FFFFFF"/>
                  </a:solidFill>
                  <a:latin typeface="Century Gothic"/>
                  <a:cs typeface="Century Gothic"/>
                </a:rPr>
                <a:t>TRAINING AS YOU GET STARTED</a:t>
              </a:r>
              <a:endParaRPr lang="en-US" sz="2200" b="1" cap="none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F5AFB27-1746-4358-B267-878DCF969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144674" y="7752419"/>
            <a:ext cx="416740" cy="206340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152EC7-E521-485B-B59C-3085A2886BDA}"/>
              </a:ext>
            </a:extLst>
          </p:cNvPr>
          <p:cNvGrpSpPr/>
          <p:nvPr/>
        </p:nvGrpSpPr>
        <p:grpSpPr>
          <a:xfrm>
            <a:off x="4397847" y="4153863"/>
            <a:ext cx="8149753" cy="4644222"/>
            <a:chOff x="7995974" y="2490893"/>
            <a:chExt cx="4550280" cy="2356383"/>
          </a:xfrm>
        </p:grpSpPr>
        <p:sp>
          <p:nvSpPr>
            <p:cNvPr id="25" name="Rectangle: Single Corner Rounded 36">
              <a:extLst>
                <a:ext uri="{FF2B5EF4-FFF2-40B4-BE49-F238E27FC236}">
                  <a16:creationId xmlns:a16="http://schemas.microsoft.com/office/drawing/2014/main" id="{3A918678-88BF-46AE-8AB8-C0F232915BFC}"/>
                </a:ext>
              </a:extLst>
            </p:cNvPr>
            <p:cNvSpPr/>
            <p:nvPr/>
          </p:nvSpPr>
          <p:spPr>
            <a:xfrm rot="5400000">
              <a:off x="9218634" y="1498279"/>
              <a:ext cx="2199661" cy="4455578"/>
            </a:xfrm>
            <a:prstGeom prst="round1Rect">
              <a:avLst>
                <a:gd name="adj" fmla="val 21639"/>
              </a:avLst>
            </a:prstGeom>
            <a:solidFill>
              <a:srgbClr val="01A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067">
                <a:lnSpc>
                  <a:spcPts val="1972"/>
                </a:lnSpc>
              </a:pPr>
              <a:endParaRPr lang="en-US" sz="1199" spc="40">
                <a:solidFill>
                  <a:srgbClr val="E7E6E6">
                    <a:lumMod val="10000"/>
                  </a:srgbClr>
                </a:solidFill>
                <a:latin typeface="Calibri" panose="020F0502020204030204"/>
                <a:sym typeface="Century Gothic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52C8B7-4F38-4491-812B-4677542EA307}"/>
                </a:ext>
              </a:extLst>
            </p:cNvPr>
            <p:cNvGrpSpPr/>
            <p:nvPr/>
          </p:nvGrpSpPr>
          <p:grpSpPr>
            <a:xfrm>
              <a:off x="7995974" y="2490893"/>
              <a:ext cx="4461331" cy="2356383"/>
              <a:chOff x="7596088" y="2307356"/>
              <a:chExt cx="4678162" cy="2356383"/>
            </a:xfrm>
          </p:grpSpPr>
          <p:sp>
            <p:nvSpPr>
              <p:cNvPr id="27" name="Rectangle: Single Corner Rounded 30">
                <a:extLst>
                  <a:ext uri="{FF2B5EF4-FFF2-40B4-BE49-F238E27FC236}">
                    <a16:creationId xmlns:a16="http://schemas.microsoft.com/office/drawing/2014/main" id="{D036B088-16ED-45C9-800F-14F321E3B69F}"/>
                  </a:ext>
                </a:extLst>
              </p:cNvPr>
              <p:cNvSpPr/>
              <p:nvPr/>
            </p:nvSpPr>
            <p:spPr>
              <a:xfrm rot="5400000">
                <a:off x="8840227" y="1063217"/>
                <a:ext cx="2189883" cy="4678162"/>
              </a:xfrm>
              <a:prstGeom prst="round1Rect">
                <a:avLst/>
              </a:prstGeom>
              <a:solidFill>
                <a:schemeClr val="bg1"/>
              </a:solidFill>
              <a:ln>
                <a:solidFill>
                  <a:srgbClr val="369A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067">
                  <a:lnSpc>
                    <a:spcPts val="1972"/>
                  </a:lnSpc>
                </a:pPr>
                <a:endParaRPr lang="en-US" sz="1466" spc="4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sym typeface="Century Gothic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138286-239F-469E-AD4D-C9E17B1DE70D}"/>
                  </a:ext>
                </a:extLst>
              </p:cNvPr>
              <p:cNvSpPr txBox="1"/>
              <p:nvPr/>
            </p:nvSpPr>
            <p:spPr>
              <a:xfrm>
                <a:off x="7828882" y="2333814"/>
                <a:ext cx="3497572" cy="232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Helvetica"/>
                  </a:rPr>
                  <a:t>Dignity and Respect 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cs typeface="Helvetica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spc="40" dirty="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Performance and Development Reviews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US" sz="2400" spc="40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spc="40" dirty="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Interviewer Skills Training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US" sz="2400" spc="40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spc="40" dirty="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Unconscious Bias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US" sz="2400" spc="40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spc="40" dirty="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Data Protection (GDPR)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US" sz="2400" spc="40" dirty="0">
                  <a:solidFill>
                    <a:srgbClr val="E7E6E6"/>
                  </a:solidFill>
                  <a:latin typeface="Calibri" panose="020F0502020204030204"/>
                  <a:cs typeface="Helvetica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spc="40" dirty="0">
                    <a:latin typeface="Calibri" panose="020F0502020204030204"/>
                    <a:cs typeface="Helvetica"/>
                  </a:rPr>
                  <a:t>IT Security</a:t>
                </a: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endParaRPr lang="en-US" sz="2400" spc="40" dirty="0">
                  <a:solidFill>
                    <a:srgbClr val="E7E6E6">
                      <a:lumMod val="10000"/>
                    </a:srgbClr>
                  </a:solidFill>
                  <a:latin typeface="Calibri" panose="020F0502020204030204"/>
                  <a:cs typeface="Helvetica"/>
                  <a:sym typeface="Century Gothic"/>
                </a:endParaRPr>
              </a:p>
              <a:p>
                <a:pPr marL="342900" indent="-342900" defTabSz="609067">
                  <a:lnSpc>
                    <a:spcPts val="2238"/>
                  </a:lnSpc>
                  <a:buFont typeface="Arial" panose="020B0604020202020204" pitchFamily="34" charset="0"/>
                  <a:buChar char="•"/>
                </a:pPr>
                <a:r>
                  <a:rPr lang="en-US" sz="2400" spc="40" dirty="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cs typeface="Helvetica"/>
                    <a:sym typeface="Century Gothic"/>
                  </a:rPr>
                  <a:t>Research Integrity</a:t>
                </a:r>
                <a:r>
                  <a:rPr lang="en-IN" sz="1466" spc="40" dirty="0">
                    <a:solidFill>
                      <a:srgbClr val="E7E6E6">
                        <a:lumMod val="10000"/>
                      </a:srgbClr>
                    </a:solidFill>
                    <a:latin typeface="Calibri" panose="020F0502020204030204"/>
                    <a:sym typeface="Century Gothic"/>
                  </a:rPr>
                  <a:t> 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150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600" y="805843"/>
            <a:ext cx="10083800" cy="6858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What You Need to Know – Core Portal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09" y="1875469"/>
            <a:ext cx="5740400" cy="8094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IE" sz="36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/>
              <a:t>Pay Related Information</a:t>
            </a:r>
            <a:endParaRPr lang="en-IE" sz="3200" dirty="0">
              <a:cs typeface="Calibri"/>
            </a:endParaRPr>
          </a:p>
          <a:p>
            <a:endParaRPr lang="en-IE" sz="32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/>
              <a:t>Annual Leave</a:t>
            </a:r>
            <a:endParaRPr lang="en-IE" sz="32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/>
              <a:t>From the HR Pages, click on Core Portal</a:t>
            </a:r>
            <a:endParaRPr lang="en-IE" sz="320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2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ea typeface="+mn-lt"/>
                <a:cs typeface="+mn-lt"/>
              </a:rPr>
              <a:t>Click for </a:t>
            </a:r>
            <a:r>
              <a:rPr lang="en-IE" sz="3200" dirty="0">
                <a:ea typeface="+mn-lt"/>
                <a:cs typeface="+mn-lt"/>
                <a:hlinkClick r:id="rId6"/>
              </a:rPr>
              <a:t>Further information</a:t>
            </a:r>
            <a:r>
              <a:rPr lang="en-IE" sz="3200" dirty="0">
                <a:ea typeface="+mn-lt"/>
                <a:cs typeface="+mn-lt"/>
              </a:rPr>
              <a:t> and </a:t>
            </a:r>
            <a:r>
              <a:rPr lang="en-IE" sz="3200" dirty="0">
                <a:ea typeface="+mn-lt"/>
                <a:cs typeface="+mn-lt"/>
                <a:hlinkClick r:id="rId7"/>
              </a:rPr>
              <a:t>How to videos</a:t>
            </a:r>
            <a:r>
              <a:rPr lang="en-IE" sz="3200" dirty="0">
                <a:ea typeface="+mn-lt"/>
                <a:cs typeface="+mn-lt"/>
              </a:rPr>
              <a:t>  </a:t>
            </a:r>
            <a:endParaRPr lang="en-IE" sz="320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200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>
                <a:ea typeface="+mn-lt"/>
                <a:cs typeface="+mn-lt"/>
              </a:rPr>
              <a:t>For Off Campus access to Core Portal please see further </a:t>
            </a:r>
            <a:endParaRPr lang="en-IE"/>
          </a:p>
          <a:p>
            <a:r>
              <a:rPr lang="en-IE" sz="3200" dirty="0">
                <a:ea typeface="+mn-lt"/>
                <a:cs typeface="+mn-lt"/>
              </a:rPr>
              <a:t>      information on </a:t>
            </a:r>
            <a:r>
              <a:rPr lang="en-IE" sz="3200" dirty="0">
                <a:ea typeface="+mn-lt"/>
                <a:cs typeface="+mn-lt"/>
                <a:hlinkClick r:id="rId8"/>
              </a:rPr>
              <a:t>TopDesk</a:t>
            </a:r>
            <a:endParaRPr lang="en-IE" sz="320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7429" y="2706487"/>
            <a:ext cx="9025286" cy="6120570"/>
          </a:xfrm>
          <a:prstGeom prst="rect">
            <a:avLst/>
          </a:prstGeom>
        </p:spPr>
      </p:pic>
      <p:pic>
        <p:nvPicPr>
          <p:cNvPr id="2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5E2B50-6828-C32C-7627-EC997F9009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149" b="685"/>
          <a:stretch/>
        </p:blipFill>
        <p:spPr>
          <a:xfrm>
            <a:off x="6523620" y="1389225"/>
            <a:ext cx="9027251" cy="11811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4EB0507-3880-34B6-B26B-7ED8D04C0A42}"/>
              </a:ext>
            </a:extLst>
          </p:cNvPr>
          <p:cNvSpPr/>
          <p:nvPr/>
        </p:nvSpPr>
        <p:spPr>
          <a:xfrm>
            <a:off x="10886787" y="2097143"/>
            <a:ext cx="1722919" cy="573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Core Portal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872" y="572576"/>
            <a:ext cx="132842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What You Might Like to Know - Career Support</a:t>
            </a:r>
          </a:p>
        </p:txBody>
      </p:sp>
      <p:sp>
        <p:nvSpPr>
          <p:cNvPr id="9" name="Shape 176"/>
          <p:cNvSpPr/>
          <p:nvPr/>
        </p:nvSpPr>
        <p:spPr>
          <a:xfrm>
            <a:off x="487900" y="2694873"/>
            <a:ext cx="8935500" cy="581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L="285750" marR="377825" lvl="2" indent="-285750" defTabSz="457200">
              <a:lnSpc>
                <a:spcPct val="130000"/>
              </a:lnSpc>
              <a:buSzPct val="100000"/>
              <a:buFont typeface="Arial"/>
              <a:buChar char="•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sz="2800" b="1" dirty="0">
              <a:solidFill>
                <a:srgbClr val="2B7D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729" y="1642725"/>
            <a:ext cx="14740739" cy="8284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Training and Development Opportunities:</a:t>
            </a:r>
            <a:endParaRPr lang="en-IE" sz="2800" dirty="0">
              <a:cs typeface="Calibri"/>
            </a:endParaRPr>
          </a:p>
          <a:p>
            <a:pPr lvl="5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Research Development Programme</a:t>
            </a:r>
            <a:endParaRPr lang="en-IE" sz="2800" dirty="0">
              <a:cs typeface="Calibri"/>
            </a:endParaRPr>
          </a:p>
          <a:p>
            <a:pPr lvl="5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Personal Development</a:t>
            </a:r>
            <a:endParaRPr lang="en-IE" sz="2800" dirty="0">
              <a:cs typeface="Calibri"/>
            </a:endParaRPr>
          </a:p>
          <a:p>
            <a:pPr lvl="5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Management Essentials</a:t>
            </a:r>
            <a:endParaRPr lang="en-IE" sz="2800" dirty="0">
              <a:cs typeface="Calibri"/>
            </a:endParaRPr>
          </a:p>
          <a:p>
            <a:pPr lvl="5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Academic Staff:  Early Career, </a:t>
            </a:r>
            <a:endParaRPr lang="en-IE" sz="2800" dirty="0">
              <a:cs typeface="Calibri"/>
            </a:endParaRPr>
          </a:p>
          <a:p>
            <a:pPr marL="2000250" lvl="5">
              <a:spcBef>
                <a:spcPts val="100"/>
              </a:spcBef>
              <a:spcAft>
                <a:spcPts val="100"/>
              </a:spcAft>
            </a:pPr>
            <a:r>
              <a:rPr lang="en-IE" sz="2800" dirty="0"/>
              <a:t>   Course Director, PhD Supervision, etc.</a:t>
            </a: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The Role of your Manager:</a:t>
            </a:r>
            <a:endParaRPr lang="en-IE" sz="2800" dirty="0">
              <a:cs typeface="Calibri"/>
            </a:endParaRPr>
          </a:p>
          <a:p>
            <a:pPr marL="2171700" lvl="4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Performance and Development Review </a:t>
            </a: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Equality, Diversity and Inclusion – Athena Swan</a:t>
            </a: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Progressing your Career:</a:t>
            </a:r>
            <a:endParaRPr lang="en-IE" sz="2800" dirty="0">
              <a:cs typeface="Calibri"/>
            </a:endParaRPr>
          </a:p>
          <a:p>
            <a:pPr lvl="5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Roles publicly advertised</a:t>
            </a:r>
            <a:endParaRPr lang="en-IE" sz="2800" dirty="0">
              <a:cs typeface="Calibri"/>
            </a:endParaRPr>
          </a:p>
          <a:p>
            <a:pPr lvl="5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Progression / Promotion</a:t>
            </a:r>
            <a:endParaRPr lang="en-IE" sz="2800" dirty="0">
              <a:cs typeface="Calibri"/>
            </a:endParaRPr>
          </a:p>
          <a:p>
            <a:pPr marL="457200" lvl="3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Other Supports:</a:t>
            </a:r>
            <a:endParaRPr lang="en-IE" sz="2800" dirty="0">
              <a:cs typeface="Calibri"/>
            </a:endParaRPr>
          </a:p>
          <a:p>
            <a:pPr marL="2286000" lvl="7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Competency Frameworks</a:t>
            </a:r>
            <a:endParaRPr lang="en-IE" sz="2800" dirty="0">
              <a:cs typeface="Calibri"/>
            </a:endParaRPr>
          </a:p>
          <a:p>
            <a:pPr marL="2286000" lvl="4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Mentoring / Research Coaching</a:t>
            </a:r>
            <a:endParaRPr lang="en-IE" sz="2800" dirty="0">
              <a:cs typeface="Calibri"/>
            </a:endParaRPr>
          </a:p>
          <a:p>
            <a:pPr marL="2286000" lvl="4" indent="-4572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cs typeface="Calibri"/>
              </a:rPr>
              <a:t>Erasmus</a:t>
            </a:r>
          </a:p>
          <a:p>
            <a:pPr lvl="4">
              <a:spcBef>
                <a:spcPts val="100"/>
              </a:spcBef>
              <a:spcAft>
                <a:spcPts val="100"/>
              </a:spcAft>
            </a:pPr>
            <a:endParaRPr lang="en-IE" sz="2800" b="1" dirty="0"/>
          </a:p>
          <a:p>
            <a:pPr lvl="4">
              <a:spcBef>
                <a:spcPts val="100"/>
              </a:spcBef>
              <a:spcAft>
                <a:spcPts val="100"/>
              </a:spcAft>
            </a:pPr>
            <a:r>
              <a:rPr lang="en-IE" sz="2800" b="1" dirty="0"/>
              <a:t>(</a:t>
            </a:r>
            <a:r>
              <a:rPr lang="en-IE" sz="2800" b="1" dirty="0">
                <a:hlinkClick r:id="rId6"/>
              </a:rPr>
              <a:t>www.ul.ie/hr</a:t>
            </a:r>
            <a:r>
              <a:rPr lang="en-IE" sz="2800" b="1" dirty="0"/>
              <a:t>)  &amp;  </a:t>
            </a:r>
            <a:r>
              <a:rPr lang="en-IE" sz="2800" b="1" dirty="0">
                <a:ea typeface="+mn-lt"/>
                <a:cs typeface="+mn-lt"/>
              </a:rPr>
              <a:t>join our </a:t>
            </a:r>
            <a:r>
              <a:rPr lang="en-IE" sz="2800" b="1" dirty="0">
                <a:ea typeface="+mn-lt"/>
                <a:cs typeface="+mn-lt"/>
                <a:hlinkClick r:id="rId7"/>
              </a:rPr>
              <a:t>Talent Development (HR) space</a:t>
            </a:r>
            <a:r>
              <a:rPr lang="en-IE" sz="2800" b="1" dirty="0">
                <a:ea typeface="+mn-lt"/>
                <a:cs typeface="+mn-lt"/>
              </a:rPr>
              <a:t> on UL Connect</a:t>
            </a:r>
            <a:endParaRPr lang="en-IE" sz="2000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591" y="1715604"/>
            <a:ext cx="5105400" cy="5290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5400" y="4216038"/>
            <a:ext cx="592455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3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872" y="572576"/>
            <a:ext cx="13284200" cy="6924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What You Might Like to Know – Networks &amp; CoP</a:t>
            </a:r>
          </a:p>
        </p:txBody>
      </p:sp>
      <p:sp>
        <p:nvSpPr>
          <p:cNvPr id="9" name="Shape 176"/>
          <p:cNvSpPr/>
          <p:nvPr/>
        </p:nvSpPr>
        <p:spPr>
          <a:xfrm>
            <a:off x="487900" y="2694873"/>
            <a:ext cx="8935500" cy="581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marL="285750" marR="377825" lvl="2" indent="-285750" defTabSz="457200">
              <a:lnSpc>
                <a:spcPct val="130000"/>
              </a:lnSpc>
              <a:buSzPct val="100000"/>
              <a:buFont typeface="Arial"/>
              <a:buChar char="•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sz="2800" b="1" dirty="0">
              <a:solidFill>
                <a:srgbClr val="2B7D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b="1" dirty="0">
              <a:solidFill>
                <a:srgbClr val="E2E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491" y="2191226"/>
            <a:ext cx="10820400" cy="73712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IE" sz="2800" dirty="0">
              <a:cs typeface="Calibri"/>
            </a:endParaRPr>
          </a:p>
          <a:p>
            <a:pPr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IE" sz="2800" dirty="0">
              <a:cs typeface="Calibri"/>
            </a:endParaRPr>
          </a:p>
        </p:txBody>
      </p:sp>
      <p:pic>
        <p:nvPicPr>
          <p:cNvPr id="7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84073CD1-32F6-10DA-12C7-93A25022C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98" y="1617020"/>
            <a:ext cx="3766079" cy="1371047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946F7693-C2CD-FC35-D44A-BBF79CBD5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08" y="3428014"/>
            <a:ext cx="5630475" cy="1320888"/>
          </a:xfrm>
          <a:prstGeom prst="rect">
            <a:avLst/>
          </a:prstGeom>
        </p:spPr>
      </p:pic>
      <p:pic>
        <p:nvPicPr>
          <p:cNvPr id="11" name="Picture 11" descr="Shape&#10;&#10;Description automatically generated">
            <a:extLst>
              <a:ext uri="{FF2B5EF4-FFF2-40B4-BE49-F238E27FC236}">
                <a16:creationId xmlns:a16="http://schemas.microsoft.com/office/drawing/2014/main" id="{F2041527-5C29-0F8A-2F33-FDC187BA7B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2" t="8715" b="14220"/>
          <a:stretch/>
        </p:blipFill>
        <p:spPr>
          <a:xfrm>
            <a:off x="923739" y="5480990"/>
            <a:ext cx="5272925" cy="2140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F5BF9E-0FBF-0C8A-8844-FF0F48BF42CD}"/>
              </a:ext>
            </a:extLst>
          </p:cNvPr>
          <p:cNvSpPr txBox="1"/>
          <p:nvPr/>
        </p:nvSpPr>
        <p:spPr>
          <a:xfrm>
            <a:off x="7487672" y="5867687"/>
            <a:ext cx="65208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APEX</a:t>
            </a:r>
            <a:r>
              <a:rPr lang="en-US" dirty="0">
                <a:ea typeface="+mn-lt"/>
                <a:cs typeface="+mn-lt"/>
              </a:rPr>
              <a:t> is the Academic &amp; Professional Empowerment Network set up in 2021. Its purpose is to enable wider engagement and relationship-building with all UL staff, while championing a professional culture of equality, diversity &amp; inclusion.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0795C-9ADA-04DC-8435-69410735A4E2}"/>
              </a:ext>
            </a:extLst>
          </p:cNvPr>
          <p:cNvSpPr txBox="1"/>
          <p:nvPr/>
        </p:nvSpPr>
        <p:spPr>
          <a:xfrm>
            <a:off x="7483826" y="1764486"/>
            <a:ext cx="652307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EVOLVE </a:t>
            </a:r>
            <a:r>
              <a:rPr lang="en-US" dirty="0">
                <a:ea typeface="+mn-lt"/>
                <a:cs typeface="+mn-lt"/>
              </a:rPr>
              <a:t>Community of practice is a  group of like-minded people who want to offer a safe space for professional support staff to share knowledge, support one another and connect.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11D31-2687-5355-9933-28764D109CDA}"/>
              </a:ext>
            </a:extLst>
          </p:cNvPr>
          <p:cNvSpPr txBox="1"/>
          <p:nvPr/>
        </p:nvSpPr>
        <p:spPr>
          <a:xfrm>
            <a:off x="7480240" y="3754397"/>
            <a:ext cx="65230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EMerge </a:t>
            </a:r>
            <a:r>
              <a:rPr lang="en-US" dirty="0">
                <a:ea typeface="+mn-lt"/>
                <a:cs typeface="+mn-lt"/>
              </a:rPr>
              <a:t> is a peer-support network for Early and Mid-career academic staff.</a:t>
            </a:r>
            <a:endParaRPr lang="en-US" dirty="0"/>
          </a:p>
        </p:txBody>
      </p:sp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2F2A87AC-09EC-EE44-817D-5E145488D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939" y="8150432"/>
            <a:ext cx="1516721" cy="15064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0FC233-C3D6-8FEA-2BDC-B351D685D1B1}"/>
              </a:ext>
            </a:extLst>
          </p:cNvPr>
          <p:cNvSpPr txBox="1"/>
          <p:nvPr/>
        </p:nvSpPr>
        <p:spPr>
          <a:xfrm>
            <a:off x="7471316" y="8380587"/>
            <a:ext cx="65208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Universal Design </a:t>
            </a:r>
            <a:r>
              <a:rPr lang="en-US" dirty="0">
                <a:ea typeface="+mn-lt"/>
                <a:cs typeface="+mn-lt"/>
              </a:rPr>
              <a:t>for Learning and Inclusive Practices at UL Community of Practice.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26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/>
          </p:cNvSpPr>
          <p:nvPr/>
        </p:nvSpPr>
        <p:spPr>
          <a:xfrm>
            <a:off x="863600" y="1175763"/>
            <a:ext cx="132842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>
                <a:solidFill>
                  <a:schemeClr val="bg1"/>
                </a:solidFill>
                <a:latin typeface="Times New Roman"/>
                <a:cs typeface="Times New Roman"/>
              </a:rPr>
              <a:t>What You Might Like to Know – </a:t>
            </a:r>
            <a:r>
              <a:rPr lang="en-US" sz="4500" b="1" err="1">
                <a:solidFill>
                  <a:schemeClr val="bg1"/>
                </a:solidFill>
                <a:latin typeface="Times New Roman"/>
                <a:cs typeface="Times New Roman"/>
              </a:rPr>
              <a:t>BeWell@UL</a:t>
            </a:r>
            <a:r>
              <a:rPr lang="en-US" sz="4500" b="1">
                <a:solidFill>
                  <a:srgbClr val="005336"/>
                </a:solidFill>
                <a:latin typeface="Times New Roman"/>
                <a:cs typeface="Times New Roman"/>
              </a:rPr>
              <a:t> Wellness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2560758"/>
            <a:ext cx="11963400" cy="5948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957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86038FF151642A201BF284DBBDBAC" ma:contentTypeVersion="17" ma:contentTypeDescription="Create a new document." ma:contentTypeScope="" ma:versionID="6868a3867b829fcb09cd571b7403a524">
  <xsd:schema xmlns:xsd="http://www.w3.org/2001/XMLSchema" xmlns:xs="http://www.w3.org/2001/XMLSchema" xmlns:p="http://schemas.microsoft.com/office/2006/metadata/properties" xmlns:ns2="b29fd32e-51af-4611-ba53-ed75a7f62d62" xmlns:ns3="77cc4787-355f-4046-9859-e106b1aec91d" targetNamespace="http://schemas.microsoft.com/office/2006/metadata/properties" ma:root="true" ma:fieldsID="5fcfcb21943c4ca1861315b10bf34df7" ns2:_="" ns3:_="">
    <xsd:import namespace="b29fd32e-51af-4611-ba53-ed75a7f62d62"/>
    <xsd:import namespace="77cc4787-355f-4046-9859-e106b1aec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d32e-51af-4611-ba53-ed75a7f62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c4787-355f-4046-9859-e106b1aec91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4fcbe87-0813-4266-b274-dd7a23b5bee2}" ma:internalName="TaxCatchAll" ma:showField="CatchAllData" ma:web="77cc4787-355f-4046-9859-e106b1aec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9fd32e-51af-4611-ba53-ed75a7f62d62">
      <Terms xmlns="http://schemas.microsoft.com/office/infopath/2007/PartnerControls"/>
    </lcf76f155ced4ddcb4097134ff3c332f>
    <TaxCatchAll xmlns="77cc4787-355f-4046-9859-e106b1aec91d" xsi:nil="true"/>
  </documentManagement>
</p:properties>
</file>

<file path=customXml/itemProps1.xml><?xml version="1.0" encoding="utf-8"?>
<ds:datastoreItem xmlns:ds="http://schemas.openxmlformats.org/officeDocument/2006/customXml" ds:itemID="{5076713B-2B25-4266-A58F-D8EC8FDA09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54811A-8667-41F7-A877-BAECC9AA5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fd32e-51af-4611-ba53-ed75a7f62d62"/>
    <ds:schemaRef ds:uri="77cc4787-355f-4046-9859-e106b1aec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400F6-8DDD-4702-A23A-052B08BF6DEA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29fd32e-51af-4611-ba53-ed75a7f62d62"/>
    <ds:schemaRef ds:uri="http://purl.org/dc/dcmitype/"/>
    <ds:schemaRef ds:uri="77cc4787-355f-4046-9859-e106b1aec9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451</Words>
  <Application>Microsoft Office PowerPoint</Application>
  <PresentationFormat>Custom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What You Need to Know – Employee Checklist</vt:lpstr>
      <vt:lpstr>What You Need to Know – The First Six Months</vt:lpstr>
      <vt:lpstr>What You Need to Know – The First Six Months</vt:lpstr>
      <vt:lpstr>What You Need to Know – The First Six Months</vt:lpstr>
      <vt:lpstr>What You Need to Know – Core Portal</vt:lpstr>
      <vt:lpstr>What You Might Like to Know - Career Support</vt:lpstr>
      <vt:lpstr>What You Might Like to Know – Networks &amp; CoP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Aoife.Corrigan</dc:creator>
  <cp:lastModifiedBy>ITDGuest</cp:lastModifiedBy>
  <cp:revision>566</cp:revision>
  <dcterms:created xsi:type="dcterms:W3CDTF">2019-10-30T10:01:03Z</dcterms:created>
  <dcterms:modified xsi:type="dcterms:W3CDTF">2023-09-06T15:16:37Z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2019-10-30T00:00:00Z</vt:filetime>
  </property>
  <property fmtid="{D5CDD505-2E9C-101B-9397-08002B2CF9AE}" pid="5" name="ContentTypeId">
    <vt:lpwstr>0x01010089D86038FF151642A201BF284DBBDBAC</vt:lpwstr>
  </property>
  <property fmtid="{D5CDD505-2E9C-101B-9397-08002B2CF9AE}" pid="6" name="Order">
    <vt:r8>109600</vt:r8>
  </property>
  <property fmtid="{D5CDD505-2E9C-101B-9397-08002B2CF9AE}" pid="7" name="ArticulateGUID">
    <vt:lpwstr>642A4465-2E64-417D-8652-1610D926A064</vt:lpwstr>
  </property>
  <property fmtid="{D5CDD505-2E9C-101B-9397-08002B2CF9AE}" pid="8" name="ArticulatePath">
    <vt:lpwstr>July HR 2021 Final</vt:lpwstr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MediaServiceImageTags">
    <vt:lpwstr/>
  </property>
</Properties>
</file>