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268" r:id="rId5"/>
    <p:sldId id="277" r:id="rId6"/>
    <p:sldId id="282" r:id="rId7"/>
    <p:sldId id="269" r:id="rId8"/>
    <p:sldId id="278" r:id="rId9"/>
    <p:sldId id="279" r:id="rId10"/>
    <p:sldId id="280" r:id="rId11"/>
    <p:sldId id="281" r:id="rId12"/>
    <p:sldId id="283" r:id="rId13"/>
    <p:sldId id="284" r:id="rId14"/>
    <p:sldId id="285" r:id="rId15"/>
    <p:sldId id="286" r:id="rId16"/>
    <p:sldId id="287" r:id="rId17"/>
    <p:sldId id="288" r:id="rId18"/>
    <p:sldId id="289" r:id="rId19"/>
    <p:sldId id="290" r:id="rId20"/>
    <p:sldId id="266" r:id="rId21"/>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36"/>
    <a:srgbClr val="00A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62"/>
  </p:normalViewPr>
  <p:slideViewPr>
    <p:cSldViewPr snapToGrid="0" snapToObjects="1">
      <p:cViewPr varScale="1">
        <p:scale>
          <a:sx n="58" d="100"/>
          <a:sy n="58" d="100"/>
        </p:scale>
        <p:origin x="46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2/15/2022</a:t>
            </a:fld>
            <a:endParaRPr lang="en-US" dirty="0"/>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dirty="0"/>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US"/>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dirty="0"/>
              <a:t>06.11.19</a:t>
            </a:r>
            <a:endParaRPr lang="en-US" dirty="0"/>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dirty="0"/>
              <a:t>06.11.19</a:t>
            </a:r>
            <a:endParaRPr lang="en-US" dirty="0"/>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03210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864000" y="3744000"/>
            <a:ext cx="10800000" cy="672893"/>
          </a:xfrm>
        </p:spPr>
        <p:txBody>
          <a:bodyPr anchor="t"/>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dirty="0"/>
              <a:t>06.11.19</a:t>
            </a:r>
            <a:endParaRPr lang="en-US" dirty="0"/>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3384000" y="5400000"/>
            <a:ext cx="2376000" cy="756000"/>
          </a:xfrm>
        </p:spPr>
        <p:txBody>
          <a:bodyPr/>
          <a:lstStyle>
            <a:lvl1pPr marL="0" indent="0">
              <a:buNone/>
              <a:defRPr/>
            </a:lvl1pPr>
          </a:lstStyle>
          <a:p>
            <a:r>
              <a:rPr lang="en-US" dirty="0"/>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4000" y="5040000"/>
            <a:ext cx="2376000" cy="1485000"/>
          </a:xfrm>
          <a:prstGeom prst="rect">
            <a:avLst/>
          </a:prstGeom>
        </p:spPr>
      </p:pic>
    </p:spTree>
    <p:extLst>
      <p:ext uri="{BB962C8B-B14F-4D97-AF65-F5344CB8AC3E}">
        <p14:creationId xmlns:p14="http://schemas.microsoft.com/office/powerpoint/2010/main" val="62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dirty="0"/>
              <a:t>06.11.19</a:t>
            </a:r>
            <a:endParaRPr lang="en-US" dirty="0"/>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4373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dirty="0"/>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9832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dirty="0"/>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ul.ie/ltf/supported-tools/panopto"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3595-1966-42DE-A75E-372BC5F14CC7}"/>
              </a:ext>
            </a:extLst>
          </p:cNvPr>
          <p:cNvSpPr>
            <a:spLocks noGrp="1"/>
          </p:cNvSpPr>
          <p:nvPr>
            <p:ph type="ctrTitle"/>
          </p:nvPr>
        </p:nvSpPr>
        <p:spPr/>
        <p:txBody>
          <a:bodyPr/>
          <a:lstStyle/>
          <a:p>
            <a:r>
              <a:rPr lang="en-IE" dirty="0"/>
              <a:t>Level Up Sulis 20</a:t>
            </a:r>
          </a:p>
        </p:txBody>
      </p:sp>
      <p:sp>
        <p:nvSpPr>
          <p:cNvPr id="3" name="Subtitle 2">
            <a:extLst>
              <a:ext uri="{FF2B5EF4-FFF2-40B4-BE49-F238E27FC236}">
                <a16:creationId xmlns:a16="http://schemas.microsoft.com/office/drawing/2014/main" id="{34F0A87C-41E0-4D04-A89C-E42982CB729A}"/>
              </a:ext>
            </a:extLst>
          </p:cNvPr>
          <p:cNvSpPr>
            <a:spLocks noGrp="1"/>
          </p:cNvSpPr>
          <p:nvPr>
            <p:ph type="subTitle" idx="1"/>
          </p:nvPr>
        </p:nvSpPr>
        <p:spPr/>
        <p:txBody>
          <a:bodyPr/>
          <a:lstStyle/>
          <a:p>
            <a:r>
              <a:rPr lang="en-IE" dirty="0"/>
              <a:t>Education Technology, ITD</a:t>
            </a:r>
          </a:p>
        </p:txBody>
      </p:sp>
    </p:spTree>
    <p:extLst>
      <p:ext uri="{BB962C8B-B14F-4D97-AF65-F5344CB8AC3E}">
        <p14:creationId xmlns:p14="http://schemas.microsoft.com/office/powerpoint/2010/main" val="75304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B3A5-B76E-4642-8CA7-0F8C2DC27AF2}"/>
              </a:ext>
            </a:extLst>
          </p:cNvPr>
          <p:cNvSpPr>
            <a:spLocks noGrp="1"/>
          </p:cNvSpPr>
          <p:nvPr>
            <p:ph type="title"/>
          </p:nvPr>
        </p:nvSpPr>
        <p:spPr/>
        <p:txBody>
          <a:bodyPr/>
          <a:lstStyle/>
          <a:p>
            <a:r>
              <a:rPr lang="en-IE" dirty="0"/>
              <a:t>Video Assignments</a:t>
            </a:r>
            <a:br>
              <a:rPr lang="en-IE" dirty="0"/>
            </a:br>
            <a:endParaRPr lang="en-IE" dirty="0"/>
          </a:p>
        </p:txBody>
      </p:sp>
      <p:sp>
        <p:nvSpPr>
          <p:cNvPr id="3" name="Content Placeholder 2">
            <a:extLst>
              <a:ext uri="{FF2B5EF4-FFF2-40B4-BE49-F238E27FC236}">
                <a16:creationId xmlns:a16="http://schemas.microsoft.com/office/drawing/2014/main" id="{D73486CF-A731-4C72-A7D9-9E9F6FA65275}"/>
              </a:ext>
            </a:extLst>
          </p:cNvPr>
          <p:cNvSpPr>
            <a:spLocks noGrp="1"/>
          </p:cNvSpPr>
          <p:nvPr>
            <p:ph idx="1"/>
          </p:nvPr>
        </p:nvSpPr>
        <p:spPr/>
        <p:txBody>
          <a:bodyPr/>
          <a:lstStyle/>
          <a:p>
            <a:r>
              <a:rPr lang="en-IE" dirty="0"/>
              <a:t>Your lecturer may assign video assignments through Panopto.</a:t>
            </a:r>
          </a:p>
          <a:p>
            <a:r>
              <a:rPr lang="en-IE" dirty="0"/>
              <a:t>This will allow you to create and upload videos to a special folder in Panopto</a:t>
            </a:r>
          </a:p>
        </p:txBody>
      </p:sp>
      <p:sp>
        <p:nvSpPr>
          <p:cNvPr id="4" name="Date Placeholder 3">
            <a:extLst>
              <a:ext uri="{FF2B5EF4-FFF2-40B4-BE49-F238E27FC236}">
                <a16:creationId xmlns:a16="http://schemas.microsoft.com/office/drawing/2014/main" id="{20CFDA75-096D-4EE4-B2C9-C626DA3BF806}"/>
              </a:ext>
            </a:extLst>
          </p:cNvPr>
          <p:cNvSpPr>
            <a:spLocks noGrp="1"/>
          </p:cNvSpPr>
          <p:nvPr>
            <p:ph type="dt" sz="half" idx="10"/>
          </p:nvPr>
        </p:nvSpPr>
        <p:spPr/>
        <p:txBody>
          <a:bodyPr/>
          <a:lstStyle/>
          <a:p>
            <a:r>
              <a:rPr lang="en-IE"/>
              <a:t>06.11.19</a:t>
            </a:r>
            <a:endParaRPr lang="en-US" dirty="0"/>
          </a:p>
        </p:txBody>
      </p:sp>
      <p:pic>
        <p:nvPicPr>
          <p:cNvPr id="8" name="Picture 7">
            <a:extLst>
              <a:ext uri="{FF2B5EF4-FFF2-40B4-BE49-F238E27FC236}">
                <a16:creationId xmlns:a16="http://schemas.microsoft.com/office/drawing/2014/main" id="{021432B3-8345-4CF9-895D-5D8BE433E4E2}"/>
              </a:ext>
            </a:extLst>
          </p:cNvPr>
          <p:cNvPicPr>
            <a:picLocks noChangeAspect="1"/>
          </p:cNvPicPr>
          <p:nvPr/>
        </p:nvPicPr>
        <p:blipFill>
          <a:blip r:embed="rId2"/>
          <a:stretch>
            <a:fillRect/>
          </a:stretch>
        </p:blipFill>
        <p:spPr>
          <a:xfrm>
            <a:off x="5279522" y="3448013"/>
            <a:ext cx="5191125" cy="5486400"/>
          </a:xfrm>
          <a:prstGeom prst="rect">
            <a:avLst/>
          </a:prstGeom>
        </p:spPr>
      </p:pic>
    </p:spTree>
    <p:extLst>
      <p:ext uri="{BB962C8B-B14F-4D97-AF65-F5344CB8AC3E}">
        <p14:creationId xmlns:p14="http://schemas.microsoft.com/office/powerpoint/2010/main" val="21055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7F67-16E9-459B-9C59-3B2EA70C31CE}"/>
              </a:ext>
            </a:extLst>
          </p:cNvPr>
          <p:cNvSpPr>
            <a:spLocks noGrp="1"/>
          </p:cNvSpPr>
          <p:nvPr>
            <p:ph type="title"/>
          </p:nvPr>
        </p:nvSpPr>
        <p:spPr>
          <a:xfrm>
            <a:off x="864000" y="4557731"/>
            <a:ext cx="14022170" cy="1042950"/>
          </a:xfrm>
        </p:spPr>
        <p:txBody>
          <a:bodyPr/>
          <a:lstStyle/>
          <a:p>
            <a:pPr algn="ctr"/>
            <a:r>
              <a:rPr lang="en-IE" dirty="0"/>
              <a:t>Assignments</a:t>
            </a:r>
          </a:p>
        </p:txBody>
      </p:sp>
      <p:sp>
        <p:nvSpPr>
          <p:cNvPr id="4" name="Date Placeholder 3">
            <a:extLst>
              <a:ext uri="{FF2B5EF4-FFF2-40B4-BE49-F238E27FC236}">
                <a16:creationId xmlns:a16="http://schemas.microsoft.com/office/drawing/2014/main" id="{7D3ED018-DD42-41DD-9CCF-6A6F64E13797}"/>
              </a:ext>
            </a:extLst>
          </p:cNvPr>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157576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76C0-6805-4E3E-B18F-C6F7430D7A4F}"/>
              </a:ext>
            </a:extLst>
          </p:cNvPr>
          <p:cNvSpPr>
            <a:spLocks noGrp="1"/>
          </p:cNvSpPr>
          <p:nvPr>
            <p:ph type="title"/>
          </p:nvPr>
        </p:nvSpPr>
        <p:spPr/>
        <p:txBody>
          <a:bodyPr/>
          <a:lstStyle/>
          <a:p>
            <a:r>
              <a:rPr lang="en-IE" dirty="0"/>
              <a:t>How to Upload an Assignment?</a:t>
            </a:r>
          </a:p>
        </p:txBody>
      </p:sp>
      <p:sp>
        <p:nvSpPr>
          <p:cNvPr id="3" name="Content Placeholder 2">
            <a:extLst>
              <a:ext uri="{FF2B5EF4-FFF2-40B4-BE49-F238E27FC236}">
                <a16:creationId xmlns:a16="http://schemas.microsoft.com/office/drawing/2014/main" id="{BEB4D6A0-029C-4F9F-9CC0-B0802C8466A4}"/>
              </a:ext>
            </a:extLst>
          </p:cNvPr>
          <p:cNvSpPr>
            <a:spLocks noGrp="1"/>
          </p:cNvSpPr>
          <p:nvPr>
            <p:ph idx="1"/>
          </p:nvPr>
        </p:nvSpPr>
        <p:spPr/>
        <p:txBody>
          <a:bodyPr/>
          <a:lstStyle/>
          <a:p>
            <a:r>
              <a:rPr lang="en-IE" dirty="0"/>
              <a:t>View the assignments.</a:t>
            </a:r>
          </a:p>
          <a:p>
            <a:endParaRPr lang="en-IE" dirty="0"/>
          </a:p>
          <a:p>
            <a:r>
              <a:rPr lang="en-IE" dirty="0"/>
              <a:t>Ensure you have correctly uploaded the document.</a:t>
            </a:r>
          </a:p>
          <a:p>
            <a:endParaRPr lang="en-IE" dirty="0"/>
          </a:p>
          <a:p>
            <a:r>
              <a:rPr lang="en-IE" dirty="0"/>
              <a:t>Submit (Important)</a:t>
            </a:r>
          </a:p>
          <a:p>
            <a:endParaRPr lang="en-IE" dirty="0"/>
          </a:p>
          <a:p>
            <a:r>
              <a:rPr lang="en-IE" dirty="0"/>
              <a:t>Verify with email receipt</a:t>
            </a:r>
          </a:p>
        </p:txBody>
      </p:sp>
      <p:sp>
        <p:nvSpPr>
          <p:cNvPr id="4" name="Date Placeholder 3">
            <a:extLst>
              <a:ext uri="{FF2B5EF4-FFF2-40B4-BE49-F238E27FC236}">
                <a16:creationId xmlns:a16="http://schemas.microsoft.com/office/drawing/2014/main" id="{4100A8F0-48C2-47EE-A7B3-7E1486668739}"/>
              </a:ext>
            </a:extLst>
          </p:cNvPr>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421100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96CC-C9B2-488E-9A58-2A17EF957E94}"/>
              </a:ext>
            </a:extLst>
          </p:cNvPr>
          <p:cNvSpPr>
            <a:spLocks noGrp="1"/>
          </p:cNvSpPr>
          <p:nvPr>
            <p:ph type="title"/>
          </p:nvPr>
        </p:nvSpPr>
        <p:spPr>
          <a:xfrm>
            <a:off x="864000" y="4557731"/>
            <a:ext cx="14022170" cy="1042950"/>
          </a:xfrm>
        </p:spPr>
        <p:txBody>
          <a:bodyPr/>
          <a:lstStyle/>
          <a:p>
            <a:pPr algn="ctr"/>
            <a:r>
              <a:rPr lang="en-IE" dirty="0"/>
              <a:t>Turnitin</a:t>
            </a:r>
          </a:p>
        </p:txBody>
      </p:sp>
      <p:sp>
        <p:nvSpPr>
          <p:cNvPr id="4" name="Date Placeholder 3">
            <a:extLst>
              <a:ext uri="{FF2B5EF4-FFF2-40B4-BE49-F238E27FC236}">
                <a16:creationId xmlns:a16="http://schemas.microsoft.com/office/drawing/2014/main" id="{6D459C9A-078C-438D-970C-AB03E0FCABC3}"/>
              </a:ext>
            </a:extLst>
          </p:cNvPr>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289032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5C54-3F3A-442E-97D4-5DE3A5B9D0B3}"/>
              </a:ext>
            </a:extLst>
          </p:cNvPr>
          <p:cNvSpPr>
            <a:spLocks noGrp="1"/>
          </p:cNvSpPr>
          <p:nvPr>
            <p:ph type="title"/>
          </p:nvPr>
        </p:nvSpPr>
        <p:spPr/>
        <p:txBody>
          <a:bodyPr/>
          <a:lstStyle/>
          <a:p>
            <a:r>
              <a:rPr lang="en-IE" dirty="0"/>
              <a:t>What is Turnitin?</a:t>
            </a:r>
          </a:p>
        </p:txBody>
      </p:sp>
      <p:sp>
        <p:nvSpPr>
          <p:cNvPr id="3" name="Content Placeholder 2">
            <a:extLst>
              <a:ext uri="{FF2B5EF4-FFF2-40B4-BE49-F238E27FC236}">
                <a16:creationId xmlns:a16="http://schemas.microsoft.com/office/drawing/2014/main" id="{949CB9B3-9760-429A-ACD3-7F07A6C05669}"/>
              </a:ext>
            </a:extLst>
          </p:cNvPr>
          <p:cNvSpPr>
            <a:spLocks noGrp="1"/>
          </p:cNvSpPr>
          <p:nvPr>
            <p:ph idx="1"/>
          </p:nvPr>
        </p:nvSpPr>
        <p:spPr/>
        <p:txBody>
          <a:bodyPr/>
          <a:lstStyle/>
          <a:p>
            <a:r>
              <a:rPr lang="en-IE" dirty="0"/>
              <a:t>Turnitin checks your documents for similarities with:</a:t>
            </a:r>
          </a:p>
          <a:p>
            <a:pPr lvl="1"/>
            <a:r>
              <a:rPr lang="en-IE" dirty="0"/>
              <a:t>Publicly available material (websites).</a:t>
            </a:r>
          </a:p>
          <a:p>
            <a:pPr lvl="1"/>
            <a:r>
              <a:rPr lang="en-IE" dirty="0"/>
              <a:t>Periodicals and Journals.</a:t>
            </a:r>
          </a:p>
          <a:p>
            <a:pPr lvl="1"/>
            <a:r>
              <a:rPr lang="en-IE" dirty="0"/>
              <a:t>Other submissions.</a:t>
            </a:r>
          </a:p>
          <a:p>
            <a:endParaRPr lang="en-IE" dirty="0"/>
          </a:p>
          <a:p>
            <a:endParaRPr lang="en-IE" dirty="0"/>
          </a:p>
        </p:txBody>
      </p:sp>
      <p:sp>
        <p:nvSpPr>
          <p:cNvPr id="4" name="Date Placeholder 3">
            <a:extLst>
              <a:ext uri="{FF2B5EF4-FFF2-40B4-BE49-F238E27FC236}">
                <a16:creationId xmlns:a16="http://schemas.microsoft.com/office/drawing/2014/main" id="{250DFC25-F9D3-4311-925F-B0A9B30EE6AF}"/>
              </a:ext>
            </a:extLst>
          </p:cNvPr>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1224208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AA0E-0B53-461A-BDEC-C4AF3F734E20}"/>
              </a:ext>
            </a:extLst>
          </p:cNvPr>
          <p:cNvSpPr>
            <a:spLocks noGrp="1"/>
          </p:cNvSpPr>
          <p:nvPr>
            <p:ph type="title"/>
          </p:nvPr>
        </p:nvSpPr>
        <p:spPr/>
        <p:txBody>
          <a:bodyPr/>
          <a:lstStyle/>
          <a:p>
            <a:r>
              <a:rPr lang="en-IE"/>
              <a:t>Understanding a Turnitin Report.</a:t>
            </a:r>
            <a:br>
              <a:rPr lang="en-IE"/>
            </a:br>
            <a:endParaRPr lang="en-IE"/>
          </a:p>
        </p:txBody>
      </p:sp>
      <p:sp>
        <p:nvSpPr>
          <p:cNvPr id="3" name="Content Placeholder 2">
            <a:extLst>
              <a:ext uri="{FF2B5EF4-FFF2-40B4-BE49-F238E27FC236}">
                <a16:creationId xmlns:a16="http://schemas.microsoft.com/office/drawing/2014/main" id="{454FCF6C-16C8-4784-89ED-AE1EC71FF6D3}"/>
              </a:ext>
            </a:extLst>
          </p:cNvPr>
          <p:cNvSpPr>
            <a:spLocks noGrp="1"/>
          </p:cNvSpPr>
          <p:nvPr>
            <p:ph idx="1"/>
          </p:nvPr>
        </p:nvSpPr>
        <p:spPr/>
        <p:txBody>
          <a:bodyPr/>
          <a:lstStyle/>
          <a:p>
            <a:r>
              <a:rPr lang="en-IE" dirty="0"/>
              <a:t>What does my score mean and why is it that colour?</a:t>
            </a:r>
          </a:p>
          <a:p>
            <a:endParaRPr lang="en-IE" dirty="0"/>
          </a:p>
          <a:p>
            <a:r>
              <a:rPr lang="en-IE" dirty="0"/>
              <a:t>Why can’t I see the source material?</a:t>
            </a:r>
          </a:p>
          <a:p>
            <a:endParaRPr lang="en-IE" dirty="0"/>
          </a:p>
          <a:p>
            <a:r>
              <a:rPr lang="en-IE" dirty="0"/>
              <a:t>Feedback from your lecturer?</a:t>
            </a:r>
          </a:p>
          <a:p>
            <a:endParaRPr lang="en-IE" dirty="0"/>
          </a:p>
          <a:p>
            <a:r>
              <a:rPr lang="en-IE" dirty="0"/>
              <a:t>What should I do next?</a:t>
            </a:r>
          </a:p>
        </p:txBody>
      </p:sp>
      <p:sp>
        <p:nvSpPr>
          <p:cNvPr id="4" name="Date Placeholder 3">
            <a:extLst>
              <a:ext uri="{FF2B5EF4-FFF2-40B4-BE49-F238E27FC236}">
                <a16:creationId xmlns:a16="http://schemas.microsoft.com/office/drawing/2014/main" id="{DC9355A3-3577-4BA5-9E94-6EF1966F989C}"/>
              </a:ext>
            </a:extLst>
          </p:cNvPr>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3959281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2721-35E9-435D-B8C8-254977DF5452}"/>
              </a:ext>
            </a:extLst>
          </p:cNvPr>
          <p:cNvSpPr>
            <a:spLocks noGrp="1"/>
          </p:cNvSpPr>
          <p:nvPr>
            <p:ph type="title"/>
          </p:nvPr>
        </p:nvSpPr>
        <p:spPr/>
        <p:txBody>
          <a:bodyPr/>
          <a:lstStyle/>
          <a:p>
            <a:r>
              <a:rPr lang="en-IE" dirty="0"/>
              <a:t>Questions and Survey</a:t>
            </a:r>
          </a:p>
        </p:txBody>
      </p:sp>
      <p:pic>
        <p:nvPicPr>
          <p:cNvPr id="6" name="Content Placeholder 5" descr="Qr code&#10;&#10;Description automatically generated">
            <a:extLst>
              <a:ext uri="{FF2B5EF4-FFF2-40B4-BE49-F238E27FC236}">
                <a16:creationId xmlns:a16="http://schemas.microsoft.com/office/drawing/2014/main" id="{60604172-2256-4E55-BE70-90B832EC64B1}"/>
              </a:ext>
            </a:extLst>
          </p:cNvPr>
          <p:cNvPicPr>
            <a:picLocks noGrp="1" noChangeAspect="1"/>
          </p:cNvPicPr>
          <p:nvPr>
            <p:ph idx="1"/>
          </p:nvPr>
        </p:nvPicPr>
        <p:blipFill>
          <a:blip r:embed="rId2"/>
          <a:stretch>
            <a:fillRect/>
          </a:stretch>
        </p:blipFill>
        <p:spPr>
          <a:xfrm>
            <a:off x="4646163" y="2266950"/>
            <a:ext cx="6965262" cy="6949538"/>
          </a:xfrm>
        </p:spPr>
      </p:pic>
      <p:sp>
        <p:nvSpPr>
          <p:cNvPr id="4" name="Date Placeholder 3">
            <a:extLst>
              <a:ext uri="{FF2B5EF4-FFF2-40B4-BE49-F238E27FC236}">
                <a16:creationId xmlns:a16="http://schemas.microsoft.com/office/drawing/2014/main" id="{C5ADC2BE-9B9F-4313-A3A6-DEF1A09ABB9F}"/>
              </a:ext>
            </a:extLst>
          </p:cNvPr>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4283748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4918-DD1F-054C-A4FB-2EAF57D39AD5}"/>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58702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60BF-4D31-4A5E-8796-586E7FDECE6C}"/>
              </a:ext>
            </a:extLst>
          </p:cNvPr>
          <p:cNvSpPr>
            <a:spLocks noGrp="1"/>
          </p:cNvSpPr>
          <p:nvPr>
            <p:ph type="title"/>
          </p:nvPr>
        </p:nvSpPr>
        <p:spPr/>
        <p:txBody>
          <a:bodyPr/>
          <a:lstStyle/>
          <a:p>
            <a:r>
              <a:rPr lang="en-IE" dirty="0"/>
              <a:t>Overview</a:t>
            </a:r>
          </a:p>
        </p:txBody>
      </p:sp>
      <p:sp>
        <p:nvSpPr>
          <p:cNvPr id="3" name="Content Placeholder 2">
            <a:extLst>
              <a:ext uri="{FF2B5EF4-FFF2-40B4-BE49-F238E27FC236}">
                <a16:creationId xmlns:a16="http://schemas.microsoft.com/office/drawing/2014/main" id="{2E7EEADA-F4BC-4539-93AC-9EBE6C357B2D}"/>
              </a:ext>
            </a:extLst>
          </p:cNvPr>
          <p:cNvSpPr>
            <a:spLocks noGrp="1"/>
          </p:cNvSpPr>
          <p:nvPr>
            <p:ph idx="1"/>
          </p:nvPr>
        </p:nvSpPr>
        <p:spPr>
          <a:xfrm>
            <a:off x="864000" y="2412000"/>
            <a:ext cx="14022170" cy="6392787"/>
          </a:xfrm>
        </p:spPr>
        <p:txBody>
          <a:bodyPr/>
          <a:lstStyle/>
          <a:p>
            <a:r>
              <a:rPr lang="en-IE" dirty="0"/>
              <a:t>Sulis</a:t>
            </a:r>
          </a:p>
          <a:p>
            <a:pPr lvl="1"/>
            <a:r>
              <a:rPr lang="en-IE" dirty="0"/>
              <a:t>Why are things different on every site?</a:t>
            </a:r>
          </a:p>
          <a:p>
            <a:pPr lvl="1"/>
            <a:r>
              <a:rPr lang="en-IE" dirty="0"/>
              <a:t>Organising your Space</a:t>
            </a:r>
          </a:p>
          <a:p>
            <a:pPr lvl="1"/>
            <a:r>
              <a:rPr lang="en-IE" dirty="0"/>
              <a:t>Preferences</a:t>
            </a:r>
          </a:p>
          <a:p>
            <a:pPr lvl="1"/>
            <a:r>
              <a:rPr lang="en-IE" dirty="0"/>
              <a:t>Communication</a:t>
            </a:r>
          </a:p>
          <a:p>
            <a:r>
              <a:rPr lang="en-IE" dirty="0"/>
              <a:t>Panopto</a:t>
            </a:r>
          </a:p>
          <a:p>
            <a:pPr lvl="1"/>
            <a:r>
              <a:rPr lang="en-IE" dirty="0"/>
              <a:t>Viewing Videos</a:t>
            </a:r>
          </a:p>
          <a:p>
            <a:pPr lvl="1"/>
            <a:r>
              <a:rPr lang="en-IE" dirty="0"/>
              <a:t>Video Assignments</a:t>
            </a:r>
          </a:p>
          <a:p>
            <a:r>
              <a:rPr lang="en-IE" dirty="0"/>
              <a:t>Assignments</a:t>
            </a:r>
          </a:p>
          <a:p>
            <a:pPr lvl="1"/>
            <a:r>
              <a:rPr lang="en-IE" dirty="0"/>
              <a:t>How to Upload an Assignment?</a:t>
            </a:r>
          </a:p>
          <a:p>
            <a:pPr lvl="1"/>
            <a:r>
              <a:rPr lang="en-IE" dirty="0"/>
              <a:t>No seriously, How to make sure your Lecturer got your assignment so you get the grade you deserve back.</a:t>
            </a:r>
          </a:p>
          <a:p>
            <a:r>
              <a:rPr lang="en-IE" dirty="0"/>
              <a:t>Turnitin</a:t>
            </a:r>
          </a:p>
          <a:p>
            <a:pPr lvl="1"/>
            <a:r>
              <a:rPr lang="en-IE" dirty="0"/>
              <a:t>What is Turnitin?</a:t>
            </a:r>
          </a:p>
          <a:p>
            <a:pPr lvl="1"/>
            <a:r>
              <a:rPr lang="en-IE" dirty="0"/>
              <a:t>Understanding a Turnitin Report.</a:t>
            </a:r>
          </a:p>
          <a:p>
            <a:endParaRPr lang="en-IE" dirty="0"/>
          </a:p>
        </p:txBody>
      </p:sp>
      <p:sp>
        <p:nvSpPr>
          <p:cNvPr id="4" name="Date Placeholder 3">
            <a:extLst>
              <a:ext uri="{FF2B5EF4-FFF2-40B4-BE49-F238E27FC236}">
                <a16:creationId xmlns:a16="http://schemas.microsoft.com/office/drawing/2014/main" id="{7507CC7F-54D7-4544-85F3-91C260A1BF4C}"/>
              </a:ext>
            </a:extLst>
          </p:cNvPr>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11739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2303-A98A-495E-A2B0-C163F90EAAB6}"/>
              </a:ext>
            </a:extLst>
          </p:cNvPr>
          <p:cNvSpPr>
            <a:spLocks noGrp="1"/>
          </p:cNvSpPr>
          <p:nvPr>
            <p:ph type="title"/>
          </p:nvPr>
        </p:nvSpPr>
        <p:spPr>
          <a:xfrm>
            <a:off x="864000" y="4557731"/>
            <a:ext cx="14022170" cy="1042950"/>
          </a:xfrm>
        </p:spPr>
        <p:txBody>
          <a:bodyPr/>
          <a:lstStyle/>
          <a:p>
            <a:pPr algn="ctr"/>
            <a:r>
              <a:rPr lang="en-IE" dirty="0"/>
              <a:t>Sulis</a:t>
            </a:r>
          </a:p>
        </p:txBody>
      </p:sp>
      <p:sp>
        <p:nvSpPr>
          <p:cNvPr id="4" name="Date Placeholder 3">
            <a:extLst>
              <a:ext uri="{FF2B5EF4-FFF2-40B4-BE49-F238E27FC236}">
                <a16:creationId xmlns:a16="http://schemas.microsoft.com/office/drawing/2014/main" id="{F7FCD144-17AB-4775-8F42-DE1DCBEB2A6A}"/>
              </a:ext>
            </a:extLst>
          </p:cNvPr>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231071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C16A-DB5D-4E05-A89B-BCC6A36DD3A0}"/>
              </a:ext>
            </a:extLst>
          </p:cNvPr>
          <p:cNvSpPr>
            <a:spLocks noGrp="1"/>
          </p:cNvSpPr>
          <p:nvPr>
            <p:ph type="title"/>
          </p:nvPr>
        </p:nvSpPr>
        <p:spPr/>
        <p:txBody>
          <a:bodyPr/>
          <a:lstStyle/>
          <a:p>
            <a:r>
              <a:rPr lang="en-IE" dirty="0"/>
              <a:t>Why are things different on every site?</a:t>
            </a:r>
            <a:br>
              <a:rPr lang="en-IE" dirty="0"/>
            </a:br>
            <a:endParaRPr lang="en-IE" dirty="0"/>
          </a:p>
        </p:txBody>
      </p:sp>
      <p:sp>
        <p:nvSpPr>
          <p:cNvPr id="3" name="Content Placeholder 2">
            <a:extLst>
              <a:ext uri="{FF2B5EF4-FFF2-40B4-BE49-F238E27FC236}">
                <a16:creationId xmlns:a16="http://schemas.microsoft.com/office/drawing/2014/main" id="{B363FA22-64FD-4518-A680-66C6C5F21026}"/>
              </a:ext>
            </a:extLst>
          </p:cNvPr>
          <p:cNvSpPr>
            <a:spLocks noGrp="1"/>
          </p:cNvSpPr>
          <p:nvPr>
            <p:ph idx="1"/>
          </p:nvPr>
        </p:nvSpPr>
        <p:spPr>
          <a:xfrm>
            <a:off x="864000" y="2411999"/>
            <a:ext cx="14022170" cy="6296571"/>
          </a:xfrm>
        </p:spPr>
        <p:txBody>
          <a:bodyPr/>
          <a:lstStyle/>
          <a:p>
            <a:r>
              <a:rPr lang="en-IE" dirty="0"/>
              <a:t>When dealing with a VLE it is important to remember that every lecturer will use the tools and features in different ways to deliver their content.</a:t>
            </a:r>
          </a:p>
          <a:p>
            <a:r>
              <a:rPr lang="en-IE" dirty="0"/>
              <a:t>Sulis offers lecturers a wide range of tools to help deliver their content, so it’s important for users to take note which tools are being used and familiarise yourself with how your lecturer teaches.</a:t>
            </a:r>
          </a:p>
          <a:p>
            <a:endParaRPr lang="en-IE" dirty="0"/>
          </a:p>
          <a:p>
            <a:r>
              <a:rPr lang="en-IE" dirty="0"/>
              <a:t>Content</a:t>
            </a:r>
          </a:p>
          <a:p>
            <a:pPr lvl="1"/>
            <a:r>
              <a:rPr lang="en-IE" dirty="0"/>
              <a:t>Lessons</a:t>
            </a:r>
          </a:p>
          <a:p>
            <a:pPr lvl="1"/>
            <a:r>
              <a:rPr lang="en-IE" dirty="0"/>
              <a:t>Resources</a:t>
            </a:r>
          </a:p>
          <a:p>
            <a:r>
              <a:rPr lang="en-IE" dirty="0"/>
              <a:t>Assessment</a:t>
            </a:r>
          </a:p>
          <a:p>
            <a:pPr lvl="1"/>
            <a:r>
              <a:rPr lang="en-IE" dirty="0"/>
              <a:t>Assignments</a:t>
            </a:r>
          </a:p>
          <a:p>
            <a:pPr lvl="1"/>
            <a:r>
              <a:rPr lang="en-IE" dirty="0"/>
              <a:t>Test &amp; Quizzes</a:t>
            </a:r>
          </a:p>
          <a:p>
            <a:r>
              <a:rPr lang="en-IE" dirty="0"/>
              <a:t>Communication</a:t>
            </a:r>
          </a:p>
          <a:p>
            <a:pPr lvl="1"/>
            <a:r>
              <a:rPr lang="en-IE" dirty="0"/>
              <a:t>Announcements</a:t>
            </a:r>
          </a:p>
          <a:p>
            <a:pPr lvl="1"/>
            <a:r>
              <a:rPr lang="en-IE" dirty="0"/>
              <a:t>Forums</a:t>
            </a:r>
          </a:p>
        </p:txBody>
      </p:sp>
      <p:sp>
        <p:nvSpPr>
          <p:cNvPr id="4" name="Date Placeholder 3">
            <a:extLst>
              <a:ext uri="{FF2B5EF4-FFF2-40B4-BE49-F238E27FC236}">
                <a16:creationId xmlns:a16="http://schemas.microsoft.com/office/drawing/2014/main" id="{EF48D883-8827-450C-8F98-ABDFE97A17DA}"/>
              </a:ext>
            </a:extLst>
          </p:cNvPr>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219605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014A-3614-43B1-943D-D8B9F0158FAA}"/>
              </a:ext>
            </a:extLst>
          </p:cNvPr>
          <p:cNvSpPr>
            <a:spLocks noGrp="1"/>
          </p:cNvSpPr>
          <p:nvPr>
            <p:ph type="title"/>
          </p:nvPr>
        </p:nvSpPr>
        <p:spPr/>
        <p:txBody>
          <a:bodyPr/>
          <a:lstStyle/>
          <a:p>
            <a:r>
              <a:rPr lang="en-IE" dirty="0"/>
              <a:t>Organising your Space</a:t>
            </a:r>
            <a:br>
              <a:rPr lang="en-IE" dirty="0"/>
            </a:br>
            <a:endParaRPr lang="en-IE" dirty="0"/>
          </a:p>
        </p:txBody>
      </p:sp>
      <p:sp>
        <p:nvSpPr>
          <p:cNvPr id="3" name="Content Placeholder 2">
            <a:extLst>
              <a:ext uri="{FF2B5EF4-FFF2-40B4-BE49-F238E27FC236}">
                <a16:creationId xmlns:a16="http://schemas.microsoft.com/office/drawing/2014/main" id="{9DFCE783-D953-415A-9E8E-B7AFED7E215F}"/>
              </a:ext>
            </a:extLst>
          </p:cNvPr>
          <p:cNvSpPr>
            <a:spLocks noGrp="1"/>
          </p:cNvSpPr>
          <p:nvPr>
            <p:ph idx="1"/>
          </p:nvPr>
        </p:nvSpPr>
        <p:spPr>
          <a:xfrm>
            <a:off x="864000" y="2412000"/>
            <a:ext cx="14022170" cy="6209486"/>
          </a:xfrm>
        </p:spPr>
        <p:txBody>
          <a:bodyPr/>
          <a:lstStyle/>
          <a:p>
            <a:r>
              <a:rPr lang="en-IE" dirty="0"/>
              <a:t>Organise your Banner using the star to favourite your current sites.</a:t>
            </a:r>
          </a:p>
          <a:p>
            <a:endParaRPr lang="en-IE" dirty="0"/>
          </a:p>
          <a:p>
            <a:endParaRPr lang="en-IE" dirty="0"/>
          </a:p>
          <a:p>
            <a:endParaRPr lang="en-IE" dirty="0"/>
          </a:p>
          <a:p>
            <a:endParaRPr lang="en-IE" dirty="0"/>
          </a:p>
          <a:p>
            <a:r>
              <a:rPr lang="en-IE" dirty="0"/>
              <a:t>Hide old sites that clutter up your Site Drawer. (Preferences &gt; Sites)</a:t>
            </a:r>
          </a:p>
          <a:p>
            <a:endParaRPr lang="en-IE" dirty="0"/>
          </a:p>
        </p:txBody>
      </p:sp>
      <p:sp>
        <p:nvSpPr>
          <p:cNvPr id="4" name="Date Placeholder 3">
            <a:extLst>
              <a:ext uri="{FF2B5EF4-FFF2-40B4-BE49-F238E27FC236}">
                <a16:creationId xmlns:a16="http://schemas.microsoft.com/office/drawing/2014/main" id="{B9346610-A242-43BE-AFF2-4305320E9D0E}"/>
              </a:ext>
            </a:extLst>
          </p:cNvPr>
          <p:cNvSpPr>
            <a:spLocks noGrp="1"/>
          </p:cNvSpPr>
          <p:nvPr>
            <p:ph type="dt" sz="half" idx="10"/>
          </p:nvPr>
        </p:nvSpPr>
        <p:spPr/>
        <p:txBody>
          <a:bodyPr/>
          <a:lstStyle/>
          <a:p>
            <a:r>
              <a:rPr lang="en-IE"/>
              <a:t>06.11.19</a:t>
            </a:r>
            <a:endParaRPr lang="en-US" dirty="0"/>
          </a:p>
        </p:txBody>
      </p:sp>
      <p:pic>
        <p:nvPicPr>
          <p:cNvPr id="6" name="Picture 5">
            <a:extLst>
              <a:ext uri="{FF2B5EF4-FFF2-40B4-BE49-F238E27FC236}">
                <a16:creationId xmlns:a16="http://schemas.microsoft.com/office/drawing/2014/main" id="{7772A154-AEC4-4532-9CB6-DBC31D8A3FF9}"/>
              </a:ext>
            </a:extLst>
          </p:cNvPr>
          <p:cNvPicPr>
            <a:picLocks noChangeAspect="1"/>
          </p:cNvPicPr>
          <p:nvPr/>
        </p:nvPicPr>
        <p:blipFill>
          <a:blip r:embed="rId2"/>
          <a:stretch>
            <a:fillRect/>
          </a:stretch>
        </p:blipFill>
        <p:spPr>
          <a:xfrm>
            <a:off x="1371418" y="2967882"/>
            <a:ext cx="10024092" cy="1113788"/>
          </a:xfrm>
          <a:prstGeom prst="rect">
            <a:avLst/>
          </a:prstGeom>
        </p:spPr>
      </p:pic>
      <p:pic>
        <p:nvPicPr>
          <p:cNvPr id="8" name="Picture 7">
            <a:extLst>
              <a:ext uri="{FF2B5EF4-FFF2-40B4-BE49-F238E27FC236}">
                <a16:creationId xmlns:a16="http://schemas.microsoft.com/office/drawing/2014/main" id="{8959F3CF-430F-4D74-96F3-141D78C3E18E}"/>
              </a:ext>
            </a:extLst>
          </p:cNvPr>
          <p:cNvPicPr>
            <a:picLocks noChangeAspect="1"/>
          </p:cNvPicPr>
          <p:nvPr/>
        </p:nvPicPr>
        <p:blipFill>
          <a:blip r:embed="rId3"/>
          <a:stretch>
            <a:fillRect/>
          </a:stretch>
        </p:blipFill>
        <p:spPr>
          <a:xfrm>
            <a:off x="1371417" y="5516743"/>
            <a:ext cx="6558379" cy="3792454"/>
          </a:xfrm>
          <a:prstGeom prst="rect">
            <a:avLst/>
          </a:prstGeom>
        </p:spPr>
      </p:pic>
    </p:spTree>
    <p:extLst>
      <p:ext uri="{BB962C8B-B14F-4D97-AF65-F5344CB8AC3E}">
        <p14:creationId xmlns:p14="http://schemas.microsoft.com/office/powerpoint/2010/main" val="313086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8B2F-C20C-4D3A-93E5-5645C35E166E}"/>
              </a:ext>
            </a:extLst>
          </p:cNvPr>
          <p:cNvSpPr>
            <a:spLocks noGrp="1"/>
          </p:cNvSpPr>
          <p:nvPr>
            <p:ph type="title"/>
          </p:nvPr>
        </p:nvSpPr>
        <p:spPr/>
        <p:txBody>
          <a:bodyPr/>
          <a:lstStyle/>
          <a:p>
            <a:r>
              <a:rPr lang="en-IE" dirty="0"/>
              <a:t>Preferences</a:t>
            </a:r>
          </a:p>
        </p:txBody>
      </p:sp>
      <p:sp>
        <p:nvSpPr>
          <p:cNvPr id="3" name="Content Placeholder 2">
            <a:extLst>
              <a:ext uri="{FF2B5EF4-FFF2-40B4-BE49-F238E27FC236}">
                <a16:creationId xmlns:a16="http://schemas.microsoft.com/office/drawing/2014/main" id="{9D874D55-F208-4275-8595-4C27370D98F8}"/>
              </a:ext>
            </a:extLst>
          </p:cNvPr>
          <p:cNvSpPr>
            <a:spLocks noGrp="1"/>
          </p:cNvSpPr>
          <p:nvPr>
            <p:ph idx="1"/>
          </p:nvPr>
        </p:nvSpPr>
        <p:spPr/>
        <p:txBody>
          <a:bodyPr/>
          <a:lstStyle/>
          <a:p>
            <a:r>
              <a:rPr lang="en-IE" dirty="0"/>
              <a:t>Setting your preferences can give you more control over your emails, you can choose;</a:t>
            </a:r>
          </a:p>
          <a:p>
            <a:pPr lvl="1"/>
            <a:r>
              <a:rPr lang="en-IE" dirty="0"/>
              <a:t>Get individual emails as default.</a:t>
            </a:r>
          </a:p>
          <a:p>
            <a:pPr lvl="1"/>
            <a:r>
              <a:rPr lang="en-IE" dirty="0"/>
              <a:t>Get all emails for that day combined into 1 at the end of the day. Excluding High Priority emails.</a:t>
            </a:r>
          </a:p>
          <a:p>
            <a:pPr lvl="1"/>
            <a:endParaRPr lang="en-IE" dirty="0"/>
          </a:p>
          <a:p>
            <a:r>
              <a:rPr lang="en-IE" dirty="0"/>
              <a:t>Pros &amp; Cons</a:t>
            </a:r>
          </a:p>
          <a:p>
            <a:pPr lvl="1"/>
            <a:r>
              <a:rPr lang="en-IE" dirty="0"/>
              <a:t>Easier to manage 1 email instead of many.</a:t>
            </a:r>
          </a:p>
          <a:p>
            <a:pPr lvl="1"/>
            <a:r>
              <a:rPr lang="en-IE" dirty="0"/>
              <a:t>Risk missing important information if you only check your email at the end of the day.</a:t>
            </a:r>
          </a:p>
        </p:txBody>
      </p:sp>
      <p:sp>
        <p:nvSpPr>
          <p:cNvPr id="4" name="Date Placeholder 3">
            <a:extLst>
              <a:ext uri="{FF2B5EF4-FFF2-40B4-BE49-F238E27FC236}">
                <a16:creationId xmlns:a16="http://schemas.microsoft.com/office/drawing/2014/main" id="{1EB0A426-542A-491A-ABAC-992BF1F81E33}"/>
              </a:ext>
            </a:extLst>
          </p:cNvPr>
          <p:cNvSpPr>
            <a:spLocks noGrp="1"/>
          </p:cNvSpPr>
          <p:nvPr>
            <p:ph type="dt" sz="half" idx="10"/>
          </p:nvPr>
        </p:nvSpPr>
        <p:spPr/>
        <p:txBody>
          <a:bodyPr/>
          <a:lstStyle/>
          <a:p>
            <a:r>
              <a:rPr lang="en-IE"/>
              <a:t>06.11.19</a:t>
            </a:r>
            <a:endParaRPr lang="en-US" dirty="0"/>
          </a:p>
        </p:txBody>
      </p:sp>
      <p:pic>
        <p:nvPicPr>
          <p:cNvPr id="6" name="Picture 5">
            <a:extLst>
              <a:ext uri="{FF2B5EF4-FFF2-40B4-BE49-F238E27FC236}">
                <a16:creationId xmlns:a16="http://schemas.microsoft.com/office/drawing/2014/main" id="{ADB69F73-CA7A-48E7-A57A-58D54EF4424E}"/>
              </a:ext>
            </a:extLst>
          </p:cNvPr>
          <p:cNvPicPr>
            <a:picLocks noChangeAspect="1"/>
          </p:cNvPicPr>
          <p:nvPr/>
        </p:nvPicPr>
        <p:blipFill>
          <a:blip r:embed="rId2"/>
          <a:stretch>
            <a:fillRect/>
          </a:stretch>
        </p:blipFill>
        <p:spPr>
          <a:xfrm>
            <a:off x="863999" y="6384487"/>
            <a:ext cx="11682767" cy="2681291"/>
          </a:xfrm>
          <a:prstGeom prst="rect">
            <a:avLst/>
          </a:prstGeom>
        </p:spPr>
      </p:pic>
    </p:spTree>
    <p:extLst>
      <p:ext uri="{BB962C8B-B14F-4D97-AF65-F5344CB8AC3E}">
        <p14:creationId xmlns:p14="http://schemas.microsoft.com/office/powerpoint/2010/main" val="286925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DCC9-8849-4A24-A0AB-1FD20D9B27E3}"/>
              </a:ext>
            </a:extLst>
          </p:cNvPr>
          <p:cNvSpPr>
            <a:spLocks noGrp="1"/>
          </p:cNvSpPr>
          <p:nvPr>
            <p:ph type="title"/>
          </p:nvPr>
        </p:nvSpPr>
        <p:spPr/>
        <p:txBody>
          <a:bodyPr/>
          <a:lstStyle/>
          <a:p>
            <a:r>
              <a:rPr lang="en-IE" dirty="0"/>
              <a:t>Communication</a:t>
            </a:r>
          </a:p>
        </p:txBody>
      </p:sp>
      <p:sp>
        <p:nvSpPr>
          <p:cNvPr id="3" name="Content Placeholder 2">
            <a:extLst>
              <a:ext uri="{FF2B5EF4-FFF2-40B4-BE49-F238E27FC236}">
                <a16:creationId xmlns:a16="http://schemas.microsoft.com/office/drawing/2014/main" id="{601EE54E-A54D-4735-80AC-67AF5DA38F33}"/>
              </a:ext>
            </a:extLst>
          </p:cNvPr>
          <p:cNvSpPr>
            <a:spLocks noGrp="1"/>
          </p:cNvSpPr>
          <p:nvPr>
            <p:ph idx="1"/>
          </p:nvPr>
        </p:nvSpPr>
        <p:spPr>
          <a:xfrm>
            <a:off x="864000" y="2412000"/>
            <a:ext cx="14022170" cy="5950122"/>
          </a:xfrm>
        </p:spPr>
        <p:txBody>
          <a:bodyPr/>
          <a:lstStyle/>
          <a:p>
            <a:r>
              <a:rPr lang="en-IE" dirty="0"/>
              <a:t>It is important that you know how your lecturer will be communicating with you and what means they will be using. Apart from email, Sulis offers your lecturer and you several options to keep in touch with your class.</a:t>
            </a:r>
          </a:p>
          <a:p>
            <a:endParaRPr lang="en-IE" dirty="0"/>
          </a:p>
          <a:p>
            <a:r>
              <a:rPr lang="en-IE" dirty="0"/>
              <a:t>Announcements</a:t>
            </a:r>
          </a:p>
          <a:p>
            <a:pPr lvl="1"/>
            <a:r>
              <a:rPr lang="en-IE" dirty="0"/>
              <a:t>Message of the Day</a:t>
            </a:r>
          </a:p>
          <a:p>
            <a:pPr lvl="1"/>
            <a:r>
              <a:rPr lang="en-IE" dirty="0"/>
              <a:t>Module Notices</a:t>
            </a:r>
          </a:p>
          <a:p>
            <a:endParaRPr lang="en-IE" dirty="0"/>
          </a:p>
          <a:p>
            <a:r>
              <a:rPr lang="en-IE" dirty="0"/>
              <a:t>Forums</a:t>
            </a:r>
          </a:p>
          <a:p>
            <a:pPr lvl="1"/>
            <a:r>
              <a:rPr lang="en-IE" dirty="0"/>
              <a:t>Engage in your module forums</a:t>
            </a:r>
          </a:p>
          <a:p>
            <a:pPr lvl="1"/>
            <a:r>
              <a:rPr lang="en-IE" dirty="0"/>
              <a:t>Share insight’s and additional content with your peers</a:t>
            </a:r>
          </a:p>
          <a:p>
            <a:endParaRPr lang="en-IE" dirty="0"/>
          </a:p>
          <a:p>
            <a:r>
              <a:rPr lang="en-IE" dirty="0"/>
              <a:t>Chat</a:t>
            </a:r>
          </a:p>
          <a:p>
            <a:pPr lvl="1"/>
            <a:r>
              <a:rPr lang="en-IE" dirty="0"/>
              <a:t>Instant messaging </a:t>
            </a:r>
          </a:p>
          <a:p>
            <a:pPr lvl="1"/>
            <a:r>
              <a:rPr lang="en-IE" dirty="0"/>
              <a:t>Chat content is not saved permanently (!!!)</a:t>
            </a:r>
          </a:p>
        </p:txBody>
      </p:sp>
      <p:sp>
        <p:nvSpPr>
          <p:cNvPr id="4" name="Date Placeholder 3">
            <a:extLst>
              <a:ext uri="{FF2B5EF4-FFF2-40B4-BE49-F238E27FC236}">
                <a16:creationId xmlns:a16="http://schemas.microsoft.com/office/drawing/2014/main" id="{95EC276B-1A00-4983-AA39-F0B43B541E8F}"/>
              </a:ext>
            </a:extLst>
          </p:cNvPr>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419719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7AD1-2FA5-4ED4-8862-6FCEAAB4A99C}"/>
              </a:ext>
            </a:extLst>
          </p:cNvPr>
          <p:cNvSpPr>
            <a:spLocks noGrp="1"/>
          </p:cNvSpPr>
          <p:nvPr>
            <p:ph type="title"/>
          </p:nvPr>
        </p:nvSpPr>
        <p:spPr>
          <a:xfrm>
            <a:off x="864000" y="4557731"/>
            <a:ext cx="14022170" cy="1042950"/>
          </a:xfrm>
        </p:spPr>
        <p:txBody>
          <a:bodyPr/>
          <a:lstStyle/>
          <a:p>
            <a:pPr algn="ctr"/>
            <a:r>
              <a:rPr lang="en-IE" dirty="0"/>
              <a:t>Panopto</a:t>
            </a:r>
          </a:p>
        </p:txBody>
      </p:sp>
      <p:sp>
        <p:nvSpPr>
          <p:cNvPr id="4" name="Date Placeholder 3">
            <a:extLst>
              <a:ext uri="{FF2B5EF4-FFF2-40B4-BE49-F238E27FC236}">
                <a16:creationId xmlns:a16="http://schemas.microsoft.com/office/drawing/2014/main" id="{8344B1C2-4B1D-4A55-8168-7B8AC78014D1}"/>
              </a:ext>
            </a:extLst>
          </p:cNvPr>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422478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64A2-DE6B-492A-A073-BC11A4138683}"/>
              </a:ext>
            </a:extLst>
          </p:cNvPr>
          <p:cNvSpPr>
            <a:spLocks noGrp="1"/>
          </p:cNvSpPr>
          <p:nvPr>
            <p:ph type="title"/>
          </p:nvPr>
        </p:nvSpPr>
        <p:spPr/>
        <p:txBody>
          <a:bodyPr/>
          <a:lstStyle/>
          <a:p>
            <a:r>
              <a:rPr lang="en-IE" dirty="0"/>
              <a:t>Viewing Videos</a:t>
            </a:r>
            <a:br>
              <a:rPr lang="en-IE" dirty="0"/>
            </a:br>
            <a:endParaRPr lang="en-IE" dirty="0"/>
          </a:p>
        </p:txBody>
      </p:sp>
      <p:sp>
        <p:nvSpPr>
          <p:cNvPr id="3" name="Content Placeholder 2">
            <a:extLst>
              <a:ext uri="{FF2B5EF4-FFF2-40B4-BE49-F238E27FC236}">
                <a16:creationId xmlns:a16="http://schemas.microsoft.com/office/drawing/2014/main" id="{94ACC0F0-3EB6-44C4-8B59-C4960BC924FF}"/>
              </a:ext>
            </a:extLst>
          </p:cNvPr>
          <p:cNvSpPr>
            <a:spLocks noGrp="1"/>
          </p:cNvSpPr>
          <p:nvPr>
            <p:ph idx="1"/>
          </p:nvPr>
        </p:nvSpPr>
        <p:spPr>
          <a:xfrm>
            <a:off x="864000" y="2411999"/>
            <a:ext cx="14022170" cy="6522413"/>
          </a:xfrm>
        </p:spPr>
        <p:txBody>
          <a:bodyPr/>
          <a:lstStyle/>
          <a:p>
            <a:r>
              <a:rPr lang="en-IE" dirty="0"/>
              <a:t>Enable permissions during your first login.</a:t>
            </a:r>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r>
              <a:rPr lang="en-IE" dirty="0"/>
              <a:t>This will ensure you don’t run into any trouble when watching embedded videos.</a:t>
            </a:r>
          </a:p>
          <a:p>
            <a:endParaRPr lang="en-IE" dirty="0"/>
          </a:p>
          <a:p>
            <a:r>
              <a:rPr lang="en-IE" dirty="0">
                <a:hlinkClick r:id="rId2"/>
              </a:rPr>
              <a:t>https://www.ul.ie/ltf/supported-tools/panopto</a:t>
            </a:r>
            <a:r>
              <a:rPr lang="en-IE" dirty="0"/>
              <a:t> </a:t>
            </a:r>
          </a:p>
        </p:txBody>
      </p:sp>
      <p:sp>
        <p:nvSpPr>
          <p:cNvPr id="4" name="Date Placeholder 3">
            <a:extLst>
              <a:ext uri="{FF2B5EF4-FFF2-40B4-BE49-F238E27FC236}">
                <a16:creationId xmlns:a16="http://schemas.microsoft.com/office/drawing/2014/main" id="{3216BB4D-8D89-4EE5-820F-998094667F50}"/>
              </a:ext>
            </a:extLst>
          </p:cNvPr>
          <p:cNvSpPr>
            <a:spLocks noGrp="1"/>
          </p:cNvSpPr>
          <p:nvPr>
            <p:ph type="dt" sz="half" idx="10"/>
          </p:nvPr>
        </p:nvSpPr>
        <p:spPr/>
        <p:txBody>
          <a:bodyPr/>
          <a:lstStyle/>
          <a:p>
            <a:r>
              <a:rPr lang="en-IE"/>
              <a:t>06.11.19</a:t>
            </a:r>
            <a:endParaRPr lang="en-US" dirty="0"/>
          </a:p>
        </p:txBody>
      </p:sp>
      <p:pic>
        <p:nvPicPr>
          <p:cNvPr id="6" name="Picture 5">
            <a:extLst>
              <a:ext uri="{FF2B5EF4-FFF2-40B4-BE49-F238E27FC236}">
                <a16:creationId xmlns:a16="http://schemas.microsoft.com/office/drawing/2014/main" id="{8252460F-AD52-4C42-8A8F-6B3A4627C2BD}"/>
              </a:ext>
            </a:extLst>
          </p:cNvPr>
          <p:cNvPicPr>
            <a:picLocks noChangeAspect="1"/>
          </p:cNvPicPr>
          <p:nvPr/>
        </p:nvPicPr>
        <p:blipFill>
          <a:blip r:embed="rId3"/>
          <a:stretch>
            <a:fillRect/>
          </a:stretch>
        </p:blipFill>
        <p:spPr>
          <a:xfrm>
            <a:off x="1034955" y="3632695"/>
            <a:ext cx="13680260" cy="3551893"/>
          </a:xfrm>
          <a:prstGeom prst="rect">
            <a:avLst/>
          </a:prstGeom>
        </p:spPr>
      </p:pic>
    </p:spTree>
    <p:extLst>
      <p:ext uri="{BB962C8B-B14F-4D97-AF65-F5344CB8AC3E}">
        <p14:creationId xmlns:p14="http://schemas.microsoft.com/office/powerpoint/2010/main" val="990916664"/>
      </p:ext>
    </p:extLst>
  </p:cSld>
  <p:clrMapOvr>
    <a:masterClrMapping/>
  </p:clrMapOvr>
</p:sld>
</file>

<file path=ppt/theme/theme1.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VID-19 Staff Awareness Training.potx" id="{04D8FD09-0DA0-47C1-B135-D9FE174CD4A8}" vid="{5756FA62-E862-43CB-B25D-F31B8ED3F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08B6D8F61F4D4BBF64DC0D55099992" ma:contentTypeVersion="7" ma:contentTypeDescription="Create a new document." ma:contentTypeScope="" ma:versionID="71d1cadcf00d5e257e32c939586ab7f6">
  <xsd:schema xmlns:xsd="http://www.w3.org/2001/XMLSchema" xmlns:xs="http://www.w3.org/2001/XMLSchema" xmlns:p="http://schemas.microsoft.com/office/2006/metadata/properties" xmlns:ns2="263d7c39-48ed-42aa-92bd-54fee0558399" targetNamespace="http://schemas.microsoft.com/office/2006/metadata/properties" ma:root="true" ma:fieldsID="bf7e6bf18d5240beedd67c5711f45d59" ns2:_="">
    <xsd:import namespace="263d7c39-48ed-42aa-92bd-54fee0558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d7c39-48ed-42aa-92bd-54fee05583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802F29-E2FD-4521-A0C0-C6A969A2BA52}">
  <ds:schemaRefs>
    <ds:schemaRef ds:uri="http://schemas.microsoft.com/sharepoint/v3/contenttype/forms"/>
  </ds:schemaRefs>
</ds:datastoreItem>
</file>

<file path=customXml/itemProps2.xml><?xml version="1.0" encoding="utf-8"?>
<ds:datastoreItem xmlns:ds="http://schemas.openxmlformats.org/officeDocument/2006/customXml" ds:itemID="{3024D6D1-67AC-4E6E-8A01-6E1CEB9358D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063383C-504B-44DF-A57E-2085A03295A1}"/>
</file>

<file path=docProps/app.xml><?xml version="1.0" encoding="utf-8"?>
<Properties xmlns="http://schemas.openxmlformats.org/officeDocument/2006/extended-properties" xmlns:vt="http://schemas.openxmlformats.org/officeDocument/2006/docPropsVTypes">
  <Template>COVID-19 Staff Awareness Training</Template>
  <TotalTime>8961</TotalTime>
  <Words>503</Words>
  <Application>Microsoft Office PowerPoint</Application>
  <PresentationFormat>Custom</PresentationFormat>
  <Paragraphs>118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Georgia</vt:lpstr>
      <vt:lpstr>Helvetica</vt:lpstr>
      <vt:lpstr>Office Theme</vt:lpstr>
      <vt:lpstr>Level Up Sulis 20</vt:lpstr>
      <vt:lpstr>Overview</vt:lpstr>
      <vt:lpstr>Sulis</vt:lpstr>
      <vt:lpstr>Why are things different on every site? </vt:lpstr>
      <vt:lpstr>Organising your Space </vt:lpstr>
      <vt:lpstr>Preferences</vt:lpstr>
      <vt:lpstr>Communication</vt:lpstr>
      <vt:lpstr>Panopto</vt:lpstr>
      <vt:lpstr>Viewing Videos </vt:lpstr>
      <vt:lpstr>Video Assignments </vt:lpstr>
      <vt:lpstr>Assignments</vt:lpstr>
      <vt:lpstr>How to Upload an Assignment?</vt:lpstr>
      <vt:lpstr>Turnitin</vt:lpstr>
      <vt:lpstr>What is Turnitin?</vt:lpstr>
      <vt:lpstr>Understanding a Turnitin Report. </vt:lpstr>
      <vt:lpstr>Questions and Survey</vt:lpstr>
      <vt:lpstr>Thank you</vt:lpstr>
    </vt:vector>
  </TitlesOfParts>
  <Company>University of Limerick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Return to Work</dc:title>
  <dc:creator>Maggie.Hayes</dc:creator>
  <cp:lastModifiedBy>Kristofer.Harte</cp:lastModifiedBy>
  <cp:revision>96</cp:revision>
  <dcterms:created xsi:type="dcterms:W3CDTF">2020-05-19T13:34:15Z</dcterms:created>
  <dcterms:modified xsi:type="dcterms:W3CDTF">2022-02-15T14:18:40Z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0x010100EB08B6D8F61F4D4BBF64DC0D55099992</vt:lpwstr>
  </property>
</Properties>
</file>