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48" r:id="rId5"/>
    <p:sldMasterId id="2147483676" r:id="rId6"/>
    <p:sldMasterId id="2147483660" r:id="rId7"/>
  </p:sldMasterIdLst>
  <p:notesMasterIdLst>
    <p:notesMasterId r:id="rId36"/>
  </p:notesMasterIdLst>
  <p:sldIdLst>
    <p:sldId id="365" r:id="rId8"/>
    <p:sldId id="366" r:id="rId9"/>
    <p:sldId id="367" r:id="rId10"/>
    <p:sldId id="368" r:id="rId11"/>
    <p:sldId id="256" r:id="rId12"/>
    <p:sldId id="257" r:id="rId13"/>
    <p:sldId id="258" r:id="rId14"/>
    <p:sldId id="259" r:id="rId15"/>
    <p:sldId id="261" r:id="rId16"/>
    <p:sldId id="262" r:id="rId17"/>
    <p:sldId id="263" r:id="rId18"/>
    <p:sldId id="264" r:id="rId19"/>
    <p:sldId id="265" r:id="rId20"/>
    <p:sldId id="266" r:id="rId21"/>
    <p:sldId id="279" r:id="rId22"/>
    <p:sldId id="260" r:id="rId23"/>
    <p:sldId id="273" r:id="rId24"/>
    <p:sldId id="281" r:id="rId25"/>
    <p:sldId id="372" r:id="rId26"/>
    <p:sldId id="373" r:id="rId27"/>
    <p:sldId id="374" r:id="rId28"/>
    <p:sldId id="375" r:id="rId29"/>
    <p:sldId id="376" r:id="rId30"/>
    <p:sldId id="377" r:id="rId31"/>
    <p:sldId id="378" r:id="rId32"/>
    <p:sldId id="370" r:id="rId33"/>
    <p:sldId id="371"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CDD64-C0A7-42CB-8412-985FC4149DB0}" v="70" dt="2022-02-11T10:44:10.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3969" autoAdjust="0"/>
  </p:normalViewPr>
  <p:slideViewPr>
    <p:cSldViewPr snapToGrid="0">
      <p:cViewPr varScale="1">
        <p:scale>
          <a:sx n="104" d="100"/>
          <a:sy n="104" d="100"/>
        </p:scale>
        <p:origin x="87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B8D3-8A77-470B-9254-A638533F0648}" type="datetimeFigureOut">
              <a:rPr lang="en-IE" smtClean="0"/>
              <a:t>13/02/2022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3B4E2-8C59-4943-B884-B4C439913B3C}" type="slidenum">
              <a:rPr lang="en-IE" smtClean="0"/>
              <a:t>‹#›</a:t>
            </a:fld>
            <a:endParaRPr lang="en-IE"/>
          </a:p>
        </p:txBody>
      </p:sp>
    </p:spTree>
    <p:extLst>
      <p:ext uri="{BB962C8B-B14F-4D97-AF65-F5344CB8AC3E}">
        <p14:creationId xmlns:p14="http://schemas.microsoft.com/office/powerpoint/2010/main" val="429189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493B4E2-8C59-4943-B884-B4C439913B3C}" type="slidenum">
              <a:rPr lang="en-IE" smtClean="0"/>
              <a:t>5</a:t>
            </a:fld>
            <a:endParaRPr lang="en-IE"/>
          </a:p>
        </p:txBody>
      </p:sp>
    </p:spTree>
    <p:extLst>
      <p:ext uri="{BB962C8B-B14F-4D97-AF65-F5344CB8AC3E}">
        <p14:creationId xmlns:p14="http://schemas.microsoft.com/office/powerpoint/2010/main" val="377711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baseline="0" dirty="0"/>
              <a:t>Note: Demo on remote machine as a student Account for the Attendees</a:t>
            </a:r>
          </a:p>
          <a:p>
            <a:endParaRPr lang="en-IE" baseline="0" dirty="0"/>
          </a:p>
        </p:txBody>
      </p:sp>
      <p:sp>
        <p:nvSpPr>
          <p:cNvPr id="4" name="Slide Number Placeholder 3"/>
          <p:cNvSpPr>
            <a:spLocks noGrp="1"/>
          </p:cNvSpPr>
          <p:nvPr>
            <p:ph type="sldNum" sz="quarter" idx="10"/>
          </p:nvPr>
        </p:nvSpPr>
        <p:spPr/>
        <p:txBody>
          <a:bodyPr/>
          <a:lstStyle/>
          <a:p>
            <a:fld id="{1A6208EE-5F5F-44CA-938A-E9A272A1C6FD}" type="slidenum">
              <a:rPr lang="en-IE" smtClean="0"/>
              <a:t>23</a:t>
            </a:fld>
            <a:endParaRPr lang="en-IE"/>
          </a:p>
        </p:txBody>
      </p:sp>
    </p:spTree>
    <p:extLst>
      <p:ext uri="{BB962C8B-B14F-4D97-AF65-F5344CB8AC3E}">
        <p14:creationId xmlns:p14="http://schemas.microsoft.com/office/powerpoint/2010/main" val="112524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0" baseline="0" dirty="0"/>
              <a:t>Note: Demo on remote machine as a student Account for the Attendees</a:t>
            </a:r>
          </a:p>
          <a:p>
            <a:endParaRPr lang="en-IE" baseline="0" dirty="0"/>
          </a:p>
        </p:txBody>
      </p:sp>
      <p:sp>
        <p:nvSpPr>
          <p:cNvPr id="4" name="Slide Number Placeholder 3"/>
          <p:cNvSpPr>
            <a:spLocks noGrp="1"/>
          </p:cNvSpPr>
          <p:nvPr>
            <p:ph type="sldNum" sz="quarter" idx="10"/>
          </p:nvPr>
        </p:nvSpPr>
        <p:spPr/>
        <p:txBody>
          <a:bodyPr/>
          <a:lstStyle/>
          <a:p>
            <a:fld id="{1A6208EE-5F5F-44CA-938A-E9A272A1C6FD}" type="slidenum">
              <a:rPr lang="en-IE" smtClean="0"/>
              <a:t>24</a:t>
            </a:fld>
            <a:endParaRPr lang="en-IE"/>
          </a:p>
        </p:txBody>
      </p:sp>
    </p:spTree>
    <p:extLst>
      <p:ext uri="{BB962C8B-B14F-4D97-AF65-F5344CB8AC3E}">
        <p14:creationId xmlns:p14="http://schemas.microsoft.com/office/powerpoint/2010/main" val="118061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Open link to </a:t>
            </a:r>
            <a:r>
              <a:rPr lang="en-IE" baseline="0" dirty="0" err="1"/>
              <a:t>Topdesk</a:t>
            </a:r>
            <a:r>
              <a:rPr lang="en-IE" baseline="0" dirty="0"/>
              <a:t> as a student to show the attendees the content available for OneDrive</a:t>
            </a:r>
          </a:p>
        </p:txBody>
      </p:sp>
      <p:sp>
        <p:nvSpPr>
          <p:cNvPr id="4" name="Slide Number Placeholder 3"/>
          <p:cNvSpPr>
            <a:spLocks noGrp="1"/>
          </p:cNvSpPr>
          <p:nvPr>
            <p:ph type="sldNum" sz="quarter" idx="10"/>
          </p:nvPr>
        </p:nvSpPr>
        <p:spPr/>
        <p:txBody>
          <a:bodyPr/>
          <a:lstStyle/>
          <a:p>
            <a:fld id="{1A6208EE-5F5F-44CA-938A-E9A272A1C6FD}" type="slidenum">
              <a:rPr lang="en-IE" smtClean="0"/>
              <a:t>25</a:t>
            </a:fld>
            <a:endParaRPr lang="en-IE"/>
          </a:p>
        </p:txBody>
      </p:sp>
    </p:spTree>
    <p:extLst>
      <p:ext uri="{BB962C8B-B14F-4D97-AF65-F5344CB8AC3E}">
        <p14:creationId xmlns:p14="http://schemas.microsoft.com/office/powerpoint/2010/main" val="360710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Open the Training Centre to show them the Site and valuable information</a:t>
            </a:r>
          </a:p>
        </p:txBody>
      </p:sp>
      <p:sp>
        <p:nvSpPr>
          <p:cNvPr id="4" name="Slide Number Placeholder 3"/>
          <p:cNvSpPr>
            <a:spLocks noGrp="1"/>
          </p:cNvSpPr>
          <p:nvPr>
            <p:ph type="sldNum" sz="quarter" idx="5"/>
          </p:nvPr>
        </p:nvSpPr>
        <p:spPr/>
        <p:txBody>
          <a:bodyPr/>
          <a:lstStyle/>
          <a:p>
            <a:fld id="{9493B4E2-8C59-4943-B884-B4C439913B3C}" type="slidenum">
              <a:rPr lang="en-IE" smtClean="0"/>
              <a:t>26</a:t>
            </a:fld>
            <a:endParaRPr lang="en-IE"/>
          </a:p>
        </p:txBody>
      </p:sp>
    </p:spTree>
    <p:extLst>
      <p:ext uri="{BB962C8B-B14F-4D97-AF65-F5344CB8AC3E}">
        <p14:creationId xmlns:p14="http://schemas.microsoft.com/office/powerpoint/2010/main" val="21986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Chloe might create a screen record for this to play around this point? </a:t>
            </a:r>
          </a:p>
          <a:p>
            <a:endParaRPr lang="en-IE" dirty="0"/>
          </a:p>
        </p:txBody>
      </p:sp>
      <p:sp>
        <p:nvSpPr>
          <p:cNvPr id="4" name="Slide Number Placeholder 3"/>
          <p:cNvSpPr>
            <a:spLocks noGrp="1"/>
          </p:cNvSpPr>
          <p:nvPr>
            <p:ph type="sldNum" sz="quarter" idx="5"/>
          </p:nvPr>
        </p:nvSpPr>
        <p:spPr/>
        <p:txBody>
          <a:bodyPr/>
          <a:lstStyle/>
          <a:p>
            <a:fld id="{9493B4E2-8C59-4943-B884-B4C439913B3C}" type="slidenum">
              <a:rPr lang="en-IE" smtClean="0"/>
              <a:t>8</a:t>
            </a:fld>
            <a:endParaRPr lang="en-IE"/>
          </a:p>
        </p:txBody>
      </p:sp>
    </p:spTree>
    <p:extLst>
      <p:ext uri="{BB962C8B-B14F-4D97-AF65-F5344CB8AC3E}">
        <p14:creationId xmlns:p14="http://schemas.microsoft.com/office/powerpoint/2010/main" val="112191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Could show examples of each of these – How to create a Team meeting from Teams; Outlook &amp; how to join a meeting</a:t>
            </a:r>
          </a:p>
        </p:txBody>
      </p:sp>
      <p:sp>
        <p:nvSpPr>
          <p:cNvPr id="4" name="Slide Number Placeholder 3"/>
          <p:cNvSpPr>
            <a:spLocks noGrp="1"/>
          </p:cNvSpPr>
          <p:nvPr>
            <p:ph type="sldNum" sz="quarter" idx="5"/>
          </p:nvPr>
        </p:nvSpPr>
        <p:spPr/>
        <p:txBody>
          <a:bodyPr/>
          <a:lstStyle/>
          <a:p>
            <a:fld id="{9493B4E2-8C59-4943-B884-B4C439913B3C}" type="slidenum">
              <a:rPr lang="en-IE" smtClean="0"/>
              <a:t>13</a:t>
            </a:fld>
            <a:endParaRPr lang="en-IE"/>
          </a:p>
        </p:txBody>
      </p:sp>
    </p:spTree>
    <p:extLst>
      <p:ext uri="{BB962C8B-B14F-4D97-AF65-F5344CB8AC3E}">
        <p14:creationId xmlns:p14="http://schemas.microsoft.com/office/powerpoint/2010/main" val="247149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Open </a:t>
            </a:r>
            <a:r>
              <a:rPr lang="en-IE" dirty="0" err="1"/>
              <a:t>Topdesk</a:t>
            </a:r>
            <a:r>
              <a:rPr lang="en-IE" dirty="0"/>
              <a:t> as a student and show the Attendees where this is</a:t>
            </a:r>
          </a:p>
        </p:txBody>
      </p:sp>
      <p:sp>
        <p:nvSpPr>
          <p:cNvPr id="4" name="Slide Number Placeholder 3"/>
          <p:cNvSpPr>
            <a:spLocks noGrp="1"/>
          </p:cNvSpPr>
          <p:nvPr>
            <p:ph type="sldNum" sz="quarter" idx="5"/>
          </p:nvPr>
        </p:nvSpPr>
        <p:spPr/>
        <p:txBody>
          <a:bodyPr/>
          <a:lstStyle/>
          <a:p>
            <a:fld id="{9493B4E2-8C59-4943-B884-B4C439913B3C}" type="slidenum">
              <a:rPr lang="en-IE" smtClean="0"/>
              <a:t>14</a:t>
            </a:fld>
            <a:endParaRPr lang="en-IE"/>
          </a:p>
        </p:txBody>
      </p:sp>
    </p:spTree>
    <p:extLst>
      <p:ext uri="{BB962C8B-B14F-4D97-AF65-F5344CB8AC3E}">
        <p14:creationId xmlns:p14="http://schemas.microsoft.com/office/powerpoint/2010/main" val="27105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Just a mention around Breakout Rooms. Open link on </a:t>
            </a:r>
            <a:r>
              <a:rPr lang="en-IE" dirty="0" err="1"/>
              <a:t>Topdesk</a:t>
            </a:r>
            <a:r>
              <a:rPr lang="en-IE" dirty="0"/>
              <a:t> to show where the content can be found</a:t>
            </a:r>
          </a:p>
        </p:txBody>
      </p:sp>
      <p:sp>
        <p:nvSpPr>
          <p:cNvPr id="4" name="Slide Number Placeholder 3"/>
          <p:cNvSpPr>
            <a:spLocks noGrp="1"/>
          </p:cNvSpPr>
          <p:nvPr>
            <p:ph type="sldNum" sz="quarter" idx="5"/>
          </p:nvPr>
        </p:nvSpPr>
        <p:spPr/>
        <p:txBody>
          <a:bodyPr/>
          <a:lstStyle/>
          <a:p>
            <a:fld id="{9493B4E2-8C59-4943-B884-B4C439913B3C}" type="slidenum">
              <a:rPr lang="en-IE" smtClean="0"/>
              <a:t>17</a:t>
            </a:fld>
            <a:endParaRPr lang="en-IE"/>
          </a:p>
        </p:txBody>
      </p:sp>
    </p:spTree>
    <p:extLst>
      <p:ext uri="{BB962C8B-B14F-4D97-AF65-F5344CB8AC3E}">
        <p14:creationId xmlns:p14="http://schemas.microsoft.com/office/powerpoint/2010/main" val="269320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A6208EE-5F5F-44CA-938A-E9A272A1C6FD}" type="slidenum">
              <a:rPr lang="en-IE" smtClean="0"/>
              <a:t>19</a:t>
            </a:fld>
            <a:endParaRPr lang="en-IE"/>
          </a:p>
        </p:txBody>
      </p:sp>
    </p:spTree>
    <p:extLst>
      <p:ext uri="{BB962C8B-B14F-4D97-AF65-F5344CB8AC3E}">
        <p14:creationId xmlns:p14="http://schemas.microsoft.com/office/powerpoint/2010/main" val="272752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20</a:t>
            </a:fld>
            <a:endParaRPr lang="en-IE"/>
          </a:p>
        </p:txBody>
      </p:sp>
    </p:spTree>
    <p:extLst>
      <p:ext uri="{BB962C8B-B14F-4D97-AF65-F5344CB8AC3E}">
        <p14:creationId xmlns:p14="http://schemas.microsoft.com/office/powerpoint/2010/main" val="339426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21</a:t>
            </a:fld>
            <a:endParaRPr lang="en-IE"/>
          </a:p>
        </p:txBody>
      </p:sp>
    </p:spTree>
    <p:extLst>
      <p:ext uri="{BB962C8B-B14F-4D97-AF65-F5344CB8AC3E}">
        <p14:creationId xmlns:p14="http://schemas.microsoft.com/office/powerpoint/2010/main" val="281732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baseline="0" dirty="0"/>
              <a:t>Note: Demo on remote machine as a student Account for the Attendees</a:t>
            </a:r>
          </a:p>
        </p:txBody>
      </p:sp>
      <p:sp>
        <p:nvSpPr>
          <p:cNvPr id="4" name="Slide Number Placeholder 3"/>
          <p:cNvSpPr>
            <a:spLocks noGrp="1"/>
          </p:cNvSpPr>
          <p:nvPr>
            <p:ph type="sldNum" sz="quarter" idx="10"/>
          </p:nvPr>
        </p:nvSpPr>
        <p:spPr/>
        <p:txBody>
          <a:bodyPr/>
          <a:lstStyle/>
          <a:p>
            <a:fld id="{1A6208EE-5F5F-44CA-938A-E9A272A1C6FD}" type="slidenum">
              <a:rPr lang="en-IE" smtClean="0"/>
              <a:t>22</a:t>
            </a:fld>
            <a:endParaRPr lang="en-IE"/>
          </a:p>
        </p:txBody>
      </p:sp>
    </p:spTree>
    <p:extLst>
      <p:ext uri="{BB962C8B-B14F-4D97-AF65-F5344CB8AC3E}">
        <p14:creationId xmlns:p14="http://schemas.microsoft.com/office/powerpoint/2010/main" val="2864950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01CF-F8A3-44F6-871C-CDFAE85CE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2563E02-0AFD-4C5B-9458-CB2CB3BBC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1EE517A-A0A1-4D93-AB3A-7FA0DAEA9F97}"/>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89825BFF-CA22-4B87-97E9-AD1FA6D4F7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35B23A-48C7-407A-BC2E-B9BC3CC8319C}"/>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5551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FEA2-BA23-4A34-B222-016051CE76B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5D6E697-8D8C-466B-A50B-5858F6F0F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681DDB3-4A26-4B75-9406-EF3F325598C7}"/>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3A5541EA-0F10-4793-B110-83A6977E1A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E9B86C-A930-48B9-BA43-AA99695F96DB}"/>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6922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29E73-970F-4BF5-AB2B-5DB4ADD653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97650F-77D4-4087-8815-89915D303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76031E-9908-4BAC-A462-FD1E1558477F}"/>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1B2F9427-21A9-4B83-93C4-E5C85C7F52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94ACA58-8708-4677-81A4-5BF559DBA55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248955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700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81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548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8584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2/13/2022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3002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2/13/2022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969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2/13/2022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2719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EF00-FE36-460D-BB06-5165EB5C976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6B2A031-B9E6-41A3-9A1B-D0FE5BACD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7397CF-5A1B-49B5-A715-939624C641CF}"/>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CF016686-8690-4C3E-9AD0-7332260CA2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95AABF0-1FEA-480D-AC31-91EC93B8EF24}"/>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1147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2/13/2022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796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2/13/2022</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7903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2/13/2022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811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7165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1443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lvl1pPr>
              <a:defRPr b="1">
                <a:solidFill>
                  <a:srgbClr val="0070C0"/>
                </a:solidFill>
              </a:defRPr>
            </a:lvl1pPr>
          </a:lstStyle>
          <a:p>
            <a:r>
              <a:rPr lang="en-US" dirty="0"/>
              <a:t>DIG</a:t>
            </a:r>
            <a:r>
              <a:rPr lang="en-US" dirty="0">
                <a:solidFill>
                  <a:srgbClr val="00A956"/>
                </a:solidFill>
              </a:rPr>
              <a:t>IT</a:t>
            </a:r>
            <a:r>
              <a:rPr lang="en-US" dirty="0"/>
              <a:t>ALEVOLUTION@</a:t>
            </a:r>
            <a:r>
              <a:rPr lang="en-US" dirty="0">
                <a:solidFill>
                  <a:srgbClr val="00A956"/>
                </a:solidFill>
              </a:rPr>
              <a:t>UL</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558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5C9F-5114-4CDA-B907-0AF79BAAE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57491C6-B3FF-4C7A-9CDD-AE44D3A7D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8A949-C19F-4F44-BC39-0786FC600646}"/>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90365C0B-2547-4850-8391-8BC16921B6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88201A-E5E7-4E48-860A-A22B42A40D2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89305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B30E-F8B3-42EF-AB7F-708982BBA82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DC33B2-7E5E-4345-BE7A-F1AF4DE3A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D4EAEBA-4D53-4DB5-AEC6-E79BB143D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1945B07-3AE8-4229-BB00-EE69DDD108AD}"/>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6" name="Footer Placeholder 5">
            <a:extLst>
              <a:ext uri="{FF2B5EF4-FFF2-40B4-BE49-F238E27FC236}">
                <a16:creationId xmlns:a16="http://schemas.microsoft.com/office/drawing/2014/main" id="{67E8F52B-091C-4102-82F1-9C80398C394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59BB8C-5E5D-419E-9AF1-464DDA7EB342}"/>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367381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F439-991F-40E1-8F76-7FDBC5A5B03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4AFFDEA-827D-4C63-AFF4-8AA32AF80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010546-91D5-4BDD-BE91-F788CCB8AB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6908742-5135-4E2F-A809-1522503EB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94EAD-4215-45E3-8CB0-12654A6C3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0FAD315-857B-45C2-886C-FD0F9F5CBCD4}"/>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8" name="Footer Placeholder 7">
            <a:extLst>
              <a:ext uri="{FF2B5EF4-FFF2-40B4-BE49-F238E27FC236}">
                <a16:creationId xmlns:a16="http://schemas.microsoft.com/office/drawing/2014/main" id="{47D685E9-14BD-4B1F-9743-87520ADC56F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FD83686-BFC2-4697-ABA8-1EEEEED1164A}"/>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361137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6AD1-3C3E-4723-B372-18B7A3E3E3D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0AED802-AC9E-4F67-BDE3-977108A79C0E}"/>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4" name="Footer Placeholder 3">
            <a:extLst>
              <a:ext uri="{FF2B5EF4-FFF2-40B4-BE49-F238E27FC236}">
                <a16:creationId xmlns:a16="http://schemas.microsoft.com/office/drawing/2014/main" id="{AA23349B-8233-4F6C-B3BE-9D80A3CFF8F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64FF1C6-4B9D-4683-9D10-0346D6D8D2A8}"/>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24030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71410-2983-48E7-9E0F-64EECE13A1E6}"/>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3" name="Footer Placeholder 2">
            <a:extLst>
              <a:ext uri="{FF2B5EF4-FFF2-40B4-BE49-F238E27FC236}">
                <a16:creationId xmlns:a16="http://schemas.microsoft.com/office/drawing/2014/main" id="{09B2004D-49C6-4E8B-A0B8-1AC53D05F49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3FFC913-71B7-4517-AA1A-9681D534DBA3}"/>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4222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D04D-BA93-40BB-8D74-E23FBE87F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48A07E6-67F4-4DB2-9110-E72E29440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A4E46EE-D6CC-47FD-89B5-A77A24829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B09A8-E395-4358-B1AA-B485D1739855}"/>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6" name="Footer Placeholder 5">
            <a:extLst>
              <a:ext uri="{FF2B5EF4-FFF2-40B4-BE49-F238E27FC236}">
                <a16:creationId xmlns:a16="http://schemas.microsoft.com/office/drawing/2014/main" id="{C43E7675-694B-499B-932A-5E6BFBCE56D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551498-B18B-4EA0-A6C5-9795E6DCE02E}"/>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35738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AC4F8-985F-49C8-8413-764324447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E948908-CD92-4DE5-9FE6-8C7B0345E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904CB8A-91A9-4FD8-A3A3-652DCF58E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D447F-2F3A-46FA-A39B-F2658290F423}"/>
              </a:ext>
            </a:extLst>
          </p:cNvPr>
          <p:cNvSpPr>
            <a:spLocks noGrp="1"/>
          </p:cNvSpPr>
          <p:nvPr>
            <p:ph type="dt" sz="half" idx="10"/>
          </p:nvPr>
        </p:nvSpPr>
        <p:spPr/>
        <p:txBody>
          <a:bodyPr/>
          <a:lstStyle/>
          <a:p>
            <a:fld id="{FE5AF58D-B60E-45CB-BAFB-368281153E79}" type="datetimeFigureOut">
              <a:rPr lang="en-IE" smtClean="0"/>
              <a:t>13/02/2022</a:t>
            </a:fld>
            <a:endParaRPr lang="en-IE"/>
          </a:p>
        </p:txBody>
      </p:sp>
      <p:sp>
        <p:nvSpPr>
          <p:cNvPr id="6" name="Footer Placeholder 5">
            <a:extLst>
              <a:ext uri="{FF2B5EF4-FFF2-40B4-BE49-F238E27FC236}">
                <a16:creationId xmlns:a16="http://schemas.microsoft.com/office/drawing/2014/main" id="{29B9042A-463F-40BD-AD12-AACD2A7E782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56A722-B55F-48FE-8175-272204CEFC90}"/>
              </a:ext>
            </a:extLst>
          </p:cNvPr>
          <p:cNvSpPr>
            <a:spLocks noGrp="1"/>
          </p:cNvSpPr>
          <p:nvPr>
            <p:ph type="sldNum" sz="quarter" idx="12"/>
          </p:nvPr>
        </p:nvSpPr>
        <p:spPr/>
        <p:txBody>
          <a:bodyPr/>
          <a:lstStyle/>
          <a:p>
            <a:fld id="{B0815CAD-3DF3-485C-9CFE-5A1DB495CC2D}" type="slidenum">
              <a:rPr lang="en-IE" smtClean="0"/>
              <a:t>‹#›</a:t>
            </a:fld>
            <a:endParaRPr lang="en-IE"/>
          </a:p>
        </p:txBody>
      </p:sp>
    </p:spTree>
    <p:extLst>
      <p:ext uri="{BB962C8B-B14F-4D97-AF65-F5344CB8AC3E}">
        <p14:creationId xmlns:p14="http://schemas.microsoft.com/office/powerpoint/2010/main" val="166251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998BD-0AF8-4F25-8381-89FF0FA6C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376244-4F81-4060-92E7-56C03B484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387958-BCF3-47D0-9DF3-56C1AAC71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AF58D-B60E-45CB-BAFB-368281153E79}" type="datetimeFigureOut">
              <a:rPr lang="en-IE" smtClean="0"/>
              <a:t>13/02/2022</a:t>
            </a:fld>
            <a:endParaRPr lang="en-IE"/>
          </a:p>
        </p:txBody>
      </p:sp>
      <p:sp>
        <p:nvSpPr>
          <p:cNvPr id="5" name="Footer Placeholder 4">
            <a:extLst>
              <a:ext uri="{FF2B5EF4-FFF2-40B4-BE49-F238E27FC236}">
                <a16:creationId xmlns:a16="http://schemas.microsoft.com/office/drawing/2014/main" id="{6D83BB27-9D35-4061-977E-37883947C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7C28068-4652-49FD-B0A3-FED834C72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15CAD-3DF3-485C-9CFE-5A1DB495CC2D}" type="slidenum">
              <a:rPr lang="en-IE" smtClean="0"/>
              <a:t>‹#›</a:t>
            </a:fld>
            <a:endParaRPr lang="en-IE"/>
          </a:p>
        </p:txBody>
      </p:sp>
    </p:spTree>
    <p:extLst>
      <p:ext uri="{BB962C8B-B14F-4D97-AF65-F5344CB8AC3E}">
        <p14:creationId xmlns:p14="http://schemas.microsoft.com/office/powerpoint/2010/main" val="48221038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62" r:id="rId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2/13/2022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446696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dirty="0"/>
              <a:t>DIGITALEVOLUTION@UL</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120776366"/>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ul.topdesk.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lcampus.sharepoint.com/:b:/r/sites/ITDWeb/Shared%20Documents/Team%20Owner%20Guide.pdf?csf=1&amp;web=1&amp;e=Res5bF" TargetMode="External"/><Relationship Id="rId7"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ulsites.ul.ie/itd/node/128921" TargetMode="External"/><Relationship Id="rId4" Type="http://schemas.openxmlformats.org/officeDocument/2006/relationships/hyperlink" Target="https://ulcampus.sharepoint.com/:b:/r/sites/ITDWeb/Shared%20Documents/Team%20Member%20Guide.pdf?csf=1&amp;web=1&amp;e=bBPou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ul.topdesk.net/tas/public/ssp/content/detail/knowledgeitem?origin=sspTile&amp;unid=8bf216db7b054cb6915e07e4ed63a4fe&amp;from=5addfe0c-041d-4b04-8537-ad6f3dd5c5b8"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tl.blog/" TargetMode="External"/><Relationship Id="rId7"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ul.topdesk.net/tas/public/ssp/content/search?q=KI%20070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52.jfif"/></Relationships>
</file>

<file path=ppt/slides/_rels/slide22.xml.rels><?xml version="1.0" encoding="UTF-8" standalone="yes"?>
<Relationships xmlns="http://schemas.openxmlformats.org/package/2006/relationships"><Relationship Id="rId3" Type="http://schemas.openxmlformats.org/officeDocument/2006/relationships/hyperlink" Target="https://portal.office.com/"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hyperlink" Target="https://support.microsoft.com/en-us/office/share-onedrive-files-and-folders-9fcc2f7d-de0c-4cec-93b0-a82024800c07"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54.jp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hyperlink" Target="https://ul.topdesk.net/tas/public/ssp/content/detail/knowledgeitem?origin=newsSidebar&amp;unid=f02e65d4ccf546fab5c04aa6fe948077&amp;news=true%20" TargetMode="External"/><Relationship Id="rId7"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53.png"/><Relationship Id="rId5" Type="http://schemas.openxmlformats.org/officeDocument/2006/relationships/hyperlink" Target="https://ul.topdesk.net/tas/public/ssp/1d8c3cfb-18fd-49c0-87ae-3b8295290604" TargetMode="External"/><Relationship Id="rId4" Type="http://schemas.openxmlformats.org/officeDocument/2006/relationships/hyperlink" Target="https://support.microsoft.com/en-us/office/restrictions-and-limitations-in-onedrive-and-sharepoint-64883a5d-228e-48f5-b3d2-eb39e07630f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ur03.safelinks.protection.outlook.com/?url=https%3A%2F%2Fulcampus.sharepoint.com%2Fsites%2FO365Training&amp;data=04%7C01%7CAnna.Marie.Gildea%40ul.ie%7Ce000945304534e33f76108d9e62a47c0%7C0084b9243ab4411692519939f695e54c%7C0%7C0%7C637793891529614140%7CUnknown%7CTWFpbGZsb3d8eyJWIjoiMC4wLjAwMDAiLCJQIjoiV2luMzIiLCJBTiI6Ik1haWwiLCJXVCI6Mn0%3D%7C3000&amp;sdata=GVZGB8VEQL6MPyadhDwHCIECTS%2Bf5nIfDq8CwGQpI5Y%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ul.topdesk.ne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dtl.blo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hyperlink" Target="https://edtl.blog/" TargetMode="Externa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dirty="0"/>
              <a:t>⏳ This session will begin shortly.</a:t>
            </a:r>
          </a:p>
          <a:p>
            <a:pPr marL="0" indent="0">
              <a:buNone/>
            </a:pPr>
            <a:endParaRPr lang="en-IE" dirty="0"/>
          </a:p>
          <a:p>
            <a:pPr marL="0" indent="0">
              <a:buNone/>
            </a:pPr>
            <a:r>
              <a:rPr lang="en-IE" dirty="0"/>
              <a:t>While you wait, please download the slides for today’s session from the </a:t>
            </a:r>
            <a:r>
              <a:rPr lang="en-IE" b="0" i="0" u="sng" strike="noStrike" dirty="0" err="1">
                <a:solidFill>
                  <a:srgbClr val="6B9F25"/>
                </a:solidFill>
                <a:effectLst/>
                <a:latin typeface="Avenir Next LT Pro" panose="020B0504020202020204" pitchFamily="34" charset="0"/>
                <a:hlinkClick r:id="rId2"/>
              </a:rPr>
              <a:t>LevUL</a:t>
            </a:r>
            <a:r>
              <a:rPr lang="en-IE" b="0" i="0" u="sng" strike="noStrike" dirty="0">
                <a:solidFill>
                  <a:srgbClr val="6B9F25"/>
                </a:solidFill>
                <a:effectLst/>
                <a:latin typeface="Avenir Next LT Pro" panose="020B0504020202020204" pitchFamily="34" charset="0"/>
                <a:hlinkClick r:id="rId2"/>
              </a:rPr>
              <a:t> up website</a:t>
            </a:r>
            <a:r>
              <a:rPr lang="en-IE" dirty="0"/>
              <a:t>.</a:t>
            </a:r>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7101309" y="6372888"/>
            <a:ext cx="2171748" cy="369332"/>
          </a:xfrm>
          <a:prstGeom prst="rect">
            <a:avLst/>
          </a:prstGeom>
          <a:noFill/>
        </p:spPr>
        <p:txBody>
          <a:bodyPr wrap="none" rtlCol="0">
            <a:spAutoFit/>
          </a:bodyPr>
          <a:lstStyle/>
          <a:p>
            <a:r>
              <a:rPr lang="en-IE"/>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977E8-AB7B-487A-B640-C4CA77A7883D}"/>
              </a:ext>
            </a:extLst>
          </p:cNvPr>
          <p:cNvPicPr>
            <a:picLocks noChangeAspect="1"/>
          </p:cNvPicPr>
          <p:nvPr/>
        </p:nvPicPr>
        <p:blipFill>
          <a:blip r:embed="rId2"/>
          <a:stretch>
            <a:fillRect/>
          </a:stretch>
        </p:blipFill>
        <p:spPr>
          <a:xfrm>
            <a:off x="206113" y="315530"/>
            <a:ext cx="6200775" cy="323850"/>
          </a:xfrm>
          <a:prstGeom prst="rect">
            <a:avLst/>
          </a:prstGeom>
        </p:spPr>
      </p:pic>
      <p:pic>
        <p:nvPicPr>
          <p:cNvPr id="9" name="Picture 8">
            <a:extLst>
              <a:ext uri="{FF2B5EF4-FFF2-40B4-BE49-F238E27FC236}">
                <a16:creationId xmlns:a16="http://schemas.microsoft.com/office/drawing/2014/main" id="{DC843792-9296-42C2-8C0A-D63098FBFFC1}"/>
              </a:ext>
            </a:extLst>
          </p:cNvPr>
          <p:cNvPicPr>
            <a:picLocks noChangeAspect="1"/>
          </p:cNvPicPr>
          <p:nvPr/>
        </p:nvPicPr>
        <p:blipFill>
          <a:blip r:embed="rId3"/>
          <a:stretch>
            <a:fillRect/>
          </a:stretch>
        </p:blipFill>
        <p:spPr>
          <a:xfrm>
            <a:off x="90669" y="781713"/>
            <a:ext cx="4686300" cy="3092613"/>
          </a:xfrm>
          <a:prstGeom prst="rect">
            <a:avLst/>
          </a:prstGeom>
        </p:spPr>
      </p:pic>
      <p:pic>
        <p:nvPicPr>
          <p:cNvPr id="11" name="Picture 10">
            <a:extLst>
              <a:ext uri="{FF2B5EF4-FFF2-40B4-BE49-F238E27FC236}">
                <a16:creationId xmlns:a16="http://schemas.microsoft.com/office/drawing/2014/main" id="{2AAECBA8-B211-442D-88E6-2BB44331E6DF}"/>
              </a:ext>
            </a:extLst>
          </p:cNvPr>
          <p:cNvPicPr>
            <a:picLocks noChangeAspect="1"/>
          </p:cNvPicPr>
          <p:nvPr/>
        </p:nvPicPr>
        <p:blipFill>
          <a:blip r:embed="rId4"/>
          <a:stretch>
            <a:fillRect/>
          </a:stretch>
        </p:blipFill>
        <p:spPr>
          <a:xfrm>
            <a:off x="90669" y="3874326"/>
            <a:ext cx="4686300" cy="2943225"/>
          </a:xfrm>
          <a:prstGeom prst="rect">
            <a:avLst/>
          </a:prstGeom>
        </p:spPr>
      </p:pic>
      <p:pic>
        <p:nvPicPr>
          <p:cNvPr id="13" name="Picture 12">
            <a:extLst>
              <a:ext uri="{FF2B5EF4-FFF2-40B4-BE49-F238E27FC236}">
                <a16:creationId xmlns:a16="http://schemas.microsoft.com/office/drawing/2014/main" id="{B4716C9B-EDCB-4E15-BADF-9E172ACFEE9B}"/>
              </a:ext>
            </a:extLst>
          </p:cNvPr>
          <p:cNvPicPr>
            <a:picLocks noChangeAspect="1"/>
          </p:cNvPicPr>
          <p:nvPr/>
        </p:nvPicPr>
        <p:blipFill>
          <a:blip r:embed="rId5"/>
          <a:stretch>
            <a:fillRect/>
          </a:stretch>
        </p:blipFill>
        <p:spPr>
          <a:xfrm>
            <a:off x="5764286" y="781714"/>
            <a:ext cx="4230319" cy="2890020"/>
          </a:xfrm>
          <a:prstGeom prst="rect">
            <a:avLst/>
          </a:prstGeom>
        </p:spPr>
      </p:pic>
      <p:pic>
        <p:nvPicPr>
          <p:cNvPr id="15" name="Picture 14">
            <a:extLst>
              <a:ext uri="{FF2B5EF4-FFF2-40B4-BE49-F238E27FC236}">
                <a16:creationId xmlns:a16="http://schemas.microsoft.com/office/drawing/2014/main" id="{5705AE20-5D36-4FDE-B8EE-87F8F4776F84}"/>
              </a:ext>
            </a:extLst>
          </p:cNvPr>
          <p:cNvPicPr>
            <a:picLocks noChangeAspect="1"/>
          </p:cNvPicPr>
          <p:nvPr/>
        </p:nvPicPr>
        <p:blipFill>
          <a:blip r:embed="rId6"/>
          <a:stretch>
            <a:fillRect/>
          </a:stretch>
        </p:blipFill>
        <p:spPr>
          <a:xfrm>
            <a:off x="5515750" y="3874325"/>
            <a:ext cx="4924425" cy="2943225"/>
          </a:xfrm>
          <a:prstGeom prst="rect">
            <a:avLst/>
          </a:prstGeom>
        </p:spPr>
      </p:pic>
      <p:pic>
        <p:nvPicPr>
          <p:cNvPr id="4" name="Picture 3">
            <a:extLst>
              <a:ext uri="{FF2B5EF4-FFF2-40B4-BE49-F238E27FC236}">
                <a16:creationId xmlns:a16="http://schemas.microsoft.com/office/drawing/2014/main" id="{7E214745-ED7F-47CF-8781-37FD72DC4CC5}"/>
              </a:ext>
            </a:extLst>
          </p:cNvPr>
          <p:cNvPicPr>
            <a:picLocks noChangeAspect="1"/>
          </p:cNvPicPr>
          <p:nvPr/>
        </p:nvPicPr>
        <p:blipFill>
          <a:blip r:embed="rId7"/>
          <a:stretch>
            <a:fillRect/>
          </a:stretch>
        </p:blipFill>
        <p:spPr>
          <a:xfrm>
            <a:off x="10643482" y="5586051"/>
            <a:ext cx="1548518" cy="1231499"/>
          </a:xfrm>
          <a:prstGeom prst="rect">
            <a:avLst/>
          </a:prstGeom>
        </p:spPr>
      </p:pic>
    </p:spTree>
    <p:extLst>
      <p:ext uri="{BB962C8B-B14F-4D97-AF65-F5344CB8AC3E}">
        <p14:creationId xmlns:p14="http://schemas.microsoft.com/office/powerpoint/2010/main" val="36626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B4F20B-B7D3-4C3C-9293-5981D8DC2C62}"/>
              </a:ext>
            </a:extLst>
          </p:cNvPr>
          <p:cNvPicPr>
            <a:picLocks noChangeAspect="1"/>
          </p:cNvPicPr>
          <p:nvPr/>
        </p:nvPicPr>
        <p:blipFill>
          <a:blip r:embed="rId2"/>
          <a:stretch>
            <a:fillRect/>
          </a:stretch>
        </p:blipFill>
        <p:spPr>
          <a:xfrm>
            <a:off x="220818" y="205266"/>
            <a:ext cx="6200169" cy="323116"/>
          </a:xfrm>
          <a:prstGeom prst="rect">
            <a:avLst/>
          </a:prstGeom>
        </p:spPr>
      </p:pic>
      <p:pic>
        <p:nvPicPr>
          <p:cNvPr id="4" name="Picture 3">
            <a:extLst>
              <a:ext uri="{FF2B5EF4-FFF2-40B4-BE49-F238E27FC236}">
                <a16:creationId xmlns:a16="http://schemas.microsoft.com/office/drawing/2014/main" id="{A1601EDB-136B-4F08-861F-A85AA2886A99}"/>
              </a:ext>
            </a:extLst>
          </p:cNvPr>
          <p:cNvPicPr>
            <a:picLocks noChangeAspect="1"/>
          </p:cNvPicPr>
          <p:nvPr/>
        </p:nvPicPr>
        <p:blipFill>
          <a:blip r:embed="rId3"/>
          <a:stretch>
            <a:fillRect/>
          </a:stretch>
        </p:blipFill>
        <p:spPr>
          <a:xfrm>
            <a:off x="0" y="567140"/>
            <a:ext cx="4591403" cy="2686424"/>
          </a:xfrm>
          <a:prstGeom prst="rect">
            <a:avLst/>
          </a:prstGeom>
        </p:spPr>
      </p:pic>
      <p:pic>
        <p:nvPicPr>
          <p:cNvPr id="6" name="Picture 5">
            <a:extLst>
              <a:ext uri="{FF2B5EF4-FFF2-40B4-BE49-F238E27FC236}">
                <a16:creationId xmlns:a16="http://schemas.microsoft.com/office/drawing/2014/main" id="{3984937C-65F7-46D4-BED3-2C8CED9AFB38}"/>
              </a:ext>
            </a:extLst>
          </p:cNvPr>
          <p:cNvPicPr>
            <a:picLocks noChangeAspect="1"/>
          </p:cNvPicPr>
          <p:nvPr/>
        </p:nvPicPr>
        <p:blipFill>
          <a:blip r:embed="rId4"/>
          <a:stretch>
            <a:fillRect/>
          </a:stretch>
        </p:blipFill>
        <p:spPr>
          <a:xfrm>
            <a:off x="220818" y="3429000"/>
            <a:ext cx="4829175" cy="2890063"/>
          </a:xfrm>
          <a:prstGeom prst="rect">
            <a:avLst/>
          </a:prstGeom>
        </p:spPr>
      </p:pic>
      <p:pic>
        <p:nvPicPr>
          <p:cNvPr id="8" name="Picture 7">
            <a:extLst>
              <a:ext uri="{FF2B5EF4-FFF2-40B4-BE49-F238E27FC236}">
                <a16:creationId xmlns:a16="http://schemas.microsoft.com/office/drawing/2014/main" id="{97933C68-8D3C-4760-AD00-FB3B2AD96AE3}"/>
              </a:ext>
            </a:extLst>
          </p:cNvPr>
          <p:cNvPicPr>
            <a:picLocks noChangeAspect="1"/>
          </p:cNvPicPr>
          <p:nvPr/>
        </p:nvPicPr>
        <p:blipFill>
          <a:blip r:embed="rId5"/>
          <a:stretch>
            <a:fillRect/>
          </a:stretch>
        </p:blipFill>
        <p:spPr>
          <a:xfrm>
            <a:off x="6096000" y="567140"/>
            <a:ext cx="4515293" cy="3012309"/>
          </a:xfrm>
          <a:prstGeom prst="rect">
            <a:avLst/>
          </a:prstGeom>
        </p:spPr>
      </p:pic>
      <p:pic>
        <p:nvPicPr>
          <p:cNvPr id="10" name="Picture 9">
            <a:extLst>
              <a:ext uri="{FF2B5EF4-FFF2-40B4-BE49-F238E27FC236}">
                <a16:creationId xmlns:a16="http://schemas.microsoft.com/office/drawing/2014/main" id="{9A940B43-8129-421C-878D-FACE690C381A}"/>
              </a:ext>
            </a:extLst>
          </p:cNvPr>
          <p:cNvPicPr>
            <a:picLocks noChangeAspect="1"/>
          </p:cNvPicPr>
          <p:nvPr/>
        </p:nvPicPr>
        <p:blipFill>
          <a:blip r:embed="rId6"/>
          <a:stretch>
            <a:fillRect/>
          </a:stretch>
        </p:blipFill>
        <p:spPr>
          <a:xfrm>
            <a:off x="5917905" y="3604438"/>
            <a:ext cx="4515293" cy="3126661"/>
          </a:xfrm>
          <a:prstGeom prst="rect">
            <a:avLst/>
          </a:prstGeom>
        </p:spPr>
      </p:pic>
      <p:pic>
        <p:nvPicPr>
          <p:cNvPr id="5" name="Picture 4">
            <a:extLst>
              <a:ext uri="{FF2B5EF4-FFF2-40B4-BE49-F238E27FC236}">
                <a16:creationId xmlns:a16="http://schemas.microsoft.com/office/drawing/2014/main" id="{6C20B1B2-1F23-4908-B4F8-0D6854A58DF1}"/>
              </a:ext>
            </a:extLst>
          </p:cNvPr>
          <p:cNvPicPr>
            <a:picLocks noChangeAspect="1"/>
          </p:cNvPicPr>
          <p:nvPr/>
        </p:nvPicPr>
        <p:blipFill>
          <a:blip r:embed="rId7"/>
          <a:stretch>
            <a:fillRect/>
          </a:stretch>
        </p:blipFill>
        <p:spPr>
          <a:xfrm>
            <a:off x="10611293" y="5549491"/>
            <a:ext cx="1548518" cy="1231499"/>
          </a:xfrm>
          <a:prstGeom prst="rect">
            <a:avLst/>
          </a:prstGeom>
        </p:spPr>
      </p:pic>
    </p:spTree>
    <p:extLst>
      <p:ext uri="{BB962C8B-B14F-4D97-AF65-F5344CB8AC3E}">
        <p14:creationId xmlns:p14="http://schemas.microsoft.com/office/powerpoint/2010/main" val="150114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C2F97-67C6-4C27-8148-BFFE70E6FB5F}"/>
              </a:ext>
            </a:extLst>
          </p:cNvPr>
          <p:cNvPicPr>
            <a:picLocks noChangeAspect="1"/>
          </p:cNvPicPr>
          <p:nvPr/>
        </p:nvPicPr>
        <p:blipFill>
          <a:blip r:embed="rId2"/>
          <a:stretch>
            <a:fillRect/>
          </a:stretch>
        </p:blipFill>
        <p:spPr>
          <a:xfrm>
            <a:off x="135757" y="194633"/>
            <a:ext cx="6200169" cy="323116"/>
          </a:xfrm>
          <a:prstGeom prst="rect">
            <a:avLst/>
          </a:prstGeom>
        </p:spPr>
      </p:pic>
      <p:pic>
        <p:nvPicPr>
          <p:cNvPr id="4" name="Picture 3">
            <a:extLst>
              <a:ext uri="{FF2B5EF4-FFF2-40B4-BE49-F238E27FC236}">
                <a16:creationId xmlns:a16="http://schemas.microsoft.com/office/drawing/2014/main" id="{13937182-97D2-4DA0-9438-2D620CDADE8F}"/>
              </a:ext>
            </a:extLst>
          </p:cNvPr>
          <p:cNvPicPr>
            <a:picLocks noChangeAspect="1"/>
          </p:cNvPicPr>
          <p:nvPr/>
        </p:nvPicPr>
        <p:blipFill>
          <a:blip r:embed="rId3"/>
          <a:stretch>
            <a:fillRect/>
          </a:stretch>
        </p:blipFill>
        <p:spPr>
          <a:xfrm>
            <a:off x="135757" y="662763"/>
            <a:ext cx="4787117" cy="2689988"/>
          </a:xfrm>
          <a:prstGeom prst="rect">
            <a:avLst/>
          </a:prstGeom>
        </p:spPr>
      </p:pic>
      <p:pic>
        <p:nvPicPr>
          <p:cNvPr id="6" name="Picture 5">
            <a:extLst>
              <a:ext uri="{FF2B5EF4-FFF2-40B4-BE49-F238E27FC236}">
                <a16:creationId xmlns:a16="http://schemas.microsoft.com/office/drawing/2014/main" id="{91CC7CD2-E7B2-4436-9C7B-6B4CDC5ED318}"/>
              </a:ext>
            </a:extLst>
          </p:cNvPr>
          <p:cNvPicPr>
            <a:picLocks noChangeAspect="1"/>
          </p:cNvPicPr>
          <p:nvPr/>
        </p:nvPicPr>
        <p:blipFill>
          <a:blip r:embed="rId4"/>
          <a:stretch>
            <a:fillRect/>
          </a:stretch>
        </p:blipFill>
        <p:spPr>
          <a:xfrm>
            <a:off x="383437" y="3497765"/>
            <a:ext cx="4220461" cy="2511772"/>
          </a:xfrm>
          <a:prstGeom prst="rect">
            <a:avLst/>
          </a:prstGeom>
        </p:spPr>
      </p:pic>
      <p:pic>
        <p:nvPicPr>
          <p:cNvPr id="8" name="Picture 7">
            <a:extLst>
              <a:ext uri="{FF2B5EF4-FFF2-40B4-BE49-F238E27FC236}">
                <a16:creationId xmlns:a16="http://schemas.microsoft.com/office/drawing/2014/main" id="{B490BA86-AAB3-48FE-B9AB-EACBC063622F}"/>
              </a:ext>
            </a:extLst>
          </p:cNvPr>
          <p:cNvPicPr>
            <a:picLocks noChangeAspect="1"/>
          </p:cNvPicPr>
          <p:nvPr/>
        </p:nvPicPr>
        <p:blipFill>
          <a:blip r:embed="rId5"/>
          <a:stretch>
            <a:fillRect/>
          </a:stretch>
        </p:blipFill>
        <p:spPr>
          <a:xfrm>
            <a:off x="6019135" y="662763"/>
            <a:ext cx="4496465" cy="2799356"/>
          </a:xfrm>
          <a:prstGeom prst="rect">
            <a:avLst/>
          </a:prstGeom>
        </p:spPr>
      </p:pic>
      <p:pic>
        <p:nvPicPr>
          <p:cNvPr id="10" name="Picture 9">
            <a:extLst>
              <a:ext uri="{FF2B5EF4-FFF2-40B4-BE49-F238E27FC236}">
                <a16:creationId xmlns:a16="http://schemas.microsoft.com/office/drawing/2014/main" id="{00007E41-7674-4E8C-80E7-26062E9C0A08}"/>
              </a:ext>
            </a:extLst>
          </p:cNvPr>
          <p:cNvPicPr>
            <a:picLocks noChangeAspect="1"/>
          </p:cNvPicPr>
          <p:nvPr/>
        </p:nvPicPr>
        <p:blipFill>
          <a:blip r:embed="rId6"/>
          <a:stretch>
            <a:fillRect/>
          </a:stretch>
        </p:blipFill>
        <p:spPr>
          <a:xfrm>
            <a:off x="6176297" y="3462119"/>
            <a:ext cx="4581525" cy="3048000"/>
          </a:xfrm>
          <a:prstGeom prst="rect">
            <a:avLst/>
          </a:prstGeom>
        </p:spPr>
      </p:pic>
    </p:spTree>
    <p:extLst>
      <p:ext uri="{BB962C8B-B14F-4D97-AF65-F5344CB8AC3E}">
        <p14:creationId xmlns:p14="http://schemas.microsoft.com/office/powerpoint/2010/main" val="35795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D027C-E1C5-458B-8C07-CF26A3B54475}"/>
              </a:ext>
            </a:extLst>
          </p:cNvPr>
          <p:cNvPicPr>
            <a:picLocks noChangeAspect="1"/>
          </p:cNvPicPr>
          <p:nvPr/>
        </p:nvPicPr>
        <p:blipFill>
          <a:blip r:embed="rId3"/>
          <a:stretch>
            <a:fillRect/>
          </a:stretch>
        </p:blipFill>
        <p:spPr>
          <a:xfrm>
            <a:off x="135757" y="184000"/>
            <a:ext cx="6200169" cy="323116"/>
          </a:xfrm>
          <a:prstGeom prst="rect">
            <a:avLst/>
          </a:prstGeom>
        </p:spPr>
      </p:pic>
      <p:pic>
        <p:nvPicPr>
          <p:cNvPr id="4" name="Picture 3">
            <a:extLst>
              <a:ext uri="{FF2B5EF4-FFF2-40B4-BE49-F238E27FC236}">
                <a16:creationId xmlns:a16="http://schemas.microsoft.com/office/drawing/2014/main" id="{9BE88694-F167-4670-A7D2-335C89115FB6}"/>
              </a:ext>
            </a:extLst>
          </p:cNvPr>
          <p:cNvPicPr>
            <a:picLocks noChangeAspect="1"/>
          </p:cNvPicPr>
          <p:nvPr/>
        </p:nvPicPr>
        <p:blipFill>
          <a:blip r:embed="rId4"/>
          <a:stretch>
            <a:fillRect/>
          </a:stretch>
        </p:blipFill>
        <p:spPr>
          <a:xfrm>
            <a:off x="135757" y="614252"/>
            <a:ext cx="10382250" cy="2373497"/>
          </a:xfrm>
          <a:prstGeom prst="rect">
            <a:avLst/>
          </a:prstGeom>
        </p:spPr>
      </p:pic>
      <p:pic>
        <p:nvPicPr>
          <p:cNvPr id="6" name="Picture 5">
            <a:extLst>
              <a:ext uri="{FF2B5EF4-FFF2-40B4-BE49-F238E27FC236}">
                <a16:creationId xmlns:a16="http://schemas.microsoft.com/office/drawing/2014/main" id="{AA1C69BB-2B53-464C-A753-195DBF277863}"/>
              </a:ext>
            </a:extLst>
          </p:cNvPr>
          <p:cNvPicPr>
            <a:picLocks noChangeAspect="1"/>
          </p:cNvPicPr>
          <p:nvPr/>
        </p:nvPicPr>
        <p:blipFill>
          <a:blip r:embed="rId5"/>
          <a:stretch>
            <a:fillRect/>
          </a:stretch>
        </p:blipFill>
        <p:spPr>
          <a:xfrm>
            <a:off x="466835" y="2987748"/>
            <a:ext cx="10620375" cy="3686251"/>
          </a:xfrm>
          <a:prstGeom prst="rect">
            <a:avLst/>
          </a:prstGeom>
        </p:spPr>
      </p:pic>
      <p:pic>
        <p:nvPicPr>
          <p:cNvPr id="5" name="Picture 4">
            <a:extLst>
              <a:ext uri="{FF2B5EF4-FFF2-40B4-BE49-F238E27FC236}">
                <a16:creationId xmlns:a16="http://schemas.microsoft.com/office/drawing/2014/main" id="{4E4701CF-A2B0-4684-BFD5-618FDCD0321A}"/>
              </a:ext>
            </a:extLst>
          </p:cNvPr>
          <p:cNvPicPr>
            <a:picLocks noChangeAspect="1"/>
          </p:cNvPicPr>
          <p:nvPr/>
        </p:nvPicPr>
        <p:blipFill>
          <a:blip r:embed="rId6"/>
          <a:stretch>
            <a:fillRect/>
          </a:stretch>
        </p:blipFill>
        <p:spPr>
          <a:xfrm>
            <a:off x="10643482" y="5626501"/>
            <a:ext cx="1548518" cy="1231499"/>
          </a:xfrm>
          <a:prstGeom prst="rect">
            <a:avLst/>
          </a:prstGeom>
        </p:spPr>
      </p:pic>
    </p:spTree>
    <p:extLst>
      <p:ext uri="{BB962C8B-B14F-4D97-AF65-F5344CB8AC3E}">
        <p14:creationId xmlns:p14="http://schemas.microsoft.com/office/powerpoint/2010/main" val="71321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7" name="Rectangle 2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D39B9FFC-35ED-4329-A0DE-3F59422C6C3A}"/>
              </a:ext>
            </a:extLst>
          </p:cNvPr>
          <p:cNvPicPr>
            <a:picLocks noChangeAspect="1"/>
          </p:cNvPicPr>
          <p:nvPr/>
        </p:nvPicPr>
        <p:blipFill rotWithShape="1">
          <a:blip r:embed="rId3"/>
          <a:srcRect b="4787"/>
          <a:stretch/>
        </p:blipFill>
        <p:spPr>
          <a:xfrm>
            <a:off x="838199" y="1690687"/>
            <a:ext cx="7091855" cy="4615519"/>
          </a:xfrm>
          <a:prstGeom prst="rect">
            <a:avLst/>
          </a:prstGeom>
        </p:spPr>
      </p:pic>
      <p:sp>
        <p:nvSpPr>
          <p:cNvPr id="5" name="Title 4">
            <a:extLst>
              <a:ext uri="{FF2B5EF4-FFF2-40B4-BE49-F238E27FC236}">
                <a16:creationId xmlns:a16="http://schemas.microsoft.com/office/drawing/2014/main" id="{99CF76E7-CD4C-4C7D-B8EA-655B6744EA37}"/>
              </a:ext>
            </a:extLst>
          </p:cNvPr>
          <p:cNvSpPr>
            <a:spLocks noGrp="1"/>
          </p:cNvSpPr>
          <p:nvPr>
            <p:ph type="title"/>
          </p:nvPr>
        </p:nvSpPr>
        <p:spPr>
          <a:xfrm>
            <a:off x="833002" y="365125"/>
            <a:ext cx="10520702" cy="1325563"/>
          </a:xfrm>
        </p:spPr>
        <p:txBody>
          <a:bodyPr vert="horz" lIns="91440" tIns="45720" rIns="91440" bIns="45720" rtlCol="0">
            <a:normAutofit/>
          </a:bodyPr>
          <a:lstStyle/>
          <a:p>
            <a:r>
              <a:rPr lang="en-US" sz="2800" b="1" i="1" dirty="0"/>
              <a:t>Where To find more information on MS Teams ? </a:t>
            </a:r>
            <a:br>
              <a:rPr lang="en-US" sz="2800" dirty="0"/>
            </a:br>
            <a:br>
              <a:rPr lang="en-US" sz="2800" dirty="0"/>
            </a:br>
            <a:r>
              <a:rPr lang="en-US" sz="2800" dirty="0">
                <a:hlinkClick r:id="rId4"/>
              </a:rPr>
              <a:t>https://ul.topdesk.net/ </a:t>
            </a:r>
            <a:endParaRPr lang="en-US" sz="2800" dirty="0"/>
          </a:p>
        </p:txBody>
      </p:sp>
      <p:pic>
        <p:nvPicPr>
          <p:cNvPr id="2" name="Picture 1">
            <a:extLst>
              <a:ext uri="{FF2B5EF4-FFF2-40B4-BE49-F238E27FC236}">
                <a16:creationId xmlns:a16="http://schemas.microsoft.com/office/drawing/2014/main" id="{9F8AB5C7-27FF-421C-A9FC-67EC6A3572FF}"/>
              </a:ext>
            </a:extLst>
          </p:cNvPr>
          <p:cNvPicPr>
            <a:picLocks noChangeAspect="1"/>
          </p:cNvPicPr>
          <p:nvPr/>
        </p:nvPicPr>
        <p:blipFill>
          <a:blip r:embed="rId5"/>
          <a:stretch>
            <a:fillRect/>
          </a:stretch>
        </p:blipFill>
        <p:spPr>
          <a:xfrm>
            <a:off x="9078506" y="-3324"/>
            <a:ext cx="3108200" cy="2368152"/>
          </a:xfrm>
          <a:prstGeom prst="rect">
            <a:avLst/>
          </a:prstGeom>
        </p:spPr>
      </p:pic>
    </p:spTree>
    <p:extLst>
      <p:ext uri="{BB962C8B-B14F-4D97-AF65-F5344CB8AC3E}">
        <p14:creationId xmlns:p14="http://schemas.microsoft.com/office/powerpoint/2010/main" val="206266564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219919" y="365125"/>
            <a:ext cx="11133881" cy="612337"/>
          </a:xfrm>
        </p:spPr>
        <p:txBody>
          <a:bodyPr>
            <a:normAutofit fontScale="90000"/>
          </a:bodyPr>
          <a:lstStyle/>
          <a:p>
            <a:r>
              <a:rPr lang="en-IE" sz="2400" b="1">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Training Guides</a:t>
            </a:r>
            <a:br>
              <a:rPr lang="en-IE" sz="2400" b="1">
                <a:solidFill>
                  <a:srgbClr val="005336"/>
                </a:solidFill>
                <a:effectLst/>
                <a:latin typeface="Calibri" panose="020F0502020204030204" pitchFamily="34" charset="0"/>
                <a:ea typeface="Calibri" panose="020F0502020204030204" pitchFamily="34" charset="0"/>
                <a:cs typeface="Arial" panose="020B0604020202020204" pitchFamily="34" charset="0"/>
              </a:rPr>
            </a:br>
            <a:br>
              <a:rPr lang="en-IE" sz="2400" b="1">
                <a:solidFill>
                  <a:srgbClr val="005336"/>
                </a:solidFill>
                <a:effectLst/>
                <a:latin typeface="Calibri" panose="020F0502020204030204" pitchFamily="34" charset="0"/>
                <a:ea typeface="Calibri" panose="020F0502020204030204" pitchFamily="34" charset="0"/>
                <a:cs typeface="Arial" panose="020B0604020202020204" pitchFamily="34" charset="0"/>
              </a:rPr>
            </a:b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sp>
        <p:nvSpPr>
          <p:cNvPr id="4" name="Content Placeholder 3">
            <a:extLst>
              <a:ext uri="{FF2B5EF4-FFF2-40B4-BE49-F238E27FC236}">
                <a16:creationId xmlns:a16="http://schemas.microsoft.com/office/drawing/2014/main" id="{9A117ECA-7383-4370-A3D1-55553FDA8A1F}"/>
              </a:ext>
            </a:extLst>
          </p:cNvPr>
          <p:cNvSpPr>
            <a:spLocks noGrp="1"/>
          </p:cNvSpPr>
          <p:nvPr>
            <p:ph idx="1"/>
          </p:nvPr>
        </p:nvSpPr>
        <p:spPr>
          <a:xfrm>
            <a:off x="838200" y="627321"/>
            <a:ext cx="10515600" cy="5549642"/>
          </a:xfrm>
        </p:spPr>
        <p:txBody>
          <a:bodyPr>
            <a:noAutofit/>
          </a:bodyPr>
          <a:lstStyle/>
          <a:p>
            <a:pPr marL="0" indent="0">
              <a:buNone/>
            </a:pPr>
            <a:endParaRPr lang="en-IE" sz="1600"/>
          </a:p>
          <a:p>
            <a:r>
              <a:rPr lang="en-IE" sz="1800" b="0" i="0">
                <a:effectLst/>
              </a:rPr>
              <a:t>ITD have produced a</a:t>
            </a:r>
            <a:r>
              <a:rPr lang="en-IE" sz="1800" b="0" i="0" u="sng">
                <a:effectLst/>
                <a:hlinkClick r:id="rId3">
                  <a:extLst>
                    <a:ext uri="{A12FA001-AC4F-418D-AE19-62706E023703}">
                      <ahyp:hlinkClr xmlns:ahyp="http://schemas.microsoft.com/office/drawing/2018/hyperlinkcolor" val="tx"/>
                    </a:ext>
                  </a:extLst>
                </a:hlinkClick>
              </a:rPr>
              <a:t> </a:t>
            </a:r>
            <a:r>
              <a:rPr lang="en-IE" sz="1800" b="0" i="0" u="sng">
                <a:solidFill>
                  <a:srgbClr val="0563C1"/>
                </a:solidFill>
                <a:effectLst/>
                <a:hlinkClick r:id="rId3">
                  <a:extLst>
                    <a:ext uri="{A12FA001-AC4F-418D-AE19-62706E023703}">
                      <ahyp:hlinkClr xmlns:ahyp="http://schemas.microsoft.com/office/drawing/2018/hyperlinkcolor" val="tx"/>
                    </a:ext>
                  </a:extLst>
                </a:hlinkClick>
              </a:rPr>
              <a:t>Team Owners Guide </a:t>
            </a:r>
            <a:r>
              <a:rPr lang="en-IE" sz="1800" b="0" i="0">
                <a:solidFill>
                  <a:srgbClr val="525252"/>
                </a:solidFill>
                <a:effectLst/>
              </a:rPr>
              <a:t>and a </a:t>
            </a:r>
            <a:r>
              <a:rPr lang="en-IE" sz="1800" b="0" i="0" u="sng">
                <a:solidFill>
                  <a:srgbClr val="057AAB"/>
                </a:solidFill>
                <a:effectLst/>
                <a:hlinkClick r:id="rId4"/>
              </a:rPr>
              <a:t>Team Members Guide </a:t>
            </a:r>
            <a:r>
              <a:rPr lang="en-IE" sz="1800" b="0" i="0">
                <a:effectLst/>
              </a:rPr>
              <a:t>which will help you learning the basics and get started with Teams.</a:t>
            </a:r>
          </a:p>
          <a:p>
            <a:r>
              <a:rPr lang="en-IE" sz="1800">
                <a:effectLst/>
                <a:latin typeface="Calibri" panose="020F0502020204030204" pitchFamily="34" charset="0"/>
                <a:ea typeface="Yu Gothic" panose="020B0400000000000000" pitchFamily="34" charset="-128"/>
              </a:rPr>
              <a:t>MS Teams safe meeting guidelines. This has good info on how to safely manage a teams meeting.  </a:t>
            </a:r>
            <a:r>
              <a:rPr lang="en-IE" sz="1800" u="sng">
                <a:solidFill>
                  <a:srgbClr val="0563C1"/>
                </a:solidFill>
                <a:effectLst/>
                <a:latin typeface="Calibri" panose="020F0502020204030204" pitchFamily="34" charset="0"/>
                <a:ea typeface="Yu Gothic" panose="020B0400000000000000" pitchFamily="34" charset="-128"/>
                <a:hlinkClick r:id="rId5"/>
              </a:rPr>
              <a:t>https://ulsites.ul.ie/itd/node/128921</a:t>
            </a:r>
            <a:endParaRPr lang="en-IE" sz="1800" u="sng">
              <a:solidFill>
                <a:srgbClr val="0563C1"/>
              </a:solidFill>
              <a:effectLst/>
              <a:latin typeface="Calibri" panose="020F0502020204030204" pitchFamily="34" charset="0"/>
              <a:ea typeface="Yu Gothic" panose="020B0400000000000000" pitchFamily="34" charset="-128"/>
            </a:endParaRPr>
          </a:p>
          <a:p>
            <a:endParaRPr lang="en-IE" sz="1800" dirty="0"/>
          </a:p>
        </p:txBody>
      </p:sp>
      <p:pic>
        <p:nvPicPr>
          <p:cNvPr id="8" name="Picture 7">
            <a:extLst>
              <a:ext uri="{FF2B5EF4-FFF2-40B4-BE49-F238E27FC236}">
                <a16:creationId xmlns:a16="http://schemas.microsoft.com/office/drawing/2014/main" id="{4CE54A6D-98CD-40DD-BFED-9CBB46FED6A4}"/>
              </a:ext>
            </a:extLst>
          </p:cNvPr>
          <p:cNvPicPr>
            <a:picLocks noChangeAspect="1"/>
          </p:cNvPicPr>
          <p:nvPr/>
        </p:nvPicPr>
        <p:blipFill>
          <a:blip r:embed="rId6"/>
          <a:stretch>
            <a:fillRect/>
          </a:stretch>
        </p:blipFill>
        <p:spPr>
          <a:xfrm>
            <a:off x="8793258" y="2513527"/>
            <a:ext cx="2560542" cy="1950889"/>
          </a:xfrm>
          <a:prstGeom prst="rect">
            <a:avLst/>
          </a:prstGeom>
        </p:spPr>
      </p:pic>
      <p:pic>
        <p:nvPicPr>
          <p:cNvPr id="12" name="Picture 11">
            <a:extLst>
              <a:ext uri="{FF2B5EF4-FFF2-40B4-BE49-F238E27FC236}">
                <a16:creationId xmlns:a16="http://schemas.microsoft.com/office/drawing/2014/main" id="{AAEEC937-7C9B-44D5-9171-F9B5EDE37F41}"/>
              </a:ext>
            </a:extLst>
          </p:cNvPr>
          <p:cNvPicPr>
            <a:picLocks noChangeAspect="1"/>
          </p:cNvPicPr>
          <p:nvPr/>
        </p:nvPicPr>
        <p:blipFill>
          <a:blip r:embed="rId7"/>
          <a:stretch>
            <a:fillRect/>
          </a:stretch>
        </p:blipFill>
        <p:spPr>
          <a:xfrm>
            <a:off x="716530" y="2680222"/>
            <a:ext cx="6696726" cy="3568387"/>
          </a:xfrm>
          <a:prstGeom prst="rect">
            <a:avLst/>
          </a:prstGeom>
        </p:spPr>
      </p:pic>
    </p:spTree>
    <p:extLst>
      <p:ext uri="{BB962C8B-B14F-4D97-AF65-F5344CB8AC3E}">
        <p14:creationId xmlns:p14="http://schemas.microsoft.com/office/powerpoint/2010/main" val="129496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0C894-DFB7-494E-B36C-890B27F343E6}"/>
              </a:ext>
            </a:extLst>
          </p:cNvPr>
          <p:cNvPicPr>
            <a:picLocks noChangeAspect="1"/>
          </p:cNvPicPr>
          <p:nvPr/>
        </p:nvPicPr>
        <p:blipFill>
          <a:blip r:embed="rId2"/>
          <a:stretch>
            <a:fillRect/>
          </a:stretch>
        </p:blipFill>
        <p:spPr>
          <a:xfrm>
            <a:off x="992878" y="3447011"/>
            <a:ext cx="7992096" cy="3271841"/>
          </a:xfrm>
          <a:prstGeom prst="rect">
            <a:avLst/>
          </a:prstGeom>
        </p:spPr>
      </p:pic>
      <p:pic>
        <p:nvPicPr>
          <p:cNvPr id="2" name="Picture 1">
            <a:extLst>
              <a:ext uri="{FF2B5EF4-FFF2-40B4-BE49-F238E27FC236}">
                <a16:creationId xmlns:a16="http://schemas.microsoft.com/office/drawing/2014/main" id="{989D1BE5-5100-4801-B013-31200BFE72D9}"/>
              </a:ext>
            </a:extLst>
          </p:cNvPr>
          <p:cNvPicPr>
            <a:picLocks noChangeAspect="1"/>
          </p:cNvPicPr>
          <p:nvPr/>
        </p:nvPicPr>
        <p:blipFill>
          <a:blip r:embed="rId3"/>
          <a:stretch>
            <a:fillRect/>
          </a:stretch>
        </p:blipFill>
        <p:spPr>
          <a:xfrm>
            <a:off x="10289894" y="5433330"/>
            <a:ext cx="1902106" cy="1424670"/>
          </a:xfrm>
          <a:prstGeom prst="rect">
            <a:avLst/>
          </a:prstGeom>
        </p:spPr>
      </p:pic>
      <p:pic>
        <p:nvPicPr>
          <p:cNvPr id="7" name="Picture 6">
            <a:extLst>
              <a:ext uri="{FF2B5EF4-FFF2-40B4-BE49-F238E27FC236}">
                <a16:creationId xmlns:a16="http://schemas.microsoft.com/office/drawing/2014/main" id="{DBF7E960-B6FE-4455-9DB4-823A8642CAD1}"/>
              </a:ext>
            </a:extLst>
          </p:cNvPr>
          <p:cNvPicPr>
            <a:picLocks noChangeAspect="1"/>
          </p:cNvPicPr>
          <p:nvPr/>
        </p:nvPicPr>
        <p:blipFill>
          <a:blip r:embed="rId4"/>
          <a:stretch>
            <a:fillRect/>
          </a:stretch>
        </p:blipFill>
        <p:spPr>
          <a:xfrm>
            <a:off x="1151904" y="427382"/>
            <a:ext cx="8204131" cy="371333"/>
          </a:xfrm>
          <a:prstGeom prst="rect">
            <a:avLst/>
          </a:prstGeom>
        </p:spPr>
      </p:pic>
      <p:sp>
        <p:nvSpPr>
          <p:cNvPr id="9" name="TextBox 8">
            <a:extLst>
              <a:ext uri="{FF2B5EF4-FFF2-40B4-BE49-F238E27FC236}">
                <a16:creationId xmlns:a16="http://schemas.microsoft.com/office/drawing/2014/main" id="{E0364256-49DD-4ECB-A32E-3AFB00ECD9A6}"/>
              </a:ext>
            </a:extLst>
          </p:cNvPr>
          <p:cNvSpPr txBox="1"/>
          <p:nvPr/>
        </p:nvSpPr>
        <p:spPr>
          <a:xfrm>
            <a:off x="1151904" y="967409"/>
            <a:ext cx="7992096" cy="2308324"/>
          </a:xfrm>
          <a:prstGeom prst="rect">
            <a:avLst/>
          </a:prstGeom>
          <a:noFill/>
        </p:spPr>
        <p:txBody>
          <a:bodyPr wrap="square">
            <a:spAutoFit/>
          </a:bodyPr>
          <a:lstStyle/>
          <a:p>
            <a:pPr marL="285750" indent="-285750">
              <a:buFont typeface="Arial" panose="020B0604020202020204" pitchFamily="34" charset="0"/>
              <a:buChar char="•"/>
            </a:pPr>
            <a:r>
              <a:rPr lang="en-IE" dirty="0"/>
              <a:t>As a Team Owner you will receive an email notification prior to expiration of the group where you will have the ability to renew the group if still required. </a:t>
            </a:r>
          </a:p>
          <a:p>
            <a:endParaRPr lang="en-IE" dirty="0"/>
          </a:p>
          <a:p>
            <a:pPr marL="285750" indent="-285750">
              <a:buFont typeface="Arial" panose="020B0604020202020204" pitchFamily="34" charset="0"/>
              <a:buChar char="•"/>
            </a:pPr>
            <a:r>
              <a:rPr lang="en-IE" dirty="0"/>
              <a:t>Team Owners are responsible for ensuring any files worked on within the Teams Files should be relocated to the appropriate ITD supported solutions for document storage (SharePoint, OneDrive or File Share). </a:t>
            </a:r>
          </a:p>
          <a:p>
            <a:endParaRPr lang="en-IE" dirty="0"/>
          </a:p>
          <a:p>
            <a:pPr marL="285750" indent="-285750">
              <a:buFont typeface="Arial" panose="020B0604020202020204" pitchFamily="34" charset="0"/>
              <a:buChar char="•"/>
            </a:pPr>
            <a:r>
              <a:rPr lang="en-IE" dirty="0"/>
              <a:t>When a group expires, the group is deleted one day after the expiration date.</a:t>
            </a:r>
          </a:p>
        </p:txBody>
      </p:sp>
    </p:spTree>
    <p:extLst>
      <p:ext uri="{BB962C8B-B14F-4D97-AF65-F5344CB8AC3E}">
        <p14:creationId xmlns:p14="http://schemas.microsoft.com/office/powerpoint/2010/main" val="250470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6151294" y="486184"/>
            <a:ext cx="5397237" cy="1325563"/>
          </a:xfrm>
        </p:spPr>
        <p:txBody>
          <a:bodyPr>
            <a:normAutofit/>
          </a:bodyPr>
          <a:lstStyle/>
          <a:p>
            <a:r>
              <a:rPr lang="en-IE" b="1">
                <a:effectLst/>
                <a:latin typeface="Calibri" panose="020F0502020204030204" pitchFamily="34" charset="0"/>
                <a:ea typeface="Calibri" panose="020F0502020204030204" pitchFamily="34" charset="0"/>
                <a:cs typeface="Arial" panose="020B0604020202020204" pitchFamily="34" charset="0"/>
              </a:rPr>
              <a:t>Microsoft Teams – Breakout Room Guide</a:t>
            </a:r>
            <a:endParaRPr lang="en-IE"/>
          </a:p>
        </p:txBody>
      </p:sp>
      <p:pic>
        <p:nvPicPr>
          <p:cNvPr id="5" name="Picture 4">
            <a:extLst>
              <a:ext uri="{FF2B5EF4-FFF2-40B4-BE49-F238E27FC236}">
                <a16:creationId xmlns:a16="http://schemas.microsoft.com/office/drawing/2014/main" id="{348F05F7-FE70-4C74-BC25-0E93F785B793}"/>
              </a:ext>
            </a:extLst>
          </p:cNvPr>
          <p:cNvPicPr>
            <a:picLocks noChangeAspect="1"/>
          </p:cNvPicPr>
          <p:nvPr/>
        </p:nvPicPr>
        <p:blipFill>
          <a:blip r:embed="rId3"/>
          <a:stretch>
            <a:fillRect/>
          </a:stretch>
        </p:blipFill>
        <p:spPr>
          <a:xfrm>
            <a:off x="698353" y="1069145"/>
            <a:ext cx="4555700" cy="2262826"/>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6" name="Freeform: Shape 15">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68CDE7BC-61EB-4A16-94ED-3F755BE50CF4}"/>
              </a:ext>
            </a:extLst>
          </p:cNvPr>
          <p:cNvPicPr>
            <a:picLocks noChangeAspect="1"/>
          </p:cNvPicPr>
          <p:nvPr/>
        </p:nvPicPr>
        <p:blipFill>
          <a:blip r:embed="rId4"/>
          <a:stretch>
            <a:fillRect/>
          </a:stretch>
        </p:blipFill>
        <p:spPr>
          <a:xfrm>
            <a:off x="698353" y="3526029"/>
            <a:ext cx="3587447"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9" name="Content Placeholder 8">
            <a:extLst>
              <a:ext uri="{FF2B5EF4-FFF2-40B4-BE49-F238E27FC236}">
                <a16:creationId xmlns:a16="http://schemas.microsoft.com/office/drawing/2014/main" id="{42E08D23-34B0-434F-84A3-E709B8E92F1B}"/>
              </a:ext>
            </a:extLst>
          </p:cNvPr>
          <p:cNvSpPr>
            <a:spLocks noGrp="1"/>
          </p:cNvSpPr>
          <p:nvPr>
            <p:ph idx="1"/>
          </p:nvPr>
        </p:nvSpPr>
        <p:spPr>
          <a:xfrm>
            <a:off x="6151294" y="1946684"/>
            <a:ext cx="5397237" cy="4351338"/>
          </a:xfrm>
        </p:spPr>
        <p:txBody>
          <a:bodyPr>
            <a:normAutofit/>
          </a:bodyPr>
          <a:lstStyle/>
          <a:p>
            <a:r>
              <a:rPr lang="en-IE" dirty="0"/>
              <a:t>Breakout rooms allow organizers to divide the meeting into sub-groups to facilitate discussions and brainstorming sessions.</a:t>
            </a:r>
          </a:p>
          <a:p>
            <a:r>
              <a:rPr lang="en-IE" dirty="0"/>
              <a:t>More information around Break out Rooms can be found </a:t>
            </a:r>
            <a:r>
              <a:rPr lang="en-IE" dirty="0">
                <a:hlinkClick r:id="rId5"/>
              </a:rPr>
              <a:t>here</a:t>
            </a:r>
            <a:r>
              <a:rPr lang="en-IE" dirty="0"/>
              <a:t> on our Self Service Portal.</a:t>
            </a:r>
          </a:p>
          <a:p>
            <a:endParaRPr lang="en-IE" dirty="0"/>
          </a:p>
          <a:p>
            <a:endParaRPr lang="en-IE" dirty="0"/>
          </a:p>
          <a:p>
            <a:pPr marL="0" indent="0">
              <a:buNone/>
            </a:pPr>
            <a:endParaRPr lang="en-IE" dirty="0"/>
          </a:p>
        </p:txBody>
      </p:sp>
      <p:sp>
        <p:nvSpPr>
          <p:cNvPr id="18" name="Arc 17">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6"/>
          <a:stretch>
            <a:fillRect/>
          </a:stretch>
        </p:blipFill>
        <p:spPr>
          <a:xfrm>
            <a:off x="10579541" y="5570958"/>
            <a:ext cx="1548518" cy="1231499"/>
          </a:xfrm>
          <a:prstGeom prst="rect">
            <a:avLst/>
          </a:prstGeom>
        </p:spPr>
      </p:pic>
    </p:spTree>
    <p:extLst>
      <p:ext uri="{BB962C8B-B14F-4D97-AF65-F5344CB8AC3E}">
        <p14:creationId xmlns:p14="http://schemas.microsoft.com/office/powerpoint/2010/main" val="308092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2A1-EBE2-447E-AC5A-C0BC7BBAF4EF}"/>
              </a:ext>
            </a:extLst>
          </p:cNvPr>
          <p:cNvSpPr>
            <a:spLocks noGrp="1"/>
          </p:cNvSpPr>
          <p:nvPr>
            <p:ph type="title"/>
          </p:nvPr>
        </p:nvSpPr>
        <p:spPr>
          <a:xfrm>
            <a:off x="112713" y="170121"/>
            <a:ext cx="11241087" cy="807341"/>
          </a:xfrm>
        </p:spPr>
        <p:txBody>
          <a:bodyPr>
            <a:normAutofit/>
          </a:bodyPr>
          <a:lstStyle/>
          <a:p>
            <a: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t>Microsoft Teams – Breakout Room Guide FAQ</a:t>
            </a:r>
            <a:br>
              <a:rPr lang="en-IE" sz="2400" b="1" dirty="0">
                <a:solidFill>
                  <a:srgbClr val="005336"/>
                </a:solidFill>
                <a:effectLst/>
                <a:latin typeface="Calibri" panose="020F0502020204030204" pitchFamily="34" charset="0"/>
                <a:ea typeface="Calibri" panose="020F0502020204030204" pitchFamily="34" charset="0"/>
                <a:cs typeface="Arial" panose="020B0604020202020204" pitchFamily="34" charset="0"/>
              </a:rPr>
            </a:br>
            <a:endParaRPr lang="en-IE" sz="2400" dirty="0"/>
          </a:p>
        </p:txBody>
      </p:sp>
      <p:pic>
        <p:nvPicPr>
          <p:cNvPr id="7" name="Picture 6">
            <a:extLst>
              <a:ext uri="{FF2B5EF4-FFF2-40B4-BE49-F238E27FC236}">
                <a16:creationId xmlns:a16="http://schemas.microsoft.com/office/drawing/2014/main" id="{805D85C3-4269-4982-91EE-CA8349DEB14B}"/>
              </a:ext>
            </a:extLst>
          </p:cNvPr>
          <p:cNvPicPr>
            <a:picLocks noChangeAspect="1"/>
          </p:cNvPicPr>
          <p:nvPr/>
        </p:nvPicPr>
        <p:blipFill>
          <a:blip r:embed="rId2"/>
          <a:stretch>
            <a:fillRect/>
          </a:stretch>
        </p:blipFill>
        <p:spPr>
          <a:xfrm>
            <a:off x="10579541" y="5570958"/>
            <a:ext cx="1548518" cy="1231499"/>
          </a:xfrm>
          <a:prstGeom prst="rect">
            <a:avLst/>
          </a:prstGeom>
        </p:spPr>
      </p:pic>
      <p:sp>
        <p:nvSpPr>
          <p:cNvPr id="4" name="Content Placeholder 3">
            <a:extLst>
              <a:ext uri="{FF2B5EF4-FFF2-40B4-BE49-F238E27FC236}">
                <a16:creationId xmlns:a16="http://schemas.microsoft.com/office/drawing/2014/main" id="{9A117ECA-7383-4370-A3D1-55553FDA8A1F}"/>
              </a:ext>
            </a:extLst>
          </p:cNvPr>
          <p:cNvSpPr>
            <a:spLocks noGrp="1"/>
          </p:cNvSpPr>
          <p:nvPr>
            <p:ph idx="1"/>
          </p:nvPr>
        </p:nvSpPr>
        <p:spPr>
          <a:xfrm>
            <a:off x="838200" y="1150883"/>
            <a:ext cx="10515600" cy="5026080"/>
          </a:xfrm>
        </p:spPr>
        <p:txBody>
          <a:bodyPr>
            <a:normAutofit/>
          </a:bodyPr>
          <a:lstStyle/>
          <a:p>
            <a:r>
              <a:rPr lang="en-IE" sz="1800" dirty="0"/>
              <a:t>For best practice it is recommended to close all rooms, bringing all participants back to the main lobby before ending the meeting. </a:t>
            </a:r>
          </a:p>
          <a:p>
            <a:pPr marL="0" indent="0">
              <a:buNone/>
            </a:pPr>
            <a:endParaRPr lang="en-IE" sz="1800" dirty="0"/>
          </a:p>
          <a:p>
            <a:r>
              <a:rPr lang="en-IE" sz="1800" dirty="0"/>
              <a:t>As noted at the beginning of this guide, currently only the organiser of a meeting can create breakout rooms.</a:t>
            </a:r>
          </a:p>
          <a:p>
            <a:endParaRPr lang="en-IE" sz="1800" dirty="0"/>
          </a:p>
          <a:p>
            <a:r>
              <a:rPr lang="en-IE" sz="1800" dirty="0"/>
              <a:t>Any files from the breakout rooms can be shared in the main meeting once everyone is back together and will be available afterwards in the meeting chat.</a:t>
            </a:r>
          </a:p>
          <a:p>
            <a:endParaRPr lang="en-IE" sz="1800" dirty="0"/>
          </a:p>
          <a:p>
            <a:r>
              <a:rPr lang="en-IE" sz="1800" dirty="0"/>
              <a:t>If you are the organiser of a meeting and cannot create breakout rooms make sure that the new meeting experience is enabled (Teams -&gt; Settings -&gt; General -&gt; Check “Turn on new meeting experience”)</a:t>
            </a:r>
          </a:p>
          <a:p>
            <a:endParaRPr lang="en-IE" sz="1800" dirty="0"/>
          </a:p>
          <a:p>
            <a:r>
              <a:rPr lang="en-IE" sz="1800" dirty="0"/>
              <a:t>The meeting organizer can record a Breakout Room. To record a Breakout Room, the organizer must be in the room to start the recording. The organizer can leave the room and the recording will continue. </a:t>
            </a:r>
          </a:p>
          <a:p>
            <a:r>
              <a:rPr lang="en-IE" sz="1800" dirty="0"/>
              <a:t>Click </a:t>
            </a:r>
            <a:r>
              <a:rPr lang="en-IE" sz="1800" b="1" dirty="0"/>
              <a:t>More Actions </a:t>
            </a:r>
            <a:r>
              <a:rPr lang="en-IE" sz="1800" dirty="0"/>
              <a:t>⋯ and select </a:t>
            </a:r>
            <a:r>
              <a:rPr lang="en-IE" sz="1800" b="1" dirty="0"/>
              <a:t>Start Recording</a:t>
            </a:r>
            <a:r>
              <a:rPr lang="en-IE" sz="1800" dirty="0"/>
              <a:t>.</a:t>
            </a:r>
          </a:p>
          <a:p>
            <a:pPr marL="0" indent="0">
              <a:buNone/>
            </a:pPr>
            <a:endParaRPr lang="en-IE" dirty="0"/>
          </a:p>
        </p:txBody>
      </p:sp>
    </p:spTree>
    <p:extLst>
      <p:ext uri="{BB962C8B-B14F-4D97-AF65-F5344CB8AC3E}">
        <p14:creationId xmlns:p14="http://schemas.microsoft.com/office/powerpoint/2010/main" val="137111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29" y="1122363"/>
            <a:ext cx="5269925" cy="2509631"/>
          </a:xfrm>
        </p:spPr>
        <p:txBody>
          <a:bodyPr anchor="t">
            <a:normAutofit fontScale="90000"/>
          </a:bodyPr>
          <a:lstStyle/>
          <a:p>
            <a:r>
              <a:rPr lang="en-IE" sz="4000" b="1" dirty="0">
                <a:solidFill>
                  <a:schemeClr val="accent2"/>
                </a:solidFill>
                <a:latin typeface="Calibri" panose="020F0502020204030204" pitchFamily="34" charset="0"/>
                <a:ea typeface="+mj-lt"/>
                <a:cs typeface="Calibri" panose="020F0502020204030204" pitchFamily="34" charset="0"/>
              </a:rPr>
              <a:t>OneDrive</a:t>
            </a:r>
            <a:r>
              <a:rPr lang="en-IE" sz="4000" dirty="0">
                <a:solidFill>
                  <a:schemeClr val="accent2"/>
                </a:solidFill>
                <a:latin typeface="Calibri" panose="020F0502020204030204" pitchFamily="34" charset="0"/>
                <a:ea typeface="+mj-lt"/>
                <a:cs typeface="Calibri" panose="020F0502020204030204" pitchFamily="34" charset="0"/>
              </a:rPr>
              <a:t> – Become a Super User : How Can you benefit from using </a:t>
            </a:r>
            <a:br>
              <a:rPr lang="en-IE" sz="4000" dirty="0">
                <a:solidFill>
                  <a:schemeClr val="accent2"/>
                </a:solidFill>
                <a:latin typeface="Calibri" panose="020F0502020204030204" pitchFamily="34" charset="0"/>
                <a:ea typeface="+mj-lt"/>
                <a:cs typeface="Calibri" panose="020F0502020204030204" pitchFamily="34" charset="0"/>
              </a:rPr>
            </a:br>
            <a:r>
              <a:rPr lang="en-IE" sz="4000" dirty="0">
                <a:solidFill>
                  <a:schemeClr val="accent2"/>
                </a:solidFill>
                <a:latin typeface="Calibri" panose="020F0502020204030204" pitchFamily="34" charset="0"/>
                <a:ea typeface="+mj-lt"/>
                <a:cs typeface="Calibri" panose="020F0502020204030204" pitchFamily="34" charset="0"/>
              </a:rPr>
              <a:t>OneDrive</a:t>
            </a:r>
            <a:br>
              <a:rPr lang="en-IE" sz="2800" dirty="0">
                <a:ea typeface="+mj-lt"/>
                <a:cs typeface="+mj-lt"/>
              </a:rPr>
            </a:br>
            <a:endParaRPr lang="en-US" sz="2800" dirty="0"/>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6">
            <a:hlinkClick r:id="rId3"/>
            <a:extLst>
              <a:ext uri="{FF2B5EF4-FFF2-40B4-BE49-F238E27FC236}">
                <a16:creationId xmlns:a16="http://schemas.microsoft.com/office/drawing/2014/main" id="{58BAFBE3-5130-4E9D-BFF0-7F6DD1F88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28" r="11870"/>
          <a:stretch/>
        </p:blipFill>
        <p:spPr>
          <a:xfrm>
            <a:off x="382730" y="4696239"/>
            <a:ext cx="2836327" cy="2161761"/>
          </a:xfrm>
          <a:prstGeom prst="rect">
            <a:avLst/>
          </a:prstGeom>
        </p:spPr>
      </p:pic>
      <p:pic>
        <p:nvPicPr>
          <p:cNvPr id="6" name="Picture 5">
            <a:extLst>
              <a:ext uri="{FF2B5EF4-FFF2-40B4-BE49-F238E27FC236}">
                <a16:creationId xmlns:a16="http://schemas.microsoft.com/office/drawing/2014/main" id="{9FF9C2A2-2598-4513-93A0-4CFB9431DE54}"/>
              </a:ext>
            </a:extLst>
          </p:cNvPr>
          <p:cNvPicPr>
            <a:picLocks noChangeAspect="1"/>
          </p:cNvPicPr>
          <p:nvPr/>
        </p:nvPicPr>
        <p:blipFill>
          <a:blip r:embed="rId6"/>
          <a:stretch>
            <a:fillRect/>
          </a:stretch>
        </p:blipFill>
        <p:spPr>
          <a:xfrm>
            <a:off x="9976846" y="-67162"/>
            <a:ext cx="2220233" cy="118952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F1766E28-E9C3-4CF2-A452-A36FBC6ED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5159" y="1463040"/>
            <a:ext cx="5850447" cy="3657599"/>
          </a:xfrm>
          <a:prstGeom prst="rect">
            <a:avLst/>
          </a:prstGeom>
        </p:spPr>
      </p:pic>
    </p:spTree>
    <p:extLst>
      <p:ext uri="{BB962C8B-B14F-4D97-AF65-F5344CB8AC3E}">
        <p14:creationId xmlns:p14="http://schemas.microsoft.com/office/powerpoint/2010/main" val="108248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This session will now be recorded. Any further information that you provide during a session is optional and in doing so you give us consent to process this information.</a:t>
            </a:r>
            <a:endParaRPr lang="en-US"/>
          </a:p>
          <a:p>
            <a:pPr marL="0" indent="0">
              <a:buNone/>
            </a:pPr>
            <a:endParaRPr lang="en-US">
              <a:ea typeface="+mn-lt"/>
              <a:cs typeface="+mn-lt"/>
            </a:endParaRPr>
          </a:p>
          <a:p>
            <a:r>
              <a:rPr lang="en-US">
                <a:ea typeface="+mn-lt"/>
                <a:cs typeface="+mn-lt"/>
              </a:rPr>
              <a:t>These recordings will be stored by the University of Limerick for one year and may be published on our website during that time.</a:t>
            </a:r>
            <a:endParaRPr lang="en-US"/>
          </a:p>
          <a:p>
            <a:endParaRPr lang="en-US">
              <a:ea typeface="+mn-lt"/>
              <a:cs typeface="+mn-lt"/>
            </a:endParaRPr>
          </a:p>
          <a:p>
            <a:r>
              <a:rPr lang="en-US">
                <a:ea typeface="+mn-lt"/>
                <a:cs typeface="+mn-lt"/>
              </a:rPr>
              <a:t>By taking part in a session you give us your consent to process any information you provide during it.</a:t>
            </a:r>
            <a:endParaRPr lang="en-US"/>
          </a:p>
          <a:p>
            <a:endParaRPr lang="en-US"/>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37" y="330320"/>
            <a:ext cx="10515600" cy="1146724"/>
          </a:xfrm>
        </p:spPr>
        <p:txBody>
          <a:bodyPr/>
          <a:lstStyle/>
          <a:p>
            <a:br>
              <a:rPr lang="en-IE" b="1" dirty="0"/>
            </a:br>
            <a:r>
              <a:rPr lang="en-IE" b="1" dirty="0"/>
              <a:t>What is OneDrive</a:t>
            </a:r>
            <a:br>
              <a:rPr lang="en-IE" b="1" dirty="0"/>
            </a:br>
            <a:endParaRPr lang="en-IE" b="1" dirty="0"/>
          </a:p>
        </p:txBody>
      </p:sp>
      <p:sp>
        <p:nvSpPr>
          <p:cNvPr id="9" name="TextBox 8"/>
          <p:cNvSpPr txBox="1"/>
          <p:nvPr/>
        </p:nvSpPr>
        <p:spPr>
          <a:xfrm>
            <a:off x="569047" y="5440440"/>
            <a:ext cx="8645692" cy="523220"/>
          </a:xfrm>
          <a:prstGeom prst="rect">
            <a:avLst/>
          </a:prstGeom>
          <a:noFill/>
        </p:spPr>
        <p:txBody>
          <a:bodyPr wrap="square" rtlCol="0">
            <a:spAutoFit/>
          </a:bodyPr>
          <a:lstStyle/>
          <a:p>
            <a:endParaRPr lang="en-IE" dirty="0"/>
          </a:p>
          <a:p>
            <a:endParaRPr lang="en-IE" sz="1000" dirty="0"/>
          </a:p>
        </p:txBody>
      </p:sp>
      <p:sp>
        <p:nvSpPr>
          <p:cNvPr id="10" name="TextBox 9">
            <a:extLst>
              <a:ext uri="{FF2B5EF4-FFF2-40B4-BE49-F238E27FC236}">
                <a16:creationId xmlns:a16="http://schemas.microsoft.com/office/drawing/2014/main" id="{49EFB9DB-6DF9-4CA3-91D4-F8C6DA91282A}"/>
              </a:ext>
            </a:extLst>
          </p:cNvPr>
          <p:cNvSpPr txBox="1"/>
          <p:nvPr/>
        </p:nvSpPr>
        <p:spPr>
          <a:xfrm rot="10800000" flipH="1" flipV="1">
            <a:off x="1038171" y="943348"/>
            <a:ext cx="7699429" cy="3338799"/>
          </a:xfrm>
          <a:prstGeom prst="rect">
            <a:avLst/>
          </a:prstGeom>
          <a:noFill/>
        </p:spPr>
        <p:txBody>
          <a:bodyPr wrap="square" rtlCol="0">
            <a:spAutoFit/>
          </a:bodyPr>
          <a:lstStyle/>
          <a:p>
            <a:pPr>
              <a:lnSpc>
                <a:spcPct val="107000"/>
              </a:lnSpc>
              <a:spcAft>
                <a:spcPts val="800"/>
              </a:spcAft>
            </a:pPr>
            <a:endParaRPr lang="en-IE" sz="2400" dirty="0">
              <a:effectLst/>
              <a:ea typeface="Yu Mincho" panose="02020400000000000000" pitchFamily="18" charset="-128"/>
              <a:cs typeface="Times New Roman" panose="02020603050405020304" pitchFamily="18" charset="0"/>
            </a:endParaRPr>
          </a:p>
          <a:p>
            <a:pPr>
              <a:lnSpc>
                <a:spcPct val="107000"/>
              </a:lnSpc>
              <a:spcAft>
                <a:spcPts val="800"/>
              </a:spcAft>
            </a:pPr>
            <a:r>
              <a:rPr lang="en-IE" sz="2400" dirty="0">
                <a:effectLst/>
                <a:ea typeface="Yu Mincho" panose="02020400000000000000" pitchFamily="18" charset="-128"/>
                <a:cs typeface="Times New Roman" panose="02020603050405020304" pitchFamily="18" charset="0"/>
              </a:rPr>
              <a:t>UL’s OneDrive for Business is the University’s recommended option for cloud-based storage of personal work files. It provides a place for UL staff and registered students to store, edit and share their work. It is compatible with most devices and interacts seamlessly with Office 365 collaboration features, such as enabling multiple users to work on Office 365 documents simultaneously.</a:t>
            </a:r>
          </a:p>
        </p:txBody>
      </p:sp>
      <p:pic>
        <p:nvPicPr>
          <p:cNvPr id="12" name="Picture 11" descr="Graphical user interface, text, application, chat or text message&#10;&#10;Description automatically generated">
            <a:extLst>
              <a:ext uri="{FF2B5EF4-FFF2-40B4-BE49-F238E27FC236}">
                <a16:creationId xmlns:a16="http://schemas.microsoft.com/office/drawing/2014/main" id="{D0813654-CC73-43DF-A018-88588E6FC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876" y="4604487"/>
            <a:ext cx="1552575" cy="1714500"/>
          </a:xfrm>
          <a:prstGeom prst="rect">
            <a:avLst/>
          </a:prstGeom>
        </p:spPr>
      </p:pic>
      <p:sp>
        <p:nvSpPr>
          <p:cNvPr id="13" name="TextBox 12">
            <a:extLst>
              <a:ext uri="{FF2B5EF4-FFF2-40B4-BE49-F238E27FC236}">
                <a16:creationId xmlns:a16="http://schemas.microsoft.com/office/drawing/2014/main" id="{5BFF001C-7CEB-4BBC-A87C-03D0C293447B}"/>
              </a:ext>
            </a:extLst>
          </p:cNvPr>
          <p:cNvSpPr txBox="1"/>
          <p:nvPr/>
        </p:nvSpPr>
        <p:spPr>
          <a:xfrm>
            <a:off x="3637280" y="4287520"/>
            <a:ext cx="7564357" cy="1477328"/>
          </a:xfrm>
          <a:prstGeom prst="rect">
            <a:avLst/>
          </a:prstGeom>
          <a:noFill/>
        </p:spPr>
        <p:txBody>
          <a:bodyPr wrap="square" rtlCol="0">
            <a:spAutoFit/>
          </a:bodyPr>
          <a:lstStyle/>
          <a:p>
            <a:endParaRPr lang="en-IE" sz="2400" b="1" dirty="0">
              <a:solidFill>
                <a:srgbClr val="FF0000"/>
              </a:solidFill>
              <a:latin typeface="Open Sans" panose="020B0606030504020204" pitchFamily="34" charset="0"/>
              <a:ea typeface="Yu Mincho" panose="02020400000000000000" pitchFamily="18" charset="-128"/>
              <a:cs typeface="Times New Roman" panose="02020603050405020304" pitchFamily="18" charset="0"/>
            </a:endParaRPr>
          </a:p>
          <a:p>
            <a:r>
              <a:rPr lang="en-IE" sz="2400" b="1" dirty="0">
                <a:solidFill>
                  <a:srgbClr val="FF0000"/>
                </a:solidFill>
                <a:latin typeface="Open Sans" panose="020B0606030504020204" pitchFamily="34" charset="0"/>
                <a:ea typeface="Yu Mincho" panose="02020400000000000000" pitchFamily="18" charset="-128"/>
                <a:cs typeface="Times New Roman" panose="02020603050405020304" pitchFamily="18" charset="0"/>
              </a:rPr>
              <a:t>To view UL’s  </a:t>
            </a:r>
            <a:r>
              <a:rPr lang="en-IE" sz="2400" b="1" dirty="0">
                <a:solidFill>
                  <a:srgbClr val="FF0000"/>
                </a:solidFill>
                <a:effectLst/>
                <a:latin typeface="Open Sans" panose="020B0606030504020204" pitchFamily="34" charset="0"/>
                <a:ea typeface="Yu Mincho" panose="02020400000000000000" pitchFamily="18" charset="-128"/>
                <a:cs typeface="Times New Roman" panose="02020603050405020304" pitchFamily="18" charset="0"/>
              </a:rPr>
              <a:t>One Drive Guidelines for Personal Data and Synchronisation please click </a:t>
            </a:r>
            <a:r>
              <a:rPr lang="en-IE" sz="2400" b="1" u="sng" dirty="0">
                <a:solidFill>
                  <a:srgbClr val="FF0000"/>
                </a:solidFill>
                <a:effectLst/>
                <a:latin typeface="Open Sans" panose="020B0606030504020204" pitchFamily="34" charset="0"/>
                <a:ea typeface="Yu Mincho" panose="02020400000000000000" pitchFamily="18" charset="-128"/>
                <a:cs typeface="Times New Roman" panose="02020603050405020304" pitchFamily="18" charset="0"/>
                <a:hlinkClick r:id="rId4">
                  <a:extLst>
                    <a:ext uri="{A12FA001-AC4F-418D-AE19-62706E023703}">
                      <ahyp:hlinkClr xmlns:ahyp="http://schemas.microsoft.com/office/drawing/2018/hyperlinkcolor" val="tx"/>
                    </a:ext>
                  </a:extLst>
                </a:hlinkClick>
              </a:rPr>
              <a:t>here</a:t>
            </a:r>
            <a:endParaRPr lang="en-IE" sz="2400" b="1"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p>
            <a:endParaRPr lang="en-IE" dirty="0"/>
          </a:p>
        </p:txBody>
      </p:sp>
    </p:spTree>
    <p:extLst>
      <p:ext uri="{BB962C8B-B14F-4D97-AF65-F5344CB8AC3E}">
        <p14:creationId xmlns:p14="http://schemas.microsoft.com/office/powerpoint/2010/main" val="746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44" y="457878"/>
            <a:ext cx="10515600" cy="704101"/>
          </a:xfrm>
        </p:spPr>
        <p:txBody>
          <a:bodyPr/>
          <a:lstStyle/>
          <a:p>
            <a:r>
              <a:rPr lang="en-IE" dirty="0"/>
              <a:t>Why would I use OneDrive ?. – Benefits of OneDrive</a:t>
            </a:r>
          </a:p>
        </p:txBody>
      </p:sp>
      <p:pic>
        <p:nvPicPr>
          <p:cNvPr id="3" name="Picture 2">
            <a:extLst>
              <a:ext uri="{FF2B5EF4-FFF2-40B4-BE49-F238E27FC236}">
                <a16:creationId xmlns:a16="http://schemas.microsoft.com/office/drawing/2014/main" id="{60C1089B-2027-49E8-8A50-DFB0CB3A99D9}"/>
              </a:ext>
            </a:extLst>
          </p:cNvPr>
          <p:cNvPicPr>
            <a:picLocks noChangeAspect="1"/>
          </p:cNvPicPr>
          <p:nvPr/>
        </p:nvPicPr>
        <p:blipFill>
          <a:blip r:embed="rId3"/>
          <a:stretch>
            <a:fillRect/>
          </a:stretch>
        </p:blipFill>
        <p:spPr>
          <a:xfrm>
            <a:off x="10426884" y="889604"/>
            <a:ext cx="1540719" cy="1172659"/>
          </a:xfrm>
          <a:prstGeom prst="rect">
            <a:avLst/>
          </a:prstGeom>
        </p:spPr>
      </p:pic>
      <p:sp>
        <p:nvSpPr>
          <p:cNvPr id="10" name="TextBox 9">
            <a:extLst>
              <a:ext uri="{FF2B5EF4-FFF2-40B4-BE49-F238E27FC236}">
                <a16:creationId xmlns:a16="http://schemas.microsoft.com/office/drawing/2014/main" id="{3947486D-BA1C-4F58-A88B-5A88EF27A818}"/>
              </a:ext>
            </a:extLst>
          </p:cNvPr>
          <p:cNvSpPr txBox="1"/>
          <p:nvPr/>
        </p:nvSpPr>
        <p:spPr>
          <a:xfrm>
            <a:off x="894080" y="1645920"/>
            <a:ext cx="5852160" cy="421205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IE" sz="2800" dirty="0">
                <a:solidFill>
                  <a:srgbClr val="00B050"/>
                </a:solidFill>
              </a:rPr>
              <a:t>Automatically Backup your files</a:t>
            </a:r>
          </a:p>
          <a:p>
            <a:pPr marL="285750" indent="-285750">
              <a:lnSpc>
                <a:spcPct val="107000"/>
              </a:lnSpc>
              <a:spcAft>
                <a:spcPts val="800"/>
              </a:spcAft>
              <a:buFont typeface="Arial" panose="020B0604020202020204" pitchFamily="34" charset="0"/>
              <a:buChar char="•"/>
            </a:pPr>
            <a:r>
              <a:rPr lang="en-IE" sz="2800" dirty="0">
                <a:solidFill>
                  <a:srgbClr val="00B050"/>
                </a:solidFill>
              </a:rPr>
              <a:t>Anywhere, Anytime, Any device access</a:t>
            </a:r>
          </a:p>
          <a:p>
            <a:pPr marL="285750" indent="-285750">
              <a:lnSpc>
                <a:spcPct val="107000"/>
              </a:lnSpc>
              <a:spcAft>
                <a:spcPts val="800"/>
              </a:spcAft>
              <a:buFont typeface="Arial" panose="020B0604020202020204" pitchFamily="34" charset="0"/>
              <a:buChar char="•"/>
            </a:pPr>
            <a:r>
              <a:rPr lang="en-IE" sz="2800" dirty="0">
                <a:solidFill>
                  <a:srgbClr val="00B050"/>
                </a:solidFill>
              </a:rPr>
              <a:t>View Files from Any Device</a:t>
            </a:r>
          </a:p>
          <a:p>
            <a:pPr marL="285750" indent="-285750">
              <a:lnSpc>
                <a:spcPct val="107000"/>
              </a:lnSpc>
              <a:spcAft>
                <a:spcPts val="800"/>
              </a:spcAft>
              <a:buFont typeface="Arial" panose="020B0604020202020204" pitchFamily="34" charset="0"/>
              <a:buChar char="•"/>
            </a:pPr>
            <a:r>
              <a:rPr lang="en-IE" sz="2800" dirty="0">
                <a:solidFill>
                  <a:srgbClr val="00B050"/>
                </a:solidFill>
              </a:rPr>
              <a:t>Share securely and effortlessly</a:t>
            </a:r>
          </a:p>
          <a:p>
            <a:pPr marL="285750" indent="-285750">
              <a:lnSpc>
                <a:spcPct val="107000"/>
              </a:lnSpc>
              <a:spcAft>
                <a:spcPts val="800"/>
              </a:spcAft>
              <a:buFont typeface="Arial" panose="020B0604020202020204" pitchFamily="34" charset="0"/>
              <a:buChar char="•"/>
            </a:pPr>
            <a:r>
              <a:rPr lang="en-IE" sz="2800" dirty="0">
                <a:solidFill>
                  <a:srgbClr val="00B050"/>
                </a:solidFill>
              </a:rPr>
              <a:t>Simplified organization and discovery</a:t>
            </a:r>
          </a:p>
          <a:p>
            <a:pPr marL="285750" indent="-285750">
              <a:lnSpc>
                <a:spcPct val="107000"/>
              </a:lnSpc>
              <a:spcAft>
                <a:spcPts val="800"/>
              </a:spcAft>
              <a:buFont typeface="Arial" panose="020B0604020202020204" pitchFamily="34" charset="0"/>
              <a:buChar char="•"/>
            </a:pPr>
            <a:r>
              <a:rPr lang="en-IE" sz="2800" dirty="0">
                <a:solidFill>
                  <a:srgbClr val="00B050"/>
                </a:solidFill>
              </a:rPr>
              <a:t>Restore Previous Version</a:t>
            </a:r>
          </a:p>
          <a:p>
            <a:endParaRPr lang="en-IE" dirty="0"/>
          </a:p>
        </p:txBody>
      </p:sp>
      <p:pic>
        <p:nvPicPr>
          <p:cNvPr id="12" name="Picture 11" descr="A picture containing diagram&#10;&#10;Description automatically generated">
            <a:extLst>
              <a:ext uri="{FF2B5EF4-FFF2-40B4-BE49-F238E27FC236}">
                <a16:creationId xmlns:a16="http://schemas.microsoft.com/office/drawing/2014/main" id="{F1D76275-82C5-46A0-9A3A-6194F1FEC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393" y="2314825"/>
            <a:ext cx="4514850" cy="2552700"/>
          </a:xfrm>
          <a:prstGeom prst="rect">
            <a:avLst/>
          </a:prstGeom>
        </p:spPr>
      </p:pic>
    </p:spTree>
    <p:extLst>
      <p:ext uri="{BB962C8B-B14F-4D97-AF65-F5344CB8AC3E}">
        <p14:creationId xmlns:p14="http://schemas.microsoft.com/office/powerpoint/2010/main" val="202253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94" y="83128"/>
            <a:ext cx="10290390" cy="6014774"/>
            <a:chOff x="179594" y="640080"/>
            <a:chExt cx="10290390" cy="5465412"/>
          </a:xfrm>
        </p:grpSpPr>
        <p:sp>
          <p:nvSpPr>
            <p:cNvPr id="10" name="Rectangle 9"/>
            <p:cNvSpPr/>
            <p:nvPr/>
          </p:nvSpPr>
          <p:spPr>
            <a:xfrm>
              <a:off x="617517" y="1397815"/>
              <a:ext cx="9634851" cy="4707677"/>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814807"/>
              <a:chOff x="473917" y="122108"/>
              <a:chExt cx="6634849" cy="380921"/>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E" dirty="0"/>
              </a:p>
            </p:txBody>
          </p:sp>
          <p:sp>
            <p:nvSpPr>
              <p:cNvPr id="13" name="Rounded Rectangle 5"/>
              <p:cNvSpPr txBox="1"/>
              <p:nvPr/>
            </p:nvSpPr>
            <p:spPr>
              <a:xfrm>
                <a:off x="491210" y="183375"/>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dirty="0"/>
                  <a:t>Let's Get Started</a:t>
                </a:r>
                <a:r>
                  <a:rPr lang="en-US" sz="2400" b="1" kern="1200" dirty="0"/>
                  <a:t> </a:t>
                </a:r>
              </a:p>
            </p:txBody>
          </p:sp>
        </p:grpSp>
        <p:sp>
          <p:nvSpPr>
            <p:cNvPr id="15" name="TextBox 14"/>
            <p:cNvSpPr txBox="1"/>
            <p:nvPr/>
          </p:nvSpPr>
          <p:spPr>
            <a:xfrm>
              <a:off x="179594" y="1810588"/>
              <a:ext cx="10290390" cy="3971252"/>
            </a:xfrm>
            <a:prstGeom prst="rect">
              <a:avLst/>
            </a:prstGeom>
            <a:noFill/>
          </p:spPr>
          <p:txBody>
            <a:bodyPr wrap="square" rtlCol="0">
              <a:spAutoFit/>
            </a:bodyPr>
            <a:lstStyle/>
            <a:p>
              <a:pPr lvl="1"/>
              <a:r>
                <a:rPr lang="en-IE" sz="2000" b="1" i="1" dirty="0">
                  <a:solidFill>
                    <a:schemeClr val="accent6">
                      <a:lumMod val="75000"/>
                    </a:schemeClr>
                  </a:solidFill>
                  <a:effectLst/>
                  <a:ea typeface="Yu Mincho" panose="02020400000000000000" pitchFamily="18" charset="-128"/>
                  <a:cs typeface="Calibri" panose="020F0502020204030204" pitchFamily="34" charset="0"/>
                </a:rPr>
                <a:t>How Do I access One Drive if I am using a personal device ?</a:t>
              </a:r>
            </a:p>
            <a:p>
              <a:pPr lvl="1"/>
              <a:r>
                <a:rPr lang="en-IE" sz="2000" dirty="0">
                  <a:effectLst/>
                  <a:ea typeface="Yu Mincho" panose="02020400000000000000" pitchFamily="18" charset="-128"/>
                  <a:cs typeface="Calibri" panose="020F0502020204030204" pitchFamily="34" charset="0"/>
                </a:rPr>
                <a:t>You can access OneDrive by opening a Browser and going to</a:t>
              </a:r>
              <a:r>
                <a:rPr lang="en-GB" sz="2000" b="0" i="0" dirty="0">
                  <a:effectLst/>
                </a:rPr>
                <a:t> </a:t>
              </a:r>
              <a:r>
                <a:rPr lang="en-IE" sz="2000" dirty="0">
                  <a:latin typeface="Calibri" panose="020F0502020204030204" pitchFamily="34" charset="0"/>
                  <a:ea typeface="Yu Mincho" panose="02020400000000000000" pitchFamily="18" charset="-128"/>
                  <a:cs typeface="Times New Roman" panose="02020603050405020304" pitchFamily="18" charset="0"/>
                  <a:hlinkClick r:id="rId3"/>
                </a:rPr>
                <a:t>https://portal.office.com/</a:t>
              </a:r>
              <a:r>
                <a:rPr lang="en-IE" sz="2000" dirty="0">
                  <a:latin typeface="Calibri" panose="020F0502020204030204" pitchFamily="34" charset="0"/>
                  <a:ea typeface="Yu Mincho" panose="02020400000000000000" pitchFamily="18" charset="-128"/>
                  <a:cs typeface="Times New Roman" panose="02020603050405020304" pitchFamily="18" charset="0"/>
                </a:rPr>
                <a:t> </a:t>
              </a:r>
              <a:r>
                <a:rPr lang="en-GB" sz="2000" b="0" i="0" dirty="0">
                  <a:effectLst/>
                </a:rPr>
                <a:t>. Once you are logged in, click OneDrive to access your online files and storage</a:t>
              </a:r>
            </a:p>
            <a:p>
              <a:pPr lvl="1"/>
              <a:endParaRPr lang="en-GB" sz="2000" dirty="0">
                <a:latin typeface="Roboto" panose="02000000000000000000" pitchFamily="2" charset="0"/>
                <a:ea typeface="Yu Mincho" panose="02020400000000000000" pitchFamily="18" charset="-128"/>
                <a:cs typeface="Times New Roman" panose="02020603050405020304" pitchFamily="18" charset="0"/>
              </a:endParaRPr>
            </a:p>
            <a:p>
              <a:pPr lvl="1"/>
              <a:r>
                <a:rPr lang="en-IE" sz="2000" b="1" i="1" dirty="0">
                  <a:solidFill>
                    <a:schemeClr val="accent6">
                      <a:lumMod val="75000"/>
                    </a:schemeClr>
                  </a:solidFill>
                  <a:effectLst/>
                  <a:latin typeface="Calibri" panose="020F0502020204030204" pitchFamily="34" charset="0"/>
                  <a:ea typeface="Yu Mincho" panose="02020400000000000000" pitchFamily="18" charset="-128"/>
                  <a:cs typeface="Calibri" panose="020F0502020204030204" pitchFamily="34" charset="0"/>
                </a:rPr>
                <a:t>How Do I access One Drive if I am using PC in a UL LAB?</a:t>
              </a:r>
            </a:p>
            <a:p>
              <a:pPr lvl="1"/>
              <a:r>
                <a:rPr lang="en-IE" sz="2000" dirty="0">
                  <a:effectLst/>
                  <a:latin typeface="Calibri" panose="020F0502020204030204" pitchFamily="34" charset="0"/>
                  <a:ea typeface="Yu Mincho" panose="02020400000000000000" pitchFamily="18" charset="-128"/>
                  <a:cs typeface="Times New Roman" panose="02020603050405020304" pitchFamily="18" charset="0"/>
                </a:rPr>
                <a:t>When you logon to a PC in a UL ITD Managed LAB,  you will automatically be logged onto your OneDrive. </a:t>
              </a:r>
              <a:r>
                <a:rPr lang="en-IE" sz="2000" dirty="0">
                  <a:latin typeface="Calibri" panose="020F0502020204030204" pitchFamily="34" charset="0"/>
                  <a:ea typeface="Yu Mincho" panose="02020400000000000000" pitchFamily="18" charset="-128"/>
                  <a:cs typeface="Times New Roman" panose="02020603050405020304" pitchFamily="18" charset="0"/>
                </a:rPr>
                <a:t>You will see a OneDrive icon on the desktop.</a:t>
              </a:r>
              <a:endParaRPr lang="en-IE" sz="2000" dirty="0">
                <a:effectLst/>
                <a:latin typeface="Calibri" panose="020F0502020204030204" pitchFamily="34" charset="0"/>
                <a:ea typeface="Yu Mincho" panose="02020400000000000000" pitchFamily="18" charset="-128"/>
                <a:cs typeface="Times New Roman" panose="02020603050405020304" pitchFamily="18" charset="0"/>
              </a:endParaRPr>
            </a:p>
            <a:p>
              <a:pPr lvl="1"/>
              <a:r>
                <a:rPr lang="en-IE" sz="2000" dirty="0">
                  <a:effectLst/>
                  <a:latin typeface="Calibri" panose="020F0502020204030204" pitchFamily="34" charset="0"/>
                  <a:ea typeface="Yu Mincho" panose="02020400000000000000" pitchFamily="18" charset="-128"/>
                  <a:cs typeface="Times New Roman" panose="02020603050405020304" pitchFamily="18" charset="0"/>
                </a:rPr>
                <a:t>Your Desktop and My Documents folder on the device you are logged onto will</a:t>
              </a:r>
            </a:p>
            <a:p>
              <a:pPr lvl="1"/>
              <a:r>
                <a:rPr lang="en-IE" sz="2000" dirty="0">
                  <a:effectLst/>
                  <a:latin typeface="Calibri" panose="020F0502020204030204" pitchFamily="34" charset="0"/>
                  <a:ea typeface="Yu Mincho" panose="02020400000000000000" pitchFamily="18" charset="-128"/>
                  <a:cs typeface="Times New Roman" panose="02020603050405020304" pitchFamily="18" charset="0"/>
                </a:rPr>
                <a:t>re-direct to your OneDrive account.  Saving a file on the Desktop on a UL ITD Managed </a:t>
              </a:r>
            </a:p>
            <a:p>
              <a:pPr lvl="1"/>
              <a:r>
                <a:rPr lang="en-IE" sz="2000" dirty="0">
                  <a:effectLst/>
                  <a:latin typeface="Calibri" panose="020F0502020204030204" pitchFamily="34" charset="0"/>
                  <a:ea typeface="Yu Mincho" panose="02020400000000000000" pitchFamily="18" charset="-128"/>
                  <a:cs typeface="Times New Roman" panose="02020603050405020304" pitchFamily="18" charset="0"/>
                </a:rPr>
                <a:t>LAB PC will automatically save it to your OneDrive account</a:t>
              </a:r>
              <a:r>
                <a:rPr lang="en-IE" sz="2000" dirty="0">
                  <a:latin typeface="Calibri" panose="020F0502020204030204" pitchFamily="34" charset="0"/>
                  <a:ea typeface="Yu Mincho" panose="02020400000000000000" pitchFamily="18" charset="-128"/>
                  <a:cs typeface="Times New Roman" panose="02020603050405020304" pitchFamily="18" charset="0"/>
                </a:rPr>
                <a:t> on </a:t>
              </a:r>
              <a:r>
                <a:rPr lang="en-IE" sz="2000" dirty="0">
                  <a:latin typeface="Calibri" panose="020F0502020204030204" pitchFamily="34" charset="0"/>
                  <a:ea typeface="Yu Mincho" panose="02020400000000000000" pitchFamily="18" charset="-128"/>
                  <a:cs typeface="Times New Roman" panose="02020603050405020304" pitchFamily="18" charset="0"/>
                  <a:hlinkClick r:id="rId3"/>
                </a:rPr>
                <a:t>https://portal.office.com/</a:t>
              </a:r>
              <a:r>
                <a:rPr lang="en-IE" sz="2000" dirty="0">
                  <a:latin typeface="Calibri" panose="020F0502020204030204" pitchFamily="34" charset="0"/>
                  <a:ea typeface="Yu Mincho" panose="02020400000000000000" pitchFamily="18" charset="-128"/>
                  <a:cs typeface="Times New Roman" panose="02020603050405020304" pitchFamily="18" charset="0"/>
                </a:rPr>
                <a:t> </a:t>
              </a:r>
            </a:p>
            <a:p>
              <a:pPr lvl="1"/>
              <a:endParaRPr lang="en-IE" sz="2000" dirty="0">
                <a:highlight>
                  <a:srgbClr val="FFFF00"/>
                </a:highlight>
                <a:latin typeface="Calibri" panose="020F0502020204030204" pitchFamily="34" charset="0"/>
                <a:ea typeface="Yu Mincho" panose="02020400000000000000" pitchFamily="18" charset="-128"/>
                <a:cs typeface="Times New Roman" panose="02020603050405020304" pitchFamily="18" charset="0"/>
              </a:endParaRPr>
            </a:p>
            <a:p>
              <a:pPr lvl="1"/>
              <a:r>
                <a:rPr lang="en-IE" sz="2000" b="1" i="1" dirty="0">
                  <a:solidFill>
                    <a:schemeClr val="accent6">
                      <a:lumMod val="75000"/>
                    </a:schemeClr>
                  </a:solidFill>
                  <a:effectLst/>
                  <a:latin typeface="Calibri" panose="020F0502020204030204" pitchFamily="34" charset="0"/>
                  <a:ea typeface="Yu Mincho" panose="02020400000000000000" pitchFamily="18" charset="-128"/>
                  <a:cs typeface="Times New Roman" panose="02020603050405020304" pitchFamily="18" charset="0"/>
                </a:rPr>
                <a:t>Note: We would recommend this as a more secure solution to storing and backing up your data than using USB’s as USB’s can corrupt and can easily get lost. </a:t>
              </a:r>
            </a:p>
            <a:p>
              <a:pPr marL="742950" lvl="1" indent="-285750">
                <a:buFont typeface="Arial" panose="020B0604020202020204" pitchFamily="34" charset="0"/>
                <a:buChar char="•"/>
              </a:pPr>
              <a:endParaRPr lang="en-IE" dirty="0"/>
            </a:p>
          </p:txBody>
        </p:sp>
      </p:grpSp>
      <p:pic>
        <p:nvPicPr>
          <p:cNvPr id="3" name="Picture 2">
            <a:extLst>
              <a:ext uri="{FF2B5EF4-FFF2-40B4-BE49-F238E27FC236}">
                <a16:creationId xmlns:a16="http://schemas.microsoft.com/office/drawing/2014/main" id="{1C530065-E75A-43F8-99C9-B016448CA13C}"/>
              </a:ext>
            </a:extLst>
          </p:cNvPr>
          <p:cNvPicPr>
            <a:picLocks noChangeAspect="1"/>
          </p:cNvPicPr>
          <p:nvPr/>
        </p:nvPicPr>
        <p:blipFill>
          <a:blip r:embed="rId4"/>
          <a:stretch>
            <a:fillRect/>
          </a:stretch>
        </p:blipFill>
        <p:spPr>
          <a:xfrm>
            <a:off x="10469984" y="1143780"/>
            <a:ext cx="1542422" cy="1170533"/>
          </a:xfrm>
          <a:prstGeom prst="rect">
            <a:avLst/>
          </a:prstGeom>
        </p:spPr>
      </p:pic>
    </p:spTree>
    <p:extLst>
      <p:ext uri="{BB962C8B-B14F-4D97-AF65-F5344CB8AC3E}">
        <p14:creationId xmlns:p14="http://schemas.microsoft.com/office/powerpoint/2010/main" val="319382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4702" y="1287548"/>
            <a:ext cx="10684979"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dirty="0"/>
                <a:t>Let’s Start Collaborating </a:t>
              </a:r>
              <a:endParaRPr lang="en-US" sz="2400" b="1" kern="1200" dirty="0"/>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248051" y="1434805"/>
            <a:ext cx="6984494" cy="4401205"/>
          </a:xfrm>
          <a:prstGeom prst="rect">
            <a:avLst/>
          </a:prstGeom>
          <a:noFill/>
        </p:spPr>
        <p:txBody>
          <a:bodyPr wrap="square" rtlCol="0">
            <a:spAutoFit/>
          </a:bodyPr>
          <a:lstStyle/>
          <a:p>
            <a:pPr lvl="1"/>
            <a:r>
              <a:rPr lang="en-IE" sz="2400" b="1" i="1" dirty="0">
                <a:solidFill>
                  <a:schemeClr val="accent6">
                    <a:lumMod val="75000"/>
                  </a:schemeClr>
                </a:solidFill>
              </a:rPr>
              <a:t>How do I share a file with a peer ?</a:t>
            </a:r>
          </a:p>
          <a:p>
            <a:pPr lvl="1"/>
            <a:endParaRPr lang="en-IE" sz="2400" b="1" i="1" dirty="0">
              <a:solidFill>
                <a:schemeClr val="accent6">
                  <a:lumMod val="75000"/>
                </a:schemeClr>
              </a:solidFill>
            </a:endParaRPr>
          </a:p>
          <a:p>
            <a:pPr marL="742950" lvl="1" indent="-285750">
              <a:buFont typeface="Arial" panose="020B0604020202020204" pitchFamily="34" charset="0"/>
              <a:buChar char="•"/>
            </a:pPr>
            <a:r>
              <a:rPr lang="en-IE" sz="2000" dirty="0"/>
              <a:t>Sign into your OneDrive account.</a:t>
            </a:r>
          </a:p>
          <a:p>
            <a:pPr marL="742950" lvl="1" indent="-285750">
              <a:buFont typeface="Arial" panose="020B0604020202020204" pitchFamily="34" charset="0"/>
              <a:buChar char="•"/>
            </a:pPr>
            <a:r>
              <a:rPr lang="en-GB" sz="2000" b="0" i="0" dirty="0">
                <a:solidFill>
                  <a:srgbClr val="1E1E1E"/>
                </a:solidFill>
                <a:effectLst/>
              </a:rPr>
              <a:t>Pick the file or folder you want to share by selecting the circle in the upper corner of </a:t>
            </a:r>
            <a:r>
              <a:rPr lang="en-GB" sz="2000" dirty="0"/>
              <a:t>the item</a:t>
            </a:r>
            <a:endParaRPr lang="en-IE" sz="2000" dirty="0"/>
          </a:p>
          <a:p>
            <a:pPr marL="742950" lvl="1" indent="-285750">
              <a:buFont typeface="Arial" panose="020B0604020202020204" pitchFamily="34" charset="0"/>
              <a:buChar char="•"/>
            </a:pPr>
            <a:r>
              <a:rPr lang="en-GB" sz="2000" dirty="0"/>
              <a:t>Select </a:t>
            </a:r>
            <a:r>
              <a:rPr lang="en-GB" sz="2000" b="1" dirty="0"/>
              <a:t>Share</a:t>
            </a:r>
            <a:r>
              <a:rPr lang="en-GB" sz="2000" dirty="0"/>
              <a:t> at the top of the page.</a:t>
            </a:r>
          </a:p>
          <a:p>
            <a:pPr marL="742950" lvl="1" indent="-285750">
              <a:buFont typeface="Arial" panose="020B0604020202020204" pitchFamily="34" charset="0"/>
              <a:buChar char="•"/>
            </a:pPr>
            <a:r>
              <a:rPr lang="en-GB" sz="2000" dirty="0"/>
              <a:t>Under Copy Link, select</a:t>
            </a:r>
            <a:r>
              <a:rPr lang="en-GB" sz="2000" b="1" dirty="0"/>
              <a:t> People </a:t>
            </a:r>
            <a:r>
              <a:rPr lang="en-GB" sz="2000" dirty="0"/>
              <a:t>in &lt;Your Organization&gt; with the link can edit to open the link settings.</a:t>
            </a:r>
          </a:p>
          <a:p>
            <a:pPr marL="742950" lvl="1" indent="-285750">
              <a:buFont typeface="Arial" panose="020B0604020202020204" pitchFamily="34" charset="0"/>
              <a:buChar char="•"/>
            </a:pPr>
            <a:r>
              <a:rPr lang="en-GB" sz="2000" b="0" i="0" dirty="0">
                <a:solidFill>
                  <a:srgbClr val="1E1E1E"/>
                </a:solidFill>
                <a:effectLst/>
              </a:rPr>
              <a:t>To change the </a:t>
            </a:r>
            <a:r>
              <a:rPr lang="en-GB" sz="2000" b="1" i="0" dirty="0">
                <a:solidFill>
                  <a:srgbClr val="1E1E1E"/>
                </a:solidFill>
                <a:effectLst/>
              </a:rPr>
              <a:t>link permissions</a:t>
            </a:r>
            <a:r>
              <a:rPr lang="en-GB" sz="2000" b="0" i="0" dirty="0">
                <a:solidFill>
                  <a:srgbClr val="1E1E1E"/>
                </a:solidFill>
                <a:effectLst/>
              </a:rPr>
              <a:t>, </a:t>
            </a:r>
            <a:r>
              <a:rPr lang="en-GB" sz="2000" b="1" i="0" dirty="0">
                <a:solidFill>
                  <a:srgbClr val="1E1E1E"/>
                </a:solidFill>
                <a:effectLst/>
              </a:rPr>
              <a:t>editing</a:t>
            </a:r>
            <a:r>
              <a:rPr lang="en-GB" sz="2000" b="0" i="0" dirty="0">
                <a:solidFill>
                  <a:srgbClr val="1E1E1E"/>
                </a:solidFill>
                <a:effectLst/>
              </a:rPr>
              <a:t> and </a:t>
            </a:r>
            <a:r>
              <a:rPr lang="en-GB" sz="2000" b="1" i="0" dirty="0">
                <a:solidFill>
                  <a:srgbClr val="1E1E1E"/>
                </a:solidFill>
                <a:effectLst/>
              </a:rPr>
              <a:t>other permissions </a:t>
            </a:r>
            <a:r>
              <a:rPr lang="en-GB" sz="2000" b="0" i="0" dirty="0">
                <a:solidFill>
                  <a:srgbClr val="1E1E1E"/>
                </a:solidFill>
                <a:effectLst/>
              </a:rPr>
              <a:t>please see </a:t>
            </a:r>
            <a:r>
              <a:rPr lang="en-GB" sz="2000" b="0" i="0" dirty="0">
                <a:solidFill>
                  <a:srgbClr val="1E1E1E"/>
                </a:solidFill>
                <a:effectLst/>
                <a:hlinkClick r:id="rId3"/>
              </a:rPr>
              <a:t>OneDrive Sharing Permissions</a:t>
            </a:r>
            <a:endParaRPr lang="en-GB" sz="2000" b="0" i="0" dirty="0">
              <a:solidFill>
                <a:srgbClr val="1E1E1E"/>
              </a:solidFill>
              <a:effectLst/>
            </a:endParaRPr>
          </a:p>
          <a:p>
            <a:pPr marL="742950" lvl="1" indent="-285750">
              <a:buFont typeface="Arial" panose="020B0604020202020204" pitchFamily="34" charset="0"/>
              <a:buChar char="•"/>
            </a:pPr>
            <a:endParaRPr lang="en-GB" b="0" i="0" dirty="0">
              <a:solidFill>
                <a:srgbClr val="1E1E1E"/>
              </a:solidFill>
              <a:effectLst/>
              <a:latin typeface="Segoe UI" panose="020B0502040204020203" pitchFamily="34" charset="0"/>
            </a:endParaRPr>
          </a:p>
          <a:p>
            <a:pPr marL="742950" lvl="1" indent="-285750">
              <a:buFont typeface="Arial" panose="020B0604020202020204" pitchFamily="34" charset="0"/>
              <a:buChar char="•"/>
            </a:pPr>
            <a:endParaRPr lang="en-IE" dirty="0"/>
          </a:p>
          <a:p>
            <a:r>
              <a:rPr lang="en-IE" dirty="0"/>
              <a:t>  </a:t>
            </a:r>
          </a:p>
          <a:p>
            <a:pPr lvl="1"/>
            <a:endParaRPr lang="en-IE" b="1" dirty="0"/>
          </a:p>
        </p:txBody>
      </p:sp>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4"/>
          <a:stretch>
            <a:fillRect/>
          </a:stretch>
        </p:blipFill>
        <p:spPr>
          <a:xfrm>
            <a:off x="10401528" y="1172703"/>
            <a:ext cx="1542422" cy="1170533"/>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763A4BE0-E16F-484C-9D92-795FDFC44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702" y="2761165"/>
            <a:ext cx="3716546" cy="2743200"/>
          </a:xfrm>
          <a:prstGeom prst="rect">
            <a:avLst/>
          </a:prstGeom>
        </p:spPr>
      </p:pic>
    </p:spTree>
    <p:extLst>
      <p:ext uri="{BB962C8B-B14F-4D97-AF65-F5344CB8AC3E}">
        <p14:creationId xmlns:p14="http://schemas.microsoft.com/office/powerpoint/2010/main" val="245588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4702" y="1287548"/>
            <a:ext cx="10684979" cy="489649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dirty="0"/>
                <a:t>Never lose documents again</a:t>
              </a:r>
              <a:endParaRPr lang="en-US" sz="2400" b="1" kern="1200" dirty="0"/>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495544" y="1435506"/>
            <a:ext cx="6737000" cy="4154984"/>
          </a:xfrm>
          <a:prstGeom prst="rect">
            <a:avLst/>
          </a:prstGeom>
          <a:noFill/>
        </p:spPr>
        <p:txBody>
          <a:bodyPr wrap="square" rtlCol="0">
            <a:spAutoFit/>
          </a:bodyPr>
          <a:lstStyle/>
          <a:p>
            <a:pPr lvl="1"/>
            <a:endParaRPr lang="en-IE" sz="2400" b="1" dirty="0"/>
          </a:p>
          <a:p>
            <a:pPr lvl="1"/>
            <a:r>
              <a:rPr lang="en-IE" sz="2400" b="1" i="1" dirty="0">
                <a:solidFill>
                  <a:schemeClr val="accent6">
                    <a:lumMod val="75000"/>
                  </a:schemeClr>
                </a:solidFill>
              </a:rPr>
              <a:t>How do I recover a file I deleted ?</a:t>
            </a:r>
          </a:p>
          <a:p>
            <a:pPr lvl="1"/>
            <a:endParaRPr lang="en-IE" sz="2400" b="1" dirty="0"/>
          </a:p>
          <a:p>
            <a:pPr marL="742950" lvl="1" indent="-285750">
              <a:buFont typeface="Arial" panose="020B0604020202020204" pitchFamily="34" charset="0"/>
              <a:buChar char="•"/>
            </a:pPr>
            <a:r>
              <a:rPr lang="en-IE" sz="2000" dirty="0"/>
              <a:t>Sign into your OneDrive account.</a:t>
            </a:r>
          </a:p>
          <a:p>
            <a:pPr marL="742950" lvl="1" indent="-285750">
              <a:buFont typeface="Arial" panose="020B0604020202020204" pitchFamily="34" charset="0"/>
              <a:buChar char="•"/>
            </a:pPr>
            <a:r>
              <a:rPr lang="en-GB" sz="2000" b="0" i="0" dirty="0">
                <a:solidFill>
                  <a:srgbClr val="1E1E1E"/>
                </a:solidFill>
                <a:effectLst/>
              </a:rPr>
              <a:t>In the navigation pane, select </a:t>
            </a:r>
            <a:r>
              <a:rPr lang="en-GB" sz="2000" b="1" i="0" dirty="0">
                <a:solidFill>
                  <a:srgbClr val="1E1E1E"/>
                </a:solidFill>
                <a:effectLst/>
              </a:rPr>
              <a:t>Recycle bin</a:t>
            </a:r>
            <a:r>
              <a:rPr lang="en-GB" sz="2000" b="0" i="0" dirty="0">
                <a:solidFill>
                  <a:srgbClr val="1E1E1E"/>
                </a:solidFill>
                <a:effectLst/>
              </a:rPr>
              <a:t>.</a:t>
            </a:r>
          </a:p>
          <a:p>
            <a:pPr marL="742950" lvl="1" indent="-285750">
              <a:buFont typeface="Arial" panose="020B0604020202020204" pitchFamily="34" charset="0"/>
              <a:buChar char="•"/>
            </a:pPr>
            <a:r>
              <a:rPr lang="en-GB" sz="2000" b="0" i="0" dirty="0">
                <a:solidFill>
                  <a:srgbClr val="1E1E1E"/>
                </a:solidFill>
                <a:effectLst/>
              </a:rPr>
              <a:t>Select the files or folders you want to restore by pointing to each item and clicking the circle check box that appears, and then click </a:t>
            </a:r>
            <a:r>
              <a:rPr lang="en-GB" sz="2000" b="1" i="0" dirty="0">
                <a:solidFill>
                  <a:srgbClr val="1E1E1E"/>
                </a:solidFill>
                <a:effectLst/>
              </a:rPr>
              <a:t>Restore</a:t>
            </a:r>
            <a:r>
              <a:rPr lang="en-GB" sz="2000" b="0" i="0" dirty="0">
                <a:solidFill>
                  <a:srgbClr val="1E1E1E"/>
                </a:solidFill>
                <a:effectLst/>
              </a:rPr>
              <a:t>.</a:t>
            </a:r>
            <a:r>
              <a:rPr lang="en-IE" sz="2000" b="1" dirty="0">
                <a:effectLst/>
                <a:highlight>
                  <a:srgbClr val="FFFF00"/>
                </a:highlight>
                <a:latin typeface="Calibri" panose="020F0502020204030204" pitchFamily="34" charset="0"/>
                <a:ea typeface="Yu Mincho" panose="02020400000000000000" pitchFamily="18" charset="-128"/>
                <a:cs typeface="Times New Roman" panose="02020603050405020304" pitchFamily="18" charset="0"/>
              </a:rPr>
              <a:t> </a:t>
            </a:r>
          </a:p>
          <a:p>
            <a:pPr lvl="1"/>
            <a:endParaRPr lang="en-GB" sz="2000" dirty="0"/>
          </a:p>
          <a:p>
            <a:pPr lvl="1"/>
            <a:r>
              <a:rPr lang="en-GB" b="1" i="1" dirty="0">
                <a:solidFill>
                  <a:srgbClr val="1E1E1E"/>
                </a:solidFill>
                <a:effectLst/>
                <a:latin typeface="Segoe UI" panose="020B0502040204020203" pitchFamily="34" charset="0"/>
              </a:rPr>
              <a:t>Note:</a:t>
            </a:r>
            <a:r>
              <a:rPr lang="en-GB" b="0" i="1" dirty="0">
                <a:solidFill>
                  <a:srgbClr val="1E1E1E"/>
                </a:solidFill>
                <a:effectLst/>
                <a:latin typeface="Segoe UI" panose="020B0502040204020203" pitchFamily="34" charset="0"/>
              </a:rPr>
              <a:t> If you're signed in with </a:t>
            </a:r>
            <a:r>
              <a:rPr lang="en-GB" i="1" dirty="0">
                <a:solidFill>
                  <a:srgbClr val="1E1E1E"/>
                </a:solidFill>
                <a:latin typeface="Segoe UI" panose="020B0502040204020203" pitchFamily="34" charset="0"/>
              </a:rPr>
              <a:t>your UL </a:t>
            </a:r>
            <a:r>
              <a:rPr lang="en-GB" b="0" i="1" dirty="0">
                <a:solidFill>
                  <a:srgbClr val="1E1E1E"/>
                </a:solidFill>
                <a:effectLst/>
                <a:latin typeface="Segoe UI" panose="020B0502040204020203" pitchFamily="34" charset="0"/>
              </a:rPr>
              <a:t>account, items in the recycle bin are automatically deleted after 30 days.</a:t>
            </a:r>
            <a:endParaRPr lang="en-IE" i="1" dirty="0"/>
          </a:p>
          <a:p>
            <a:r>
              <a:rPr lang="en-IE" dirty="0"/>
              <a:t>  </a:t>
            </a:r>
          </a:p>
          <a:p>
            <a:pPr lvl="1"/>
            <a:endParaRPr lang="en-IE" b="1" dirty="0"/>
          </a:p>
        </p:txBody>
      </p:sp>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3"/>
          <a:stretch>
            <a:fillRect/>
          </a:stretch>
        </p:blipFill>
        <p:spPr>
          <a:xfrm>
            <a:off x="10401528" y="1172703"/>
            <a:ext cx="1542422" cy="1170533"/>
          </a:xfrm>
          <a:prstGeom prst="rect">
            <a:avLst/>
          </a:prstGeom>
        </p:spPr>
      </p:pic>
      <p:pic>
        <p:nvPicPr>
          <p:cNvPr id="6" name="Picture 5" descr="A picture containing sky, outdoor object, outdoor, lifebuoy&#10;&#10;Description automatically generated">
            <a:extLst>
              <a:ext uri="{FF2B5EF4-FFF2-40B4-BE49-F238E27FC236}">
                <a16:creationId xmlns:a16="http://schemas.microsoft.com/office/drawing/2014/main" id="{357AACB9-1A61-4E1B-88D9-4DD3BDC3D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130" y="2334089"/>
            <a:ext cx="2985964" cy="2803408"/>
          </a:xfrm>
          <a:prstGeom prst="rect">
            <a:avLst/>
          </a:prstGeom>
        </p:spPr>
      </p:pic>
    </p:spTree>
    <p:extLst>
      <p:ext uri="{BB962C8B-B14F-4D97-AF65-F5344CB8AC3E}">
        <p14:creationId xmlns:p14="http://schemas.microsoft.com/office/powerpoint/2010/main" val="118176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4703" y="1287548"/>
            <a:ext cx="10494352" cy="4930372"/>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p:grpSpPr>
        <p:sp>
          <p:nvSpPr>
            <p:cNvPr id="12" name="Rounded Rectangle 11"/>
            <p:cNvSpPr/>
            <p:nvPr/>
          </p:nvSpPr>
          <p:spPr>
            <a:xfrm>
              <a:off x="473917" y="122108"/>
              <a:ext cx="6634849" cy="354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lgn="l" defTabSz="533400">
                <a:lnSpc>
                  <a:spcPct val="90000"/>
                </a:lnSpc>
                <a:spcBef>
                  <a:spcPct val="0"/>
                </a:spcBef>
                <a:spcAft>
                  <a:spcPct val="35000"/>
                </a:spcAft>
              </a:pPr>
              <a:r>
                <a:rPr lang="en-US" sz="2400" b="1" dirty="0"/>
                <a:t> OneDrive FAQ’s</a:t>
              </a:r>
              <a:endParaRPr lang="en-US" sz="2400" b="1" kern="1200" dirty="0"/>
            </a:p>
          </p:txBody>
        </p:sp>
      </p:grpSp>
      <p:sp>
        <p:nvSpPr>
          <p:cNvPr id="15" name="TextBox 14"/>
          <p:cNvSpPr txBox="1"/>
          <p:nvPr/>
        </p:nvSpPr>
        <p:spPr>
          <a:xfrm>
            <a:off x="644703" y="1434805"/>
            <a:ext cx="4314755" cy="646331"/>
          </a:xfrm>
          <a:prstGeom prst="rect">
            <a:avLst/>
          </a:prstGeom>
          <a:noFill/>
        </p:spPr>
        <p:txBody>
          <a:bodyPr wrap="square" rtlCol="0">
            <a:spAutoFit/>
          </a:bodyPr>
          <a:lstStyle/>
          <a:p>
            <a:pPr lvl="1"/>
            <a:endParaRPr lang="en-IE" b="1" dirty="0"/>
          </a:p>
          <a:p>
            <a:pPr lvl="1"/>
            <a:endParaRPr lang="en-IE" b="1" dirty="0"/>
          </a:p>
        </p:txBody>
      </p:sp>
      <p:sp>
        <p:nvSpPr>
          <p:cNvPr id="14" name="TextBox 13"/>
          <p:cNvSpPr txBox="1"/>
          <p:nvPr/>
        </p:nvSpPr>
        <p:spPr>
          <a:xfrm>
            <a:off x="248049" y="1397814"/>
            <a:ext cx="8753447" cy="6463308"/>
          </a:xfrm>
          <a:prstGeom prst="rect">
            <a:avLst/>
          </a:prstGeom>
          <a:noFill/>
        </p:spPr>
        <p:txBody>
          <a:bodyPr wrap="square" rtlCol="0">
            <a:spAutoFit/>
          </a:bodyPr>
          <a:lstStyle/>
          <a:p>
            <a:pPr lvl="1"/>
            <a:endParaRPr lang="en-IE" dirty="0">
              <a:latin typeface="Calibri" panose="020F0502020204030204" pitchFamily="34" charset="0"/>
              <a:ea typeface="Yu Mincho" panose="02020400000000000000" pitchFamily="18" charset="-128"/>
              <a:cs typeface="Calibri" panose="020F0502020204030204" pitchFamily="34" charset="0"/>
            </a:endParaRPr>
          </a:p>
          <a:p>
            <a:pPr lvl="1"/>
            <a:r>
              <a:rPr lang="en-IE" sz="2000" b="1" i="1" dirty="0">
                <a:solidFill>
                  <a:schemeClr val="accent6">
                    <a:lumMod val="50000"/>
                  </a:schemeClr>
                </a:solidFill>
                <a:ea typeface="Yu Mincho" panose="02020400000000000000" pitchFamily="18" charset="-128"/>
                <a:cs typeface="Calibri" panose="020F0502020204030204" pitchFamily="34" charset="0"/>
              </a:rPr>
              <a:t>C</a:t>
            </a:r>
            <a:r>
              <a:rPr lang="en-IE" sz="2000" b="1" i="1" dirty="0">
                <a:solidFill>
                  <a:schemeClr val="accent6">
                    <a:lumMod val="50000"/>
                  </a:schemeClr>
                </a:solidFill>
                <a:effectLst/>
                <a:ea typeface="Yu Mincho" panose="02020400000000000000" pitchFamily="18" charset="-128"/>
                <a:cs typeface="Calibri" panose="020F0502020204030204" pitchFamily="34" charset="0"/>
              </a:rPr>
              <a:t>an I share my OneDrive for Business documents with users outside of UL?</a:t>
            </a:r>
          </a:p>
          <a:p>
            <a:pPr lvl="1"/>
            <a:r>
              <a:rPr lang="en-IE" sz="1600" dirty="0"/>
              <a:t>Yes you can shares files outside.  Please click </a:t>
            </a:r>
            <a:r>
              <a:rPr lang="en-IE" sz="1600" dirty="0">
                <a:hlinkClick r:id="rId3"/>
              </a:rPr>
              <a:t>here</a:t>
            </a:r>
            <a:r>
              <a:rPr lang="en-IE" sz="1600" dirty="0"/>
              <a:t> for further information</a:t>
            </a:r>
          </a:p>
          <a:p>
            <a:pPr lvl="1"/>
            <a:endParaRPr lang="en-IE" sz="2000" b="1" i="1" dirty="0">
              <a:solidFill>
                <a:schemeClr val="accent6">
                  <a:lumMod val="50000"/>
                </a:schemeClr>
              </a:solidFill>
              <a:effectLst/>
              <a:ea typeface="Yu Mincho" panose="02020400000000000000" pitchFamily="18" charset="-128"/>
              <a:cs typeface="Calibri" panose="020F0502020204030204" pitchFamily="34" charset="0"/>
            </a:endParaRPr>
          </a:p>
          <a:p>
            <a:pPr lvl="1"/>
            <a:r>
              <a:rPr lang="en-IE" sz="2000" b="1" i="1" dirty="0">
                <a:solidFill>
                  <a:schemeClr val="accent6">
                    <a:lumMod val="50000"/>
                  </a:schemeClr>
                </a:solidFill>
                <a:effectLst/>
                <a:ea typeface="Yu Mincho" panose="02020400000000000000" pitchFamily="18" charset="-128"/>
                <a:cs typeface="Calibri" panose="020F0502020204030204" pitchFamily="34" charset="0"/>
              </a:rPr>
              <a:t>What’s happens my file on One Drive after I leave UL ?</a:t>
            </a:r>
          </a:p>
          <a:p>
            <a:pPr lvl="1"/>
            <a:r>
              <a:rPr lang="en-IE" sz="1600" dirty="0">
                <a:effectLst/>
                <a:ea typeface="Yu Mincho" panose="02020400000000000000" pitchFamily="18" charset="-128"/>
                <a:cs typeface="Calibri" panose="020F0502020204030204" pitchFamily="34" charset="0"/>
              </a:rPr>
              <a:t>Please note that all Microsoft 365 Apps (Office 365) licences will be revoked and your Office 365 account deleted approximately 90 days after you graduate or cease studies at UL. Please ensure that you have backed up your data from your OneDrive before your account is deleted.</a:t>
            </a:r>
          </a:p>
          <a:p>
            <a:pPr lvl="1"/>
            <a:endParaRPr lang="en-IE" sz="1600" dirty="0">
              <a:effectLst/>
              <a:ea typeface="Yu Mincho" panose="02020400000000000000" pitchFamily="18" charset="-128"/>
              <a:cs typeface="Calibri" panose="020F0502020204030204" pitchFamily="34" charset="0"/>
            </a:endParaRPr>
          </a:p>
          <a:p>
            <a:pPr lvl="1"/>
            <a:r>
              <a:rPr lang="en-IE" sz="2000" b="1" i="1" dirty="0">
                <a:solidFill>
                  <a:schemeClr val="accent6">
                    <a:lumMod val="50000"/>
                  </a:schemeClr>
                </a:solidFill>
                <a:effectLst/>
                <a:ea typeface="Yu Mincho" panose="02020400000000000000" pitchFamily="18" charset="-128"/>
                <a:cs typeface="Calibri" panose="020F0502020204030204" pitchFamily="34" charset="0"/>
              </a:rPr>
              <a:t>How much storage space do I get?</a:t>
            </a:r>
          </a:p>
          <a:p>
            <a:pPr lvl="1"/>
            <a:r>
              <a:rPr lang="en-IE" sz="1600" dirty="0"/>
              <a:t>1 Terabyte of storage</a:t>
            </a:r>
          </a:p>
          <a:p>
            <a:pPr lvl="1"/>
            <a:endParaRPr lang="en-IE" sz="2000" dirty="0">
              <a:ea typeface="Yu Mincho" panose="02020400000000000000" pitchFamily="18" charset="-128"/>
              <a:cs typeface="Calibri" panose="020F0502020204030204" pitchFamily="34" charset="0"/>
            </a:endParaRPr>
          </a:p>
          <a:p>
            <a:pPr lvl="1"/>
            <a:r>
              <a:rPr lang="en-IE" sz="2000" b="1" i="1" dirty="0">
                <a:solidFill>
                  <a:schemeClr val="accent6">
                    <a:lumMod val="50000"/>
                  </a:schemeClr>
                </a:solidFill>
                <a:effectLst/>
                <a:ea typeface="Yu Mincho" panose="02020400000000000000" pitchFamily="18" charset="-128"/>
                <a:cs typeface="Calibri" panose="020F0502020204030204" pitchFamily="34" charset="0"/>
              </a:rPr>
              <a:t>Are their restrictions or characters and names not supported?</a:t>
            </a:r>
          </a:p>
          <a:p>
            <a:pPr lvl="1"/>
            <a:r>
              <a:rPr lang="en-IE" sz="1600" dirty="0">
                <a:ea typeface="Yu Mincho" panose="02020400000000000000" pitchFamily="18" charset="-128"/>
                <a:cs typeface="Calibri" panose="020F0502020204030204" pitchFamily="34" charset="0"/>
              </a:rPr>
              <a:t>Yes there are restrictions, please click </a:t>
            </a:r>
            <a:r>
              <a:rPr lang="en-IE" sz="1600" dirty="0">
                <a:ea typeface="Yu Mincho" panose="02020400000000000000" pitchFamily="18" charset="-128"/>
                <a:cs typeface="Calibri" panose="020F0502020204030204" pitchFamily="34" charset="0"/>
                <a:hlinkClick r:id="rId4"/>
              </a:rPr>
              <a:t>here</a:t>
            </a:r>
            <a:r>
              <a:rPr lang="en-IE" sz="1600" dirty="0">
                <a:ea typeface="Yu Mincho" panose="02020400000000000000" pitchFamily="18" charset="-128"/>
                <a:cs typeface="Calibri" panose="020F0502020204030204" pitchFamily="34" charset="0"/>
              </a:rPr>
              <a:t> for detailed information.</a:t>
            </a:r>
          </a:p>
          <a:p>
            <a:pPr lvl="1"/>
            <a:endParaRPr lang="en-IE" sz="1600" dirty="0">
              <a:effectLst/>
              <a:ea typeface="Yu Mincho" panose="02020400000000000000" pitchFamily="18" charset="-128"/>
              <a:cs typeface="Calibri" panose="020F0502020204030204" pitchFamily="34" charset="0"/>
            </a:endParaRPr>
          </a:p>
          <a:p>
            <a:pPr lvl="1"/>
            <a:r>
              <a:rPr lang="en-IE" sz="2000" dirty="0">
                <a:solidFill>
                  <a:schemeClr val="accent6">
                    <a:lumMod val="50000"/>
                  </a:schemeClr>
                </a:solidFill>
                <a:effectLst/>
                <a:ea typeface="Yu Mincho" panose="02020400000000000000" pitchFamily="18" charset="-128"/>
                <a:cs typeface="Calibri" panose="020F0502020204030204" pitchFamily="34" charset="0"/>
              </a:rPr>
              <a:t>For further information on using OneDrive in UL please go to </a:t>
            </a:r>
            <a:r>
              <a:rPr lang="en-IE" sz="2000" dirty="0" err="1">
                <a:solidFill>
                  <a:schemeClr val="accent6">
                    <a:lumMod val="50000"/>
                  </a:schemeClr>
                </a:solidFill>
                <a:effectLst/>
                <a:ea typeface="Yu Mincho" panose="02020400000000000000" pitchFamily="18" charset="-128"/>
                <a:cs typeface="Calibri" panose="020F0502020204030204" pitchFamily="34" charset="0"/>
              </a:rPr>
              <a:t>TopDesk</a:t>
            </a:r>
            <a:r>
              <a:rPr lang="en-IE" sz="2000" dirty="0">
                <a:solidFill>
                  <a:schemeClr val="accent6">
                    <a:lumMod val="50000"/>
                  </a:schemeClr>
                </a:solidFill>
                <a:effectLst/>
                <a:ea typeface="Yu Mincho" panose="02020400000000000000" pitchFamily="18" charset="-128"/>
                <a:cs typeface="Calibri" panose="020F0502020204030204" pitchFamily="34" charset="0"/>
              </a:rPr>
              <a:t> </a:t>
            </a:r>
          </a:p>
          <a:p>
            <a:pPr lvl="1"/>
            <a:r>
              <a:rPr lang="en-IE" sz="2000" dirty="0">
                <a:solidFill>
                  <a:schemeClr val="accent6">
                    <a:lumMod val="50000"/>
                  </a:schemeClr>
                </a:solidFill>
                <a:effectLst/>
                <a:ea typeface="Yu Mincho" panose="02020400000000000000" pitchFamily="18" charset="-128"/>
                <a:cs typeface="Times New Roman" panose="02020603050405020304" pitchFamily="18" charset="0"/>
              </a:rPr>
              <a:t>Click </a:t>
            </a:r>
            <a:r>
              <a:rPr lang="en-IE" sz="2000" dirty="0">
                <a:solidFill>
                  <a:schemeClr val="accent6">
                    <a:lumMod val="50000"/>
                  </a:schemeClr>
                </a:solidFill>
                <a:effectLst/>
                <a:ea typeface="Yu Mincho" panose="02020400000000000000" pitchFamily="18" charset="-128"/>
                <a:cs typeface="Times New Roman" panose="02020603050405020304" pitchFamily="18" charset="0"/>
                <a:hlinkClick r:id="rId5">
                  <a:extLst>
                    <a:ext uri="{A12FA001-AC4F-418D-AE19-62706E023703}">
                      <ahyp:hlinkClr xmlns:ahyp="http://schemas.microsoft.com/office/drawing/2018/hyperlinkcolor" val="tx"/>
                    </a:ext>
                  </a:extLst>
                </a:hlinkClick>
              </a:rPr>
              <a:t>here</a:t>
            </a:r>
            <a:endParaRPr lang="en-IE" sz="2000" dirty="0">
              <a:solidFill>
                <a:schemeClr val="accent6">
                  <a:lumMod val="50000"/>
                </a:schemeClr>
              </a:solidFill>
              <a:effectLst/>
              <a:ea typeface="Yu Mincho" panose="02020400000000000000" pitchFamily="18" charset="-128"/>
              <a:cs typeface="Times New Roman" panose="02020603050405020304" pitchFamily="18" charset="0"/>
            </a:endParaRPr>
          </a:p>
          <a:p>
            <a:pPr lvl="1"/>
            <a:endParaRPr lang="en-IE" sz="2400" b="1" dirty="0"/>
          </a:p>
          <a:p>
            <a:pPr marL="742950" lvl="1" indent="-285750">
              <a:buFont typeface="Arial" panose="020B0604020202020204" pitchFamily="34" charset="0"/>
              <a:buChar char="•"/>
            </a:pPr>
            <a:endParaRPr lang="en-IE" sz="2400" dirty="0"/>
          </a:p>
          <a:p>
            <a:pPr marL="742950" lvl="1" indent="-285750">
              <a:buFont typeface="Arial" panose="020B0604020202020204" pitchFamily="34" charset="0"/>
              <a:buChar char="•"/>
            </a:pPr>
            <a:endParaRPr lang="en-GB" sz="2400" dirty="0"/>
          </a:p>
          <a:p>
            <a:r>
              <a:rPr lang="en-IE" dirty="0"/>
              <a:t>  </a:t>
            </a:r>
          </a:p>
          <a:p>
            <a:pPr lvl="1"/>
            <a:endParaRPr lang="en-IE" b="1" dirty="0"/>
          </a:p>
        </p:txBody>
      </p:sp>
      <p:pic>
        <p:nvPicPr>
          <p:cNvPr id="2" name="Picture 1">
            <a:extLst>
              <a:ext uri="{FF2B5EF4-FFF2-40B4-BE49-F238E27FC236}">
                <a16:creationId xmlns:a16="http://schemas.microsoft.com/office/drawing/2014/main" id="{CAAF88D8-0CD8-4AAC-BEAA-D80D0DC8DFF0}"/>
              </a:ext>
            </a:extLst>
          </p:cNvPr>
          <p:cNvPicPr>
            <a:picLocks noChangeAspect="1"/>
          </p:cNvPicPr>
          <p:nvPr/>
        </p:nvPicPr>
        <p:blipFill>
          <a:blip r:embed="rId6"/>
          <a:stretch>
            <a:fillRect/>
          </a:stretch>
        </p:blipFill>
        <p:spPr>
          <a:xfrm>
            <a:off x="10401528" y="1172703"/>
            <a:ext cx="1542422" cy="1170533"/>
          </a:xfrm>
          <a:prstGeom prst="rect">
            <a:avLst/>
          </a:prstGeom>
        </p:spPr>
      </p:pic>
      <p:pic>
        <p:nvPicPr>
          <p:cNvPr id="7" name="Picture 6" descr="Icon&#10;&#10;Description automatically generated">
            <a:extLst>
              <a:ext uri="{FF2B5EF4-FFF2-40B4-BE49-F238E27FC236}">
                <a16:creationId xmlns:a16="http://schemas.microsoft.com/office/drawing/2014/main" id="{15DA8BB2-44CC-4588-9429-B0F3218B97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2134" y="2363755"/>
            <a:ext cx="3471816" cy="3096431"/>
          </a:xfrm>
          <a:prstGeom prst="rect">
            <a:avLst/>
          </a:prstGeom>
        </p:spPr>
      </p:pic>
    </p:spTree>
    <p:extLst>
      <p:ext uri="{BB962C8B-B14F-4D97-AF65-F5344CB8AC3E}">
        <p14:creationId xmlns:p14="http://schemas.microsoft.com/office/powerpoint/2010/main" val="181479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300446"/>
            <a:ext cx="8138556" cy="704481"/>
          </a:xfrm>
        </p:spPr>
        <p:txBody>
          <a:bodyPr anchor="t">
            <a:normAutofit/>
          </a:bodyPr>
          <a:lstStyle/>
          <a:p>
            <a:r>
              <a:rPr lang="en-IE" sz="2800" dirty="0"/>
              <a:t>UL Microsoft 365 Training Centre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623455" y="1246909"/>
            <a:ext cx="9373872" cy="5310645"/>
          </a:xfrm>
        </p:spPr>
        <p:txBody>
          <a:bodyPr vert="horz" lIns="91440" tIns="45720" rIns="91440" bIns="45720" rtlCol="0" anchor="t">
            <a:normAutofit/>
          </a:bodyPr>
          <a:lstStyle/>
          <a:p>
            <a:pPr>
              <a:lnSpc>
                <a:spcPct val="107000"/>
              </a:lnSpc>
              <a:spcAft>
                <a:spcPts val="800"/>
              </a:spcAft>
            </a:pPr>
            <a:r>
              <a:rPr lang="en-IE" sz="1800" dirty="0">
                <a:effectLst/>
                <a:latin typeface="Helvetica" panose="020B0604020202020204" pitchFamily="34" charset="0"/>
                <a:ea typeface="Yu Mincho" panose="02020400000000000000" pitchFamily="18" charset="-128"/>
                <a:cs typeface="Helvetica" panose="020B0604020202020204" pitchFamily="34" charset="0"/>
              </a:rPr>
              <a:t>ITD has released UL Microsoft 365 Training Centre which will enable UL staff and students to access training resource for Microsoft Teams, SharePoint, and OneDrive. The site is intended to be a self-learn portal to facilitate self-training on Microsoft 365 applications and to enable ad-hoc knowledge enhancement for users. </a:t>
            </a:r>
          </a:p>
          <a:p>
            <a:pPr>
              <a:lnSpc>
                <a:spcPct val="107000"/>
              </a:lnSpc>
              <a:spcAft>
                <a:spcPts val="800"/>
              </a:spcAft>
            </a:pPr>
            <a:r>
              <a:rPr lang="en-IE" sz="1800" dirty="0">
                <a:effectLst/>
                <a:latin typeface="Helvetica" panose="020B0604020202020204" pitchFamily="34" charset="0"/>
                <a:ea typeface="Yu Mincho" panose="02020400000000000000" pitchFamily="18" charset="-128"/>
                <a:cs typeface="Helvetica" panose="020B0604020202020204" pitchFamily="34" charset="0"/>
              </a:rPr>
              <a:t>This training centre lets you find any topic in an easy convenient way, with everything you need in one place — available anytime, on any device. We’re confident you’ll love it.</a:t>
            </a:r>
          </a:p>
          <a:p>
            <a:pPr>
              <a:lnSpc>
                <a:spcPct val="107000"/>
              </a:lnSpc>
              <a:spcAft>
                <a:spcPts val="800"/>
              </a:spcAft>
            </a:pPr>
            <a:r>
              <a:rPr lang="en-NZ" sz="1800" dirty="0">
                <a:effectLst/>
                <a:latin typeface="Helvetica" panose="020B0604020202020204" pitchFamily="34" charset="0"/>
                <a:cs typeface="Helvetica" panose="020B0604020202020204" pitchFamily="34" charset="0"/>
              </a:rPr>
              <a:t>The Training Centre provides you everything to start with. You can watch tailored UL video tutorials which are prefixed with UL- and the Microsoft materials are updated on a quarterly basis to reflect any changes or updates. </a:t>
            </a:r>
          </a:p>
          <a:p>
            <a:pPr marL="0" indent="0">
              <a:lnSpc>
                <a:spcPct val="107000"/>
              </a:lnSpc>
              <a:spcAft>
                <a:spcPts val="800"/>
              </a:spcAft>
              <a:buNone/>
            </a:pPr>
            <a:r>
              <a:rPr lang="en-IE" sz="1800" u="sng" dirty="0">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Start here »</a:t>
            </a:r>
            <a:endParaRPr lang="en-IE" sz="1800" dirty="0">
              <a:effectLst/>
              <a:latin typeface="Helvetica" panose="020B0604020202020204" pitchFamily="34" charset="0"/>
              <a:ea typeface="Yu Mincho" panose="02020400000000000000" pitchFamily="18" charset="-128"/>
              <a:cs typeface="Helvetica" panose="020B0604020202020204" pitchFamily="34" charset="0"/>
            </a:endParaRPr>
          </a:p>
          <a:p>
            <a:pPr marL="0" indent="0">
              <a:lnSpc>
                <a:spcPct val="107000"/>
              </a:lnSpc>
              <a:spcAft>
                <a:spcPts val="800"/>
              </a:spcAft>
              <a:buNone/>
            </a:pPr>
            <a:endParaRPr lang="en-IE"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07000"/>
              </a:lnSpc>
              <a:spcAft>
                <a:spcPts val="800"/>
              </a:spcAft>
              <a:buNone/>
            </a:pPr>
            <a:endParaRPr lang="en-IE"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IE" dirty="0"/>
          </a:p>
        </p:txBody>
      </p:sp>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4">
            <a:extLst>
              <a:ext uri="{28A0092B-C50C-407E-A947-70E740481C1C}">
                <a14:useLocalDpi xmlns:a14="http://schemas.microsoft.com/office/drawing/2010/main" val="0"/>
              </a:ext>
            </a:extLst>
          </a:blip>
          <a:srcRect l="14328" r="11870"/>
          <a:stretch/>
        </p:blipFill>
        <p:spPr>
          <a:xfrm>
            <a:off x="9997327" y="4191144"/>
            <a:ext cx="1978150" cy="1507684"/>
          </a:xfrm>
          <a:prstGeom prst="rect">
            <a:avLst/>
          </a:prstGeom>
        </p:spPr>
      </p:pic>
    </p:spTree>
    <p:extLst>
      <p:ext uri="{BB962C8B-B14F-4D97-AF65-F5344CB8AC3E}">
        <p14:creationId xmlns:p14="http://schemas.microsoft.com/office/powerpoint/2010/main" val="24270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300446"/>
            <a:ext cx="8138556" cy="704481"/>
          </a:xfrm>
        </p:spPr>
        <p:txBody>
          <a:bodyPr anchor="t">
            <a:normAutofit/>
          </a:bodyPr>
          <a:lstStyle/>
          <a:p>
            <a:r>
              <a:rPr lang="en-IE" sz="2800" dirty="0"/>
              <a:t>UL Microsoft 365 Training Centre</a:t>
            </a:r>
          </a:p>
        </p:txBody>
      </p:sp>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2">
            <a:extLst>
              <a:ext uri="{28A0092B-C50C-407E-A947-70E740481C1C}">
                <a14:useLocalDpi xmlns:a14="http://schemas.microsoft.com/office/drawing/2010/main" val="0"/>
              </a:ext>
            </a:extLst>
          </a:blip>
          <a:srcRect l="14328" r="11870"/>
          <a:stretch/>
        </p:blipFill>
        <p:spPr>
          <a:xfrm>
            <a:off x="9997327" y="4191144"/>
            <a:ext cx="1978150" cy="1507684"/>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3CB4A030-A10B-4E6C-8568-A5EADC11B2EE}"/>
              </a:ext>
            </a:extLst>
          </p:cNvPr>
          <p:cNvPicPr>
            <a:picLocks noGrp="1" noChangeAspect="1"/>
          </p:cNvPicPr>
          <p:nvPr>
            <p:ph idx="1"/>
          </p:nvPr>
        </p:nvPicPr>
        <p:blipFill>
          <a:blip r:embed="rId3"/>
          <a:stretch>
            <a:fillRect/>
          </a:stretch>
        </p:blipFill>
        <p:spPr>
          <a:xfrm>
            <a:off x="674756" y="1004927"/>
            <a:ext cx="8849869" cy="5354309"/>
          </a:xfrm>
          <a:prstGeom prst="rect">
            <a:avLst/>
          </a:prstGeom>
        </p:spPr>
      </p:pic>
    </p:spTree>
    <p:extLst>
      <p:ext uri="{BB962C8B-B14F-4D97-AF65-F5344CB8AC3E}">
        <p14:creationId xmlns:p14="http://schemas.microsoft.com/office/powerpoint/2010/main" val="270362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3142038" y="4343678"/>
            <a:ext cx="6805063" cy="537713"/>
          </a:xfrm>
        </p:spPr>
        <p:txBody>
          <a:bodyPr>
            <a:normAutofit fontScale="9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defTabSz="823185" rtl="0" eaLnBrk="1" fontAlgn="auto" latinLnBrk="0" hangingPunct="1">
              <a:lnSpc>
                <a:spcPct val="100000"/>
              </a:lnSpc>
              <a:spcBef>
                <a:spcPts val="0"/>
              </a:spcBef>
              <a:spcAft>
                <a:spcPts val="0"/>
              </a:spcAft>
              <a:tabLst/>
              <a:defRPr/>
            </a:pP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Raise a ticket by logging a call at </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hlinkClick r:id="rId2"/>
              </a:rPr>
              <a:t>https://ul.topdesk.net</a:t>
            </a:r>
            <a:r>
              <a:rPr kumimoji="0" lang="en-IE" sz="1958"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IE" sz="162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dirty="0"/>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2693469" y="2694825"/>
            <a:ext cx="6805063" cy="1187146"/>
          </a:xfrm>
        </p:spPr>
        <p:txBody>
          <a:bodyPr>
            <a:normAutofit lnSpcReduction="10000"/>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marL="0" marR="0" lvl="0" indent="0" algn="ctr" defTabSz="823185" rtl="0" eaLnBrk="1" fontAlgn="auto" latinLnBrk="0" hangingPunct="1">
              <a:lnSpc>
                <a:spcPct val="100000"/>
              </a:lnSpc>
              <a:spcBef>
                <a:spcPts val="0"/>
              </a:spcBef>
              <a:spcAft>
                <a:spcPts val="0"/>
              </a:spcAft>
              <a:buClrTx/>
              <a:buSzTx/>
              <a:buFontTx/>
              <a:buNone/>
              <a:tabLst/>
              <a:defRPr/>
            </a:pPr>
            <a:r>
              <a:rPr kumimoji="0" lang="en-IE" sz="1890" b="0" i="0" u="none" strike="noStrike" kern="1200" cap="none" spc="0" normalizeH="0" baseline="0" noProof="0" dirty="0">
                <a:ln>
                  <a:noFill/>
                </a:ln>
                <a:solidFill>
                  <a:prstClr val="white"/>
                </a:solidFill>
                <a:effectLst/>
                <a:uLnTx/>
                <a:uFillTx/>
                <a:latin typeface="Calibri" panose="020F0502020204030204"/>
                <a:ea typeface="+mn-ea"/>
                <a:cs typeface="+mn-cs"/>
              </a:rPr>
              <a:t>If you have any issues, please contact ITD (Information Technology Division). Tell us as much information as you can i.e., location, room, device, software and version etc. This will help us to improve our service to you.</a:t>
            </a:r>
          </a:p>
          <a:p>
            <a:endParaRPr lang="en-US" dirty="0"/>
          </a:p>
        </p:txBody>
      </p:sp>
    </p:spTree>
    <p:extLst>
      <p:ext uri="{BB962C8B-B14F-4D97-AF65-F5344CB8AC3E}">
        <p14:creationId xmlns:p14="http://schemas.microsoft.com/office/powerpoint/2010/main" val="1973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2"/>
          <a:srcRect l="30747" r="17990"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509631"/>
          </a:xfrm>
        </p:spPr>
        <p:txBody>
          <a:bodyPr anchor="t">
            <a:normAutofit/>
          </a:bodyPr>
          <a:lstStyle/>
          <a:p>
            <a:r>
              <a:rPr lang="en-IE" sz="2800" dirty="0"/>
              <a:t>How to become a Super User on MS Teams &amp; OneDrive</a:t>
            </a:r>
            <a:endParaRPr lang="en-US" sz="2800" dirty="0"/>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a:bodyPr>
          <a:lstStyle/>
          <a:p>
            <a:r>
              <a:rPr lang="en-US" sz="1800" dirty="0">
                <a:cs typeface="Calibri"/>
              </a:rPr>
              <a:t>Chloe Carroll &amp; Anna Marie Gildea, Information Technology Division (ITD)</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3"/>
          <a:stretch>
            <a:fillRect/>
          </a:stretch>
        </p:blipFill>
        <p:spPr>
          <a:xfrm>
            <a:off x="178" y="6511558"/>
            <a:ext cx="987994" cy="347377"/>
          </a:xfrm>
          <a:prstGeom prst="rect">
            <a:avLst/>
          </a:prstGeom>
        </p:spPr>
      </p:pic>
      <p:pic>
        <p:nvPicPr>
          <p:cNvPr id="15" name="Content Placeholder 6">
            <a:hlinkClick r:id="rId4"/>
            <a:extLst>
              <a:ext uri="{FF2B5EF4-FFF2-40B4-BE49-F238E27FC236}">
                <a16:creationId xmlns:a16="http://schemas.microsoft.com/office/drawing/2014/main" id="{58BAFBE3-5130-4E9D-BFF0-7F6DD1F88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6">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5" name="Picture 4">
            <a:extLst>
              <a:ext uri="{FF2B5EF4-FFF2-40B4-BE49-F238E27FC236}">
                <a16:creationId xmlns:a16="http://schemas.microsoft.com/office/drawing/2014/main" id="{BA6EBE86-03BA-45FD-884F-3B69ABABBD51}"/>
              </a:ext>
            </a:extLst>
          </p:cNvPr>
          <p:cNvPicPr>
            <a:picLocks noChangeAspect="1"/>
          </p:cNvPicPr>
          <p:nvPr/>
        </p:nvPicPr>
        <p:blipFill>
          <a:blip r:embed="rId7"/>
          <a:stretch>
            <a:fillRect/>
          </a:stretch>
        </p:blipFill>
        <p:spPr>
          <a:xfrm>
            <a:off x="9069561" y="0"/>
            <a:ext cx="3127519" cy="148195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6">
            <a:hlinkClick r:id="rId2"/>
            <a:extLst>
              <a:ext uri="{FF2B5EF4-FFF2-40B4-BE49-F238E27FC236}">
                <a16:creationId xmlns:a16="http://schemas.microsoft.com/office/drawing/2014/main" id="{58BAFBE3-5130-4E9D-BFF0-7F6DD1F88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4">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pic>
        <p:nvPicPr>
          <p:cNvPr id="5" name="Picture 4">
            <a:extLst>
              <a:ext uri="{FF2B5EF4-FFF2-40B4-BE49-F238E27FC236}">
                <a16:creationId xmlns:a16="http://schemas.microsoft.com/office/drawing/2014/main" id="{BA6EBE86-03BA-45FD-884F-3B69ABABBD51}"/>
              </a:ext>
            </a:extLst>
          </p:cNvPr>
          <p:cNvPicPr>
            <a:picLocks noChangeAspect="1"/>
          </p:cNvPicPr>
          <p:nvPr/>
        </p:nvPicPr>
        <p:blipFill>
          <a:blip r:embed="rId5"/>
          <a:stretch>
            <a:fillRect/>
          </a:stretch>
        </p:blipFill>
        <p:spPr>
          <a:xfrm>
            <a:off x="9069561" y="0"/>
            <a:ext cx="3127519" cy="1481959"/>
          </a:xfrm>
          <a:prstGeom prst="rect">
            <a:avLst/>
          </a:prstGeom>
        </p:spPr>
      </p:pic>
      <p:graphicFrame>
        <p:nvGraphicFramePr>
          <p:cNvPr id="8" name="Table 7">
            <a:extLst>
              <a:ext uri="{FF2B5EF4-FFF2-40B4-BE49-F238E27FC236}">
                <a16:creationId xmlns:a16="http://schemas.microsoft.com/office/drawing/2014/main" id="{9D78AF9E-0E2E-44F5-B23E-79494AE44E8B}"/>
              </a:ext>
            </a:extLst>
          </p:cNvPr>
          <p:cNvGraphicFramePr>
            <a:graphicFrameLocks noGrp="1"/>
          </p:cNvGraphicFramePr>
          <p:nvPr>
            <p:extLst>
              <p:ext uri="{D42A27DB-BD31-4B8C-83A1-F6EECF244321}">
                <p14:modId xmlns:p14="http://schemas.microsoft.com/office/powerpoint/2010/main" val="846640417"/>
              </p:ext>
            </p:extLst>
          </p:nvPr>
        </p:nvGraphicFramePr>
        <p:xfrm>
          <a:off x="780585" y="1044200"/>
          <a:ext cx="8407865" cy="2450240"/>
        </p:xfrm>
        <a:graphic>
          <a:graphicData uri="http://schemas.openxmlformats.org/drawingml/2006/table">
            <a:tbl>
              <a:tblPr/>
              <a:tblGrid>
                <a:gridCol w="8407865">
                  <a:extLst>
                    <a:ext uri="{9D8B030D-6E8A-4147-A177-3AD203B41FA5}">
                      <a16:colId xmlns:a16="http://schemas.microsoft.com/office/drawing/2014/main" val="1019471275"/>
                    </a:ext>
                  </a:extLst>
                </a:gridCol>
              </a:tblGrid>
              <a:tr h="2450240">
                <a:tc>
                  <a:txBody>
                    <a:bodyPr/>
                    <a:lstStyle/>
                    <a:p>
                      <a:pPr algn="l" fontAlgn="b"/>
                      <a:r>
                        <a:rPr lang="en-IE" sz="2400" b="0" i="1" u="none" strike="noStrike" dirty="0">
                          <a:solidFill>
                            <a:srgbClr val="000000"/>
                          </a:solidFill>
                          <a:effectLst/>
                          <a:latin typeface="+mn-lt"/>
                        </a:rPr>
                        <a:t>Using </a:t>
                      </a:r>
                      <a:r>
                        <a:rPr lang="en-IE" sz="2400" b="1" i="1" u="none" strike="noStrike" dirty="0">
                          <a:solidFill>
                            <a:srgbClr val="000000"/>
                          </a:solidFill>
                          <a:effectLst/>
                          <a:latin typeface="+mn-lt"/>
                        </a:rPr>
                        <a:t>Microsoft Teams &amp; OneDrive</a:t>
                      </a:r>
                      <a:r>
                        <a:rPr lang="en-IE" sz="2400" b="0" i="1" u="none" strike="noStrike" dirty="0">
                          <a:solidFill>
                            <a:srgbClr val="000000"/>
                          </a:solidFill>
                          <a:effectLst/>
                          <a:latin typeface="+mn-lt"/>
                        </a:rPr>
                        <a:t>: your project group can hold meetings, share and work collaboratively on documents, coordinate tasks and do brainstorming. UL’s IT Division is going to introduce you to some of the features of Teams &amp; OneDrive that support group work and give you tips and advice on best use of Teams &amp; OneDrive.</a:t>
                      </a:r>
                    </a:p>
                  </a:txBody>
                  <a:tcPr marL="9525" marR="9525" marT="9525" anchor="b">
                    <a:lnL>
                      <a:noFill/>
                    </a:lnL>
                    <a:lnR>
                      <a:noFill/>
                    </a:lnR>
                    <a:lnT>
                      <a:noFill/>
                    </a:lnT>
                    <a:lnB>
                      <a:noFill/>
                    </a:lnB>
                  </a:tcPr>
                </a:tc>
                <a:extLst>
                  <a:ext uri="{0D108BD9-81ED-4DB2-BD59-A6C34878D82A}">
                    <a16:rowId xmlns:a16="http://schemas.microsoft.com/office/drawing/2014/main" val="508798530"/>
                  </a:ext>
                </a:extLst>
              </a:tr>
            </a:tbl>
          </a:graphicData>
        </a:graphic>
      </p:graphicFrame>
      <p:pic>
        <p:nvPicPr>
          <p:cNvPr id="13" name="Picture 12">
            <a:extLst>
              <a:ext uri="{FF2B5EF4-FFF2-40B4-BE49-F238E27FC236}">
                <a16:creationId xmlns:a16="http://schemas.microsoft.com/office/drawing/2014/main" id="{D8FA6C79-48B5-464E-8B33-BD04B1DC9155}"/>
              </a:ext>
            </a:extLst>
          </p:cNvPr>
          <p:cNvPicPr>
            <a:picLocks noChangeAspect="1"/>
          </p:cNvPicPr>
          <p:nvPr/>
        </p:nvPicPr>
        <p:blipFill>
          <a:blip r:embed="rId6"/>
          <a:stretch>
            <a:fillRect/>
          </a:stretch>
        </p:blipFill>
        <p:spPr>
          <a:xfrm>
            <a:off x="8425231" y="3125205"/>
            <a:ext cx="3127520" cy="1790950"/>
          </a:xfrm>
          <a:prstGeom prst="rect">
            <a:avLst/>
          </a:prstGeom>
        </p:spPr>
      </p:pic>
      <p:pic>
        <p:nvPicPr>
          <p:cNvPr id="17" name="Picture 16">
            <a:extLst>
              <a:ext uri="{FF2B5EF4-FFF2-40B4-BE49-F238E27FC236}">
                <a16:creationId xmlns:a16="http://schemas.microsoft.com/office/drawing/2014/main" id="{2BC4493F-0667-4AA5-8FF9-994D79CA0698}"/>
              </a:ext>
            </a:extLst>
          </p:cNvPr>
          <p:cNvPicPr>
            <a:picLocks noChangeAspect="1"/>
          </p:cNvPicPr>
          <p:nvPr/>
        </p:nvPicPr>
        <p:blipFill>
          <a:blip r:embed="rId7"/>
          <a:stretch>
            <a:fillRect/>
          </a:stretch>
        </p:blipFill>
        <p:spPr>
          <a:xfrm>
            <a:off x="5505672" y="4244661"/>
            <a:ext cx="2311333" cy="1790950"/>
          </a:xfrm>
          <a:prstGeom prst="rect">
            <a:avLst/>
          </a:prstGeom>
        </p:spPr>
      </p:pic>
    </p:spTree>
    <p:extLst>
      <p:ext uri="{BB962C8B-B14F-4D97-AF65-F5344CB8AC3E}">
        <p14:creationId xmlns:p14="http://schemas.microsoft.com/office/powerpoint/2010/main" val="132344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184712-90D1-4AEC-8D38-F37517D71070}"/>
              </a:ext>
            </a:extLst>
          </p:cNvPr>
          <p:cNvPicPr>
            <a:picLocks noChangeAspect="1"/>
          </p:cNvPicPr>
          <p:nvPr/>
        </p:nvPicPr>
        <p:blipFill>
          <a:blip r:embed="rId3"/>
          <a:stretch>
            <a:fillRect/>
          </a:stretch>
        </p:blipFill>
        <p:spPr>
          <a:xfrm>
            <a:off x="345391" y="2626924"/>
            <a:ext cx="10572750" cy="1876425"/>
          </a:xfrm>
          <a:prstGeom prst="rect">
            <a:avLst/>
          </a:prstGeom>
        </p:spPr>
      </p:pic>
      <p:pic>
        <p:nvPicPr>
          <p:cNvPr id="9" name="Picture 8">
            <a:extLst>
              <a:ext uri="{FF2B5EF4-FFF2-40B4-BE49-F238E27FC236}">
                <a16:creationId xmlns:a16="http://schemas.microsoft.com/office/drawing/2014/main" id="{2C2BA6D8-7DD4-41FB-A5B1-483FCF2DC6EE}"/>
              </a:ext>
            </a:extLst>
          </p:cNvPr>
          <p:cNvPicPr>
            <a:picLocks noChangeAspect="1"/>
          </p:cNvPicPr>
          <p:nvPr/>
        </p:nvPicPr>
        <p:blipFill>
          <a:blip r:embed="rId4"/>
          <a:stretch>
            <a:fillRect/>
          </a:stretch>
        </p:blipFill>
        <p:spPr>
          <a:xfrm>
            <a:off x="598609" y="592527"/>
            <a:ext cx="10591800" cy="1762125"/>
          </a:xfrm>
          <a:prstGeom prst="rect">
            <a:avLst/>
          </a:prstGeom>
        </p:spPr>
      </p:pic>
      <p:pic>
        <p:nvPicPr>
          <p:cNvPr id="11" name="Picture 10">
            <a:extLst>
              <a:ext uri="{FF2B5EF4-FFF2-40B4-BE49-F238E27FC236}">
                <a16:creationId xmlns:a16="http://schemas.microsoft.com/office/drawing/2014/main" id="{889F9701-E6F8-4CD1-9E24-C136FB8D5A8B}"/>
              </a:ext>
            </a:extLst>
          </p:cNvPr>
          <p:cNvPicPr>
            <a:picLocks noChangeAspect="1"/>
          </p:cNvPicPr>
          <p:nvPr/>
        </p:nvPicPr>
        <p:blipFill>
          <a:blip r:embed="rId5"/>
          <a:stretch>
            <a:fillRect/>
          </a:stretch>
        </p:blipFill>
        <p:spPr>
          <a:xfrm>
            <a:off x="1150716" y="4503349"/>
            <a:ext cx="6858000" cy="2152650"/>
          </a:xfrm>
          <a:prstGeom prst="rect">
            <a:avLst/>
          </a:prstGeom>
        </p:spPr>
      </p:pic>
      <p:pic>
        <p:nvPicPr>
          <p:cNvPr id="2" name="Picture 1">
            <a:extLst>
              <a:ext uri="{FF2B5EF4-FFF2-40B4-BE49-F238E27FC236}">
                <a16:creationId xmlns:a16="http://schemas.microsoft.com/office/drawing/2014/main" id="{EC0CEEDE-7F1C-4936-80D0-0A670D4FB8A5}"/>
              </a:ext>
            </a:extLst>
          </p:cNvPr>
          <p:cNvPicPr>
            <a:picLocks noChangeAspect="1"/>
          </p:cNvPicPr>
          <p:nvPr/>
        </p:nvPicPr>
        <p:blipFill>
          <a:blip r:embed="rId6"/>
          <a:stretch>
            <a:fillRect/>
          </a:stretch>
        </p:blipFill>
        <p:spPr>
          <a:xfrm>
            <a:off x="10697959" y="5822066"/>
            <a:ext cx="1275425" cy="955288"/>
          </a:xfrm>
          <a:prstGeom prst="rect">
            <a:avLst/>
          </a:prstGeom>
        </p:spPr>
      </p:pic>
    </p:spTree>
    <p:extLst>
      <p:ext uri="{BB962C8B-B14F-4D97-AF65-F5344CB8AC3E}">
        <p14:creationId xmlns:p14="http://schemas.microsoft.com/office/powerpoint/2010/main" val="183185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DE869-68AE-4553-8536-232D7BC716C4}"/>
              </a:ext>
            </a:extLst>
          </p:cNvPr>
          <p:cNvPicPr>
            <a:picLocks noChangeAspect="1"/>
          </p:cNvPicPr>
          <p:nvPr/>
        </p:nvPicPr>
        <p:blipFill>
          <a:blip r:embed="rId2"/>
          <a:stretch>
            <a:fillRect/>
          </a:stretch>
        </p:blipFill>
        <p:spPr>
          <a:xfrm>
            <a:off x="533158" y="667895"/>
            <a:ext cx="7709693" cy="1453643"/>
          </a:xfrm>
          <a:prstGeom prst="rect">
            <a:avLst/>
          </a:prstGeom>
        </p:spPr>
      </p:pic>
      <p:pic>
        <p:nvPicPr>
          <p:cNvPr id="5" name="Picture 4">
            <a:extLst>
              <a:ext uri="{FF2B5EF4-FFF2-40B4-BE49-F238E27FC236}">
                <a16:creationId xmlns:a16="http://schemas.microsoft.com/office/drawing/2014/main" id="{C58B0967-2FF4-45A8-A2AA-87CCDF87AF8C}"/>
              </a:ext>
            </a:extLst>
          </p:cNvPr>
          <p:cNvPicPr>
            <a:picLocks noChangeAspect="1"/>
          </p:cNvPicPr>
          <p:nvPr/>
        </p:nvPicPr>
        <p:blipFill>
          <a:blip r:embed="rId3"/>
          <a:stretch>
            <a:fillRect/>
          </a:stretch>
        </p:blipFill>
        <p:spPr>
          <a:xfrm>
            <a:off x="533158" y="2121538"/>
            <a:ext cx="7829330" cy="1295814"/>
          </a:xfrm>
          <a:prstGeom prst="rect">
            <a:avLst/>
          </a:prstGeom>
        </p:spPr>
      </p:pic>
      <p:pic>
        <p:nvPicPr>
          <p:cNvPr id="7" name="Picture 6">
            <a:extLst>
              <a:ext uri="{FF2B5EF4-FFF2-40B4-BE49-F238E27FC236}">
                <a16:creationId xmlns:a16="http://schemas.microsoft.com/office/drawing/2014/main" id="{18826FB3-C0F5-48FC-8E93-F2027829AE12}"/>
              </a:ext>
            </a:extLst>
          </p:cNvPr>
          <p:cNvPicPr>
            <a:picLocks noChangeAspect="1"/>
          </p:cNvPicPr>
          <p:nvPr/>
        </p:nvPicPr>
        <p:blipFill>
          <a:blip r:embed="rId4"/>
          <a:stretch>
            <a:fillRect/>
          </a:stretch>
        </p:blipFill>
        <p:spPr>
          <a:xfrm>
            <a:off x="390284" y="3254956"/>
            <a:ext cx="7852567" cy="3115245"/>
          </a:xfrm>
          <a:prstGeom prst="rect">
            <a:avLst/>
          </a:prstGeom>
        </p:spPr>
      </p:pic>
      <p:pic>
        <p:nvPicPr>
          <p:cNvPr id="2" name="Picture 1">
            <a:extLst>
              <a:ext uri="{FF2B5EF4-FFF2-40B4-BE49-F238E27FC236}">
                <a16:creationId xmlns:a16="http://schemas.microsoft.com/office/drawing/2014/main" id="{6037A4AA-4C35-43A3-9062-D82ADF420BB0}"/>
              </a:ext>
            </a:extLst>
          </p:cNvPr>
          <p:cNvPicPr>
            <a:picLocks noChangeAspect="1"/>
          </p:cNvPicPr>
          <p:nvPr/>
        </p:nvPicPr>
        <p:blipFill>
          <a:blip r:embed="rId5"/>
          <a:stretch>
            <a:fillRect/>
          </a:stretch>
        </p:blipFill>
        <p:spPr>
          <a:xfrm>
            <a:off x="10139423" y="5269731"/>
            <a:ext cx="1872992" cy="1402863"/>
          </a:xfrm>
          <a:prstGeom prst="rect">
            <a:avLst/>
          </a:prstGeom>
        </p:spPr>
      </p:pic>
      <p:pic>
        <p:nvPicPr>
          <p:cNvPr id="8" name="Picture 7" descr="Logo, company name&#10;&#10;Description automatically generated">
            <a:extLst>
              <a:ext uri="{FF2B5EF4-FFF2-40B4-BE49-F238E27FC236}">
                <a16:creationId xmlns:a16="http://schemas.microsoft.com/office/drawing/2014/main" id="{FF0E37DD-ED7A-48ED-84FA-E989F4A0C5E4}"/>
              </a:ext>
            </a:extLst>
          </p:cNvPr>
          <p:cNvPicPr>
            <a:picLocks noChangeAspect="1"/>
          </p:cNvPicPr>
          <p:nvPr/>
        </p:nvPicPr>
        <p:blipFill rotWithShape="1">
          <a:blip r:embed="rId6">
            <a:extLst>
              <a:ext uri="{28A0092B-C50C-407E-A947-70E740481C1C}">
                <a14:useLocalDpi xmlns:a14="http://schemas.microsoft.com/office/drawing/2010/main" val="0"/>
              </a:ext>
            </a:extLst>
          </a:blip>
          <a:srcRect l="14328" r="11870"/>
          <a:stretch/>
        </p:blipFill>
        <p:spPr>
          <a:xfrm>
            <a:off x="9632731" y="1"/>
            <a:ext cx="2559269" cy="1950596"/>
          </a:xfrm>
          <a:prstGeom prst="rect">
            <a:avLst/>
          </a:prstGeom>
        </p:spPr>
      </p:pic>
    </p:spTree>
    <p:extLst>
      <p:ext uri="{BB962C8B-B14F-4D97-AF65-F5344CB8AC3E}">
        <p14:creationId xmlns:p14="http://schemas.microsoft.com/office/powerpoint/2010/main" val="148578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A40E1A-046D-40BC-A4E8-F053F9D75F9A}"/>
              </a:ext>
            </a:extLst>
          </p:cNvPr>
          <p:cNvPicPr>
            <a:picLocks noChangeAspect="1"/>
          </p:cNvPicPr>
          <p:nvPr/>
        </p:nvPicPr>
        <p:blipFill>
          <a:blip r:embed="rId2"/>
          <a:stretch>
            <a:fillRect/>
          </a:stretch>
        </p:blipFill>
        <p:spPr>
          <a:xfrm>
            <a:off x="728870" y="662610"/>
            <a:ext cx="9347381" cy="5474550"/>
          </a:xfrm>
          <a:prstGeom prst="rect">
            <a:avLst/>
          </a:prstGeom>
        </p:spPr>
      </p:pic>
      <p:pic>
        <p:nvPicPr>
          <p:cNvPr id="2" name="Picture 1">
            <a:extLst>
              <a:ext uri="{FF2B5EF4-FFF2-40B4-BE49-F238E27FC236}">
                <a16:creationId xmlns:a16="http://schemas.microsoft.com/office/drawing/2014/main" id="{EAB3262F-C7F6-4C2D-8FD4-F4D86A1BA37E}"/>
              </a:ext>
            </a:extLst>
          </p:cNvPr>
          <p:cNvPicPr>
            <a:picLocks noChangeAspect="1"/>
          </p:cNvPicPr>
          <p:nvPr/>
        </p:nvPicPr>
        <p:blipFill>
          <a:blip r:embed="rId3"/>
          <a:stretch>
            <a:fillRect/>
          </a:stretch>
        </p:blipFill>
        <p:spPr>
          <a:xfrm>
            <a:off x="10418979" y="5578996"/>
            <a:ext cx="1773021" cy="1111171"/>
          </a:xfrm>
          <a:prstGeom prst="rect">
            <a:avLst/>
          </a:prstGeom>
        </p:spPr>
      </p:pic>
    </p:spTree>
    <p:extLst>
      <p:ext uri="{BB962C8B-B14F-4D97-AF65-F5344CB8AC3E}">
        <p14:creationId xmlns:p14="http://schemas.microsoft.com/office/powerpoint/2010/main" val="418433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1D084-AACE-4E3B-A6E9-3FFBD3436ABB}"/>
              </a:ext>
            </a:extLst>
          </p:cNvPr>
          <p:cNvPicPr>
            <a:picLocks noChangeAspect="1"/>
          </p:cNvPicPr>
          <p:nvPr/>
        </p:nvPicPr>
        <p:blipFill>
          <a:blip r:embed="rId3"/>
          <a:stretch>
            <a:fillRect/>
          </a:stretch>
        </p:blipFill>
        <p:spPr>
          <a:xfrm>
            <a:off x="954157" y="455271"/>
            <a:ext cx="8253563" cy="2590800"/>
          </a:xfrm>
          <a:prstGeom prst="rect">
            <a:avLst/>
          </a:prstGeom>
        </p:spPr>
      </p:pic>
      <p:pic>
        <p:nvPicPr>
          <p:cNvPr id="5" name="Picture 4">
            <a:extLst>
              <a:ext uri="{FF2B5EF4-FFF2-40B4-BE49-F238E27FC236}">
                <a16:creationId xmlns:a16="http://schemas.microsoft.com/office/drawing/2014/main" id="{F7A4C966-1290-45ED-88CF-E843C1392F64}"/>
              </a:ext>
            </a:extLst>
          </p:cNvPr>
          <p:cNvPicPr>
            <a:picLocks noChangeAspect="1"/>
          </p:cNvPicPr>
          <p:nvPr/>
        </p:nvPicPr>
        <p:blipFill>
          <a:blip r:embed="rId4"/>
          <a:stretch>
            <a:fillRect/>
          </a:stretch>
        </p:blipFill>
        <p:spPr>
          <a:xfrm>
            <a:off x="649357" y="2895359"/>
            <a:ext cx="8667900" cy="3794808"/>
          </a:xfrm>
          <a:prstGeom prst="rect">
            <a:avLst/>
          </a:prstGeom>
        </p:spPr>
      </p:pic>
      <p:pic>
        <p:nvPicPr>
          <p:cNvPr id="2" name="Picture 1">
            <a:extLst>
              <a:ext uri="{FF2B5EF4-FFF2-40B4-BE49-F238E27FC236}">
                <a16:creationId xmlns:a16="http://schemas.microsoft.com/office/drawing/2014/main" id="{6811CB2C-D031-4613-A6BB-A8ED9F6A52FB}"/>
              </a:ext>
            </a:extLst>
          </p:cNvPr>
          <p:cNvPicPr>
            <a:picLocks noChangeAspect="1"/>
          </p:cNvPicPr>
          <p:nvPr/>
        </p:nvPicPr>
        <p:blipFill>
          <a:blip r:embed="rId5"/>
          <a:stretch>
            <a:fillRect/>
          </a:stretch>
        </p:blipFill>
        <p:spPr>
          <a:xfrm>
            <a:off x="10509812" y="5586085"/>
            <a:ext cx="1551007" cy="1229475"/>
          </a:xfrm>
          <a:prstGeom prst="rect">
            <a:avLst/>
          </a:prstGeom>
        </p:spPr>
      </p:pic>
      <p:pic>
        <p:nvPicPr>
          <p:cNvPr id="6" name="Picture 5">
            <a:extLst>
              <a:ext uri="{FF2B5EF4-FFF2-40B4-BE49-F238E27FC236}">
                <a16:creationId xmlns:a16="http://schemas.microsoft.com/office/drawing/2014/main" id="{A0A29B1B-C2CA-4C02-B076-DA6F9149CADB}"/>
              </a:ext>
            </a:extLst>
          </p:cNvPr>
          <p:cNvPicPr>
            <a:picLocks noChangeAspect="1"/>
          </p:cNvPicPr>
          <p:nvPr/>
        </p:nvPicPr>
        <p:blipFill>
          <a:blip r:embed="rId6"/>
          <a:stretch>
            <a:fillRect/>
          </a:stretch>
        </p:blipFill>
        <p:spPr>
          <a:xfrm>
            <a:off x="10089930" y="1"/>
            <a:ext cx="2102069" cy="1601576"/>
          </a:xfrm>
          <a:prstGeom prst="rect">
            <a:avLst/>
          </a:prstGeom>
        </p:spPr>
      </p:pic>
    </p:spTree>
    <p:extLst>
      <p:ext uri="{BB962C8B-B14F-4D97-AF65-F5344CB8AC3E}">
        <p14:creationId xmlns:p14="http://schemas.microsoft.com/office/powerpoint/2010/main" val="49375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42072A-E55D-46D4-8133-D71E8AC1CBFC}"/>
              </a:ext>
            </a:extLst>
          </p:cNvPr>
          <p:cNvPicPr>
            <a:picLocks noChangeAspect="1"/>
          </p:cNvPicPr>
          <p:nvPr/>
        </p:nvPicPr>
        <p:blipFill>
          <a:blip r:embed="rId2"/>
          <a:stretch>
            <a:fillRect/>
          </a:stretch>
        </p:blipFill>
        <p:spPr>
          <a:xfrm>
            <a:off x="319931" y="259767"/>
            <a:ext cx="6505575" cy="504825"/>
          </a:xfrm>
          <a:prstGeom prst="rect">
            <a:avLst/>
          </a:prstGeom>
        </p:spPr>
      </p:pic>
      <p:pic>
        <p:nvPicPr>
          <p:cNvPr id="5" name="Picture 4">
            <a:extLst>
              <a:ext uri="{FF2B5EF4-FFF2-40B4-BE49-F238E27FC236}">
                <a16:creationId xmlns:a16="http://schemas.microsoft.com/office/drawing/2014/main" id="{40B7B061-82B5-4BDD-BC71-5FAC590DDCC0}"/>
              </a:ext>
            </a:extLst>
          </p:cNvPr>
          <p:cNvPicPr>
            <a:picLocks noChangeAspect="1"/>
          </p:cNvPicPr>
          <p:nvPr/>
        </p:nvPicPr>
        <p:blipFill>
          <a:blip r:embed="rId3"/>
          <a:stretch>
            <a:fillRect/>
          </a:stretch>
        </p:blipFill>
        <p:spPr>
          <a:xfrm>
            <a:off x="202979" y="678505"/>
            <a:ext cx="10582275" cy="523875"/>
          </a:xfrm>
          <a:prstGeom prst="rect">
            <a:avLst/>
          </a:prstGeom>
        </p:spPr>
      </p:pic>
      <p:pic>
        <p:nvPicPr>
          <p:cNvPr id="7" name="Picture 6">
            <a:extLst>
              <a:ext uri="{FF2B5EF4-FFF2-40B4-BE49-F238E27FC236}">
                <a16:creationId xmlns:a16="http://schemas.microsoft.com/office/drawing/2014/main" id="{A847A604-FD5B-4C9C-AAAB-C4D2F84AC42A}"/>
              </a:ext>
            </a:extLst>
          </p:cNvPr>
          <p:cNvPicPr>
            <a:picLocks noChangeAspect="1"/>
          </p:cNvPicPr>
          <p:nvPr/>
        </p:nvPicPr>
        <p:blipFill>
          <a:blip r:embed="rId4"/>
          <a:stretch>
            <a:fillRect/>
          </a:stretch>
        </p:blipFill>
        <p:spPr>
          <a:xfrm>
            <a:off x="319931" y="1202380"/>
            <a:ext cx="10465323" cy="5591446"/>
          </a:xfrm>
          <a:prstGeom prst="rect">
            <a:avLst/>
          </a:prstGeom>
        </p:spPr>
      </p:pic>
      <p:pic>
        <p:nvPicPr>
          <p:cNvPr id="4" name="Picture 3">
            <a:extLst>
              <a:ext uri="{FF2B5EF4-FFF2-40B4-BE49-F238E27FC236}">
                <a16:creationId xmlns:a16="http://schemas.microsoft.com/office/drawing/2014/main" id="{D47F1EA8-0B06-4143-80CC-8935E89E5DF7}"/>
              </a:ext>
            </a:extLst>
          </p:cNvPr>
          <p:cNvPicPr>
            <a:picLocks noChangeAspect="1"/>
          </p:cNvPicPr>
          <p:nvPr/>
        </p:nvPicPr>
        <p:blipFill>
          <a:blip r:embed="rId5"/>
          <a:stretch>
            <a:fillRect/>
          </a:stretch>
        </p:blipFill>
        <p:spPr>
          <a:xfrm>
            <a:off x="10787510" y="5741043"/>
            <a:ext cx="1404490" cy="1116957"/>
          </a:xfrm>
          <a:prstGeom prst="rect">
            <a:avLst/>
          </a:prstGeom>
        </p:spPr>
      </p:pic>
    </p:spTree>
    <p:extLst>
      <p:ext uri="{BB962C8B-B14F-4D97-AF65-F5344CB8AC3E}">
        <p14:creationId xmlns:p14="http://schemas.microsoft.com/office/powerpoint/2010/main" val="308619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3.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potx [Read-Only]" id="{27EE6034-5D8B-4108-9401-6DF6AAF17C7B}" vid="{A6658E2E-2668-4C22-A3DD-D09208303D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08B6D8F61F4D4BBF64DC0D55099992" ma:contentTypeVersion="7" ma:contentTypeDescription="Create a new document." ma:contentTypeScope="" ma:versionID="71d1cadcf00d5e257e32c939586ab7f6">
  <xsd:schema xmlns:xsd="http://www.w3.org/2001/XMLSchema" xmlns:xs="http://www.w3.org/2001/XMLSchema" xmlns:p="http://schemas.microsoft.com/office/2006/metadata/properties" xmlns:ns2="263d7c39-48ed-42aa-92bd-54fee0558399" targetNamespace="http://schemas.microsoft.com/office/2006/metadata/properties" ma:root="true" ma:fieldsID="bf7e6bf18d5240beedd67c5711f45d59" ns2:_="">
    <xsd:import namespace="263d7c39-48ed-42aa-92bd-54fee0558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d7c39-48ed-42aa-92bd-54fee0558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16109-19E1-4F5B-B3F2-7794A8F57F5A}">
  <ds:schemaRefs>
    <ds:schemaRef ds:uri="http://schemas.microsoft.com/sharepoint/v3/contenttype/forms"/>
  </ds:schemaRefs>
</ds:datastoreItem>
</file>

<file path=customXml/itemProps2.xml><?xml version="1.0" encoding="utf-8"?>
<ds:datastoreItem xmlns:ds="http://schemas.openxmlformats.org/officeDocument/2006/customXml" ds:itemID="{975C852A-4D26-4ACD-B157-9F4DACE58C72}">
  <ds:schemaRef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d8757817-e342-4fa3-b2ae-d4b9922bed19"/>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284D00B-7678-464F-B49B-03E21EC7BB10}"/>
</file>

<file path=docProps/app.xml><?xml version="1.0" encoding="utf-8"?>
<Properties xmlns="http://schemas.openxmlformats.org/officeDocument/2006/extended-properties" xmlns:vt="http://schemas.openxmlformats.org/officeDocument/2006/docPropsVTypes">
  <TotalTime>10417</TotalTime>
  <Words>1539</Words>
  <Application>Microsoft Office PowerPoint</Application>
  <PresentationFormat>Widescreen</PresentationFormat>
  <Paragraphs>136</Paragraphs>
  <Slides>28</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Arial</vt:lpstr>
      <vt:lpstr>Avenir Next LT Pro</vt:lpstr>
      <vt:lpstr>Calibri</vt:lpstr>
      <vt:lpstr>Calibri Light</vt:lpstr>
      <vt:lpstr>Georgia</vt:lpstr>
      <vt:lpstr>Helvetica</vt:lpstr>
      <vt:lpstr>Open Sans</vt:lpstr>
      <vt:lpstr>Roboto</vt:lpstr>
      <vt:lpstr>Segoe UI</vt:lpstr>
      <vt:lpstr>Office Theme</vt:lpstr>
      <vt:lpstr>Office Theme</vt:lpstr>
      <vt:lpstr>AccentBoxVTI</vt:lpstr>
      <vt:lpstr>2_Office Theme</vt:lpstr>
      <vt:lpstr>👋 Hello &amp; Welcome</vt:lpstr>
      <vt:lpstr>Recording</vt:lpstr>
      <vt:lpstr>How to become a Super User on MS Teams &amp; OneDrive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find more information on MS Teams ?   https://ul.topdesk.net/ </vt:lpstr>
      <vt:lpstr>Microsoft Teams –  Training Guides  </vt:lpstr>
      <vt:lpstr>PowerPoint Presentation</vt:lpstr>
      <vt:lpstr>Microsoft Teams – Breakout Room Guide</vt:lpstr>
      <vt:lpstr>Microsoft Teams – Breakout Room Guide FAQ </vt:lpstr>
      <vt:lpstr>OneDrive – Become a Super User : How Can you benefit from using  OneDrive </vt:lpstr>
      <vt:lpstr> What is OneDrive </vt:lpstr>
      <vt:lpstr>Why would I use OneDrive ?. – Benefits of OneDrive</vt:lpstr>
      <vt:lpstr>PowerPoint Presentation</vt:lpstr>
      <vt:lpstr>PowerPoint Presentation</vt:lpstr>
      <vt:lpstr>PowerPoint Presentation</vt:lpstr>
      <vt:lpstr>PowerPoint Presentation</vt:lpstr>
      <vt:lpstr>UL Microsoft 365 Training Centre</vt:lpstr>
      <vt:lpstr>UL Microsoft 365 Training Centre</vt:lpstr>
      <vt:lpstr>Raise a ticket by logging a call at https://ul.topdesk.net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Anna.Marie.Gildea</dc:creator>
  <cp:lastModifiedBy>Anna.Marie.Gildea</cp:lastModifiedBy>
  <cp:revision>13</cp:revision>
  <dcterms:created xsi:type="dcterms:W3CDTF">2021-02-03T10:54:39Z</dcterms:created>
  <dcterms:modified xsi:type="dcterms:W3CDTF">2022-02-14T15:42:37Z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0x010100EB08B6D8F61F4D4BBF64DC0D55099992</vt:lpwstr>
  </property>
</Properties>
</file>