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3" r:id="rId5"/>
  </p:sldMasterIdLst>
  <p:notesMasterIdLst>
    <p:notesMasterId r:id="rId29"/>
  </p:notesMasterIdLst>
  <p:sldIdLst>
    <p:sldId id="281" r:id="rId6"/>
    <p:sldId id="280" r:id="rId7"/>
    <p:sldId id="282" r:id="rId8"/>
    <p:sldId id="260" r:id="rId9"/>
    <p:sldId id="259" r:id="rId10"/>
    <p:sldId id="261" r:id="rId11"/>
    <p:sldId id="270" r:id="rId12"/>
    <p:sldId id="269" r:id="rId13"/>
    <p:sldId id="277" r:id="rId14"/>
    <p:sldId id="262" r:id="rId15"/>
    <p:sldId id="263" r:id="rId16"/>
    <p:sldId id="264" r:id="rId17"/>
    <p:sldId id="272" r:id="rId18"/>
    <p:sldId id="274" r:id="rId19"/>
    <p:sldId id="275" r:id="rId20"/>
    <p:sldId id="276" r:id="rId21"/>
    <p:sldId id="284" r:id="rId22"/>
    <p:sldId id="285" r:id="rId23"/>
    <p:sldId id="265" r:id="rId24"/>
    <p:sldId id="273" r:id="rId25"/>
    <p:sldId id="266" r:id="rId26"/>
    <p:sldId id="268"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31" autoAdjust="0"/>
    <p:restoredTop sz="88136" autoAdjust="0"/>
  </p:normalViewPr>
  <p:slideViewPr>
    <p:cSldViewPr snapToGrid="0">
      <p:cViewPr varScale="1">
        <p:scale>
          <a:sx n="76" d="100"/>
          <a:sy n="76" d="100"/>
        </p:scale>
        <p:origin x="1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Marie.Gildea" userId="a822f68b-5f3c-48f2-9997-b272e23d6fc6" providerId="ADAL" clId="{CF6026AE-93F6-48E0-9D2E-B528C8641EDF}"/>
    <pc:docChg chg="undo custSel addSld modSld">
      <pc:chgData name="Anna.Marie.Gildea" userId="a822f68b-5f3c-48f2-9997-b272e23d6fc6" providerId="ADAL" clId="{CF6026AE-93F6-48E0-9D2E-B528C8641EDF}" dt="2022-02-07T11:44:27.105" v="164" actId="20577"/>
      <pc:docMkLst>
        <pc:docMk/>
      </pc:docMkLst>
      <pc:sldChg chg="modSp">
        <pc:chgData name="Anna.Marie.Gildea" userId="a822f68b-5f3c-48f2-9997-b272e23d6fc6" providerId="ADAL" clId="{CF6026AE-93F6-48E0-9D2E-B528C8641EDF}" dt="2022-02-07T11:44:27.105" v="164" actId="20577"/>
        <pc:sldMkLst>
          <pc:docMk/>
          <pc:sldMk cId="2022532406" sldId="259"/>
        </pc:sldMkLst>
        <pc:graphicFrameChg chg="mod">
          <ac:chgData name="Anna.Marie.Gildea" userId="a822f68b-5f3c-48f2-9997-b272e23d6fc6" providerId="ADAL" clId="{CF6026AE-93F6-48E0-9D2E-B528C8641EDF}" dt="2022-02-07T11:44:27.105" v="164" actId="20577"/>
          <ac:graphicFrameMkLst>
            <pc:docMk/>
            <pc:sldMk cId="2022532406" sldId="259"/>
            <ac:graphicFrameMk id="8" creationId="{00000000-0000-0000-0000-000000000000}"/>
          </ac:graphicFrameMkLst>
        </pc:graphicFrameChg>
      </pc:sldChg>
      <pc:sldChg chg="addSp delSp modSp add mod">
        <pc:chgData name="Anna.Marie.Gildea" userId="a822f68b-5f3c-48f2-9997-b272e23d6fc6" providerId="ADAL" clId="{CF6026AE-93F6-48E0-9D2E-B528C8641EDF}" dt="2022-02-04T22:34:01.918" v="150" actId="20577"/>
        <pc:sldMkLst>
          <pc:docMk/>
          <pc:sldMk cId="3685323859" sldId="285"/>
        </pc:sldMkLst>
        <pc:spChg chg="mod">
          <ac:chgData name="Anna.Marie.Gildea" userId="a822f68b-5f3c-48f2-9997-b272e23d6fc6" providerId="ADAL" clId="{CF6026AE-93F6-48E0-9D2E-B528C8641EDF}" dt="2022-02-04T22:20:48.303" v="11" actId="20577"/>
          <ac:spMkLst>
            <pc:docMk/>
            <pc:sldMk cId="3685323859" sldId="285"/>
            <ac:spMk id="16" creationId="{34ED2EF5-1C25-4DBC-9681-52D50E26D259}"/>
          </ac:spMkLst>
        </pc:spChg>
        <pc:spChg chg="del mod">
          <ac:chgData name="Anna.Marie.Gildea" userId="a822f68b-5f3c-48f2-9997-b272e23d6fc6" providerId="ADAL" clId="{CF6026AE-93F6-48E0-9D2E-B528C8641EDF}" dt="2022-02-04T22:28:02.966" v="58" actId="478"/>
          <ac:spMkLst>
            <pc:docMk/>
            <pc:sldMk cId="3685323859" sldId="285"/>
            <ac:spMk id="17" creationId="{06D408C9-761A-4728-9DB7-7938AACF1F42}"/>
          </ac:spMkLst>
        </pc:spChg>
        <pc:spChg chg="del mod">
          <ac:chgData name="Anna.Marie.Gildea" userId="a822f68b-5f3c-48f2-9997-b272e23d6fc6" providerId="ADAL" clId="{CF6026AE-93F6-48E0-9D2E-B528C8641EDF}" dt="2022-02-04T22:22:15.406" v="17" actId="478"/>
          <ac:spMkLst>
            <pc:docMk/>
            <pc:sldMk cId="3685323859" sldId="285"/>
            <ac:spMk id="19" creationId="{68C2473A-ED0B-4DF4-9E97-5655D30D7150}"/>
          </ac:spMkLst>
        </pc:spChg>
        <pc:spChg chg="del mod">
          <ac:chgData name="Anna.Marie.Gildea" userId="a822f68b-5f3c-48f2-9997-b272e23d6fc6" providerId="ADAL" clId="{CF6026AE-93F6-48E0-9D2E-B528C8641EDF}" dt="2022-02-04T22:25:37.217" v="49" actId="21"/>
          <ac:spMkLst>
            <pc:docMk/>
            <pc:sldMk cId="3685323859" sldId="285"/>
            <ac:spMk id="20" creationId="{AD32F00B-762C-447A-8340-889600751DAA}"/>
          </ac:spMkLst>
        </pc:spChg>
        <pc:spChg chg="add del mod">
          <ac:chgData name="Anna.Marie.Gildea" userId="a822f68b-5f3c-48f2-9997-b272e23d6fc6" providerId="ADAL" clId="{CF6026AE-93F6-48E0-9D2E-B528C8641EDF}" dt="2022-02-04T22:34:01.918" v="150" actId="20577"/>
          <ac:spMkLst>
            <pc:docMk/>
            <pc:sldMk cId="3685323859" sldId="285"/>
            <ac:spMk id="23" creationId="{A713E9FE-4504-4AEE-B50F-A5C82356DEB0}"/>
          </ac:spMkLst>
        </pc:spChg>
        <pc:spChg chg="add del mod">
          <ac:chgData name="Anna.Marie.Gildea" userId="a822f68b-5f3c-48f2-9997-b272e23d6fc6" providerId="ADAL" clId="{CF6026AE-93F6-48E0-9D2E-B528C8641EDF}" dt="2022-02-04T22:27:17.960" v="54" actId="21"/>
          <ac:spMkLst>
            <pc:docMk/>
            <pc:sldMk cId="3685323859" sldId="285"/>
            <ac:spMk id="24" creationId="{AB2C4A10-3AA5-4600-8184-4BACDD7E59F6}"/>
          </ac:spMkLst>
        </pc:spChg>
        <pc:spChg chg="add mod">
          <ac:chgData name="Anna.Marie.Gildea" userId="a822f68b-5f3c-48f2-9997-b272e23d6fc6" providerId="ADAL" clId="{CF6026AE-93F6-48E0-9D2E-B528C8641EDF}" dt="2022-02-04T22:31:51.261" v="98" actId="688"/>
          <ac:spMkLst>
            <pc:docMk/>
            <pc:sldMk cId="3685323859" sldId="285"/>
            <ac:spMk id="25" creationId="{BA32412B-5E19-4B9E-A16B-D1C88AB15450}"/>
          </ac:spMkLst>
        </pc:spChg>
        <pc:spChg chg="add del mod">
          <ac:chgData name="Anna.Marie.Gildea" userId="a822f68b-5f3c-48f2-9997-b272e23d6fc6" providerId="ADAL" clId="{CF6026AE-93F6-48E0-9D2E-B528C8641EDF}" dt="2022-02-04T22:27:50.166" v="57"/>
          <ac:spMkLst>
            <pc:docMk/>
            <pc:sldMk cId="3685323859" sldId="285"/>
            <ac:spMk id="26" creationId="{ACF75E19-2EAD-4A73-BBF8-F291CA63C109}"/>
          </ac:spMkLst>
        </pc:spChg>
        <pc:picChg chg="del">
          <ac:chgData name="Anna.Marie.Gildea" userId="a822f68b-5f3c-48f2-9997-b272e23d6fc6" providerId="ADAL" clId="{CF6026AE-93F6-48E0-9D2E-B528C8641EDF}" dt="2022-02-04T22:32:05.998" v="100" actId="478"/>
          <ac:picMkLst>
            <pc:docMk/>
            <pc:sldMk cId="3685323859" sldId="285"/>
            <ac:picMk id="3" creationId="{67BADB2D-87C6-4F9C-8752-8CA3262B1578}"/>
          </ac:picMkLst>
        </pc:picChg>
        <pc:picChg chg="add mod">
          <ac:chgData name="Anna.Marie.Gildea" userId="a822f68b-5f3c-48f2-9997-b272e23d6fc6" providerId="ADAL" clId="{CF6026AE-93F6-48E0-9D2E-B528C8641EDF}" dt="2022-02-04T22:33:26.304" v="104" actId="14100"/>
          <ac:picMkLst>
            <pc:docMk/>
            <pc:sldMk cId="3685323859" sldId="285"/>
            <ac:picMk id="7" creationId="{4BD66860-C740-4DCB-A786-453188E0536B}"/>
          </ac:picMkLst>
        </pc:picChg>
        <pc:picChg chg="add mod">
          <ac:chgData name="Anna.Marie.Gildea" userId="a822f68b-5f3c-48f2-9997-b272e23d6fc6" providerId="ADAL" clId="{CF6026AE-93F6-48E0-9D2E-B528C8641EDF}" dt="2022-02-04T22:33:21.021" v="103" actId="1076"/>
          <ac:picMkLst>
            <pc:docMk/>
            <pc:sldMk cId="3685323859" sldId="285"/>
            <ac:picMk id="9" creationId="{FEDE1F8F-8824-4C97-9E51-E109CC55C18A}"/>
          </ac:picMkLst>
        </pc:picChg>
        <pc:picChg chg="del">
          <ac:chgData name="Anna.Marie.Gildea" userId="a822f68b-5f3c-48f2-9997-b272e23d6fc6" providerId="ADAL" clId="{CF6026AE-93F6-48E0-9D2E-B528C8641EDF}" dt="2022-02-04T22:21:44.455" v="12" actId="478"/>
          <ac:picMkLst>
            <pc:docMk/>
            <pc:sldMk cId="3685323859" sldId="285"/>
            <ac:picMk id="18" creationId="{6726280E-70A3-4502-989D-7CA881CC960C}"/>
          </ac:picMkLst>
        </pc:picChg>
        <pc:picChg chg="del">
          <ac:chgData name="Anna.Marie.Gildea" userId="a822f68b-5f3c-48f2-9997-b272e23d6fc6" providerId="ADAL" clId="{CF6026AE-93F6-48E0-9D2E-B528C8641EDF}" dt="2022-02-04T22:24:26.650" v="22" actId="478"/>
          <ac:picMkLst>
            <pc:docMk/>
            <pc:sldMk cId="3685323859" sldId="285"/>
            <ac:picMk id="21" creationId="{816D2BF6-3841-4431-B96D-2E1C957561FD}"/>
          </ac:picMkLst>
        </pc:picChg>
        <pc:picChg chg="mod">
          <ac:chgData name="Anna.Marie.Gildea" userId="a822f68b-5f3c-48f2-9997-b272e23d6fc6" providerId="ADAL" clId="{CF6026AE-93F6-48E0-9D2E-B528C8641EDF}" dt="2022-02-04T22:32:03.847" v="99" actId="1076"/>
          <ac:picMkLst>
            <pc:docMk/>
            <pc:sldMk cId="3685323859" sldId="285"/>
            <ac:picMk id="22" creationId="{C267CA7D-0A8B-4960-BB27-62F3BBB055EB}"/>
          </ac:picMkLst>
        </pc:picChg>
      </pc:sldChg>
    </pc:docChg>
  </pc:docChgLst>
  <pc:docChgLst>
    <pc:chgData name="Anna.Marie.Gildea" userId="a822f68b-5f3c-48f2-9997-b272e23d6fc6" providerId="ADAL" clId="{38800C94-E8D7-4B73-A88F-553C413E164F}"/>
    <pc:docChg chg="modSld">
      <pc:chgData name="Anna.Marie.Gildea" userId="a822f68b-5f3c-48f2-9997-b272e23d6fc6" providerId="ADAL" clId="{38800C94-E8D7-4B73-A88F-553C413E164F}" dt="2022-02-11T10:42:21.628" v="73"/>
      <pc:docMkLst>
        <pc:docMk/>
      </pc:docMkLst>
      <pc:sldChg chg="modSp mod">
        <pc:chgData name="Anna.Marie.Gildea" userId="a822f68b-5f3c-48f2-9997-b272e23d6fc6" providerId="ADAL" clId="{38800C94-E8D7-4B73-A88F-553C413E164F}" dt="2022-02-11T10:42:21.628" v="73"/>
        <pc:sldMkLst>
          <pc:docMk/>
          <pc:sldMk cId="3555020798" sldId="281"/>
        </pc:sldMkLst>
        <pc:spChg chg="mod">
          <ac:chgData name="Anna.Marie.Gildea" userId="a822f68b-5f3c-48f2-9997-b272e23d6fc6" providerId="ADAL" clId="{38800C94-E8D7-4B73-A88F-553C413E164F}" dt="2022-02-11T10:42:21.628" v="73"/>
          <ac:spMkLst>
            <pc:docMk/>
            <pc:sldMk cId="3555020798" sldId="281"/>
            <ac:spMk id="3" creationId="{619E63D2-F6DD-474C-B47C-5B1DA0E7F266}"/>
          </ac:spMkLst>
        </pc:spChg>
      </pc:sldChg>
      <pc:sldChg chg="modNotesTx">
        <pc:chgData name="Anna.Marie.Gildea" userId="a822f68b-5f3c-48f2-9997-b272e23d6fc6" providerId="ADAL" clId="{38800C94-E8D7-4B73-A88F-553C413E164F}" dt="2022-02-10T08:50:14.040" v="36" actId="20577"/>
        <pc:sldMkLst>
          <pc:docMk/>
          <pc:sldMk cId="788751245" sldId="284"/>
        </pc:sldMkLst>
      </pc:sldChg>
      <pc:sldChg chg="modNotesTx">
        <pc:chgData name="Anna.Marie.Gildea" userId="a822f68b-5f3c-48f2-9997-b272e23d6fc6" providerId="ADAL" clId="{38800C94-E8D7-4B73-A88F-553C413E164F}" dt="2022-02-10T08:50:45.112" v="72" actId="20577"/>
        <pc:sldMkLst>
          <pc:docMk/>
          <pc:sldMk cId="3685323859" sldId="28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68000-6D06-4056-B4CB-39B135CD442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F7729B03-882D-4617-87F7-CD6894CB400A}">
      <dgm:prSet phldrT="[Text]"/>
      <dgm:spPr/>
      <dgm:t>
        <a:bodyPr/>
        <a:lstStyle/>
        <a:p>
          <a:r>
            <a:rPr lang="en-US" dirty="0"/>
            <a:t>Practice Good Password Management </a:t>
          </a:r>
        </a:p>
      </dgm:t>
    </dgm:pt>
    <dgm:pt modelId="{FC22FC7A-D47F-49BF-925B-63131B77BA40}" type="parTrans" cxnId="{32A13EA4-995D-4F83-ABA7-A3C5C43158BD}">
      <dgm:prSet/>
      <dgm:spPr/>
      <dgm:t>
        <a:bodyPr/>
        <a:lstStyle/>
        <a:p>
          <a:endParaRPr lang="en-US"/>
        </a:p>
      </dgm:t>
    </dgm:pt>
    <dgm:pt modelId="{C7503703-F6F9-4F38-B315-E6C3BE5CB529}" type="sibTrans" cxnId="{32A13EA4-995D-4F83-ABA7-A3C5C43158BD}">
      <dgm:prSet/>
      <dgm:spPr/>
      <dgm:t>
        <a:bodyPr/>
        <a:lstStyle/>
        <a:p>
          <a:endParaRPr lang="en-US"/>
        </a:p>
      </dgm:t>
    </dgm:pt>
    <dgm:pt modelId="{75593D5B-1ED3-4BB4-89E2-26EEB26E5679}">
      <dgm:prSet phldrT="[Text]"/>
      <dgm:spPr/>
      <dgm:t>
        <a:bodyPr/>
        <a:lstStyle/>
        <a:p>
          <a:r>
            <a:rPr lang="en-US" dirty="0"/>
            <a:t>Use Anti-Virus (AV) Protection</a:t>
          </a:r>
        </a:p>
      </dgm:t>
    </dgm:pt>
    <dgm:pt modelId="{8B593E92-1A5F-45A4-870F-85F10D7DBB48}" type="parTrans" cxnId="{A45368D8-ACA8-413E-81CE-5CB2922878D6}">
      <dgm:prSet/>
      <dgm:spPr/>
      <dgm:t>
        <a:bodyPr/>
        <a:lstStyle/>
        <a:p>
          <a:endParaRPr lang="en-US"/>
        </a:p>
      </dgm:t>
    </dgm:pt>
    <dgm:pt modelId="{030E7B5B-37AD-455A-9E0C-29D57F45C116}" type="sibTrans" cxnId="{A45368D8-ACA8-413E-81CE-5CB2922878D6}">
      <dgm:prSet/>
      <dgm:spPr/>
      <dgm:t>
        <a:bodyPr/>
        <a:lstStyle/>
        <a:p>
          <a:endParaRPr lang="en-US"/>
        </a:p>
      </dgm:t>
    </dgm:pt>
    <dgm:pt modelId="{027A40A1-4AB1-4945-A62A-7B3D97B73B5C}">
      <dgm:prSet phldrT="[Text]"/>
      <dgm:spPr/>
      <dgm:t>
        <a:bodyPr/>
        <a:lstStyle/>
        <a:p>
          <a:r>
            <a:rPr lang="en-US" dirty="0"/>
            <a:t>Backup Your Data</a:t>
          </a:r>
        </a:p>
      </dgm:t>
    </dgm:pt>
    <dgm:pt modelId="{FC59A2B5-E7BD-4C5D-8351-CCDDD168D26A}" type="parTrans" cxnId="{4F25391B-144A-4AF8-A8C2-5A1F2E8F3564}">
      <dgm:prSet/>
      <dgm:spPr/>
      <dgm:t>
        <a:bodyPr/>
        <a:lstStyle/>
        <a:p>
          <a:endParaRPr lang="en-US"/>
        </a:p>
      </dgm:t>
    </dgm:pt>
    <dgm:pt modelId="{3014BB35-3C82-42E1-A079-A9911684C909}" type="sibTrans" cxnId="{4F25391B-144A-4AF8-A8C2-5A1F2E8F3564}">
      <dgm:prSet/>
      <dgm:spPr/>
      <dgm:t>
        <a:bodyPr/>
        <a:lstStyle/>
        <a:p>
          <a:endParaRPr lang="en-US"/>
        </a:p>
      </dgm:t>
    </dgm:pt>
    <dgm:pt modelId="{EC6AD534-9076-4B47-9C04-60AD865C6A5D}">
      <dgm:prSet/>
      <dgm:spPr/>
      <dgm:t>
        <a:bodyPr/>
        <a:lstStyle/>
        <a:p>
          <a:r>
            <a:rPr lang="en-US" dirty="0"/>
            <a:t>Watch out for Phishing Emails</a:t>
          </a:r>
        </a:p>
      </dgm:t>
    </dgm:pt>
    <dgm:pt modelId="{5CE8427B-737A-435C-AC31-5A376D50D129}" type="parTrans" cxnId="{44F2AB75-1F1A-4442-99FE-7A89C364265F}">
      <dgm:prSet/>
      <dgm:spPr/>
      <dgm:t>
        <a:bodyPr/>
        <a:lstStyle/>
        <a:p>
          <a:endParaRPr lang="en-US"/>
        </a:p>
      </dgm:t>
    </dgm:pt>
    <dgm:pt modelId="{61807B7F-0197-4D18-9277-236E344A2667}" type="sibTrans" cxnId="{44F2AB75-1F1A-4442-99FE-7A89C364265F}">
      <dgm:prSet/>
      <dgm:spPr/>
      <dgm:t>
        <a:bodyPr/>
        <a:lstStyle/>
        <a:p>
          <a:endParaRPr lang="en-US"/>
        </a:p>
      </dgm:t>
    </dgm:pt>
    <dgm:pt modelId="{F237C9FB-F910-48AE-AC6E-8BF99B938F92}">
      <dgm:prSet/>
      <dgm:spPr/>
      <dgm:t>
        <a:bodyPr/>
        <a:lstStyle/>
        <a:p>
          <a:r>
            <a:rPr lang="en-US" dirty="0"/>
            <a:t>Keep your device &amp; Software Up-To-Date</a:t>
          </a:r>
        </a:p>
      </dgm:t>
    </dgm:pt>
    <dgm:pt modelId="{9E96E0BD-798A-4B15-AE12-DF9948E23A27}" type="parTrans" cxnId="{4C68A57E-8280-4F58-9060-FFDB9F0462CA}">
      <dgm:prSet/>
      <dgm:spPr/>
      <dgm:t>
        <a:bodyPr/>
        <a:lstStyle/>
        <a:p>
          <a:endParaRPr lang="en-US"/>
        </a:p>
      </dgm:t>
    </dgm:pt>
    <dgm:pt modelId="{B36012A2-1E81-468B-A0C6-C4FE6CC3969B}" type="sibTrans" cxnId="{4C68A57E-8280-4F58-9060-FFDB9F0462CA}">
      <dgm:prSet/>
      <dgm:spPr/>
      <dgm:t>
        <a:bodyPr/>
        <a:lstStyle/>
        <a:p>
          <a:endParaRPr lang="en-US"/>
        </a:p>
      </dgm:t>
    </dgm:pt>
    <dgm:pt modelId="{C4C43B94-5384-4550-85A8-7E35371CAE84}">
      <dgm:prSet/>
      <dgm:spPr>
        <a:solidFill>
          <a:srgbClr val="C00000"/>
        </a:solidFill>
      </dgm:spPr>
      <dgm:t>
        <a:bodyPr/>
        <a:lstStyle/>
        <a:p>
          <a:r>
            <a:rPr lang="en-US" dirty="0"/>
            <a:t>Use Multi-Factor Authentication (MFA)</a:t>
          </a:r>
        </a:p>
      </dgm:t>
    </dgm:pt>
    <dgm:pt modelId="{597A3360-B208-4771-8F68-7AF74476CAE0}" type="parTrans" cxnId="{73A56986-4183-48D2-BA99-C538C61BB74E}">
      <dgm:prSet/>
      <dgm:spPr/>
      <dgm:t>
        <a:bodyPr/>
        <a:lstStyle/>
        <a:p>
          <a:endParaRPr lang="en-US"/>
        </a:p>
      </dgm:t>
    </dgm:pt>
    <dgm:pt modelId="{96C020B8-4CB1-4CBA-9400-4865C56216D3}" type="sibTrans" cxnId="{73A56986-4183-48D2-BA99-C538C61BB74E}">
      <dgm:prSet/>
      <dgm:spPr/>
      <dgm:t>
        <a:bodyPr/>
        <a:lstStyle/>
        <a:p>
          <a:endParaRPr lang="en-US"/>
        </a:p>
      </dgm:t>
    </dgm:pt>
    <dgm:pt modelId="{A3A27D9E-F54E-4214-B549-271A9C862D08}">
      <dgm:prSet/>
      <dgm:spPr>
        <a:solidFill>
          <a:schemeClr val="accent2">
            <a:lumMod val="75000"/>
          </a:schemeClr>
        </a:solidFill>
      </dgm:spPr>
      <dgm:t>
        <a:bodyPr/>
        <a:lstStyle/>
        <a:p>
          <a:r>
            <a:rPr lang="en-US" dirty="0"/>
            <a:t>Stay Informed</a:t>
          </a:r>
        </a:p>
      </dgm:t>
    </dgm:pt>
    <dgm:pt modelId="{99191539-3832-4EDA-9A4F-BCFEAFBD2C4C}" type="parTrans" cxnId="{F50B893F-AC00-4BA2-A091-5EDE1A83AC39}">
      <dgm:prSet/>
      <dgm:spPr/>
      <dgm:t>
        <a:bodyPr/>
        <a:lstStyle/>
        <a:p>
          <a:endParaRPr lang="en-US"/>
        </a:p>
      </dgm:t>
    </dgm:pt>
    <dgm:pt modelId="{470A11F4-9A73-48F6-8C40-584FD8C21BB7}" type="sibTrans" cxnId="{F50B893F-AC00-4BA2-A091-5EDE1A83AC39}">
      <dgm:prSet/>
      <dgm:spPr/>
      <dgm:t>
        <a:bodyPr/>
        <a:lstStyle/>
        <a:p>
          <a:endParaRPr lang="en-US"/>
        </a:p>
      </dgm:t>
    </dgm:pt>
    <dgm:pt modelId="{433107C7-85F9-409C-BDB3-932FFC58D5B2}" type="pres">
      <dgm:prSet presAssocID="{EC568000-6D06-4056-B4CB-39B135CD442B}" presName="linear" presStyleCnt="0">
        <dgm:presLayoutVars>
          <dgm:dir/>
          <dgm:animLvl val="lvl"/>
          <dgm:resizeHandles val="exact"/>
        </dgm:presLayoutVars>
      </dgm:prSet>
      <dgm:spPr/>
    </dgm:pt>
    <dgm:pt modelId="{0890B713-8E67-4417-BABF-27EBD8C62D21}" type="pres">
      <dgm:prSet presAssocID="{F7729B03-882D-4617-87F7-CD6894CB400A}" presName="parentLin" presStyleCnt="0"/>
      <dgm:spPr/>
    </dgm:pt>
    <dgm:pt modelId="{7AA22682-3C46-487D-9E18-0903B9090AC3}" type="pres">
      <dgm:prSet presAssocID="{F7729B03-882D-4617-87F7-CD6894CB400A}" presName="parentLeftMargin" presStyleLbl="node1" presStyleIdx="0" presStyleCnt="7"/>
      <dgm:spPr/>
    </dgm:pt>
    <dgm:pt modelId="{B18C5BB2-D62F-46B5-9484-A463C4D666B1}" type="pres">
      <dgm:prSet presAssocID="{F7729B03-882D-4617-87F7-CD6894CB400A}" presName="parentText" presStyleLbl="node1" presStyleIdx="0" presStyleCnt="7">
        <dgm:presLayoutVars>
          <dgm:chMax val="0"/>
          <dgm:bulletEnabled val="1"/>
        </dgm:presLayoutVars>
      </dgm:prSet>
      <dgm:spPr/>
    </dgm:pt>
    <dgm:pt modelId="{4C5CE8C7-9FAD-4335-9830-4D1BF4986825}" type="pres">
      <dgm:prSet presAssocID="{F7729B03-882D-4617-87F7-CD6894CB400A}" presName="negativeSpace" presStyleCnt="0"/>
      <dgm:spPr/>
    </dgm:pt>
    <dgm:pt modelId="{25885801-E6BD-405F-A055-C8D5ECDA3215}" type="pres">
      <dgm:prSet presAssocID="{F7729B03-882D-4617-87F7-CD6894CB400A}" presName="childText" presStyleLbl="conFgAcc1" presStyleIdx="0" presStyleCnt="7">
        <dgm:presLayoutVars>
          <dgm:bulletEnabled val="1"/>
        </dgm:presLayoutVars>
      </dgm:prSet>
      <dgm:spPr/>
    </dgm:pt>
    <dgm:pt modelId="{B64E9BDF-D0F2-4238-8620-69C5E0D27070}" type="pres">
      <dgm:prSet presAssocID="{C7503703-F6F9-4F38-B315-E6C3BE5CB529}" presName="spaceBetweenRectangles" presStyleCnt="0"/>
      <dgm:spPr/>
    </dgm:pt>
    <dgm:pt modelId="{F43B3C66-2C80-4E63-853F-366522A99505}" type="pres">
      <dgm:prSet presAssocID="{75593D5B-1ED3-4BB4-89E2-26EEB26E5679}" presName="parentLin" presStyleCnt="0"/>
      <dgm:spPr/>
    </dgm:pt>
    <dgm:pt modelId="{E80B92E9-0C68-4ABD-84A5-C6F24CB5402E}" type="pres">
      <dgm:prSet presAssocID="{75593D5B-1ED3-4BB4-89E2-26EEB26E5679}" presName="parentLeftMargin" presStyleLbl="node1" presStyleIdx="0" presStyleCnt="7"/>
      <dgm:spPr/>
    </dgm:pt>
    <dgm:pt modelId="{A443C35D-C22D-4B22-8D00-84583DA15ADB}" type="pres">
      <dgm:prSet presAssocID="{75593D5B-1ED3-4BB4-89E2-26EEB26E5679}" presName="parentText" presStyleLbl="node1" presStyleIdx="1" presStyleCnt="7">
        <dgm:presLayoutVars>
          <dgm:chMax val="0"/>
          <dgm:bulletEnabled val="1"/>
        </dgm:presLayoutVars>
      </dgm:prSet>
      <dgm:spPr/>
    </dgm:pt>
    <dgm:pt modelId="{EA265427-9DE6-483B-95D8-D79A02EACE3B}" type="pres">
      <dgm:prSet presAssocID="{75593D5B-1ED3-4BB4-89E2-26EEB26E5679}" presName="negativeSpace" presStyleCnt="0"/>
      <dgm:spPr/>
    </dgm:pt>
    <dgm:pt modelId="{DBB6833D-BB17-4CAA-8831-3B5D4CA1A5C6}" type="pres">
      <dgm:prSet presAssocID="{75593D5B-1ED3-4BB4-89E2-26EEB26E5679}" presName="childText" presStyleLbl="conFgAcc1" presStyleIdx="1" presStyleCnt="7">
        <dgm:presLayoutVars>
          <dgm:bulletEnabled val="1"/>
        </dgm:presLayoutVars>
      </dgm:prSet>
      <dgm:spPr/>
    </dgm:pt>
    <dgm:pt modelId="{81A73F3E-C112-4503-87FA-932F5644C840}" type="pres">
      <dgm:prSet presAssocID="{030E7B5B-37AD-455A-9E0C-29D57F45C116}" presName="spaceBetweenRectangles" presStyleCnt="0"/>
      <dgm:spPr/>
    </dgm:pt>
    <dgm:pt modelId="{05DC3013-ED21-4264-A5E6-E0EA4AD386D7}" type="pres">
      <dgm:prSet presAssocID="{027A40A1-4AB1-4945-A62A-7B3D97B73B5C}" presName="parentLin" presStyleCnt="0"/>
      <dgm:spPr/>
    </dgm:pt>
    <dgm:pt modelId="{B14A57DE-C17D-4807-A0B1-4B95B7A6550C}" type="pres">
      <dgm:prSet presAssocID="{027A40A1-4AB1-4945-A62A-7B3D97B73B5C}" presName="parentLeftMargin" presStyleLbl="node1" presStyleIdx="1" presStyleCnt="7"/>
      <dgm:spPr/>
    </dgm:pt>
    <dgm:pt modelId="{FBB9E204-394F-4EA3-9006-BF0F8285C325}" type="pres">
      <dgm:prSet presAssocID="{027A40A1-4AB1-4945-A62A-7B3D97B73B5C}" presName="parentText" presStyleLbl="node1" presStyleIdx="2" presStyleCnt="7">
        <dgm:presLayoutVars>
          <dgm:chMax val="0"/>
          <dgm:bulletEnabled val="1"/>
        </dgm:presLayoutVars>
      </dgm:prSet>
      <dgm:spPr/>
    </dgm:pt>
    <dgm:pt modelId="{45B7A81F-83FC-487B-BBFA-A879C697E695}" type="pres">
      <dgm:prSet presAssocID="{027A40A1-4AB1-4945-A62A-7B3D97B73B5C}" presName="negativeSpace" presStyleCnt="0"/>
      <dgm:spPr/>
    </dgm:pt>
    <dgm:pt modelId="{60EA753D-3E3F-43A7-B374-28AAE3F33F8E}" type="pres">
      <dgm:prSet presAssocID="{027A40A1-4AB1-4945-A62A-7B3D97B73B5C}" presName="childText" presStyleLbl="conFgAcc1" presStyleIdx="2" presStyleCnt="7">
        <dgm:presLayoutVars>
          <dgm:bulletEnabled val="1"/>
        </dgm:presLayoutVars>
      </dgm:prSet>
      <dgm:spPr/>
    </dgm:pt>
    <dgm:pt modelId="{759F32A5-F803-4D45-AA63-EE765A7CF724}" type="pres">
      <dgm:prSet presAssocID="{3014BB35-3C82-42E1-A079-A9911684C909}" presName="spaceBetweenRectangles" presStyleCnt="0"/>
      <dgm:spPr/>
    </dgm:pt>
    <dgm:pt modelId="{D20F59B2-8FBF-4B44-89A7-6B6D37D05AE8}" type="pres">
      <dgm:prSet presAssocID="{EC6AD534-9076-4B47-9C04-60AD865C6A5D}" presName="parentLin" presStyleCnt="0"/>
      <dgm:spPr/>
    </dgm:pt>
    <dgm:pt modelId="{EBCF1A0F-8AA1-4D8C-9978-49F1D72182EC}" type="pres">
      <dgm:prSet presAssocID="{EC6AD534-9076-4B47-9C04-60AD865C6A5D}" presName="parentLeftMargin" presStyleLbl="node1" presStyleIdx="2" presStyleCnt="7"/>
      <dgm:spPr/>
    </dgm:pt>
    <dgm:pt modelId="{C40D7640-702B-46FF-9D79-19B50459C673}" type="pres">
      <dgm:prSet presAssocID="{EC6AD534-9076-4B47-9C04-60AD865C6A5D}" presName="parentText" presStyleLbl="node1" presStyleIdx="3" presStyleCnt="7">
        <dgm:presLayoutVars>
          <dgm:chMax val="0"/>
          <dgm:bulletEnabled val="1"/>
        </dgm:presLayoutVars>
      </dgm:prSet>
      <dgm:spPr/>
    </dgm:pt>
    <dgm:pt modelId="{CC2B2E79-CF53-4053-9514-0CBF17140B49}" type="pres">
      <dgm:prSet presAssocID="{EC6AD534-9076-4B47-9C04-60AD865C6A5D}" presName="negativeSpace" presStyleCnt="0"/>
      <dgm:spPr/>
    </dgm:pt>
    <dgm:pt modelId="{59CAFF9C-E858-4BD7-80A2-84B6D36F6C6B}" type="pres">
      <dgm:prSet presAssocID="{EC6AD534-9076-4B47-9C04-60AD865C6A5D}" presName="childText" presStyleLbl="conFgAcc1" presStyleIdx="3" presStyleCnt="7">
        <dgm:presLayoutVars>
          <dgm:bulletEnabled val="1"/>
        </dgm:presLayoutVars>
      </dgm:prSet>
      <dgm:spPr/>
    </dgm:pt>
    <dgm:pt modelId="{F47B20D1-EC7D-474A-9584-88F5ECD3E788}" type="pres">
      <dgm:prSet presAssocID="{61807B7F-0197-4D18-9277-236E344A2667}" presName="spaceBetweenRectangles" presStyleCnt="0"/>
      <dgm:spPr/>
    </dgm:pt>
    <dgm:pt modelId="{9C21320C-9122-42C5-9AA4-F0D9AF774BA2}" type="pres">
      <dgm:prSet presAssocID="{F237C9FB-F910-48AE-AC6E-8BF99B938F92}" presName="parentLin" presStyleCnt="0"/>
      <dgm:spPr/>
    </dgm:pt>
    <dgm:pt modelId="{6F180360-EF64-488E-B114-C418BF28240C}" type="pres">
      <dgm:prSet presAssocID="{F237C9FB-F910-48AE-AC6E-8BF99B938F92}" presName="parentLeftMargin" presStyleLbl="node1" presStyleIdx="3" presStyleCnt="7"/>
      <dgm:spPr/>
    </dgm:pt>
    <dgm:pt modelId="{133AD340-D3E3-4E77-88B7-679C07DF2ACB}" type="pres">
      <dgm:prSet presAssocID="{F237C9FB-F910-48AE-AC6E-8BF99B938F92}" presName="parentText" presStyleLbl="node1" presStyleIdx="4" presStyleCnt="7">
        <dgm:presLayoutVars>
          <dgm:chMax val="0"/>
          <dgm:bulletEnabled val="1"/>
        </dgm:presLayoutVars>
      </dgm:prSet>
      <dgm:spPr/>
    </dgm:pt>
    <dgm:pt modelId="{313016A0-CBAD-4519-AE56-57DAB49A0FE8}" type="pres">
      <dgm:prSet presAssocID="{F237C9FB-F910-48AE-AC6E-8BF99B938F92}" presName="negativeSpace" presStyleCnt="0"/>
      <dgm:spPr/>
    </dgm:pt>
    <dgm:pt modelId="{82B912CE-1E97-45F8-9F8C-2DD884D4C0E4}" type="pres">
      <dgm:prSet presAssocID="{F237C9FB-F910-48AE-AC6E-8BF99B938F92}" presName="childText" presStyleLbl="conFgAcc1" presStyleIdx="4" presStyleCnt="7">
        <dgm:presLayoutVars>
          <dgm:bulletEnabled val="1"/>
        </dgm:presLayoutVars>
      </dgm:prSet>
      <dgm:spPr/>
    </dgm:pt>
    <dgm:pt modelId="{715FF774-B5BC-4AA3-B58A-0DD0FA045326}" type="pres">
      <dgm:prSet presAssocID="{B36012A2-1E81-468B-A0C6-C4FE6CC3969B}" presName="spaceBetweenRectangles" presStyleCnt="0"/>
      <dgm:spPr/>
    </dgm:pt>
    <dgm:pt modelId="{C2045680-1530-4567-AF6E-16F22718AD76}" type="pres">
      <dgm:prSet presAssocID="{C4C43B94-5384-4550-85A8-7E35371CAE84}" presName="parentLin" presStyleCnt="0"/>
      <dgm:spPr/>
    </dgm:pt>
    <dgm:pt modelId="{883D5EFD-BBA6-471A-B43A-74A7032FF0A9}" type="pres">
      <dgm:prSet presAssocID="{C4C43B94-5384-4550-85A8-7E35371CAE84}" presName="parentLeftMargin" presStyleLbl="node1" presStyleIdx="4" presStyleCnt="7"/>
      <dgm:spPr/>
    </dgm:pt>
    <dgm:pt modelId="{C4E5167C-F6A6-489A-829F-4661C02E6195}" type="pres">
      <dgm:prSet presAssocID="{C4C43B94-5384-4550-85A8-7E35371CAE84}" presName="parentText" presStyleLbl="node1" presStyleIdx="5" presStyleCnt="7">
        <dgm:presLayoutVars>
          <dgm:chMax val="0"/>
          <dgm:bulletEnabled val="1"/>
        </dgm:presLayoutVars>
      </dgm:prSet>
      <dgm:spPr/>
    </dgm:pt>
    <dgm:pt modelId="{A48B3A5C-4FC8-41C2-9F86-A7D135670A78}" type="pres">
      <dgm:prSet presAssocID="{C4C43B94-5384-4550-85A8-7E35371CAE84}" presName="negativeSpace" presStyleCnt="0"/>
      <dgm:spPr/>
    </dgm:pt>
    <dgm:pt modelId="{4109600A-D3DD-49B2-B31A-F0B3E625C638}" type="pres">
      <dgm:prSet presAssocID="{C4C43B94-5384-4550-85A8-7E35371CAE84}" presName="childText" presStyleLbl="conFgAcc1" presStyleIdx="5" presStyleCnt="7">
        <dgm:presLayoutVars>
          <dgm:bulletEnabled val="1"/>
        </dgm:presLayoutVars>
      </dgm:prSet>
      <dgm:spPr>
        <a:ln>
          <a:solidFill>
            <a:srgbClr val="C00000"/>
          </a:solidFill>
        </a:ln>
      </dgm:spPr>
    </dgm:pt>
    <dgm:pt modelId="{E61B32ED-CD3A-4ECA-854E-CA12FB8A0909}" type="pres">
      <dgm:prSet presAssocID="{96C020B8-4CB1-4CBA-9400-4865C56216D3}" presName="spaceBetweenRectangles" presStyleCnt="0"/>
      <dgm:spPr/>
    </dgm:pt>
    <dgm:pt modelId="{910DF569-153A-4BB3-A313-42D767E35CE0}" type="pres">
      <dgm:prSet presAssocID="{A3A27D9E-F54E-4214-B549-271A9C862D08}" presName="parentLin" presStyleCnt="0"/>
      <dgm:spPr/>
    </dgm:pt>
    <dgm:pt modelId="{8E5ED4BA-A851-454B-9B4D-877A5597F1F1}" type="pres">
      <dgm:prSet presAssocID="{A3A27D9E-F54E-4214-B549-271A9C862D08}" presName="parentLeftMargin" presStyleLbl="node1" presStyleIdx="5" presStyleCnt="7"/>
      <dgm:spPr/>
    </dgm:pt>
    <dgm:pt modelId="{04D7769E-D66F-4F90-8B06-A00F63B52C6A}" type="pres">
      <dgm:prSet presAssocID="{A3A27D9E-F54E-4214-B549-271A9C862D08}" presName="parentText" presStyleLbl="node1" presStyleIdx="6" presStyleCnt="7">
        <dgm:presLayoutVars>
          <dgm:chMax val="0"/>
          <dgm:bulletEnabled val="1"/>
        </dgm:presLayoutVars>
      </dgm:prSet>
      <dgm:spPr/>
    </dgm:pt>
    <dgm:pt modelId="{459D2FF1-C185-4B47-ADC8-CC895897C527}" type="pres">
      <dgm:prSet presAssocID="{A3A27D9E-F54E-4214-B549-271A9C862D08}" presName="negativeSpace" presStyleCnt="0"/>
      <dgm:spPr/>
    </dgm:pt>
    <dgm:pt modelId="{DA12BF1B-8FBF-4BFB-8A31-19590E8D2A6E}" type="pres">
      <dgm:prSet presAssocID="{A3A27D9E-F54E-4214-B549-271A9C862D08}" presName="childText" presStyleLbl="conFgAcc1" presStyleIdx="6" presStyleCnt="7">
        <dgm:presLayoutVars>
          <dgm:bulletEnabled val="1"/>
        </dgm:presLayoutVars>
      </dgm:prSet>
      <dgm:spPr>
        <a:ln>
          <a:solidFill>
            <a:schemeClr val="accent2">
              <a:lumMod val="75000"/>
            </a:schemeClr>
          </a:solidFill>
        </a:ln>
      </dgm:spPr>
    </dgm:pt>
  </dgm:ptLst>
  <dgm:cxnLst>
    <dgm:cxn modelId="{4F25391B-144A-4AF8-A8C2-5A1F2E8F3564}" srcId="{EC568000-6D06-4056-B4CB-39B135CD442B}" destId="{027A40A1-4AB1-4945-A62A-7B3D97B73B5C}" srcOrd="2" destOrd="0" parTransId="{FC59A2B5-E7BD-4C5D-8351-CCDDD168D26A}" sibTransId="{3014BB35-3C82-42E1-A079-A9911684C909}"/>
    <dgm:cxn modelId="{F50B893F-AC00-4BA2-A091-5EDE1A83AC39}" srcId="{EC568000-6D06-4056-B4CB-39B135CD442B}" destId="{A3A27D9E-F54E-4214-B549-271A9C862D08}" srcOrd="6" destOrd="0" parTransId="{99191539-3832-4EDA-9A4F-BCFEAFBD2C4C}" sibTransId="{470A11F4-9A73-48F6-8C40-584FD8C21BB7}"/>
    <dgm:cxn modelId="{1EE35042-A166-4371-852A-BA560059EE0E}" type="presOf" srcId="{F237C9FB-F910-48AE-AC6E-8BF99B938F92}" destId="{133AD340-D3E3-4E77-88B7-679C07DF2ACB}" srcOrd="1" destOrd="0" presId="urn:microsoft.com/office/officeart/2005/8/layout/list1"/>
    <dgm:cxn modelId="{2D7E706E-4D47-4D32-897D-33361D1A5822}" type="presOf" srcId="{A3A27D9E-F54E-4214-B549-271A9C862D08}" destId="{04D7769E-D66F-4F90-8B06-A00F63B52C6A}" srcOrd="1" destOrd="0" presId="urn:microsoft.com/office/officeart/2005/8/layout/list1"/>
    <dgm:cxn modelId="{010C3974-3F55-41EF-AF52-ED4B12B92ED8}" type="presOf" srcId="{F7729B03-882D-4617-87F7-CD6894CB400A}" destId="{B18C5BB2-D62F-46B5-9484-A463C4D666B1}" srcOrd="1" destOrd="0" presId="urn:microsoft.com/office/officeart/2005/8/layout/list1"/>
    <dgm:cxn modelId="{44F2AB75-1F1A-4442-99FE-7A89C364265F}" srcId="{EC568000-6D06-4056-B4CB-39B135CD442B}" destId="{EC6AD534-9076-4B47-9C04-60AD865C6A5D}" srcOrd="3" destOrd="0" parTransId="{5CE8427B-737A-435C-AC31-5A376D50D129}" sibTransId="{61807B7F-0197-4D18-9277-236E344A2667}"/>
    <dgm:cxn modelId="{56C0397A-E00F-4532-8F79-B6ABCFD49939}" type="presOf" srcId="{027A40A1-4AB1-4945-A62A-7B3D97B73B5C}" destId="{FBB9E204-394F-4EA3-9006-BF0F8285C325}" srcOrd="1" destOrd="0" presId="urn:microsoft.com/office/officeart/2005/8/layout/list1"/>
    <dgm:cxn modelId="{4C68A57E-8280-4F58-9060-FFDB9F0462CA}" srcId="{EC568000-6D06-4056-B4CB-39B135CD442B}" destId="{F237C9FB-F910-48AE-AC6E-8BF99B938F92}" srcOrd="4" destOrd="0" parTransId="{9E96E0BD-798A-4B15-AE12-DF9948E23A27}" sibTransId="{B36012A2-1E81-468B-A0C6-C4FE6CC3969B}"/>
    <dgm:cxn modelId="{73A56986-4183-48D2-BA99-C538C61BB74E}" srcId="{EC568000-6D06-4056-B4CB-39B135CD442B}" destId="{C4C43B94-5384-4550-85A8-7E35371CAE84}" srcOrd="5" destOrd="0" parTransId="{597A3360-B208-4771-8F68-7AF74476CAE0}" sibTransId="{96C020B8-4CB1-4CBA-9400-4865C56216D3}"/>
    <dgm:cxn modelId="{98D2D488-DD65-45D3-BDEF-7D80EAA9D189}" type="presOf" srcId="{EC6AD534-9076-4B47-9C04-60AD865C6A5D}" destId="{EBCF1A0F-8AA1-4D8C-9978-49F1D72182EC}" srcOrd="0" destOrd="0" presId="urn:microsoft.com/office/officeart/2005/8/layout/list1"/>
    <dgm:cxn modelId="{425B8192-62C5-49AB-88AF-7FB924841C6C}" type="presOf" srcId="{A3A27D9E-F54E-4214-B549-271A9C862D08}" destId="{8E5ED4BA-A851-454B-9B4D-877A5597F1F1}" srcOrd="0" destOrd="0" presId="urn:microsoft.com/office/officeart/2005/8/layout/list1"/>
    <dgm:cxn modelId="{32A13EA4-995D-4F83-ABA7-A3C5C43158BD}" srcId="{EC568000-6D06-4056-B4CB-39B135CD442B}" destId="{F7729B03-882D-4617-87F7-CD6894CB400A}" srcOrd="0" destOrd="0" parTransId="{FC22FC7A-D47F-49BF-925B-63131B77BA40}" sibTransId="{C7503703-F6F9-4F38-B315-E6C3BE5CB529}"/>
    <dgm:cxn modelId="{EC7607AB-DA31-453E-8048-40230671EE3A}" type="presOf" srcId="{EC6AD534-9076-4B47-9C04-60AD865C6A5D}" destId="{C40D7640-702B-46FF-9D79-19B50459C673}" srcOrd="1" destOrd="0" presId="urn:microsoft.com/office/officeart/2005/8/layout/list1"/>
    <dgm:cxn modelId="{092014BC-C08C-45BB-A634-9B6C73AA3BFC}" type="presOf" srcId="{75593D5B-1ED3-4BB4-89E2-26EEB26E5679}" destId="{A443C35D-C22D-4B22-8D00-84583DA15ADB}" srcOrd="1" destOrd="0" presId="urn:microsoft.com/office/officeart/2005/8/layout/list1"/>
    <dgm:cxn modelId="{1746D4BD-FF26-405B-AA8C-EC7F64E2D8DA}" type="presOf" srcId="{C4C43B94-5384-4550-85A8-7E35371CAE84}" destId="{883D5EFD-BBA6-471A-B43A-74A7032FF0A9}" srcOrd="0" destOrd="0" presId="urn:microsoft.com/office/officeart/2005/8/layout/list1"/>
    <dgm:cxn modelId="{43BFC1C0-2114-4F3C-B75E-B820101F99D8}" type="presOf" srcId="{EC568000-6D06-4056-B4CB-39B135CD442B}" destId="{433107C7-85F9-409C-BDB3-932FFC58D5B2}" srcOrd="0" destOrd="0" presId="urn:microsoft.com/office/officeart/2005/8/layout/list1"/>
    <dgm:cxn modelId="{5A3F0BC3-4B23-4C77-8AD5-B60999DACE65}" type="presOf" srcId="{027A40A1-4AB1-4945-A62A-7B3D97B73B5C}" destId="{B14A57DE-C17D-4807-A0B1-4B95B7A6550C}" srcOrd="0" destOrd="0" presId="urn:microsoft.com/office/officeart/2005/8/layout/list1"/>
    <dgm:cxn modelId="{D0C35FCC-F0E0-47F0-897D-81BFAF6BB36C}" type="presOf" srcId="{C4C43B94-5384-4550-85A8-7E35371CAE84}" destId="{C4E5167C-F6A6-489A-829F-4661C02E6195}" srcOrd="1" destOrd="0" presId="urn:microsoft.com/office/officeart/2005/8/layout/list1"/>
    <dgm:cxn modelId="{77F665CE-343F-4D97-B68D-6956FECDABDC}" type="presOf" srcId="{F237C9FB-F910-48AE-AC6E-8BF99B938F92}" destId="{6F180360-EF64-488E-B114-C418BF28240C}" srcOrd="0" destOrd="0" presId="urn:microsoft.com/office/officeart/2005/8/layout/list1"/>
    <dgm:cxn modelId="{A45368D8-ACA8-413E-81CE-5CB2922878D6}" srcId="{EC568000-6D06-4056-B4CB-39B135CD442B}" destId="{75593D5B-1ED3-4BB4-89E2-26EEB26E5679}" srcOrd="1" destOrd="0" parTransId="{8B593E92-1A5F-45A4-870F-85F10D7DBB48}" sibTransId="{030E7B5B-37AD-455A-9E0C-29D57F45C116}"/>
    <dgm:cxn modelId="{516B45E1-64E6-4646-9C87-1D02E6F97B89}" type="presOf" srcId="{75593D5B-1ED3-4BB4-89E2-26EEB26E5679}" destId="{E80B92E9-0C68-4ABD-84A5-C6F24CB5402E}" srcOrd="0" destOrd="0" presId="urn:microsoft.com/office/officeart/2005/8/layout/list1"/>
    <dgm:cxn modelId="{D5BC62ED-5E38-41B4-BD23-EF9C824A9003}" type="presOf" srcId="{F7729B03-882D-4617-87F7-CD6894CB400A}" destId="{7AA22682-3C46-487D-9E18-0903B9090AC3}" srcOrd="0" destOrd="0" presId="urn:microsoft.com/office/officeart/2005/8/layout/list1"/>
    <dgm:cxn modelId="{34082D73-A405-4DDB-8A98-C955469656F7}" type="presParOf" srcId="{433107C7-85F9-409C-BDB3-932FFC58D5B2}" destId="{0890B713-8E67-4417-BABF-27EBD8C62D21}" srcOrd="0" destOrd="0" presId="urn:microsoft.com/office/officeart/2005/8/layout/list1"/>
    <dgm:cxn modelId="{12995E70-4C24-4C82-BE4B-FDCF2727134A}" type="presParOf" srcId="{0890B713-8E67-4417-BABF-27EBD8C62D21}" destId="{7AA22682-3C46-487D-9E18-0903B9090AC3}" srcOrd="0" destOrd="0" presId="urn:microsoft.com/office/officeart/2005/8/layout/list1"/>
    <dgm:cxn modelId="{9A014518-739E-483B-B0EB-477980C80B13}" type="presParOf" srcId="{0890B713-8E67-4417-BABF-27EBD8C62D21}" destId="{B18C5BB2-D62F-46B5-9484-A463C4D666B1}" srcOrd="1" destOrd="0" presId="urn:microsoft.com/office/officeart/2005/8/layout/list1"/>
    <dgm:cxn modelId="{247C073B-981F-48C8-8F4F-C75170C8A14B}" type="presParOf" srcId="{433107C7-85F9-409C-BDB3-932FFC58D5B2}" destId="{4C5CE8C7-9FAD-4335-9830-4D1BF4986825}" srcOrd="1" destOrd="0" presId="urn:microsoft.com/office/officeart/2005/8/layout/list1"/>
    <dgm:cxn modelId="{A3361BEF-AF05-4DBC-BC07-2A83B8DD8019}" type="presParOf" srcId="{433107C7-85F9-409C-BDB3-932FFC58D5B2}" destId="{25885801-E6BD-405F-A055-C8D5ECDA3215}" srcOrd="2" destOrd="0" presId="urn:microsoft.com/office/officeart/2005/8/layout/list1"/>
    <dgm:cxn modelId="{F80672F9-5743-45B3-BF9B-60AB4B32DFE7}" type="presParOf" srcId="{433107C7-85F9-409C-BDB3-932FFC58D5B2}" destId="{B64E9BDF-D0F2-4238-8620-69C5E0D27070}" srcOrd="3" destOrd="0" presId="urn:microsoft.com/office/officeart/2005/8/layout/list1"/>
    <dgm:cxn modelId="{CA0933DE-D670-43D1-A76D-EDEDE960C5F3}" type="presParOf" srcId="{433107C7-85F9-409C-BDB3-932FFC58D5B2}" destId="{F43B3C66-2C80-4E63-853F-366522A99505}" srcOrd="4" destOrd="0" presId="urn:microsoft.com/office/officeart/2005/8/layout/list1"/>
    <dgm:cxn modelId="{3D24AB10-D7DE-4853-96DB-2808B68B0B8D}" type="presParOf" srcId="{F43B3C66-2C80-4E63-853F-366522A99505}" destId="{E80B92E9-0C68-4ABD-84A5-C6F24CB5402E}" srcOrd="0" destOrd="0" presId="urn:microsoft.com/office/officeart/2005/8/layout/list1"/>
    <dgm:cxn modelId="{B4E9A98B-C166-4773-98C8-81EFC5A35189}" type="presParOf" srcId="{F43B3C66-2C80-4E63-853F-366522A99505}" destId="{A443C35D-C22D-4B22-8D00-84583DA15ADB}" srcOrd="1" destOrd="0" presId="urn:microsoft.com/office/officeart/2005/8/layout/list1"/>
    <dgm:cxn modelId="{62C69FA2-8F95-476E-A64A-E183EC3622EB}" type="presParOf" srcId="{433107C7-85F9-409C-BDB3-932FFC58D5B2}" destId="{EA265427-9DE6-483B-95D8-D79A02EACE3B}" srcOrd="5" destOrd="0" presId="urn:microsoft.com/office/officeart/2005/8/layout/list1"/>
    <dgm:cxn modelId="{E58DDB3D-A2F2-4AD3-BB42-1A066EFC576A}" type="presParOf" srcId="{433107C7-85F9-409C-BDB3-932FFC58D5B2}" destId="{DBB6833D-BB17-4CAA-8831-3B5D4CA1A5C6}" srcOrd="6" destOrd="0" presId="urn:microsoft.com/office/officeart/2005/8/layout/list1"/>
    <dgm:cxn modelId="{FB0894A1-C383-4016-896F-35F39879C8AA}" type="presParOf" srcId="{433107C7-85F9-409C-BDB3-932FFC58D5B2}" destId="{81A73F3E-C112-4503-87FA-932F5644C840}" srcOrd="7" destOrd="0" presId="urn:microsoft.com/office/officeart/2005/8/layout/list1"/>
    <dgm:cxn modelId="{9C3E3FA7-4B68-4C81-B154-2E6DD86BE2D6}" type="presParOf" srcId="{433107C7-85F9-409C-BDB3-932FFC58D5B2}" destId="{05DC3013-ED21-4264-A5E6-E0EA4AD386D7}" srcOrd="8" destOrd="0" presId="urn:microsoft.com/office/officeart/2005/8/layout/list1"/>
    <dgm:cxn modelId="{E62B28A1-C201-454F-8CF3-411F949A35E7}" type="presParOf" srcId="{05DC3013-ED21-4264-A5E6-E0EA4AD386D7}" destId="{B14A57DE-C17D-4807-A0B1-4B95B7A6550C}" srcOrd="0" destOrd="0" presId="urn:microsoft.com/office/officeart/2005/8/layout/list1"/>
    <dgm:cxn modelId="{DC5A4B7D-55E4-41C1-81E1-8BC82AA5E640}" type="presParOf" srcId="{05DC3013-ED21-4264-A5E6-E0EA4AD386D7}" destId="{FBB9E204-394F-4EA3-9006-BF0F8285C325}" srcOrd="1" destOrd="0" presId="urn:microsoft.com/office/officeart/2005/8/layout/list1"/>
    <dgm:cxn modelId="{8BBC430F-BC5D-49C5-93A9-608CF447C503}" type="presParOf" srcId="{433107C7-85F9-409C-BDB3-932FFC58D5B2}" destId="{45B7A81F-83FC-487B-BBFA-A879C697E695}" srcOrd="9" destOrd="0" presId="urn:microsoft.com/office/officeart/2005/8/layout/list1"/>
    <dgm:cxn modelId="{C36EA69C-0BAC-45D7-AC04-C2238F48A2C6}" type="presParOf" srcId="{433107C7-85F9-409C-BDB3-932FFC58D5B2}" destId="{60EA753D-3E3F-43A7-B374-28AAE3F33F8E}" srcOrd="10" destOrd="0" presId="urn:microsoft.com/office/officeart/2005/8/layout/list1"/>
    <dgm:cxn modelId="{9B76BD83-3158-4D69-994B-B8901D6C6D45}" type="presParOf" srcId="{433107C7-85F9-409C-BDB3-932FFC58D5B2}" destId="{759F32A5-F803-4D45-AA63-EE765A7CF724}" srcOrd="11" destOrd="0" presId="urn:microsoft.com/office/officeart/2005/8/layout/list1"/>
    <dgm:cxn modelId="{B1F30781-6A83-4DE5-8B41-D8AEA5625B79}" type="presParOf" srcId="{433107C7-85F9-409C-BDB3-932FFC58D5B2}" destId="{D20F59B2-8FBF-4B44-89A7-6B6D37D05AE8}" srcOrd="12" destOrd="0" presId="urn:microsoft.com/office/officeart/2005/8/layout/list1"/>
    <dgm:cxn modelId="{0412A5FF-95D4-440A-8F2F-B1BF7DFFEDBF}" type="presParOf" srcId="{D20F59B2-8FBF-4B44-89A7-6B6D37D05AE8}" destId="{EBCF1A0F-8AA1-4D8C-9978-49F1D72182EC}" srcOrd="0" destOrd="0" presId="urn:microsoft.com/office/officeart/2005/8/layout/list1"/>
    <dgm:cxn modelId="{AFE9AEBC-4FD3-4A92-8617-FC308037C580}" type="presParOf" srcId="{D20F59B2-8FBF-4B44-89A7-6B6D37D05AE8}" destId="{C40D7640-702B-46FF-9D79-19B50459C673}" srcOrd="1" destOrd="0" presId="urn:microsoft.com/office/officeart/2005/8/layout/list1"/>
    <dgm:cxn modelId="{3185FC68-C037-42A5-9574-B8D780FEFC0B}" type="presParOf" srcId="{433107C7-85F9-409C-BDB3-932FFC58D5B2}" destId="{CC2B2E79-CF53-4053-9514-0CBF17140B49}" srcOrd="13" destOrd="0" presId="urn:microsoft.com/office/officeart/2005/8/layout/list1"/>
    <dgm:cxn modelId="{9CFA7CE9-FCC5-4217-9DB7-9FEBD9203617}" type="presParOf" srcId="{433107C7-85F9-409C-BDB3-932FFC58D5B2}" destId="{59CAFF9C-E858-4BD7-80A2-84B6D36F6C6B}" srcOrd="14" destOrd="0" presId="urn:microsoft.com/office/officeart/2005/8/layout/list1"/>
    <dgm:cxn modelId="{512F58EE-D496-4F59-AD02-1277F9BDB4AA}" type="presParOf" srcId="{433107C7-85F9-409C-BDB3-932FFC58D5B2}" destId="{F47B20D1-EC7D-474A-9584-88F5ECD3E788}" srcOrd="15" destOrd="0" presId="urn:microsoft.com/office/officeart/2005/8/layout/list1"/>
    <dgm:cxn modelId="{EB2463CB-06F7-4C80-9A0C-EE6E7A3BF8D4}" type="presParOf" srcId="{433107C7-85F9-409C-BDB3-932FFC58D5B2}" destId="{9C21320C-9122-42C5-9AA4-F0D9AF774BA2}" srcOrd="16" destOrd="0" presId="urn:microsoft.com/office/officeart/2005/8/layout/list1"/>
    <dgm:cxn modelId="{D08A5F13-64CA-4859-9D88-8A116349698C}" type="presParOf" srcId="{9C21320C-9122-42C5-9AA4-F0D9AF774BA2}" destId="{6F180360-EF64-488E-B114-C418BF28240C}" srcOrd="0" destOrd="0" presId="urn:microsoft.com/office/officeart/2005/8/layout/list1"/>
    <dgm:cxn modelId="{60AC7239-232D-4B65-8AA0-B373B45BB237}" type="presParOf" srcId="{9C21320C-9122-42C5-9AA4-F0D9AF774BA2}" destId="{133AD340-D3E3-4E77-88B7-679C07DF2ACB}" srcOrd="1" destOrd="0" presId="urn:microsoft.com/office/officeart/2005/8/layout/list1"/>
    <dgm:cxn modelId="{3086084B-0FCB-4000-92C5-374C5E64192F}" type="presParOf" srcId="{433107C7-85F9-409C-BDB3-932FFC58D5B2}" destId="{313016A0-CBAD-4519-AE56-57DAB49A0FE8}" srcOrd="17" destOrd="0" presId="urn:microsoft.com/office/officeart/2005/8/layout/list1"/>
    <dgm:cxn modelId="{497963D7-7686-4E84-8E1B-6C5FCADBFC39}" type="presParOf" srcId="{433107C7-85F9-409C-BDB3-932FFC58D5B2}" destId="{82B912CE-1E97-45F8-9F8C-2DD884D4C0E4}" srcOrd="18" destOrd="0" presId="urn:microsoft.com/office/officeart/2005/8/layout/list1"/>
    <dgm:cxn modelId="{C4945330-6356-4A9A-9664-EFE6B7C1D36F}" type="presParOf" srcId="{433107C7-85F9-409C-BDB3-932FFC58D5B2}" destId="{715FF774-B5BC-4AA3-B58A-0DD0FA045326}" srcOrd="19" destOrd="0" presId="urn:microsoft.com/office/officeart/2005/8/layout/list1"/>
    <dgm:cxn modelId="{97623EDF-95C5-4572-BA58-75A9015D911C}" type="presParOf" srcId="{433107C7-85F9-409C-BDB3-932FFC58D5B2}" destId="{C2045680-1530-4567-AF6E-16F22718AD76}" srcOrd="20" destOrd="0" presId="urn:microsoft.com/office/officeart/2005/8/layout/list1"/>
    <dgm:cxn modelId="{E4B81830-406B-4303-B914-214AFEE7030B}" type="presParOf" srcId="{C2045680-1530-4567-AF6E-16F22718AD76}" destId="{883D5EFD-BBA6-471A-B43A-74A7032FF0A9}" srcOrd="0" destOrd="0" presId="urn:microsoft.com/office/officeart/2005/8/layout/list1"/>
    <dgm:cxn modelId="{A83C6A45-2FD5-4782-BE63-58A1C9287E57}" type="presParOf" srcId="{C2045680-1530-4567-AF6E-16F22718AD76}" destId="{C4E5167C-F6A6-489A-829F-4661C02E6195}" srcOrd="1" destOrd="0" presId="urn:microsoft.com/office/officeart/2005/8/layout/list1"/>
    <dgm:cxn modelId="{CBA12E70-BC29-40CB-8D64-D7973979521E}" type="presParOf" srcId="{433107C7-85F9-409C-BDB3-932FFC58D5B2}" destId="{A48B3A5C-4FC8-41C2-9F86-A7D135670A78}" srcOrd="21" destOrd="0" presId="urn:microsoft.com/office/officeart/2005/8/layout/list1"/>
    <dgm:cxn modelId="{93B4C210-0639-478D-97C3-2419BF1CBE2B}" type="presParOf" srcId="{433107C7-85F9-409C-BDB3-932FFC58D5B2}" destId="{4109600A-D3DD-49B2-B31A-F0B3E625C638}" srcOrd="22" destOrd="0" presId="urn:microsoft.com/office/officeart/2005/8/layout/list1"/>
    <dgm:cxn modelId="{2FA782F7-EEB4-4F64-8EAE-7D40B257DD61}" type="presParOf" srcId="{433107C7-85F9-409C-BDB3-932FFC58D5B2}" destId="{E61B32ED-CD3A-4ECA-854E-CA12FB8A0909}" srcOrd="23" destOrd="0" presId="urn:microsoft.com/office/officeart/2005/8/layout/list1"/>
    <dgm:cxn modelId="{5F591F29-1812-47CB-BEA5-E284F37161FE}" type="presParOf" srcId="{433107C7-85F9-409C-BDB3-932FFC58D5B2}" destId="{910DF569-153A-4BB3-A313-42D767E35CE0}" srcOrd="24" destOrd="0" presId="urn:microsoft.com/office/officeart/2005/8/layout/list1"/>
    <dgm:cxn modelId="{5BB564EB-DD1A-46FD-AFB4-187A04E115AA}" type="presParOf" srcId="{910DF569-153A-4BB3-A313-42D767E35CE0}" destId="{8E5ED4BA-A851-454B-9B4D-877A5597F1F1}" srcOrd="0" destOrd="0" presId="urn:microsoft.com/office/officeart/2005/8/layout/list1"/>
    <dgm:cxn modelId="{780128EC-E724-483C-9645-4B6884E39327}" type="presParOf" srcId="{910DF569-153A-4BB3-A313-42D767E35CE0}" destId="{04D7769E-D66F-4F90-8B06-A00F63B52C6A}" srcOrd="1" destOrd="0" presId="urn:microsoft.com/office/officeart/2005/8/layout/list1"/>
    <dgm:cxn modelId="{5A74C126-B846-4A88-B464-5FE33BA77ADF}" type="presParOf" srcId="{433107C7-85F9-409C-BDB3-932FFC58D5B2}" destId="{459D2FF1-C185-4B47-ADC8-CC895897C527}" srcOrd="25" destOrd="0" presId="urn:microsoft.com/office/officeart/2005/8/layout/list1"/>
    <dgm:cxn modelId="{492661F7-6B09-4C6D-97A6-D5D0AE6CDB18}" type="presParOf" srcId="{433107C7-85F9-409C-BDB3-932FFC58D5B2}" destId="{DA12BF1B-8FBF-4BFB-8A31-19590E8D2A6E}"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85801-E6BD-405F-A055-C8D5ECDA3215}">
      <dsp:nvSpPr>
        <dsp:cNvPr id="0" name=""/>
        <dsp:cNvSpPr/>
      </dsp:nvSpPr>
      <dsp:spPr>
        <a:xfrm>
          <a:off x="0" y="288788"/>
          <a:ext cx="9478356"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C5BB2-D62F-46B5-9484-A463C4D666B1}">
      <dsp:nvSpPr>
        <dsp:cNvPr id="0" name=""/>
        <dsp:cNvSpPr/>
      </dsp:nvSpPr>
      <dsp:spPr>
        <a:xfrm>
          <a:off x="473917" y="82148"/>
          <a:ext cx="6634849"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marL="0" lvl="0" indent="0" algn="l" defTabSz="622300">
            <a:lnSpc>
              <a:spcPct val="90000"/>
            </a:lnSpc>
            <a:spcBef>
              <a:spcPct val="0"/>
            </a:spcBef>
            <a:spcAft>
              <a:spcPct val="35000"/>
            </a:spcAft>
            <a:buNone/>
          </a:pPr>
          <a:r>
            <a:rPr lang="en-US" sz="1400" kern="1200" dirty="0"/>
            <a:t>Practice Good Password Management </a:t>
          </a:r>
        </a:p>
      </dsp:txBody>
      <dsp:txXfrm>
        <a:off x="494092" y="102323"/>
        <a:ext cx="6594499" cy="372930"/>
      </dsp:txXfrm>
    </dsp:sp>
    <dsp:sp modelId="{DBB6833D-BB17-4CAA-8831-3B5D4CA1A5C6}">
      <dsp:nvSpPr>
        <dsp:cNvPr id="0" name=""/>
        <dsp:cNvSpPr/>
      </dsp:nvSpPr>
      <dsp:spPr>
        <a:xfrm>
          <a:off x="0" y="923828"/>
          <a:ext cx="9478356" cy="352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43C35D-C22D-4B22-8D00-84583DA15ADB}">
      <dsp:nvSpPr>
        <dsp:cNvPr id="0" name=""/>
        <dsp:cNvSpPr/>
      </dsp:nvSpPr>
      <dsp:spPr>
        <a:xfrm>
          <a:off x="473917" y="717188"/>
          <a:ext cx="6634849"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marL="0" lvl="0" indent="0" algn="l" defTabSz="622300">
            <a:lnSpc>
              <a:spcPct val="90000"/>
            </a:lnSpc>
            <a:spcBef>
              <a:spcPct val="0"/>
            </a:spcBef>
            <a:spcAft>
              <a:spcPct val="35000"/>
            </a:spcAft>
            <a:buNone/>
          </a:pPr>
          <a:r>
            <a:rPr lang="en-US" sz="1400" kern="1200" dirty="0"/>
            <a:t>Use Anti-Virus (AV) Protection</a:t>
          </a:r>
        </a:p>
      </dsp:txBody>
      <dsp:txXfrm>
        <a:off x="494092" y="737363"/>
        <a:ext cx="6594499" cy="372930"/>
      </dsp:txXfrm>
    </dsp:sp>
    <dsp:sp modelId="{60EA753D-3E3F-43A7-B374-28AAE3F33F8E}">
      <dsp:nvSpPr>
        <dsp:cNvPr id="0" name=""/>
        <dsp:cNvSpPr/>
      </dsp:nvSpPr>
      <dsp:spPr>
        <a:xfrm>
          <a:off x="0" y="1558868"/>
          <a:ext cx="9478356" cy="352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B9E204-394F-4EA3-9006-BF0F8285C325}">
      <dsp:nvSpPr>
        <dsp:cNvPr id="0" name=""/>
        <dsp:cNvSpPr/>
      </dsp:nvSpPr>
      <dsp:spPr>
        <a:xfrm>
          <a:off x="473917" y="1352228"/>
          <a:ext cx="6634849"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marL="0" lvl="0" indent="0" algn="l" defTabSz="622300">
            <a:lnSpc>
              <a:spcPct val="90000"/>
            </a:lnSpc>
            <a:spcBef>
              <a:spcPct val="0"/>
            </a:spcBef>
            <a:spcAft>
              <a:spcPct val="35000"/>
            </a:spcAft>
            <a:buNone/>
          </a:pPr>
          <a:r>
            <a:rPr lang="en-US" sz="1400" kern="1200" dirty="0"/>
            <a:t>Backup Your Data</a:t>
          </a:r>
        </a:p>
      </dsp:txBody>
      <dsp:txXfrm>
        <a:off x="494092" y="1372403"/>
        <a:ext cx="6594499" cy="372930"/>
      </dsp:txXfrm>
    </dsp:sp>
    <dsp:sp modelId="{59CAFF9C-E858-4BD7-80A2-84B6D36F6C6B}">
      <dsp:nvSpPr>
        <dsp:cNvPr id="0" name=""/>
        <dsp:cNvSpPr/>
      </dsp:nvSpPr>
      <dsp:spPr>
        <a:xfrm>
          <a:off x="0" y="2193908"/>
          <a:ext cx="9478356" cy="352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0D7640-702B-46FF-9D79-19B50459C673}">
      <dsp:nvSpPr>
        <dsp:cNvPr id="0" name=""/>
        <dsp:cNvSpPr/>
      </dsp:nvSpPr>
      <dsp:spPr>
        <a:xfrm>
          <a:off x="473917" y="1987268"/>
          <a:ext cx="6634849"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marL="0" lvl="0" indent="0" algn="l" defTabSz="622300">
            <a:lnSpc>
              <a:spcPct val="90000"/>
            </a:lnSpc>
            <a:spcBef>
              <a:spcPct val="0"/>
            </a:spcBef>
            <a:spcAft>
              <a:spcPct val="35000"/>
            </a:spcAft>
            <a:buNone/>
          </a:pPr>
          <a:r>
            <a:rPr lang="en-US" sz="1400" kern="1200" dirty="0"/>
            <a:t>Watch out for Phishing Emails</a:t>
          </a:r>
        </a:p>
      </dsp:txBody>
      <dsp:txXfrm>
        <a:off x="494092" y="2007443"/>
        <a:ext cx="6594499" cy="372930"/>
      </dsp:txXfrm>
    </dsp:sp>
    <dsp:sp modelId="{82B912CE-1E97-45F8-9F8C-2DD884D4C0E4}">
      <dsp:nvSpPr>
        <dsp:cNvPr id="0" name=""/>
        <dsp:cNvSpPr/>
      </dsp:nvSpPr>
      <dsp:spPr>
        <a:xfrm>
          <a:off x="0" y="2828948"/>
          <a:ext cx="9478356" cy="352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3AD340-D3E3-4E77-88B7-679C07DF2ACB}">
      <dsp:nvSpPr>
        <dsp:cNvPr id="0" name=""/>
        <dsp:cNvSpPr/>
      </dsp:nvSpPr>
      <dsp:spPr>
        <a:xfrm>
          <a:off x="473917" y="2622308"/>
          <a:ext cx="6634849" cy="413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marL="0" lvl="0" indent="0" algn="l" defTabSz="622300">
            <a:lnSpc>
              <a:spcPct val="90000"/>
            </a:lnSpc>
            <a:spcBef>
              <a:spcPct val="0"/>
            </a:spcBef>
            <a:spcAft>
              <a:spcPct val="35000"/>
            </a:spcAft>
            <a:buNone/>
          </a:pPr>
          <a:r>
            <a:rPr lang="en-US" sz="1400" kern="1200" dirty="0"/>
            <a:t>Keep your device &amp; Software Up-To-Date</a:t>
          </a:r>
        </a:p>
      </dsp:txBody>
      <dsp:txXfrm>
        <a:off x="494092" y="2642483"/>
        <a:ext cx="6594499" cy="372930"/>
      </dsp:txXfrm>
    </dsp:sp>
    <dsp:sp modelId="{4109600A-D3DD-49B2-B31A-F0B3E625C638}">
      <dsp:nvSpPr>
        <dsp:cNvPr id="0" name=""/>
        <dsp:cNvSpPr/>
      </dsp:nvSpPr>
      <dsp:spPr>
        <a:xfrm>
          <a:off x="0" y="3463988"/>
          <a:ext cx="9478356" cy="352800"/>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C4E5167C-F6A6-489A-829F-4661C02E6195}">
      <dsp:nvSpPr>
        <dsp:cNvPr id="0" name=""/>
        <dsp:cNvSpPr/>
      </dsp:nvSpPr>
      <dsp:spPr>
        <a:xfrm>
          <a:off x="473917" y="3257348"/>
          <a:ext cx="6634849" cy="41328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marL="0" lvl="0" indent="0" algn="l" defTabSz="622300">
            <a:lnSpc>
              <a:spcPct val="90000"/>
            </a:lnSpc>
            <a:spcBef>
              <a:spcPct val="0"/>
            </a:spcBef>
            <a:spcAft>
              <a:spcPct val="35000"/>
            </a:spcAft>
            <a:buNone/>
          </a:pPr>
          <a:r>
            <a:rPr lang="en-US" sz="1400" kern="1200" dirty="0"/>
            <a:t>Use Multi-Factor Authentication (MFA)</a:t>
          </a:r>
        </a:p>
      </dsp:txBody>
      <dsp:txXfrm>
        <a:off x="494092" y="3277523"/>
        <a:ext cx="6594499" cy="372930"/>
      </dsp:txXfrm>
    </dsp:sp>
    <dsp:sp modelId="{DA12BF1B-8FBF-4BFB-8A31-19590E8D2A6E}">
      <dsp:nvSpPr>
        <dsp:cNvPr id="0" name=""/>
        <dsp:cNvSpPr/>
      </dsp:nvSpPr>
      <dsp:spPr>
        <a:xfrm>
          <a:off x="0" y="4099028"/>
          <a:ext cx="9478356" cy="352800"/>
        </a:xfrm>
        <a:prstGeom prst="rect">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04D7769E-D66F-4F90-8B06-A00F63B52C6A}">
      <dsp:nvSpPr>
        <dsp:cNvPr id="0" name=""/>
        <dsp:cNvSpPr/>
      </dsp:nvSpPr>
      <dsp:spPr>
        <a:xfrm>
          <a:off x="473917" y="3892388"/>
          <a:ext cx="6634849" cy="41328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782" tIns="0" rIns="250782" bIns="0" numCol="1" spcCol="1270" anchor="ctr" anchorCtr="0">
          <a:noAutofit/>
        </a:bodyPr>
        <a:lstStyle/>
        <a:p>
          <a:pPr marL="0" lvl="0" indent="0" algn="l" defTabSz="622300">
            <a:lnSpc>
              <a:spcPct val="90000"/>
            </a:lnSpc>
            <a:spcBef>
              <a:spcPct val="0"/>
            </a:spcBef>
            <a:spcAft>
              <a:spcPct val="35000"/>
            </a:spcAft>
            <a:buNone/>
          </a:pPr>
          <a:r>
            <a:rPr lang="en-US" sz="1400" kern="1200" dirty="0"/>
            <a:t>Stay Informed</a:t>
          </a:r>
        </a:p>
      </dsp:txBody>
      <dsp:txXfrm>
        <a:off x="494092" y="3912563"/>
        <a:ext cx="6594499"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54869-7867-42F2-AFD0-B80800ED11BD}" type="datetimeFigureOut">
              <a:rPr lang="en-IE" smtClean="0"/>
              <a:t>11/02/2022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208EE-5F5F-44CA-938A-E9A272A1C6FD}" type="slidenum">
              <a:rPr lang="en-IE" smtClean="0"/>
              <a:t>‹#›</a:t>
            </a:fld>
            <a:endParaRPr lang="en-IE"/>
          </a:p>
        </p:txBody>
      </p:sp>
    </p:spTree>
    <p:extLst>
      <p:ext uri="{BB962C8B-B14F-4D97-AF65-F5344CB8AC3E}">
        <p14:creationId xmlns:p14="http://schemas.microsoft.com/office/powerpoint/2010/main" val="306155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A6208EE-5F5F-44CA-938A-E9A272A1C6FD}" type="slidenum">
              <a:rPr lang="en-IE" smtClean="0"/>
              <a:t>3</a:t>
            </a:fld>
            <a:endParaRPr lang="en-IE"/>
          </a:p>
        </p:txBody>
      </p:sp>
    </p:spTree>
    <p:extLst>
      <p:ext uri="{BB962C8B-B14F-4D97-AF65-F5344CB8AC3E}">
        <p14:creationId xmlns:p14="http://schemas.microsoft.com/office/powerpoint/2010/main" val="2727522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IE" dirty="0"/>
              <a:t>Phishing emails are an attempt to steal usernames and passwords, bank account details, credit card numbers or other valuable information. They can also be used to infect computer systems with malware. </a:t>
            </a:r>
          </a:p>
          <a:p>
            <a:pPr lvl="1"/>
            <a:endParaRPr lang="en-IE" dirty="0"/>
          </a:p>
          <a:p>
            <a:pPr lvl="1"/>
            <a:r>
              <a:rPr lang="en-IE" dirty="0"/>
              <a:t>The messages are designed to look like emails from legitimate, trusted sources and encourage recipients to click on a link or open an attachment. Some can be quite convincing but there are some steps to take to help protect yourself online.</a:t>
            </a:r>
          </a:p>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12</a:t>
            </a:fld>
            <a:endParaRPr lang="en-IE"/>
          </a:p>
        </p:txBody>
      </p:sp>
    </p:spTree>
    <p:extLst>
      <p:ext uri="{BB962C8B-B14F-4D97-AF65-F5344CB8AC3E}">
        <p14:creationId xmlns:p14="http://schemas.microsoft.com/office/powerpoint/2010/main" val="396189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IE" dirty="0"/>
              <a:t>Phishing emails are an attempt to steal usernames and passwords, bank account details, credit card numbers or other valuable information. They can also be used to infect computer systems with malware. </a:t>
            </a:r>
          </a:p>
          <a:p>
            <a:pPr lvl="1"/>
            <a:endParaRPr lang="en-IE" dirty="0"/>
          </a:p>
          <a:p>
            <a:pPr lvl="1"/>
            <a:r>
              <a:rPr lang="en-IE" dirty="0"/>
              <a:t>The messages are designed to look like emails from legitimate, trusted sources and encourage recipients to click on a link or open an attachment. Some can be quite convincing but there are some steps to take to help protect yourself online.</a:t>
            </a:r>
          </a:p>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13</a:t>
            </a:fld>
            <a:endParaRPr lang="en-IE"/>
          </a:p>
        </p:txBody>
      </p:sp>
    </p:spTree>
    <p:extLst>
      <p:ext uri="{BB962C8B-B14F-4D97-AF65-F5344CB8AC3E}">
        <p14:creationId xmlns:p14="http://schemas.microsoft.com/office/powerpoint/2010/main" val="2546951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14</a:t>
            </a:fld>
            <a:endParaRPr lang="en-IE"/>
          </a:p>
        </p:txBody>
      </p:sp>
    </p:spTree>
    <p:extLst>
      <p:ext uri="{BB962C8B-B14F-4D97-AF65-F5344CB8AC3E}">
        <p14:creationId xmlns:p14="http://schemas.microsoft.com/office/powerpoint/2010/main" val="2594639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IE" dirty="0"/>
              <a:t>When</a:t>
            </a:r>
            <a:r>
              <a:rPr lang="en-IE" baseline="0" dirty="0"/>
              <a:t> someone clicks on a link they are brought to a website and asked for their credentials. Some of these can look exactly like legitimate sites but the most important thing to check is the address bar at the top.</a:t>
            </a:r>
          </a:p>
          <a:p>
            <a:pPr lvl="1"/>
            <a:endParaRPr lang="en-IE" baseline="0" dirty="0"/>
          </a:p>
          <a:p>
            <a:pPr lvl="1"/>
            <a:r>
              <a:rPr lang="en-IE" baseline="0" dirty="0"/>
              <a:t>This example looks exactly like the site you would go to in UL to login to access office.com, except it’s a fake site created to steal credentials</a:t>
            </a:r>
            <a:endParaRPr lang="en-IE" dirty="0"/>
          </a:p>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15</a:t>
            </a:fld>
            <a:endParaRPr lang="en-IE"/>
          </a:p>
        </p:txBody>
      </p:sp>
    </p:spTree>
    <p:extLst>
      <p:ext uri="{BB962C8B-B14F-4D97-AF65-F5344CB8AC3E}">
        <p14:creationId xmlns:p14="http://schemas.microsoft.com/office/powerpoint/2010/main" val="17767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16</a:t>
            </a:fld>
            <a:endParaRPr lang="en-IE"/>
          </a:p>
        </p:txBody>
      </p:sp>
    </p:spTree>
    <p:extLst>
      <p:ext uri="{BB962C8B-B14F-4D97-AF65-F5344CB8AC3E}">
        <p14:creationId xmlns:p14="http://schemas.microsoft.com/office/powerpoint/2010/main" val="2593621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Click on Web link to show the MS page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208EE-5F5F-44CA-938A-E9A272A1C6FD}"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842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Click on link to show Apple page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208EE-5F5F-44CA-938A-E9A272A1C6FD}"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141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A6208EE-5F5F-44CA-938A-E9A272A1C6FD}" type="slidenum">
              <a:rPr lang="en-IE" smtClean="0"/>
              <a:t>19</a:t>
            </a:fld>
            <a:endParaRPr lang="en-IE"/>
          </a:p>
        </p:txBody>
      </p:sp>
    </p:spTree>
    <p:extLst>
      <p:ext uri="{BB962C8B-B14F-4D97-AF65-F5344CB8AC3E}">
        <p14:creationId xmlns:p14="http://schemas.microsoft.com/office/powerpoint/2010/main" val="1700842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20</a:t>
            </a:fld>
            <a:endParaRPr lang="en-IE"/>
          </a:p>
        </p:txBody>
      </p:sp>
    </p:spTree>
    <p:extLst>
      <p:ext uri="{BB962C8B-B14F-4D97-AF65-F5344CB8AC3E}">
        <p14:creationId xmlns:p14="http://schemas.microsoft.com/office/powerpoint/2010/main" val="2356570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21</a:t>
            </a:fld>
            <a:endParaRPr lang="en-IE"/>
          </a:p>
        </p:txBody>
      </p:sp>
    </p:spTree>
    <p:extLst>
      <p:ext uri="{BB962C8B-B14F-4D97-AF65-F5344CB8AC3E}">
        <p14:creationId xmlns:p14="http://schemas.microsoft.com/office/powerpoint/2010/main" val="55835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a:p>
          <a:p>
            <a:r>
              <a:rPr lang="en-IE" baseline="0" dirty="0"/>
              <a:t>Universities are specifically targeted by hackers &amp; cybercriminals in attempt to gain launch ransomware across university networks or in order to steal valuable research data (Covid-19 research data is an example of this).</a:t>
            </a:r>
          </a:p>
          <a:p>
            <a:endParaRPr lang="en-IE" baseline="0" dirty="0"/>
          </a:p>
          <a:p>
            <a:r>
              <a:rPr lang="en-IE" baseline="0" dirty="0"/>
              <a:t>The examples above are of ransomware attacks from the last 12 months and these are just a sample – universities in the UK were also hit in October 2020 and a ransomware attack on Dusseldorf University Hospital led to the death of a woman in a critical condition who had to be transferred to a different hospital as the attack crippled their systems.</a:t>
            </a:r>
          </a:p>
          <a:p>
            <a:endParaRPr lang="en-IE" baseline="0" dirty="0"/>
          </a:p>
          <a:p>
            <a:r>
              <a:rPr lang="en-IE" baseline="0" dirty="0"/>
              <a:t>Students are also targeted, not just for the access they provide to a University, but also for their own valuable personal information. The example on the bottom right relates to hacking campaign carried out on students in New York, by guessing their passwords to their University portal and using that information to gain access to personal email accounts, stealing sensitive personal data.</a:t>
            </a:r>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4</a:t>
            </a:fld>
            <a:endParaRPr lang="en-IE"/>
          </a:p>
        </p:txBody>
      </p:sp>
    </p:spTree>
    <p:extLst>
      <p:ext uri="{BB962C8B-B14F-4D97-AF65-F5344CB8AC3E}">
        <p14:creationId xmlns:p14="http://schemas.microsoft.com/office/powerpoint/2010/main" val="3394263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22</a:t>
            </a:fld>
            <a:endParaRPr lang="en-IE"/>
          </a:p>
        </p:txBody>
      </p:sp>
    </p:spTree>
    <p:extLst>
      <p:ext uri="{BB962C8B-B14F-4D97-AF65-F5344CB8AC3E}">
        <p14:creationId xmlns:p14="http://schemas.microsoft.com/office/powerpoint/2010/main" val="368556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with</a:t>
            </a:r>
            <a:r>
              <a:rPr lang="en-IE" baseline="0" dirty="0"/>
              <a:t> that in mind, we’ve set out 7 simple steps that you can take to help keep your accounts and data secure – whether it relates to your studies in UL or if its your own personal data. Taking on-board any of the advice set out here will help you not only while in UL but also help keep your digital identity safe in the future.</a:t>
            </a:r>
          </a:p>
          <a:p>
            <a:endParaRPr lang="en-IE" baseline="0" dirty="0"/>
          </a:p>
          <a:p>
            <a:r>
              <a:rPr lang="en-IE" baseline="0" dirty="0"/>
              <a:t>For this workshop, we’ll go through the 7 steps outlined on this slide with more tips throughout – these tips are for everyone and there’s very little (if any) technical knowledge required.</a:t>
            </a:r>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5</a:t>
            </a:fld>
            <a:endParaRPr lang="en-IE"/>
          </a:p>
        </p:txBody>
      </p:sp>
    </p:spTree>
    <p:extLst>
      <p:ext uri="{BB962C8B-B14F-4D97-AF65-F5344CB8AC3E}">
        <p14:creationId xmlns:p14="http://schemas.microsoft.com/office/powerpoint/2010/main" val="281732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first tip is</a:t>
            </a:r>
            <a:r>
              <a:rPr lang="en-IE" baseline="0" dirty="0"/>
              <a:t> to Practice Good Password Management and what we mean by that is [in the first 4 bullet points </a:t>
            </a:r>
          </a:p>
          <a:p>
            <a:endParaRPr lang="en-IE" baseline="0" dirty="0"/>
          </a:p>
          <a:p>
            <a:r>
              <a:rPr lang="en-IE" baseline="0" dirty="0"/>
              <a:t>Use strong, secure passwords – that is passwords that are not easy to guess and cannot be cracked easily</a:t>
            </a:r>
          </a:p>
          <a:p>
            <a:r>
              <a:rPr lang="en-IE" baseline="0" dirty="0"/>
              <a:t>Avoid using the same password across multiple accounts -&gt; It only takes one site to be hacked to lose your password</a:t>
            </a:r>
          </a:p>
          <a:p>
            <a:r>
              <a:rPr lang="en-IE" baseline="0" dirty="0"/>
              <a:t>Consider using a Password Manager – Whether it’s in the browser or application, these can be very useful</a:t>
            </a:r>
          </a:p>
          <a:p>
            <a:endParaRPr lang="en-IE" baseline="0" dirty="0"/>
          </a:p>
          <a:p>
            <a:r>
              <a:rPr lang="en-IE" baseline="0" dirty="0"/>
              <a:t>It’s also possible to check if your accounts have been identified in a previous data breach -&gt; Have I Been </a:t>
            </a:r>
            <a:r>
              <a:rPr lang="en-IE" baseline="0" dirty="0" err="1"/>
              <a:t>Pwned</a:t>
            </a:r>
            <a:r>
              <a:rPr lang="en-IE" baseline="0" dirty="0"/>
              <a:t> is a great site for this and lets you enter an email address to see if it’s been involved in a previous data breach. As part of UL’s effort to keep students &amp; staff safe online, we are provided with alerts when new data breaches are discovered involving UL email addresses so we can alert users.</a:t>
            </a:r>
          </a:p>
          <a:p>
            <a:endParaRPr lang="en-IE" baseline="0" dirty="0"/>
          </a:p>
          <a:p>
            <a:r>
              <a:rPr lang="en-IE" baseline="0" dirty="0"/>
              <a:t>We also have a Password Standard in UL and this governs the minimum requirements for setting passwords when using UL IT systems &amp; resources.</a:t>
            </a:r>
          </a:p>
        </p:txBody>
      </p:sp>
      <p:sp>
        <p:nvSpPr>
          <p:cNvPr id="4" name="Slide Number Placeholder 3"/>
          <p:cNvSpPr>
            <a:spLocks noGrp="1"/>
          </p:cNvSpPr>
          <p:nvPr>
            <p:ph type="sldNum" sz="quarter" idx="10"/>
          </p:nvPr>
        </p:nvSpPr>
        <p:spPr/>
        <p:txBody>
          <a:bodyPr/>
          <a:lstStyle/>
          <a:p>
            <a:fld id="{1A6208EE-5F5F-44CA-938A-E9A272A1C6FD}" type="slidenum">
              <a:rPr lang="en-IE" smtClean="0"/>
              <a:t>6</a:t>
            </a:fld>
            <a:endParaRPr lang="en-IE"/>
          </a:p>
        </p:txBody>
      </p:sp>
    </p:spTree>
    <p:extLst>
      <p:ext uri="{BB962C8B-B14F-4D97-AF65-F5344CB8AC3E}">
        <p14:creationId xmlns:p14="http://schemas.microsoft.com/office/powerpoint/2010/main" val="286495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how</a:t>
            </a:r>
            <a:r>
              <a:rPr lang="en-IE" baseline="0" dirty="0"/>
              <a:t> can we create secure passwords? By secure, we don’t mean a password that is incredibly long and so complex that you need to write it down somewhere! </a:t>
            </a:r>
          </a:p>
          <a:p>
            <a:endParaRPr lang="en-IE" baseline="0" dirty="0"/>
          </a:p>
          <a:p>
            <a:r>
              <a:rPr lang="en-IE" baseline="0" dirty="0"/>
              <a:t>Firstly, there some common things that should be avoided –</a:t>
            </a:r>
          </a:p>
          <a:p>
            <a:pPr marL="171450" indent="-171450">
              <a:buFontTx/>
              <a:buChar char="-"/>
            </a:pPr>
            <a:r>
              <a:rPr lang="en-IE" baseline="0" dirty="0"/>
              <a:t>Easily guessable passwords -&gt; This Pa$$w0rd example meets most complexity requirements but it would be one of the first things someone would guess. Using a single word and change an A to @ or I to ! would be pretty obvious and there are dictionaries and word lists available to go through millions of combinations in minutes.</a:t>
            </a:r>
          </a:p>
          <a:p>
            <a:pPr marL="171450" indent="-171450">
              <a:buFontTx/>
              <a:buChar char="-"/>
            </a:pPr>
            <a:r>
              <a:rPr lang="en-IE" baseline="0" dirty="0"/>
              <a:t>Very similar passwords – Reusing a password by just changing 1 part, like Friday01 to Friday02 is easily guessable – if one of the passwords was found in a data breach then it a hacker would like try to just increase a number at the end or try similar passwords when trying to gain access to your account</a:t>
            </a:r>
          </a:p>
          <a:p>
            <a:pPr marL="171450" indent="-171450">
              <a:buFontTx/>
              <a:buChar char="-"/>
            </a:pPr>
            <a:r>
              <a:rPr lang="en-IE" baseline="0" dirty="0"/>
              <a:t>Personal Info – We share lots of personal information online, across social media and other sites. If you were targeted then an attacker could gather that information through social media profiles -&gt; This is how the criminals gained access to student accounts in the example on the first slide!</a:t>
            </a:r>
          </a:p>
          <a:p>
            <a:pPr marL="171450" indent="-171450">
              <a:buFontTx/>
              <a:buChar char="-"/>
            </a:pPr>
            <a:endParaRPr lang="en-IE" baseline="0" dirty="0"/>
          </a:p>
          <a:p>
            <a:pPr marL="171450" indent="-171450">
              <a:buFontTx/>
              <a:buChar char="-"/>
            </a:pPr>
            <a:r>
              <a:rPr lang="en-IE" baseline="0" dirty="0"/>
              <a:t>Personal Info can also be important for sites that require security questions to reset passwords or provide access. Its very easy to work out where someone was born, the city they grew up in or their favourite sports team. If you do have to set up security questions, its best to just make up answers that aren’t actually true!</a:t>
            </a:r>
          </a:p>
          <a:p>
            <a:pPr marL="171450" indent="-171450">
              <a:buFontTx/>
              <a:buChar char="-"/>
            </a:pPr>
            <a:endParaRPr lang="en-IE" baseline="0" dirty="0"/>
          </a:p>
          <a:p>
            <a:pPr marL="0" indent="0">
              <a:buFontTx/>
              <a:buNone/>
            </a:pPr>
            <a:r>
              <a:rPr lang="en-IE" baseline="0" dirty="0"/>
              <a:t>One way of creating a secure password, that can’t be easily guessed or cracked, is to follow the 3 word method. The steps outlined here are just a suggestion, you can vary it whatever way you like but the end product 44Tonic%Blanket%Mouse is a very strong and unique password. You can always change this so you add numbers in the middle, symbols at the end.</a:t>
            </a:r>
          </a:p>
        </p:txBody>
      </p:sp>
      <p:sp>
        <p:nvSpPr>
          <p:cNvPr id="4" name="Slide Number Placeholder 3"/>
          <p:cNvSpPr>
            <a:spLocks noGrp="1"/>
          </p:cNvSpPr>
          <p:nvPr>
            <p:ph type="sldNum" sz="quarter" idx="10"/>
          </p:nvPr>
        </p:nvSpPr>
        <p:spPr/>
        <p:txBody>
          <a:bodyPr/>
          <a:lstStyle/>
          <a:p>
            <a:fld id="{1A6208EE-5F5F-44CA-938A-E9A272A1C6FD}" type="slidenum">
              <a:rPr lang="en-IE" smtClean="0"/>
              <a:t>7</a:t>
            </a:fld>
            <a:endParaRPr lang="en-IE"/>
          </a:p>
        </p:txBody>
      </p:sp>
    </p:spTree>
    <p:extLst>
      <p:ext uri="{BB962C8B-B14F-4D97-AF65-F5344CB8AC3E}">
        <p14:creationId xmlns:p14="http://schemas.microsoft.com/office/powerpoint/2010/main" val="112524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Benefits of a Password Manager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IE" baseline="0" dirty="0"/>
              <a:t>Since you only need to remember the master password - y</a:t>
            </a:r>
            <a:r>
              <a:rPr lang="en-IE" dirty="0"/>
              <a:t>ou can have completely random and complex passwords for different accounts without having to remember each one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IE" dirty="0"/>
              <a:t>Most Password Managers will suggest</a:t>
            </a:r>
            <a:r>
              <a:rPr lang="en-IE" baseline="0" dirty="0"/>
              <a:t> a secure password when you signup to a new account online – This is much easier to create random &amp; complex passwords across all your accounts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IE" baseline="0" dirty="0"/>
              <a:t>Some Password Managers are cloud based so allow you access the encrypted passwords across multiple devices</a:t>
            </a:r>
            <a:endParaRPr lang="en-IE" dirty="0"/>
          </a:p>
          <a:p>
            <a:endParaRPr lang="en-IE" dirty="0"/>
          </a:p>
          <a:p>
            <a:r>
              <a:rPr lang="en-IE" b="1" dirty="0"/>
              <a:t>What Password</a:t>
            </a:r>
            <a:r>
              <a:rPr lang="en-IE" b="1" baseline="0" dirty="0"/>
              <a:t> Manager should I use?</a:t>
            </a:r>
          </a:p>
          <a:p>
            <a:r>
              <a:rPr lang="en-IE" b="0" dirty="0"/>
              <a:t>There</a:t>
            </a:r>
            <a:r>
              <a:rPr lang="en-IE" b="0" baseline="0" dirty="0"/>
              <a:t> is no need to pay for one if you don’t want, the free/open source options are just as secure as the paid options</a:t>
            </a:r>
          </a:p>
          <a:p>
            <a:r>
              <a:rPr lang="en-IE" b="0" baseline="0" dirty="0"/>
              <a:t>Note: </a:t>
            </a:r>
            <a:r>
              <a:rPr lang="en-IE" b="0" baseline="0" dirty="0" err="1"/>
              <a:t>LastPass</a:t>
            </a:r>
            <a:r>
              <a:rPr lang="en-IE" b="0" baseline="0" dirty="0"/>
              <a:t>, </a:t>
            </a:r>
            <a:r>
              <a:rPr lang="en-IE" b="0" baseline="0" dirty="0" err="1"/>
              <a:t>OnePass</a:t>
            </a:r>
            <a:r>
              <a:rPr lang="en-IE" b="0" baseline="0" dirty="0"/>
              <a:t>, KeePass, </a:t>
            </a:r>
            <a:r>
              <a:rPr lang="en-IE" b="0" baseline="0" dirty="0" err="1"/>
              <a:t>BitWarden</a:t>
            </a:r>
            <a:r>
              <a:rPr lang="en-IE" b="0" baseline="0" dirty="0"/>
              <a:t> &amp; </a:t>
            </a:r>
            <a:r>
              <a:rPr lang="en-IE" b="0" baseline="0" dirty="0" err="1"/>
              <a:t>Dashlane</a:t>
            </a:r>
            <a:r>
              <a:rPr lang="en-IE" b="0" baseline="0" dirty="0"/>
              <a:t> are just examples of Password Managers – UL doesn’t have a particular opinion on using one Password Manager over the other.</a:t>
            </a:r>
          </a:p>
          <a:p>
            <a:endParaRPr lang="en-IE" b="0" baseline="0" dirty="0"/>
          </a:p>
          <a:p>
            <a:r>
              <a:rPr lang="en-IE" b="0" baseline="0" dirty="0"/>
              <a:t>The browser based password managers in Chrome/Firefox/Edge are useful -&gt; If you share a device you should never allow your browser to save your credentials!</a:t>
            </a:r>
          </a:p>
          <a:p>
            <a:endParaRPr lang="en-IE" b="0" baseline="0" dirty="0"/>
          </a:p>
          <a:p>
            <a:r>
              <a:rPr lang="en-IE" b="1" baseline="0" dirty="0"/>
              <a:t>Possible Questions</a:t>
            </a:r>
          </a:p>
          <a:p>
            <a:r>
              <a:rPr lang="en-IE" b="1" baseline="0" dirty="0"/>
              <a:t>“</a:t>
            </a:r>
            <a:r>
              <a:rPr lang="en-IE" b="0" i="1" baseline="0" dirty="0"/>
              <a:t>How is it more secure to have all your passwords in 1 place, protected by 1 password?</a:t>
            </a:r>
            <a:r>
              <a:rPr lang="en-IE" b="0" baseline="0" dirty="0"/>
              <a:t>” – The biggest risk to a password being compromised is down to password reuse, using a password manager means all the other passwords can be completely random as you don’t need to remember them. It is critical however that the Master password is complex and not easily guessable – Some Password Managers also offer 2FA as another layer of security.</a:t>
            </a:r>
          </a:p>
          <a:p>
            <a:endParaRPr lang="en-IE" b="0" baseline="0" dirty="0"/>
          </a:p>
          <a:p>
            <a:endParaRPr lang="en-IE" b="1" i="0" dirty="0"/>
          </a:p>
        </p:txBody>
      </p:sp>
      <p:sp>
        <p:nvSpPr>
          <p:cNvPr id="4" name="Slide Number Placeholder 3"/>
          <p:cNvSpPr>
            <a:spLocks noGrp="1"/>
          </p:cNvSpPr>
          <p:nvPr>
            <p:ph type="sldNum" sz="quarter" idx="10"/>
          </p:nvPr>
        </p:nvSpPr>
        <p:spPr/>
        <p:txBody>
          <a:bodyPr/>
          <a:lstStyle/>
          <a:p>
            <a:fld id="{1A6208EE-5F5F-44CA-938A-E9A272A1C6FD}" type="slidenum">
              <a:rPr lang="en-IE" smtClean="0"/>
              <a:t>8</a:t>
            </a:fld>
            <a:endParaRPr lang="en-IE"/>
          </a:p>
        </p:txBody>
      </p:sp>
    </p:spTree>
    <p:extLst>
      <p:ext uri="{BB962C8B-B14F-4D97-AF65-F5344CB8AC3E}">
        <p14:creationId xmlns:p14="http://schemas.microsoft.com/office/powerpoint/2010/main" val="260896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9</a:t>
            </a:fld>
            <a:endParaRPr lang="en-IE"/>
          </a:p>
        </p:txBody>
      </p:sp>
    </p:spTree>
    <p:extLst>
      <p:ext uri="{BB962C8B-B14F-4D97-AF65-F5344CB8AC3E}">
        <p14:creationId xmlns:p14="http://schemas.microsoft.com/office/powerpoint/2010/main" val="308790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10</a:t>
            </a:fld>
            <a:endParaRPr lang="en-IE"/>
          </a:p>
        </p:txBody>
      </p:sp>
    </p:spTree>
    <p:extLst>
      <p:ext uri="{BB962C8B-B14F-4D97-AF65-F5344CB8AC3E}">
        <p14:creationId xmlns:p14="http://schemas.microsoft.com/office/powerpoint/2010/main" val="328359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11</a:t>
            </a:fld>
            <a:endParaRPr lang="en-IE"/>
          </a:p>
        </p:txBody>
      </p:sp>
    </p:spTree>
    <p:extLst>
      <p:ext uri="{BB962C8B-B14F-4D97-AF65-F5344CB8AC3E}">
        <p14:creationId xmlns:p14="http://schemas.microsoft.com/office/powerpoint/2010/main" val="3612525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5249620"/>
            <a:ext cx="7559262" cy="537713"/>
          </a:xfrm>
        </p:spPr>
        <p:txBody>
          <a:bodyPr anchor="t">
            <a:normAutofit/>
          </a:bodyPr>
          <a:lstStyle>
            <a:lvl1pPr algn="l">
              <a:defRPr sz="3038">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647936" y="5787333"/>
            <a:ext cx="7559262" cy="537713"/>
          </a:xfrm>
        </p:spPr>
        <p:txBody>
          <a:bodyPr anchor="t">
            <a:normAutofit/>
          </a:bodyPr>
          <a:lstStyle>
            <a:lvl1pPr marL="0" indent="0" algn="l">
              <a:buNone/>
              <a:defRPr sz="2363">
                <a:solidFill>
                  <a:srgbClr val="00A956"/>
                </a:solidFill>
                <a:latin typeface="Georgia" panose="02040502050405020303" pitchFamily="18" charset="0"/>
              </a:defRPr>
            </a:lvl1pPr>
            <a:lvl2pPr marL="411589" indent="0" algn="ctr">
              <a:buNone/>
              <a:defRPr sz="1800"/>
            </a:lvl2pPr>
            <a:lvl3pPr marL="823178" indent="0" algn="ctr">
              <a:buNone/>
              <a:defRPr sz="1620"/>
            </a:lvl3pPr>
            <a:lvl4pPr marL="1234767" indent="0" algn="ctr">
              <a:buNone/>
              <a:defRPr sz="1441"/>
            </a:lvl4pPr>
            <a:lvl5pPr marL="1646356" indent="0" algn="ctr">
              <a:buNone/>
              <a:defRPr sz="1441"/>
            </a:lvl5pPr>
            <a:lvl6pPr marL="2057945" indent="0" algn="ctr">
              <a:buNone/>
              <a:defRPr sz="1441"/>
            </a:lvl6pPr>
            <a:lvl7pPr marL="2469534" indent="0" algn="ctr">
              <a:buNone/>
              <a:defRPr sz="1441"/>
            </a:lvl7pPr>
            <a:lvl8pPr marL="2881122" indent="0" algn="ctr">
              <a:buNone/>
              <a:defRPr sz="1441"/>
            </a:lvl8pPr>
            <a:lvl9pPr marL="3292712" indent="0" algn="ctr">
              <a:buNone/>
              <a:defRPr sz="1441"/>
            </a:lvl9pPr>
          </a:lstStyle>
          <a:p>
            <a:r>
              <a:rPr lang="en-US"/>
              <a:t>Click to edit Master subtitle style</a:t>
            </a:r>
          </a:p>
        </p:txBody>
      </p:sp>
    </p:spTree>
    <p:extLst>
      <p:ext uri="{BB962C8B-B14F-4D97-AF65-F5344CB8AC3E}">
        <p14:creationId xmlns:p14="http://schemas.microsoft.com/office/powerpoint/2010/main" val="326806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r>
              <a:rPr lang="en-US" dirty="0"/>
              <a:t>DIGITALEVOLUTION@UL</a:t>
            </a:r>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95644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r>
              <a:rPr lang="en-US" dirty="0"/>
              <a:t>DIGITALEVOLUTION@UL</a:t>
            </a:r>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101091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4374684"/>
            <a:ext cx="7559262" cy="1220748"/>
          </a:xfrm>
        </p:spPr>
        <p:txBody>
          <a:bodyPr anchor="t">
            <a:normAutofit/>
          </a:bodyPr>
          <a:lstStyle>
            <a:lvl1pPr algn="l">
              <a:defRPr sz="3173" b="1">
                <a:solidFill>
                  <a:srgbClr val="00A956"/>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650158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2/11/2022</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512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2/11/2022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9052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647937" y="2527595"/>
            <a:ext cx="8099209" cy="454274"/>
          </a:xfrm>
        </p:spPr>
        <p:txBody>
          <a:bodyPr anchor="t"/>
          <a:lstStyle>
            <a:lvl1pPr>
              <a:defRPr sz="3038"/>
            </a:lvl1pPr>
          </a:lstStyle>
          <a:p>
            <a:r>
              <a:rPr lang="en-US"/>
              <a:t>Click to edit Master title style</a:t>
            </a:r>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647937" y="2981869"/>
            <a:ext cx="8099209" cy="447131"/>
          </a:xfrm>
        </p:spPr>
        <p:txBody>
          <a:bodyPr anchor="t"/>
          <a:lstStyle>
            <a:lvl1pPr marL="0" indent="0">
              <a:buNone/>
              <a:defRPr sz="2025">
                <a:solidFill>
                  <a:srgbClr val="005336"/>
                </a:solidFill>
              </a:defRPr>
            </a:lvl1pPr>
            <a:lvl2pPr marL="411589" indent="0">
              <a:buNone/>
              <a:defRPr sz="1800">
                <a:solidFill>
                  <a:schemeClr val="tx1">
                    <a:tint val="75000"/>
                  </a:schemeClr>
                </a:solidFill>
              </a:defRPr>
            </a:lvl2pPr>
            <a:lvl3pPr marL="823178" indent="0">
              <a:buNone/>
              <a:defRPr sz="1620">
                <a:solidFill>
                  <a:schemeClr val="tx1">
                    <a:tint val="75000"/>
                  </a:schemeClr>
                </a:solidFill>
              </a:defRPr>
            </a:lvl3pPr>
            <a:lvl4pPr marL="1234767" indent="0">
              <a:buNone/>
              <a:defRPr sz="1441">
                <a:solidFill>
                  <a:schemeClr val="tx1">
                    <a:tint val="75000"/>
                  </a:schemeClr>
                </a:solidFill>
              </a:defRPr>
            </a:lvl4pPr>
            <a:lvl5pPr marL="1646356" indent="0">
              <a:buNone/>
              <a:defRPr sz="1441">
                <a:solidFill>
                  <a:schemeClr val="tx1">
                    <a:tint val="75000"/>
                  </a:schemeClr>
                </a:solidFill>
              </a:defRPr>
            </a:lvl5pPr>
            <a:lvl6pPr marL="2057945" indent="0">
              <a:buNone/>
              <a:defRPr sz="1441">
                <a:solidFill>
                  <a:schemeClr val="tx1">
                    <a:tint val="75000"/>
                  </a:schemeClr>
                </a:solidFill>
              </a:defRPr>
            </a:lvl6pPr>
            <a:lvl7pPr marL="2469534" indent="0">
              <a:buNone/>
              <a:defRPr sz="1441">
                <a:solidFill>
                  <a:schemeClr val="tx1">
                    <a:tint val="75000"/>
                  </a:schemeClr>
                </a:solidFill>
              </a:defRPr>
            </a:lvl7pPr>
            <a:lvl8pPr marL="2881122" indent="0">
              <a:buNone/>
              <a:defRPr sz="1441">
                <a:solidFill>
                  <a:schemeClr val="tx1">
                    <a:tint val="75000"/>
                  </a:schemeClr>
                </a:solidFill>
              </a:defRPr>
            </a:lvl8pPr>
            <a:lvl9pPr marL="3292712" indent="0">
              <a:buNone/>
              <a:defRPr sz="144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endParaRPr lang="en-US" dirty="0"/>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2537752" y="3645569"/>
            <a:ext cx="1781826" cy="510380"/>
          </a:xfrm>
        </p:spPr>
        <p:txBody>
          <a:bodyPr/>
          <a:lstStyle>
            <a:lvl1pPr marL="0" indent="0">
              <a:buNone/>
              <a:defRPr/>
            </a:lvl1pPr>
          </a:lstStyle>
          <a:p>
            <a:r>
              <a:rPr lang="en-US" dirty="0"/>
              <a:t>Click icon to add picture</a:t>
            </a:r>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937" y="3402531"/>
            <a:ext cx="1781826" cy="1002532"/>
          </a:xfrm>
          <a:prstGeom prst="rect">
            <a:avLst/>
          </a:prstGeom>
        </p:spPr>
      </p:pic>
    </p:spTree>
    <p:extLst>
      <p:ext uri="{BB962C8B-B14F-4D97-AF65-F5344CB8AC3E}">
        <p14:creationId xmlns:p14="http://schemas.microsoft.com/office/powerpoint/2010/main" val="405281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lvl1pPr>
              <a:defRPr b="1">
                <a:solidFill>
                  <a:srgbClr val="0070C0"/>
                </a:solidFill>
              </a:defRPr>
            </a:lvl1p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45582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7" y="1628355"/>
            <a:ext cx="5181600"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6172201" y="1628354"/>
            <a:ext cx="4991337" cy="4351338"/>
          </a:xfrm>
        </p:spPr>
        <p:txBody>
          <a:bodyPr/>
          <a:lstStyle>
            <a:lvl1pPr>
              <a:lnSpc>
                <a:spcPts val="2903"/>
              </a:lnSpc>
              <a:defRPr sz="1688" b="1"/>
            </a:lvl1pPr>
            <a:lvl2pPr>
              <a:lnSpc>
                <a:spcPts val="2903"/>
              </a:lnSpc>
              <a:defRPr sz="1688" b="1"/>
            </a:lvl2pPr>
            <a:lvl3pPr>
              <a:lnSpc>
                <a:spcPts val="2903"/>
              </a:lnSpc>
              <a:defRPr sz="1688" b="1"/>
            </a:lvl3pPr>
            <a:lvl4pPr>
              <a:lnSpc>
                <a:spcPts val="2903"/>
              </a:lnSpc>
              <a:defRPr sz="1688" b="1"/>
            </a:lvl4pPr>
            <a:lvl5pPr>
              <a:lnSpc>
                <a:spcPts val="2903"/>
              </a:lnSpc>
              <a:defRPr sz="1688"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dirty="0"/>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7" y="2940152"/>
            <a:ext cx="5181600"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Tree>
    <p:extLst>
      <p:ext uri="{BB962C8B-B14F-4D97-AF65-F5344CB8AC3E}">
        <p14:creationId xmlns:p14="http://schemas.microsoft.com/office/powerpoint/2010/main" val="307686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9" y="1628355"/>
            <a:ext cx="4859525"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dirty="0"/>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9" y="2940152"/>
            <a:ext cx="4859525"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5669446" y="1628355"/>
            <a:ext cx="5939420" cy="3645569"/>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39484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dirty="0"/>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87493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dirty="0"/>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156610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dirty="0"/>
              <a:t>Click icon to add picture</a:t>
            </a:r>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98738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dirty="0"/>
              <a:t>Click icon to add picture</a:t>
            </a:r>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dirty="0"/>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96924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647937" y="826329"/>
            <a:ext cx="10515600" cy="704101"/>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647937" y="1628354"/>
            <a:ext cx="10515600" cy="322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647937" y="6318987"/>
            <a:ext cx="2743200" cy="365125"/>
          </a:xfrm>
          <a:prstGeom prst="rect">
            <a:avLst/>
          </a:prstGeom>
        </p:spPr>
        <p:txBody>
          <a:bodyPr vert="horz" lIns="91440" tIns="45720" rIns="91440" bIns="45720" rtlCol="0" anchor="ctr">
            <a:noAutofit/>
          </a:bodyPr>
          <a:lstStyle>
            <a:lvl1pPr algn="l">
              <a:defRPr sz="1080">
                <a:solidFill>
                  <a:srgbClr val="005336"/>
                </a:solidFill>
                <a:latin typeface="Helvetica" pitchFamily="2" charset="0"/>
              </a:defRPr>
            </a:lvl1pPr>
          </a:lstStyle>
          <a:p>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3391136" y="6318987"/>
            <a:ext cx="4114800" cy="365125"/>
          </a:xfrm>
          <a:prstGeom prst="rect">
            <a:avLst/>
          </a:prstGeom>
        </p:spPr>
        <p:txBody>
          <a:bodyPr vert="horz" lIns="91440" tIns="45720" rIns="91440" bIns="45720" rtlCol="0" anchor="ctr">
            <a:noAutofit/>
          </a:bodyPr>
          <a:lstStyle>
            <a:lvl1pPr algn="ctr">
              <a:defRPr sz="1080">
                <a:solidFill>
                  <a:srgbClr val="005336"/>
                </a:solidFill>
                <a:latin typeface="Helvetica" pitchFamily="2" charset="0"/>
              </a:defRPr>
            </a:lvl1pPr>
          </a:lstStyle>
          <a:p>
            <a:r>
              <a:rPr lang="en-US" dirty="0"/>
              <a:t>DIGITALEVOLUTION@UL</a:t>
            </a:r>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7505937" y="6318987"/>
            <a:ext cx="2237187" cy="365125"/>
          </a:xfrm>
          <a:prstGeom prst="rect">
            <a:avLst/>
          </a:prstGeom>
        </p:spPr>
        <p:txBody>
          <a:bodyPr vert="horz" lIns="91440" tIns="45720" rIns="91440" bIns="45720" rtlCol="0" anchor="ctr">
            <a:noAutofit/>
          </a:bodyPr>
          <a:lstStyle>
            <a:lvl1pPr algn="r">
              <a:defRPr sz="1080">
                <a:solidFill>
                  <a:srgbClr val="005336"/>
                </a:solidFill>
                <a:latin typeface="Helvetica" pitchFamily="2" charset="0"/>
              </a:defRPr>
            </a:lvl1pPr>
          </a:lstStyle>
          <a:p>
            <a:fld id="{78BCC47E-4B7D-1647-9F80-3037E352F95F}" type="slidenum">
              <a:rPr lang="en-US" smtClean="0"/>
              <a:pPr/>
              <a:t>‹#›</a:t>
            </a:fld>
            <a:endParaRPr lang="en-US" dirty="0"/>
          </a:p>
        </p:txBody>
      </p:sp>
    </p:spTree>
    <p:extLst>
      <p:ext uri="{BB962C8B-B14F-4D97-AF65-F5344CB8AC3E}">
        <p14:creationId xmlns:p14="http://schemas.microsoft.com/office/powerpoint/2010/main" val="120776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823178" rtl="0" eaLnBrk="1" latinLnBrk="0" hangingPunct="1">
        <a:lnSpc>
          <a:spcPct val="90000"/>
        </a:lnSpc>
        <a:spcBef>
          <a:spcPct val="0"/>
        </a:spcBef>
        <a:buNone/>
        <a:defRPr sz="3038" b="0" kern="1200">
          <a:solidFill>
            <a:srgbClr val="005336"/>
          </a:solidFill>
          <a:latin typeface="Georgia" panose="02040502050405020303" pitchFamily="18" charset="0"/>
          <a:ea typeface="+mj-ea"/>
          <a:cs typeface="+mj-cs"/>
        </a:defRPr>
      </a:lvl1pPr>
    </p:titleStyle>
    <p:body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78" rtl="0" eaLnBrk="1" latinLnBrk="0" hangingPunct="1">
        <a:defRPr sz="1620" kern="1200">
          <a:solidFill>
            <a:schemeClr val="tx1"/>
          </a:solidFill>
          <a:latin typeface="+mn-lt"/>
          <a:ea typeface="+mn-ea"/>
          <a:cs typeface="+mn-cs"/>
        </a:defRPr>
      </a:lvl1pPr>
      <a:lvl2pPr marL="411589" algn="l" defTabSz="823178" rtl="0" eaLnBrk="1" latinLnBrk="0" hangingPunct="1">
        <a:defRPr sz="1620" kern="1200">
          <a:solidFill>
            <a:schemeClr val="tx1"/>
          </a:solidFill>
          <a:latin typeface="+mn-lt"/>
          <a:ea typeface="+mn-ea"/>
          <a:cs typeface="+mn-cs"/>
        </a:defRPr>
      </a:lvl2pPr>
      <a:lvl3pPr marL="823178" algn="l" defTabSz="823178" rtl="0" eaLnBrk="1" latinLnBrk="0" hangingPunct="1">
        <a:defRPr sz="1620" kern="1200">
          <a:solidFill>
            <a:schemeClr val="tx1"/>
          </a:solidFill>
          <a:latin typeface="+mn-lt"/>
          <a:ea typeface="+mn-ea"/>
          <a:cs typeface="+mn-cs"/>
        </a:defRPr>
      </a:lvl3pPr>
      <a:lvl4pPr marL="1234767" algn="l" defTabSz="823178" rtl="0" eaLnBrk="1" latinLnBrk="0" hangingPunct="1">
        <a:defRPr sz="1620" kern="1200">
          <a:solidFill>
            <a:schemeClr val="tx1"/>
          </a:solidFill>
          <a:latin typeface="+mn-lt"/>
          <a:ea typeface="+mn-ea"/>
          <a:cs typeface="+mn-cs"/>
        </a:defRPr>
      </a:lvl4pPr>
      <a:lvl5pPr marL="1646356" algn="l" defTabSz="823178" rtl="0" eaLnBrk="1" latinLnBrk="0" hangingPunct="1">
        <a:defRPr sz="1620" kern="1200">
          <a:solidFill>
            <a:schemeClr val="tx1"/>
          </a:solidFill>
          <a:latin typeface="+mn-lt"/>
          <a:ea typeface="+mn-ea"/>
          <a:cs typeface="+mn-cs"/>
        </a:defRPr>
      </a:lvl5pPr>
      <a:lvl6pPr marL="2057945" algn="l" defTabSz="823178" rtl="0" eaLnBrk="1" latinLnBrk="0" hangingPunct="1">
        <a:defRPr sz="1620" kern="1200">
          <a:solidFill>
            <a:schemeClr val="tx1"/>
          </a:solidFill>
          <a:latin typeface="+mn-lt"/>
          <a:ea typeface="+mn-ea"/>
          <a:cs typeface="+mn-cs"/>
        </a:defRPr>
      </a:lvl6pPr>
      <a:lvl7pPr marL="2469534" algn="l" defTabSz="823178" rtl="0" eaLnBrk="1" latinLnBrk="0" hangingPunct="1">
        <a:defRPr sz="1620" kern="1200">
          <a:solidFill>
            <a:schemeClr val="tx1"/>
          </a:solidFill>
          <a:latin typeface="+mn-lt"/>
          <a:ea typeface="+mn-ea"/>
          <a:cs typeface="+mn-cs"/>
        </a:defRPr>
      </a:lvl7pPr>
      <a:lvl8pPr marL="2881122" algn="l" defTabSz="823178" rtl="0" eaLnBrk="1" latinLnBrk="0" hangingPunct="1">
        <a:defRPr sz="1620" kern="1200">
          <a:solidFill>
            <a:schemeClr val="tx1"/>
          </a:solidFill>
          <a:latin typeface="+mn-lt"/>
          <a:ea typeface="+mn-ea"/>
          <a:cs typeface="+mn-cs"/>
        </a:defRPr>
      </a:lvl8pPr>
      <a:lvl9pPr marL="3292712" algn="l" defTabSz="823178"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2/11/2022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915697459"/>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tl.blog/" TargetMode="External"/><Relationship Id="rId2" Type="http://schemas.openxmlformats.org/officeDocument/2006/relationships/hyperlink" Target="https://www.ul.ie/ctl/levul-student-digital-skills-development#details" TargetMode="Externa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https://support.microsoft.com/en-us/windows/tips-to-improve-pc-performance-in-windows-b3b3ef5b-5953-fb6a-2528-4bbed82fba96#Category=Windows_11" TargetMode="Externa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eur03.safelinks.protection.outlook.com/?url=https%3A%2F%2Fsupport.apple.com%2Fen-ie%2FHT202731&amp;data=04%7C01%7CAnna.Marie.Gildea%40ul.ie%7C9db619acdbd44ac9751c08d9e7cf1810%7C0084b9243ab4411692519939f695e54c%7C0%7C0%7C637795698907594493%7CUnknown%7CTWFpbGZsb3d8eyJWIjoiMC4wLjAwMDAiLCJQIjoiV2luMzIiLCJBTiI6Ik1haWwiLCJXVCI6Mn0%3D%7C3000&amp;sdata=dmXcWve61oLLFILjMnmu3dCJL8lW46H%2FoZx5AqcfkGE%3D&amp;reserved=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ulsites.ul.ie/itd/password-management"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hyperlink" Target="https://ul.topdesk.ne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https://edtl.blog/"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hyperlink" Target="https://portswigger.net/daily-swig/ransomware-attack-maastricht-university-pays-out-220-000-to-cybercrooks" TargetMode="External"/><Relationship Id="rId3" Type="http://schemas.openxmlformats.org/officeDocument/2006/relationships/image" Target="../media/image16.png"/><Relationship Id="rId7" Type="http://schemas.openxmlformats.org/officeDocument/2006/relationships/hyperlink" Target="https://www.bleepingcomputer.com/news/security/university-of-utah-hit-by-ransomware-pays-457k-rans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bbc.com/news/technology-53214783" TargetMode="External"/><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hyperlink" Target="https://www.theregister.com/2021/02/11/hacker_suny_picture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haveibeenpwned.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ulsites.ul.ie/itd/node/2220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E7FC-E1BF-40E4-8A49-4F2445B277A1}"/>
              </a:ext>
            </a:extLst>
          </p:cNvPr>
          <p:cNvSpPr>
            <a:spLocks noGrp="1"/>
          </p:cNvSpPr>
          <p:nvPr>
            <p:ph type="title"/>
          </p:nvPr>
        </p:nvSpPr>
        <p:spPr>
          <a:xfrm>
            <a:off x="783771" y="859536"/>
            <a:ext cx="5168296" cy="1170432"/>
          </a:xfrm>
        </p:spPr>
        <p:txBody>
          <a:bodyPr anchor="t">
            <a:normAutofit/>
          </a:bodyPr>
          <a:lstStyle/>
          <a:p>
            <a:r>
              <a:rPr lang="en-IE"/>
              <a:t>👋 Hello &amp; Welcome</a:t>
            </a:r>
          </a:p>
        </p:txBody>
      </p:sp>
      <p:sp>
        <p:nvSpPr>
          <p:cNvPr id="3" name="Content Placeholder 2">
            <a:extLst>
              <a:ext uri="{FF2B5EF4-FFF2-40B4-BE49-F238E27FC236}">
                <a16:creationId xmlns:a16="http://schemas.microsoft.com/office/drawing/2014/main" id="{619E63D2-F6DD-474C-B47C-5B1DA0E7F266}"/>
              </a:ext>
            </a:extLst>
          </p:cNvPr>
          <p:cNvSpPr>
            <a:spLocks noGrp="1"/>
          </p:cNvSpPr>
          <p:nvPr>
            <p:ph idx="1"/>
          </p:nvPr>
        </p:nvSpPr>
        <p:spPr>
          <a:xfrm>
            <a:off x="438912" y="2512611"/>
            <a:ext cx="5657088" cy="4044943"/>
          </a:xfrm>
        </p:spPr>
        <p:txBody>
          <a:bodyPr vert="horz" lIns="91440" tIns="45720" rIns="91440" bIns="45720" rtlCol="0" anchor="t">
            <a:normAutofit/>
          </a:bodyPr>
          <a:lstStyle/>
          <a:p>
            <a:pPr marL="0" indent="0">
              <a:buNone/>
            </a:pPr>
            <a:r>
              <a:rPr lang="en-IE" dirty="0"/>
              <a:t>⏳ This session will begin shortly.</a:t>
            </a:r>
          </a:p>
          <a:p>
            <a:pPr marL="0" indent="0">
              <a:buNone/>
            </a:pPr>
            <a:endParaRPr lang="en-IE" dirty="0"/>
          </a:p>
          <a:p>
            <a:pPr marL="0" indent="0">
              <a:buNone/>
            </a:pPr>
            <a:r>
              <a:rPr lang="en-IE" dirty="0"/>
              <a:t>While you wait, please download the slides for today’s session from the </a:t>
            </a:r>
            <a:r>
              <a:rPr lang="en-IE" b="0" i="0" u="sng" strike="noStrike" dirty="0" err="1">
                <a:solidFill>
                  <a:srgbClr val="6B9F25"/>
                </a:solidFill>
                <a:effectLst/>
                <a:latin typeface="Avenir Next LT Pro" panose="020B0504020202020204" pitchFamily="34" charset="0"/>
                <a:hlinkClick r:id="rId2"/>
              </a:rPr>
              <a:t>LevUL</a:t>
            </a:r>
            <a:r>
              <a:rPr lang="en-IE" b="0" i="0" u="sng" strike="noStrike">
                <a:solidFill>
                  <a:srgbClr val="6B9F25"/>
                </a:solidFill>
                <a:effectLst/>
                <a:latin typeface="Avenir Next LT Pro" panose="020B0504020202020204" pitchFamily="34" charset="0"/>
                <a:hlinkClick r:id="rId2"/>
              </a:rPr>
              <a:t> up website</a:t>
            </a:r>
            <a:r>
              <a:rPr lang="en-IE"/>
              <a:t>.</a:t>
            </a:r>
            <a:endParaRPr lang="en-IE" dirty="0"/>
          </a:p>
        </p:txBody>
      </p:sp>
      <p:pic>
        <p:nvPicPr>
          <p:cNvPr id="5" name="Content Placeholder 6">
            <a:hlinkClick r:id="rId3"/>
            <a:extLst>
              <a:ext uri="{FF2B5EF4-FFF2-40B4-BE49-F238E27FC236}">
                <a16:creationId xmlns:a16="http://schemas.microsoft.com/office/drawing/2014/main" id="{0327B0A6-14F7-4670-BDDE-9EC0469B1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7738" y="5809945"/>
            <a:ext cx="2603863" cy="1048055"/>
          </a:xfrm>
          <a:prstGeom prst="rect">
            <a:avLst/>
          </a:prstGeom>
        </p:spPr>
      </p:pic>
      <p:pic>
        <p:nvPicPr>
          <p:cNvPr id="7" name="Picture 6" descr="Logo, company name&#10;&#10;Description automatically generated">
            <a:extLst>
              <a:ext uri="{FF2B5EF4-FFF2-40B4-BE49-F238E27FC236}">
                <a16:creationId xmlns:a16="http://schemas.microsoft.com/office/drawing/2014/main" id="{1B20D473-BC7D-40AF-96CA-909B68CB61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328" r="11870"/>
          <a:stretch/>
        </p:blipFill>
        <p:spPr>
          <a:xfrm>
            <a:off x="6444513" y="1004927"/>
            <a:ext cx="5657088" cy="4311656"/>
          </a:xfrm>
          <a:prstGeom prst="rect">
            <a:avLst/>
          </a:prstGeom>
        </p:spPr>
      </p:pic>
      <p:sp>
        <p:nvSpPr>
          <p:cNvPr id="8" name="TextBox 7">
            <a:extLst>
              <a:ext uri="{FF2B5EF4-FFF2-40B4-BE49-F238E27FC236}">
                <a16:creationId xmlns:a16="http://schemas.microsoft.com/office/drawing/2014/main" id="{5CD146F5-D9B2-4E43-A439-F85BD7247F17}"/>
              </a:ext>
            </a:extLst>
          </p:cNvPr>
          <p:cNvSpPr txBox="1"/>
          <p:nvPr/>
        </p:nvSpPr>
        <p:spPr>
          <a:xfrm>
            <a:off x="7101309" y="6372888"/>
            <a:ext cx="2171748" cy="369332"/>
          </a:xfrm>
          <a:prstGeom prst="rect">
            <a:avLst/>
          </a:prstGeom>
          <a:noFill/>
        </p:spPr>
        <p:txBody>
          <a:bodyPr wrap="none" rtlCol="0">
            <a:spAutoFit/>
          </a:bodyPr>
          <a:lstStyle/>
          <a:p>
            <a:r>
              <a:rPr lang="en-IE"/>
              <a:t>In association with:</a:t>
            </a:r>
          </a:p>
        </p:txBody>
      </p:sp>
    </p:spTree>
    <p:extLst>
      <p:ext uri="{BB962C8B-B14F-4D97-AF65-F5344CB8AC3E}">
        <p14:creationId xmlns:p14="http://schemas.microsoft.com/office/powerpoint/2010/main" val="355502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10</a:t>
            </a:fld>
            <a:endParaRPr lang="en-US" dirty="0"/>
          </a:p>
        </p:txBody>
      </p:sp>
      <p:sp>
        <p:nvSpPr>
          <p:cNvPr id="10" name="Rectangle 9"/>
          <p:cNvSpPr/>
          <p:nvPr/>
        </p:nvSpPr>
        <p:spPr>
          <a:xfrm>
            <a:off x="630856" y="1360824"/>
            <a:ext cx="9607666" cy="4896490"/>
          </a:xfrm>
          <a:prstGeom prst="rect">
            <a:avLst/>
          </a:prstGeom>
          <a:ln>
            <a:solidFill>
              <a:srgbClr val="00206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rgbClr val="002060"/>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Use Anti-Virus (AV) Protection</a:t>
              </a:r>
            </a:p>
          </p:txBody>
        </p:sp>
      </p:grpSp>
      <p:sp>
        <p:nvSpPr>
          <p:cNvPr id="7" name="TextBox 6"/>
          <p:cNvSpPr txBox="1"/>
          <p:nvPr/>
        </p:nvSpPr>
        <p:spPr>
          <a:xfrm>
            <a:off x="783947" y="1460489"/>
            <a:ext cx="4557310" cy="3816429"/>
          </a:xfrm>
          <a:prstGeom prst="rect">
            <a:avLst/>
          </a:prstGeom>
          <a:noFill/>
        </p:spPr>
        <p:txBody>
          <a:bodyPr wrap="square" rtlCol="0">
            <a:spAutoFit/>
          </a:bodyPr>
          <a:lstStyle/>
          <a:p>
            <a:r>
              <a:rPr lang="en-IE" b="1" dirty="0">
                <a:solidFill>
                  <a:srgbClr val="002060"/>
                </a:solidFill>
              </a:rPr>
              <a:t>Does this mean I need to buy an AV product?</a:t>
            </a:r>
          </a:p>
          <a:p>
            <a:r>
              <a:rPr lang="en-IE" sz="1600" dirty="0">
                <a:solidFill>
                  <a:srgbClr val="002060"/>
                </a:solidFill>
              </a:rPr>
              <a:t>No, there are some free solutions already available that you can use. </a:t>
            </a:r>
          </a:p>
          <a:p>
            <a:endParaRPr lang="en-IE" sz="1600" dirty="0">
              <a:solidFill>
                <a:srgbClr val="002060"/>
              </a:solidFill>
            </a:endParaRPr>
          </a:p>
          <a:p>
            <a:r>
              <a:rPr lang="en-IE" sz="1600" b="1" dirty="0">
                <a:solidFill>
                  <a:srgbClr val="002060"/>
                </a:solidFill>
              </a:rPr>
              <a:t>Windows 10 - </a:t>
            </a:r>
            <a:r>
              <a:rPr lang="en-IE" sz="1600" dirty="0">
                <a:solidFill>
                  <a:srgbClr val="002060"/>
                </a:solidFill>
              </a:rPr>
              <a:t>Windows Defender comes as standard and offers good protection.</a:t>
            </a:r>
          </a:p>
          <a:p>
            <a:endParaRPr lang="en-IE" sz="1600" b="1" dirty="0">
              <a:solidFill>
                <a:srgbClr val="002060"/>
              </a:solidFill>
            </a:endParaRPr>
          </a:p>
          <a:p>
            <a:r>
              <a:rPr lang="en-IE" sz="1600" b="1" dirty="0" err="1">
                <a:solidFill>
                  <a:srgbClr val="002060"/>
                </a:solidFill>
              </a:rPr>
              <a:t>macOS</a:t>
            </a:r>
            <a:r>
              <a:rPr lang="en-IE" sz="1600" dirty="0">
                <a:solidFill>
                  <a:srgbClr val="002060"/>
                </a:solidFill>
              </a:rPr>
              <a:t> – </a:t>
            </a:r>
            <a:r>
              <a:rPr lang="en-IE" sz="1600" dirty="0" err="1">
                <a:solidFill>
                  <a:srgbClr val="002060"/>
                </a:solidFill>
              </a:rPr>
              <a:t>Xprotect</a:t>
            </a:r>
            <a:r>
              <a:rPr lang="en-IE" sz="1600" dirty="0">
                <a:solidFill>
                  <a:srgbClr val="002060"/>
                </a:solidFill>
              </a:rPr>
              <a:t> is built-in and offers protection against common threats.</a:t>
            </a:r>
          </a:p>
          <a:p>
            <a:endParaRPr lang="en-IE" sz="1600" dirty="0">
              <a:solidFill>
                <a:srgbClr val="002060"/>
              </a:solidFill>
            </a:endParaRPr>
          </a:p>
          <a:p>
            <a:r>
              <a:rPr lang="en-IE" sz="1600" dirty="0">
                <a:solidFill>
                  <a:srgbClr val="002060"/>
                </a:solidFill>
              </a:rPr>
              <a:t>Paid for AV products often offer additional functionality over basic free versions and can be useful. The most important thing is to only use tools from trusted companies!</a:t>
            </a:r>
          </a:p>
          <a:p>
            <a:endParaRPr lang="en-IE" sz="1600" dirty="0">
              <a:solidFill>
                <a:srgbClr val="002060"/>
              </a:solidFill>
            </a:endParaRPr>
          </a:p>
        </p:txBody>
      </p:sp>
      <p:sp>
        <p:nvSpPr>
          <p:cNvPr id="14" name="TextBox 13"/>
          <p:cNvSpPr txBox="1"/>
          <p:nvPr/>
        </p:nvSpPr>
        <p:spPr>
          <a:xfrm>
            <a:off x="5341257" y="1452829"/>
            <a:ext cx="4767385" cy="2585323"/>
          </a:xfrm>
          <a:prstGeom prst="rect">
            <a:avLst/>
          </a:prstGeom>
          <a:noFill/>
        </p:spPr>
        <p:txBody>
          <a:bodyPr wrap="square" rtlCol="0">
            <a:spAutoFit/>
          </a:bodyPr>
          <a:lstStyle/>
          <a:p>
            <a:r>
              <a:rPr lang="en-IE" b="1" dirty="0">
                <a:solidFill>
                  <a:srgbClr val="002060"/>
                </a:solidFill>
              </a:rPr>
              <a:t>How to make sure AV protects you:</a:t>
            </a:r>
          </a:p>
          <a:p>
            <a:r>
              <a:rPr lang="en-IE" sz="1600" dirty="0">
                <a:solidFill>
                  <a:srgbClr val="002060"/>
                </a:solidFill>
              </a:rPr>
              <a:t>Whatever AV tool you use, there are some simple steps will help protect you:</a:t>
            </a:r>
          </a:p>
          <a:p>
            <a:endParaRPr lang="en-IE" sz="1600" dirty="0">
              <a:solidFill>
                <a:srgbClr val="002060"/>
              </a:solidFill>
            </a:endParaRPr>
          </a:p>
          <a:p>
            <a:r>
              <a:rPr lang="en-IE" sz="1600" dirty="0">
                <a:solidFill>
                  <a:srgbClr val="002060"/>
                </a:solidFill>
              </a:rPr>
              <a:t>1 – Make sure the AV product is running! AV products will automatically update to identify the latest threats once they are running.</a:t>
            </a:r>
          </a:p>
          <a:p>
            <a:endParaRPr lang="en-IE" sz="1600" dirty="0">
              <a:solidFill>
                <a:srgbClr val="002060"/>
              </a:solidFill>
            </a:endParaRPr>
          </a:p>
          <a:p>
            <a:r>
              <a:rPr lang="en-IE" sz="1600" dirty="0">
                <a:solidFill>
                  <a:srgbClr val="002060"/>
                </a:solidFill>
              </a:rPr>
              <a:t>2 – Check that your AV is setup to scan your machine regularly!</a:t>
            </a:r>
          </a:p>
        </p:txBody>
      </p:sp>
      <p:pic>
        <p:nvPicPr>
          <p:cNvPr id="2" name="Picture 1">
            <a:extLst>
              <a:ext uri="{FF2B5EF4-FFF2-40B4-BE49-F238E27FC236}">
                <a16:creationId xmlns:a16="http://schemas.microsoft.com/office/drawing/2014/main" id="{DEED3D0A-9E41-483D-A537-8FE8D7C4B27B}"/>
              </a:ext>
            </a:extLst>
          </p:cNvPr>
          <p:cNvPicPr>
            <a:picLocks noChangeAspect="1"/>
          </p:cNvPicPr>
          <p:nvPr/>
        </p:nvPicPr>
        <p:blipFill>
          <a:blip r:embed="rId3"/>
          <a:stretch>
            <a:fillRect/>
          </a:stretch>
        </p:blipFill>
        <p:spPr>
          <a:xfrm>
            <a:off x="10469984" y="1062721"/>
            <a:ext cx="1542422" cy="1170533"/>
          </a:xfrm>
          <a:prstGeom prst="rect">
            <a:avLst/>
          </a:prstGeom>
        </p:spPr>
      </p:pic>
    </p:spTree>
    <p:extLst>
      <p:ext uri="{BB962C8B-B14F-4D97-AF65-F5344CB8AC3E}">
        <p14:creationId xmlns:p14="http://schemas.microsoft.com/office/powerpoint/2010/main" val="3387952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11</a:t>
            </a:fld>
            <a:endParaRPr lang="en-US" dirty="0"/>
          </a:p>
        </p:txBody>
      </p:sp>
      <p:sp>
        <p:nvSpPr>
          <p:cNvPr id="10" name="Rectangle 9"/>
          <p:cNvSpPr/>
          <p:nvPr/>
        </p:nvSpPr>
        <p:spPr>
          <a:xfrm>
            <a:off x="606649" y="1287548"/>
            <a:ext cx="9607666" cy="4896490"/>
          </a:xfrm>
          <a:prstGeom prst="rect">
            <a:avLst/>
          </a:prstGeom>
          <a:ln>
            <a:solidFill>
              <a:srgbClr val="FFC00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rgbClr val="FFC000"/>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b="1" dirty="0"/>
                <a:t>Backup Your Data</a:t>
              </a:r>
            </a:p>
          </p:txBody>
        </p:sp>
      </p:grpSp>
      <p:pic>
        <p:nvPicPr>
          <p:cNvPr id="2052" name="Picture 4" descr="https://hackmag.com/wp-content/uploads/2015/03/11682625885_748d66e641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5652" y="1660423"/>
            <a:ext cx="3207556" cy="2405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2317" y="1495774"/>
            <a:ext cx="6528187" cy="3970318"/>
          </a:xfrm>
          <a:prstGeom prst="rect">
            <a:avLst/>
          </a:prstGeom>
          <a:noFill/>
        </p:spPr>
        <p:txBody>
          <a:bodyPr wrap="square" rtlCol="0">
            <a:spAutoFit/>
          </a:bodyPr>
          <a:lstStyle/>
          <a:p>
            <a:r>
              <a:rPr lang="en-IE" dirty="0"/>
              <a:t>Making sure you have a backup of your data is one of the most important things you can do when studying in UL. </a:t>
            </a:r>
          </a:p>
          <a:p>
            <a:endParaRPr lang="en-IE" dirty="0"/>
          </a:p>
          <a:p>
            <a:r>
              <a:rPr lang="en-IE" b="1" dirty="0"/>
              <a:t>You don’t want to find that the only copy of your thesis was stored on a laptop that has just crashed or that you actually deleted the wrong version!</a:t>
            </a:r>
          </a:p>
          <a:p>
            <a:endParaRPr lang="en-IE" b="1" dirty="0"/>
          </a:p>
          <a:p>
            <a:r>
              <a:rPr lang="en-IE" b="1" dirty="0">
                <a:solidFill>
                  <a:schemeClr val="accent4"/>
                </a:solidFill>
              </a:rPr>
              <a:t>OneDrive</a:t>
            </a:r>
          </a:p>
          <a:p>
            <a:r>
              <a:rPr lang="en-IE" dirty="0"/>
              <a:t>As a student in UL, you have access to OneDrive as part of the Microsoft suite. Using OneDrive to store documents means that you will be able to access them from any device.</a:t>
            </a:r>
          </a:p>
          <a:p>
            <a:endParaRPr lang="en-IE" dirty="0"/>
          </a:p>
          <a:p>
            <a:r>
              <a:rPr lang="en-IE" dirty="0"/>
              <a:t>You can find more information in </a:t>
            </a:r>
            <a:r>
              <a:rPr lang="en-IE" dirty="0" err="1"/>
              <a:t>TopDesk</a:t>
            </a:r>
            <a:r>
              <a:rPr lang="en-IE" dirty="0"/>
              <a:t> on how to use OneDrive to protect your data.</a:t>
            </a:r>
          </a:p>
        </p:txBody>
      </p:sp>
      <p:sp>
        <p:nvSpPr>
          <p:cNvPr id="3" name="TextBox 2"/>
          <p:cNvSpPr txBox="1"/>
          <p:nvPr/>
        </p:nvSpPr>
        <p:spPr>
          <a:xfrm>
            <a:off x="886028" y="5405534"/>
            <a:ext cx="8979701" cy="646331"/>
          </a:xfrm>
          <a:prstGeom prst="rect">
            <a:avLst/>
          </a:prstGeom>
          <a:noFill/>
        </p:spPr>
        <p:txBody>
          <a:bodyPr wrap="square" rtlCol="0">
            <a:spAutoFit/>
          </a:bodyPr>
          <a:lstStyle/>
          <a:p>
            <a:r>
              <a:rPr lang="en-IE" b="1" dirty="0"/>
              <a:t>NOTE: UL’s OneDrive is only available to students – You will lose access to it when you finish in UL! </a:t>
            </a:r>
          </a:p>
        </p:txBody>
      </p:sp>
    </p:spTree>
    <p:extLst>
      <p:ext uri="{BB962C8B-B14F-4D97-AF65-F5344CB8AC3E}">
        <p14:creationId xmlns:p14="http://schemas.microsoft.com/office/powerpoint/2010/main" val="109807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12</a:t>
            </a:fld>
            <a:endParaRPr lang="en-US" dirty="0"/>
          </a:p>
        </p:txBody>
      </p:sp>
      <p:sp>
        <p:nvSpPr>
          <p:cNvPr id="10" name="Rectangle 9"/>
          <p:cNvSpPr/>
          <p:nvPr/>
        </p:nvSpPr>
        <p:spPr>
          <a:xfrm>
            <a:off x="597124" y="1258973"/>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Watch Out For Phishing</a:t>
              </a:r>
            </a:p>
          </p:txBody>
        </p:sp>
      </p:grpSp>
      <p:sp>
        <p:nvSpPr>
          <p:cNvPr id="15" name="TextBox 14"/>
          <p:cNvSpPr txBox="1"/>
          <p:nvPr/>
        </p:nvSpPr>
        <p:spPr>
          <a:xfrm>
            <a:off x="519972" y="1434806"/>
            <a:ext cx="9414968" cy="1754326"/>
          </a:xfrm>
          <a:prstGeom prst="rect">
            <a:avLst/>
          </a:prstGeom>
          <a:noFill/>
        </p:spPr>
        <p:txBody>
          <a:bodyPr wrap="square" rtlCol="0">
            <a:spAutoFit/>
          </a:bodyPr>
          <a:lstStyle/>
          <a:p>
            <a:pPr lvl="1"/>
            <a:r>
              <a:rPr lang="en-IE" dirty="0"/>
              <a:t>Phishing emails are an attempt to steal usernames and passwords, bank account details, credit card numbers or infect a computer with malware.</a:t>
            </a:r>
          </a:p>
          <a:p>
            <a:pPr lvl="1"/>
            <a:endParaRPr lang="en-IE" dirty="0"/>
          </a:p>
          <a:p>
            <a:pPr lvl="1"/>
            <a:r>
              <a:rPr lang="en-IE" dirty="0"/>
              <a:t>The messages are designed to look like emails from legitimate, trusted sources and encourage recipients to click on a link or open an attachment. Some can be quite convincing but there are some steps to take to help protect yourself online.</a:t>
            </a:r>
          </a:p>
        </p:txBody>
      </p:sp>
      <p:sp>
        <p:nvSpPr>
          <p:cNvPr id="2" name="TextBox 1"/>
          <p:cNvSpPr txBox="1"/>
          <p:nvPr/>
        </p:nvSpPr>
        <p:spPr>
          <a:xfrm>
            <a:off x="519972" y="3466131"/>
            <a:ext cx="4804503" cy="2246769"/>
          </a:xfrm>
          <a:prstGeom prst="rect">
            <a:avLst/>
          </a:prstGeom>
          <a:noFill/>
        </p:spPr>
        <p:txBody>
          <a:bodyPr wrap="square" rtlCol="0">
            <a:spAutoFit/>
          </a:bodyPr>
          <a:lstStyle/>
          <a:p>
            <a:pPr lvl="1"/>
            <a:r>
              <a:rPr lang="en-IE" b="1" dirty="0">
                <a:solidFill>
                  <a:schemeClr val="accent5"/>
                </a:solidFill>
              </a:rPr>
              <a:t>Basic Phishing Attacks often:</a:t>
            </a:r>
          </a:p>
          <a:p>
            <a:pPr marL="742950" lvl="1" indent="-285750">
              <a:buFont typeface="Arial" panose="020B0604020202020204" pitchFamily="34" charset="0"/>
              <a:buChar char="•"/>
            </a:pPr>
            <a:r>
              <a:rPr lang="en-IE" dirty="0"/>
              <a:t>Have generic greetings</a:t>
            </a:r>
          </a:p>
          <a:p>
            <a:pPr marL="742950" lvl="1" indent="-285750">
              <a:buFont typeface="Arial" panose="020B0604020202020204" pitchFamily="34" charset="0"/>
              <a:buChar char="•"/>
            </a:pPr>
            <a:r>
              <a:rPr lang="en-IE" dirty="0"/>
              <a:t>Request personal info such as your password or bank details</a:t>
            </a:r>
          </a:p>
          <a:p>
            <a:pPr marL="742950" lvl="1" indent="-285750">
              <a:buFont typeface="Arial" panose="020B0604020202020204" pitchFamily="34" charset="0"/>
              <a:buChar char="•"/>
            </a:pPr>
            <a:r>
              <a:rPr lang="en-IE" dirty="0"/>
              <a:t>Are short, vague or just odd</a:t>
            </a:r>
          </a:p>
          <a:p>
            <a:pPr marL="742950" lvl="1" indent="-285750">
              <a:buFont typeface="Arial" panose="020B0604020202020204" pitchFamily="34" charset="0"/>
              <a:buChar char="•"/>
            </a:pPr>
            <a:r>
              <a:rPr lang="en-IE" dirty="0"/>
              <a:t>Have unexpected attachments</a:t>
            </a:r>
          </a:p>
          <a:p>
            <a:pPr marL="742950" lvl="1" indent="-285750">
              <a:buFont typeface="Arial" panose="020B0604020202020204" pitchFamily="34" charset="0"/>
              <a:buChar char="•"/>
            </a:pPr>
            <a:r>
              <a:rPr lang="en-IE" dirty="0"/>
              <a:t>Have poor spelling or grammar</a:t>
            </a:r>
          </a:p>
          <a:p>
            <a:pPr lvl="1"/>
            <a:endParaRPr lang="en-IE" sz="1400" dirty="0">
              <a:solidFill>
                <a:schemeClr val="accent5"/>
              </a:solidFill>
            </a:endParaRPr>
          </a:p>
        </p:txBody>
      </p:sp>
      <p:pic>
        <p:nvPicPr>
          <p:cNvPr id="1028" name="Picture 4" descr="Image result for phishing email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066" y="3182841"/>
            <a:ext cx="5384799" cy="281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489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13</a:t>
            </a:fld>
            <a:endParaRPr lang="en-US" dirty="0"/>
          </a:p>
        </p:txBody>
      </p:sp>
      <p:sp>
        <p:nvSpPr>
          <p:cNvPr id="10" name="Rectangle 9"/>
          <p:cNvSpPr/>
          <p:nvPr/>
        </p:nvSpPr>
        <p:spPr>
          <a:xfrm>
            <a:off x="606649" y="1332712"/>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Types of Phishing Emails</a:t>
              </a:r>
            </a:p>
          </p:txBody>
        </p:sp>
      </p:grpSp>
      <p:grpSp>
        <p:nvGrpSpPr>
          <p:cNvPr id="6" name="Group 5"/>
          <p:cNvGrpSpPr/>
          <p:nvPr/>
        </p:nvGrpSpPr>
        <p:grpSpPr>
          <a:xfrm>
            <a:off x="862317" y="1539018"/>
            <a:ext cx="4433164" cy="3897140"/>
            <a:chOff x="886027" y="1656894"/>
            <a:chExt cx="3419475" cy="3013927"/>
          </a:xfrm>
        </p:grpSpPr>
        <p:pic>
          <p:nvPicPr>
            <p:cNvPr id="2" name="Picture 1"/>
            <p:cNvPicPr>
              <a:picLocks noChangeAspect="1"/>
            </p:cNvPicPr>
            <p:nvPr/>
          </p:nvPicPr>
          <p:blipFill>
            <a:blip r:embed="rId3"/>
            <a:stretch>
              <a:fillRect/>
            </a:stretch>
          </p:blipFill>
          <p:spPr>
            <a:xfrm>
              <a:off x="886028" y="2202008"/>
              <a:ext cx="3162300" cy="2468813"/>
            </a:xfrm>
            <a:prstGeom prst="rect">
              <a:avLst/>
            </a:prstGeom>
          </p:spPr>
        </p:pic>
        <p:sp>
          <p:nvSpPr>
            <p:cNvPr id="3" name="TextBox 2"/>
            <p:cNvSpPr txBox="1"/>
            <p:nvPr/>
          </p:nvSpPr>
          <p:spPr>
            <a:xfrm>
              <a:off x="886027" y="1656894"/>
              <a:ext cx="3419475" cy="404642"/>
            </a:xfrm>
            <a:prstGeom prst="rect">
              <a:avLst/>
            </a:prstGeom>
            <a:noFill/>
          </p:spPr>
          <p:txBody>
            <a:bodyPr wrap="square" rtlCol="0">
              <a:spAutoFit/>
            </a:bodyPr>
            <a:lstStyle/>
            <a:p>
              <a:r>
                <a:rPr lang="en-IE" sz="1400" b="1" dirty="0"/>
                <a:t>Impersonating UL Staff – Ask you to arrange gift cards as an award and send them the code</a:t>
              </a:r>
            </a:p>
          </p:txBody>
        </p:sp>
      </p:grpSp>
      <p:sp>
        <p:nvSpPr>
          <p:cNvPr id="7" name="Oval 6"/>
          <p:cNvSpPr/>
          <p:nvPr/>
        </p:nvSpPr>
        <p:spPr>
          <a:xfrm>
            <a:off x="2462448" y="2303277"/>
            <a:ext cx="2240181" cy="2691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606649" y="3265010"/>
            <a:ext cx="2498292" cy="9545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p:cNvSpPr txBox="1"/>
          <p:nvPr/>
        </p:nvSpPr>
        <p:spPr>
          <a:xfrm>
            <a:off x="5768674" y="1558569"/>
            <a:ext cx="4189973" cy="3539430"/>
          </a:xfrm>
          <a:prstGeom prst="rect">
            <a:avLst/>
          </a:prstGeom>
          <a:noFill/>
        </p:spPr>
        <p:txBody>
          <a:bodyPr wrap="square" rtlCol="0">
            <a:spAutoFit/>
          </a:bodyPr>
          <a:lstStyle/>
          <a:p>
            <a:r>
              <a:rPr lang="en-IE" sz="1600" b="1" dirty="0">
                <a:solidFill>
                  <a:schemeClr val="accent5"/>
                </a:solidFill>
              </a:rPr>
              <a:t>What do you notice?</a:t>
            </a:r>
          </a:p>
          <a:p>
            <a:pPr marL="342900" indent="-342900">
              <a:buFont typeface="+mj-lt"/>
              <a:buAutoNum type="arabicPeriod"/>
            </a:pPr>
            <a:r>
              <a:rPr lang="en-IE" sz="1600" dirty="0"/>
              <a:t>Email address is @gmail.com, not @ul.ie.</a:t>
            </a:r>
          </a:p>
          <a:p>
            <a:pPr marL="342900" indent="-342900">
              <a:buFont typeface="+mj-lt"/>
              <a:buAutoNum type="arabicPeriod"/>
            </a:pPr>
            <a:r>
              <a:rPr lang="en-IE" sz="1600" dirty="0"/>
              <a:t>It’s a very short email, asking you to reply but not using your name in the greeting…..</a:t>
            </a:r>
          </a:p>
          <a:p>
            <a:endParaRPr lang="en-IE" sz="1600" dirty="0"/>
          </a:p>
          <a:p>
            <a:r>
              <a:rPr lang="en-IE" sz="1600" b="1" dirty="0">
                <a:solidFill>
                  <a:schemeClr val="accent5"/>
                </a:solidFill>
              </a:rPr>
              <a:t>What could you do to check if it’s real?</a:t>
            </a:r>
          </a:p>
          <a:p>
            <a:pPr marL="342900" indent="-342900">
              <a:buFont typeface="+mj-lt"/>
              <a:buAutoNum type="arabicPeriod"/>
            </a:pPr>
            <a:r>
              <a:rPr lang="en-IE" sz="1600" dirty="0"/>
              <a:t>Contact the person at their ul.ie address and ask if they sent this.</a:t>
            </a:r>
          </a:p>
          <a:p>
            <a:pPr marL="342900" indent="-342900">
              <a:buFont typeface="+mj-lt"/>
              <a:buAutoNum type="arabicPeriod"/>
            </a:pPr>
            <a:r>
              <a:rPr lang="en-IE" sz="1600" dirty="0"/>
              <a:t>Report it to IT so they can give you advice.</a:t>
            </a:r>
          </a:p>
          <a:p>
            <a:endParaRPr lang="en-IE" sz="1600" dirty="0"/>
          </a:p>
          <a:p>
            <a:r>
              <a:rPr lang="en-IE" sz="1600" b="1" dirty="0">
                <a:solidFill>
                  <a:schemeClr val="accent5"/>
                </a:solidFill>
              </a:rPr>
              <a:t>This example doesn’t contain any links – in this case they are waiting for a reply from you before asking for anything….</a:t>
            </a:r>
          </a:p>
          <a:p>
            <a:endParaRPr lang="en-IE" sz="1600" b="1" dirty="0">
              <a:solidFill>
                <a:schemeClr val="accent5"/>
              </a:solidFill>
            </a:endParaRPr>
          </a:p>
        </p:txBody>
      </p:sp>
      <p:cxnSp>
        <p:nvCxnSpPr>
          <p:cNvPr id="27" name="Straight Arrow Connector 26"/>
          <p:cNvCxnSpPr/>
          <p:nvPr/>
        </p:nvCxnSpPr>
        <p:spPr>
          <a:xfrm flipH="1">
            <a:off x="4793065" y="2053456"/>
            <a:ext cx="975609" cy="3581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8" idx="7"/>
          </p:cNvCxnSpPr>
          <p:nvPr/>
        </p:nvCxnSpPr>
        <p:spPr>
          <a:xfrm flipH="1">
            <a:off x="2739075" y="2572378"/>
            <a:ext cx="3029600" cy="8324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2100522" y="5623003"/>
            <a:ext cx="7858125" cy="561975"/>
          </a:xfrm>
          <a:prstGeom prst="rect">
            <a:avLst/>
          </a:prstGeom>
        </p:spPr>
      </p:pic>
      <p:sp>
        <p:nvSpPr>
          <p:cNvPr id="15" name="TextBox 14"/>
          <p:cNvSpPr txBox="1"/>
          <p:nvPr/>
        </p:nvSpPr>
        <p:spPr>
          <a:xfrm>
            <a:off x="2097828" y="5305976"/>
            <a:ext cx="7837112" cy="338554"/>
          </a:xfrm>
          <a:prstGeom prst="rect">
            <a:avLst/>
          </a:prstGeom>
          <a:noFill/>
        </p:spPr>
        <p:txBody>
          <a:bodyPr wrap="square" rtlCol="0">
            <a:spAutoFit/>
          </a:bodyPr>
          <a:lstStyle/>
          <a:p>
            <a:r>
              <a:rPr lang="en-IE" sz="1600" b="1" dirty="0">
                <a:solidFill>
                  <a:schemeClr val="accent5"/>
                </a:solidFill>
              </a:rPr>
              <a:t>Tip: All emails that have been sent from outside UL’s email system will have this banner</a:t>
            </a:r>
          </a:p>
        </p:txBody>
      </p:sp>
      <p:pic>
        <p:nvPicPr>
          <p:cNvPr id="16" name="Picture 15">
            <a:extLst>
              <a:ext uri="{FF2B5EF4-FFF2-40B4-BE49-F238E27FC236}">
                <a16:creationId xmlns:a16="http://schemas.microsoft.com/office/drawing/2014/main" id="{9A4F153F-F326-4E48-BC8C-80D4C7EA636D}"/>
              </a:ext>
            </a:extLst>
          </p:cNvPr>
          <p:cNvPicPr>
            <a:picLocks noChangeAspect="1"/>
          </p:cNvPicPr>
          <p:nvPr/>
        </p:nvPicPr>
        <p:blipFill>
          <a:blip r:embed="rId5"/>
          <a:stretch>
            <a:fillRect/>
          </a:stretch>
        </p:blipFill>
        <p:spPr>
          <a:xfrm>
            <a:off x="10335988" y="1267294"/>
            <a:ext cx="1542422" cy="1170533"/>
          </a:xfrm>
          <a:prstGeom prst="rect">
            <a:avLst/>
          </a:prstGeom>
        </p:spPr>
      </p:pic>
    </p:spTree>
    <p:extLst>
      <p:ext uri="{BB962C8B-B14F-4D97-AF65-F5344CB8AC3E}">
        <p14:creationId xmlns:p14="http://schemas.microsoft.com/office/powerpoint/2010/main" val="145313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14</a:t>
            </a:fld>
            <a:endParaRPr lang="en-US" dirty="0"/>
          </a:p>
        </p:txBody>
      </p:sp>
      <p:sp>
        <p:nvSpPr>
          <p:cNvPr id="10" name="Rectangle 9"/>
          <p:cNvSpPr/>
          <p:nvPr/>
        </p:nvSpPr>
        <p:spPr>
          <a:xfrm>
            <a:off x="644703" y="1339709"/>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What should I look for?</a:t>
              </a:r>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886" y="2043973"/>
            <a:ext cx="4004289" cy="3773826"/>
          </a:xfrm>
          <a:prstGeom prst="rect">
            <a:avLst/>
          </a:prstGeom>
        </p:spPr>
      </p:pic>
      <p:sp>
        <p:nvSpPr>
          <p:cNvPr id="17" name="TextBox 16"/>
          <p:cNvSpPr txBox="1"/>
          <p:nvPr/>
        </p:nvSpPr>
        <p:spPr>
          <a:xfrm>
            <a:off x="1113954" y="1496637"/>
            <a:ext cx="4096221" cy="523220"/>
          </a:xfrm>
          <a:prstGeom prst="rect">
            <a:avLst/>
          </a:prstGeom>
          <a:noFill/>
        </p:spPr>
        <p:txBody>
          <a:bodyPr wrap="square" rtlCol="0">
            <a:spAutoFit/>
          </a:bodyPr>
          <a:lstStyle/>
          <a:p>
            <a:r>
              <a:rPr lang="en-IE" sz="1400" b="1" dirty="0"/>
              <a:t>Pretending that you are owed a refund – Tries to capture sensitive data if you follow the link!</a:t>
            </a:r>
          </a:p>
        </p:txBody>
      </p:sp>
      <p:sp>
        <p:nvSpPr>
          <p:cNvPr id="18" name="Oval 17"/>
          <p:cNvSpPr/>
          <p:nvPr/>
        </p:nvSpPr>
        <p:spPr>
          <a:xfrm>
            <a:off x="2341491" y="2019857"/>
            <a:ext cx="2099289" cy="1486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1680704" y="2594851"/>
            <a:ext cx="2099289" cy="1486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p:cNvSpPr/>
          <p:nvPr/>
        </p:nvSpPr>
        <p:spPr>
          <a:xfrm>
            <a:off x="1529466" y="2871130"/>
            <a:ext cx="590736" cy="266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2437121" y="3258873"/>
            <a:ext cx="411136" cy="1497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4250232" y="3751202"/>
            <a:ext cx="522596" cy="1630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974556" y="3400531"/>
            <a:ext cx="2033452" cy="1977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p:cNvSpPr/>
          <p:nvPr/>
        </p:nvSpPr>
        <p:spPr>
          <a:xfrm>
            <a:off x="974556" y="3997025"/>
            <a:ext cx="4235619" cy="4968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5" name="Picture 24"/>
          <p:cNvPicPr>
            <a:picLocks noChangeAspect="1"/>
          </p:cNvPicPr>
          <p:nvPr/>
        </p:nvPicPr>
        <p:blipFill>
          <a:blip r:embed="rId4"/>
          <a:stretch>
            <a:fillRect/>
          </a:stretch>
        </p:blipFill>
        <p:spPr>
          <a:xfrm>
            <a:off x="6812542" y="3698302"/>
            <a:ext cx="1914525" cy="533400"/>
          </a:xfrm>
          <a:prstGeom prst="rect">
            <a:avLst/>
          </a:prstGeom>
        </p:spPr>
      </p:pic>
      <p:sp>
        <p:nvSpPr>
          <p:cNvPr id="27" name="Oval 26"/>
          <p:cNvSpPr/>
          <p:nvPr/>
        </p:nvSpPr>
        <p:spPr>
          <a:xfrm>
            <a:off x="974556" y="4572019"/>
            <a:ext cx="2150482" cy="1387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8" name="Straight Arrow Connector 27"/>
          <p:cNvCxnSpPr>
            <a:endCxn id="18" idx="6"/>
          </p:cNvCxnSpPr>
          <p:nvPr/>
        </p:nvCxnSpPr>
        <p:spPr>
          <a:xfrm flipH="1">
            <a:off x="4440780" y="1743115"/>
            <a:ext cx="1437240" cy="351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4" idx="1"/>
          </p:cNvCxnSpPr>
          <p:nvPr/>
        </p:nvCxnSpPr>
        <p:spPr>
          <a:xfrm flipH="1" flipV="1">
            <a:off x="3385549" y="2844642"/>
            <a:ext cx="1901694" cy="611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4" idx="1"/>
          </p:cNvCxnSpPr>
          <p:nvPr/>
        </p:nvCxnSpPr>
        <p:spPr>
          <a:xfrm flipH="1">
            <a:off x="3008010" y="3456425"/>
            <a:ext cx="2279233" cy="30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120203" y="2862275"/>
            <a:ext cx="3809885" cy="119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1" idx="7"/>
          </p:cNvCxnSpPr>
          <p:nvPr/>
        </p:nvCxnSpPr>
        <p:spPr>
          <a:xfrm flipH="1">
            <a:off x="2788048" y="2862275"/>
            <a:ext cx="3170669" cy="418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22" idx="5"/>
          </p:cNvCxnSpPr>
          <p:nvPr/>
        </p:nvCxnSpPr>
        <p:spPr>
          <a:xfrm flipH="1" flipV="1">
            <a:off x="4696296" y="3890361"/>
            <a:ext cx="538188" cy="99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6" idx="1"/>
          </p:cNvCxnSpPr>
          <p:nvPr/>
        </p:nvCxnSpPr>
        <p:spPr>
          <a:xfrm flipH="1" flipV="1">
            <a:off x="3679525" y="4524069"/>
            <a:ext cx="684548" cy="651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7" idx="1"/>
            <a:endCxn id="27" idx="6"/>
          </p:cNvCxnSpPr>
          <p:nvPr/>
        </p:nvCxnSpPr>
        <p:spPr>
          <a:xfrm flipH="1" flipV="1">
            <a:off x="3125038" y="5265738"/>
            <a:ext cx="606587" cy="546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930089" y="1419875"/>
            <a:ext cx="4270210" cy="1600438"/>
          </a:xfrm>
          <a:prstGeom prst="rect">
            <a:avLst/>
          </a:prstGeom>
          <a:noFill/>
        </p:spPr>
        <p:txBody>
          <a:bodyPr wrap="square" rtlCol="0">
            <a:spAutoFit/>
          </a:bodyPr>
          <a:lstStyle/>
          <a:p>
            <a:r>
              <a:rPr lang="en-IE" sz="1400" b="1" dirty="0">
                <a:solidFill>
                  <a:schemeClr val="accent5"/>
                </a:solidFill>
              </a:rPr>
              <a:t>What to Check</a:t>
            </a:r>
          </a:p>
          <a:p>
            <a:r>
              <a:rPr lang="en-IE" sz="1400" dirty="0"/>
              <a:t>Always look at the sender’s email address (not just the Name beside it) and ask yourself –</a:t>
            </a:r>
          </a:p>
          <a:p>
            <a:r>
              <a:rPr lang="en-IE" sz="1400" dirty="0"/>
              <a:t>Have I seen this email address before?</a:t>
            </a:r>
          </a:p>
          <a:p>
            <a:r>
              <a:rPr lang="en-IE" sz="1400" dirty="0"/>
              <a:t>Does the domain (the bit after @) look odd (@ul.ie v @uniofl1merick.biz)?</a:t>
            </a:r>
          </a:p>
          <a:p>
            <a:r>
              <a:rPr lang="en-IE" sz="1400" dirty="0"/>
              <a:t>Also watch out for spelling/grammatical errors!</a:t>
            </a:r>
          </a:p>
        </p:txBody>
      </p:sp>
      <p:sp>
        <p:nvSpPr>
          <p:cNvPr id="54" name="TextBox 53"/>
          <p:cNvSpPr txBox="1"/>
          <p:nvPr/>
        </p:nvSpPr>
        <p:spPr>
          <a:xfrm>
            <a:off x="5287243" y="2979371"/>
            <a:ext cx="4965125" cy="954107"/>
          </a:xfrm>
          <a:prstGeom prst="rect">
            <a:avLst/>
          </a:prstGeom>
          <a:noFill/>
        </p:spPr>
        <p:txBody>
          <a:bodyPr wrap="square" lIns="91440" tIns="45720" rIns="91440" bIns="45720" rtlCol="0" anchor="t">
            <a:spAutoFit/>
          </a:bodyPr>
          <a:lstStyle/>
          <a:p>
            <a:r>
              <a:rPr lang="en-IE" sz="1400" b="1" dirty="0">
                <a:solidFill>
                  <a:schemeClr val="accent5"/>
                </a:solidFill>
              </a:rPr>
              <a:t>Were you expecting this?</a:t>
            </a:r>
          </a:p>
          <a:p>
            <a:r>
              <a:rPr lang="en-IE" sz="1400" dirty="0"/>
              <a:t>Were you expecting a refund or an email from the sender? If not, then you should be suspicious of it – if it’s too good to be true, it normally is!</a:t>
            </a:r>
          </a:p>
        </p:txBody>
      </p:sp>
      <p:sp>
        <p:nvSpPr>
          <p:cNvPr id="55" name="TextBox 54"/>
          <p:cNvSpPr txBox="1"/>
          <p:nvPr/>
        </p:nvSpPr>
        <p:spPr>
          <a:xfrm>
            <a:off x="5174723" y="3904431"/>
            <a:ext cx="5251395" cy="966283"/>
          </a:xfrm>
          <a:prstGeom prst="rect">
            <a:avLst/>
          </a:prstGeom>
          <a:noFill/>
        </p:spPr>
        <p:txBody>
          <a:bodyPr wrap="square" rtlCol="0">
            <a:spAutoFit/>
          </a:bodyPr>
          <a:lstStyle/>
          <a:p>
            <a:r>
              <a:rPr lang="en-IE" sz="1400" b="1" dirty="0">
                <a:solidFill>
                  <a:schemeClr val="accent5"/>
                </a:solidFill>
              </a:rPr>
              <a:t>Hyperlinks</a:t>
            </a:r>
          </a:p>
          <a:p>
            <a:r>
              <a:rPr lang="en-IE" sz="1400" dirty="0"/>
              <a:t>Always hover over hyperlinks in emails, both in the body of the mail and in any images, before deciding to click on them. This allows you to see the true location!</a:t>
            </a:r>
          </a:p>
        </p:txBody>
      </p:sp>
      <p:sp>
        <p:nvSpPr>
          <p:cNvPr id="56" name="TextBox 55"/>
          <p:cNvSpPr txBox="1"/>
          <p:nvPr/>
        </p:nvSpPr>
        <p:spPr>
          <a:xfrm>
            <a:off x="4364073" y="4805973"/>
            <a:ext cx="5740839" cy="738664"/>
          </a:xfrm>
          <a:prstGeom prst="rect">
            <a:avLst/>
          </a:prstGeom>
          <a:noFill/>
        </p:spPr>
        <p:txBody>
          <a:bodyPr wrap="square" rtlCol="0">
            <a:spAutoFit/>
          </a:bodyPr>
          <a:lstStyle/>
          <a:p>
            <a:r>
              <a:rPr lang="en-IE" sz="1400" b="1" dirty="0">
                <a:solidFill>
                  <a:schemeClr val="accent5"/>
                </a:solidFill>
              </a:rPr>
              <a:t>Is this urgent?</a:t>
            </a:r>
          </a:p>
          <a:p>
            <a:r>
              <a:rPr lang="en-IE" sz="1400" dirty="0"/>
              <a:t>It is very common for a hacker to push you into making a quick decision by saying there’s some urgency to dealing with this.</a:t>
            </a:r>
          </a:p>
        </p:txBody>
      </p:sp>
      <p:sp>
        <p:nvSpPr>
          <p:cNvPr id="57" name="TextBox 56"/>
          <p:cNvSpPr txBox="1"/>
          <p:nvPr/>
        </p:nvSpPr>
        <p:spPr>
          <a:xfrm>
            <a:off x="3731625" y="5551102"/>
            <a:ext cx="4938171" cy="523220"/>
          </a:xfrm>
          <a:prstGeom prst="rect">
            <a:avLst/>
          </a:prstGeom>
          <a:noFill/>
        </p:spPr>
        <p:txBody>
          <a:bodyPr wrap="square" rtlCol="0">
            <a:spAutoFit/>
          </a:bodyPr>
          <a:lstStyle/>
          <a:p>
            <a:r>
              <a:rPr lang="en-IE" sz="1400" b="1" dirty="0">
                <a:solidFill>
                  <a:schemeClr val="accent5"/>
                </a:solidFill>
              </a:rPr>
              <a:t>Don’t trust the logo!</a:t>
            </a:r>
          </a:p>
          <a:p>
            <a:r>
              <a:rPr lang="en-IE" sz="1400" b="1" dirty="0"/>
              <a:t>It’s very easy to add an organisation’s real logo to a fake email!</a:t>
            </a:r>
          </a:p>
        </p:txBody>
      </p:sp>
    </p:spTree>
    <p:extLst>
      <p:ext uri="{BB962C8B-B14F-4D97-AF65-F5344CB8AC3E}">
        <p14:creationId xmlns:p14="http://schemas.microsoft.com/office/powerpoint/2010/main" val="340094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15</a:t>
            </a:fld>
            <a:endParaRPr lang="en-US" dirty="0"/>
          </a:p>
        </p:txBody>
      </p:sp>
      <p:sp>
        <p:nvSpPr>
          <p:cNvPr id="10" name="Rectangle 9"/>
          <p:cNvSpPr/>
          <p:nvPr/>
        </p:nvSpPr>
        <p:spPr>
          <a:xfrm>
            <a:off x="644703" y="1268498"/>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Is this a legitimate site or a phishing site?</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268" y="1514823"/>
            <a:ext cx="8482013" cy="4401963"/>
          </a:xfrm>
          <a:prstGeom prst="rect">
            <a:avLst/>
          </a:prstGeom>
        </p:spPr>
      </p:pic>
      <p:sp>
        <p:nvSpPr>
          <p:cNvPr id="7" name="TextBox 6"/>
          <p:cNvSpPr txBox="1"/>
          <p:nvPr/>
        </p:nvSpPr>
        <p:spPr>
          <a:xfrm>
            <a:off x="1228725" y="1562100"/>
            <a:ext cx="8039100" cy="369332"/>
          </a:xfrm>
          <a:prstGeom prst="rect">
            <a:avLst/>
          </a:prstGeom>
          <a:noFill/>
        </p:spPr>
        <p:txBody>
          <a:bodyPr wrap="square" rtlCol="0">
            <a:spAutoFit/>
          </a:bodyPr>
          <a:lstStyle/>
          <a:p>
            <a:endParaRPr lang="en-IE" dirty="0"/>
          </a:p>
        </p:txBody>
      </p:sp>
      <p:sp>
        <p:nvSpPr>
          <p:cNvPr id="8" name="Rectangle 7"/>
          <p:cNvSpPr/>
          <p:nvPr/>
        </p:nvSpPr>
        <p:spPr>
          <a:xfrm>
            <a:off x="2314575" y="1695450"/>
            <a:ext cx="6600825" cy="4095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4" name="Straight Arrow Connector 13"/>
          <p:cNvCxnSpPr/>
          <p:nvPr/>
        </p:nvCxnSpPr>
        <p:spPr>
          <a:xfrm flipH="1" flipV="1">
            <a:off x="3933825" y="1931432"/>
            <a:ext cx="6429376" cy="56411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371451" y="1268497"/>
            <a:ext cx="1820550" cy="4708981"/>
          </a:xfrm>
          <a:prstGeom prst="rect">
            <a:avLst/>
          </a:prstGeom>
          <a:noFill/>
        </p:spPr>
        <p:txBody>
          <a:bodyPr wrap="square" rtlCol="0">
            <a:spAutoFit/>
          </a:bodyPr>
          <a:lstStyle/>
          <a:p>
            <a:r>
              <a:rPr lang="en-IE" sz="1200" dirty="0"/>
              <a:t>Before entering data into a website, check the address bar look for 2 things –</a:t>
            </a:r>
          </a:p>
          <a:p>
            <a:endParaRPr lang="en-IE" sz="1200" dirty="0"/>
          </a:p>
          <a:p>
            <a:r>
              <a:rPr lang="en-IE" sz="1200" dirty="0"/>
              <a:t>1 - Do you recognise the URL? If it the page looks like a service you use but the URL is odd, then open a separate tab and google the login page.</a:t>
            </a:r>
          </a:p>
          <a:p>
            <a:endParaRPr lang="en-IE" sz="1200" dirty="0"/>
          </a:p>
          <a:p>
            <a:r>
              <a:rPr lang="en-IE" sz="1200" dirty="0"/>
              <a:t>2 – Look at the lock – if it has a red line through it then any data you provide to the site is unencrypted and insecure!</a:t>
            </a:r>
          </a:p>
          <a:p>
            <a:endParaRPr lang="en-IE" sz="1200" dirty="0"/>
          </a:p>
          <a:p>
            <a:r>
              <a:rPr lang="en-IE" sz="1200" dirty="0"/>
              <a:t>If you’re even a little unsure, </a:t>
            </a:r>
            <a:r>
              <a:rPr lang="en-IE" sz="1200" b="1" dirty="0"/>
              <a:t>DON’T </a:t>
            </a:r>
            <a:r>
              <a:rPr lang="en-IE" sz="1200" dirty="0"/>
              <a:t>enter anything.</a:t>
            </a:r>
          </a:p>
          <a:p>
            <a:endParaRPr lang="en-IE" sz="1200" dirty="0"/>
          </a:p>
          <a:p>
            <a:r>
              <a:rPr lang="en-IE" sz="1200" dirty="0"/>
              <a:t>Take a screenshot and report it to IT (along with the email you received)!</a:t>
            </a:r>
          </a:p>
        </p:txBody>
      </p:sp>
      <p:pic>
        <p:nvPicPr>
          <p:cNvPr id="2" name="Picture 1"/>
          <p:cNvPicPr>
            <a:picLocks noChangeAspect="1"/>
          </p:cNvPicPr>
          <p:nvPr/>
        </p:nvPicPr>
        <p:blipFill>
          <a:blip r:embed="rId4"/>
          <a:stretch>
            <a:fillRect/>
          </a:stretch>
        </p:blipFill>
        <p:spPr>
          <a:xfrm>
            <a:off x="2635075" y="1809750"/>
            <a:ext cx="195262" cy="195262"/>
          </a:xfrm>
          <a:prstGeom prst="rect">
            <a:avLst/>
          </a:prstGeom>
        </p:spPr>
      </p:pic>
      <p:sp>
        <p:nvSpPr>
          <p:cNvPr id="6" name="Rectangle 5"/>
          <p:cNvSpPr/>
          <p:nvPr/>
        </p:nvSpPr>
        <p:spPr>
          <a:xfrm>
            <a:off x="3028934" y="1857548"/>
            <a:ext cx="45719" cy="99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4904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16</a:t>
            </a:fld>
            <a:endParaRPr lang="en-US" dirty="0"/>
          </a:p>
        </p:txBody>
      </p:sp>
      <p:sp>
        <p:nvSpPr>
          <p:cNvPr id="10" name="Rectangle 9"/>
          <p:cNvSpPr/>
          <p:nvPr/>
        </p:nvSpPr>
        <p:spPr>
          <a:xfrm>
            <a:off x="644703" y="1268498"/>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I might have clicked on a phishing email….</a:t>
              </a:r>
            </a:p>
          </p:txBody>
        </p:sp>
      </p:grpSp>
      <p:sp>
        <p:nvSpPr>
          <p:cNvPr id="6" name="Rectangle 5"/>
          <p:cNvSpPr/>
          <p:nvPr/>
        </p:nvSpPr>
        <p:spPr>
          <a:xfrm>
            <a:off x="3028934" y="1857548"/>
            <a:ext cx="45719" cy="99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p:cNvSpPr txBox="1"/>
          <p:nvPr/>
        </p:nvSpPr>
        <p:spPr>
          <a:xfrm>
            <a:off x="862318" y="1397814"/>
            <a:ext cx="4557407" cy="5632311"/>
          </a:xfrm>
          <a:prstGeom prst="rect">
            <a:avLst/>
          </a:prstGeom>
          <a:noFill/>
        </p:spPr>
        <p:txBody>
          <a:bodyPr wrap="square" rtlCol="0">
            <a:spAutoFit/>
          </a:bodyPr>
          <a:lstStyle/>
          <a:p>
            <a:r>
              <a:rPr lang="en-IE" b="1" dirty="0">
                <a:solidFill>
                  <a:schemeClr val="accent5"/>
                </a:solidFill>
              </a:rPr>
              <a:t>What should I do?</a:t>
            </a:r>
          </a:p>
          <a:p>
            <a:r>
              <a:rPr lang="en-IE" dirty="0"/>
              <a:t>It’s quite common for people to only realise an email or website was suspicious afterwards.</a:t>
            </a:r>
          </a:p>
          <a:p>
            <a:endParaRPr lang="en-IE" dirty="0"/>
          </a:p>
          <a:p>
            <a:r>
              <a:rPr lang="en-IE" dirty="0"/>
              <a:t>You should always report a phishing mail or suspicious website to ITD so that we can help protect your account, data and everyone else in UL.</a:t>
            </a:r>
          </a:p>
          <a:p>
            <a:endParaRPr lang="en-IE" dirty="0"/>
          </a:p>
          <a:p>
            <a:r>
              <a:rPr lang="en-IE" b="1" dirty="0">
                <a:solidFill>
                  <a:schemeClr val="accent5"/>
                </a:solidFill>
              </a:rPr>
              <a:t>If you have given away your credentials or clicked on a link</a:t>
            </a:r>
            <a:r>
              <a:rPr lang="en-IE" dirty="0"/>
              <a:t> – Reporting it means ITD can take steps to protect your account.</a:t>
            </a:r>
          </a:p>
          <a:p>
            <a:endParaRPr lang="en-IE" dirty="0"/>
          </a:p>
          <a:p>
            <a:r>
              <a:rPr lang="en-IE" b="1" dirty="0">
                <a:solidFill>
                  <a:schemeClr val="accent5"/>
                </a:solidFill>
              </a:rPr>
              <a:t>If you receive a suspicious email</a:t>
            </a:r>
            <a:r>
              <a:rPr lang="en-IE" b="1" dirty="0"/>
              <a:t> </a:t>
            </a:r>
            <a:r>
              <a:rPr lang="en-IE" dirty="0"/>
              <a:t>– Reporting it means ITD can remove the email from every mailbox in UL and prevent it going to anyone else.</a:t>
            </a:r>
          </a:p>
          <a:p>
            <a:endParaRPr lang="en-IE" dirty="0"/>
          </a:p>
          <a:p>
            <a:endParaRPr lang="en-IE" dirty="0"/>
          </a:p>
          <a:p>
            <a:endParaRPr lang="en-IE" b="1" dirty="0"/>
          </a:p>
        </p:txBody>
      </p:sp>
      <p:pic>
        <p:nvPicPr>
          <p:cNvPr id="15" name="Picture 14"/>
          <p:cNvPicPr>
            <a:picLocks noChangeAspect="1"/>
          </p:cNvPicPr>
          <p:nvPr/>
        </p:nvPicPr>
        <p:blipFill>
          <a:blip r:embed="rId3"/>
          <a:stretch>
            <a:fillRect/>
          </a:stretch>
        </p:blipFill>
        <p:spPr>
          <a:xfrm>
            <a:off x="5637340" y="1514823"/>
            <a:ext cx="4119822" cy="2683227"/>
          </a:xfrm>
          <a:prstGeom prst="rect">
            <a:avLst/>
          </a:prstGeom>
        </p:spPr>
      </p:pic>
      <p:pic>
        <p:nvPicPr>
          <p:cNvPr id="2" name="Picture 1">
            <a:extLst>
              <a:ext uri="{FF2B5EF4-FFF2-40B4-BE49-F238E27FC236}">
                <a16:creationId xmlns:a16="http://schemas.microsoft.com/office/drawing/2014/main" id="{5C8B217B-0B11-4EE3-A3C2-57B4D31DA5FD}"/>
              </a:ext>
            </a:extLst>
          </p:cNvPr>
          <p:cNvPicPr>
            <a:picLocks noChangeAspect="1"/>
          </p:cNvPicPr>
          <p:nvPr/>
        </p:nvPicPr>
        <p:blipFill>
          <a:blip r:embed="rId4"/>
          <a:stretch>
            <a:fillRect/>
          </a:stretch>
        </p:blipFill>
        <p:spPr>
          <a:xfrm>
            <a:off x="10366457" y="1268498"/>
            <a:ext cx="1542422" cy="1170533"/>
          </a:xfrm>
          <a:prstGeom prst="rect">
            <a:avLst/>
          </a:prstGeom>
        </p:spPr>
      </p:pic>
    </p:spTree>
    <p:extLst>
      <p:ext uri="{BB962C8B-B14F-4D97-AF65-F5344CB8AC3E}">
        <p14:creationId xmlns:p14="http://schemas.microsoft.com/office/powerpoint/2010/main" val="113344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80" b="1" i="0" u="none" strike="noStrike" kern="1200" cap="none" spc="0" normalizeH="0" baseline="0" noProof="0" dirty="0">
                <a:ln>
                  <a:noFill/>
                </a:ln>
                <a:solidFill>
                  <a:srgbClr val="0070C0"/>
                </a:solidFill>
                <a:effectLst/>
                <a:uLnTx/>
                <a:uFillTx/>
                <a:latin typeface="Helvetica" pitchFamily="2" charset="0"/>
                <a:ea typeface="+mn-ea"/>
                <a:cs typeface="+mn-cs"/>
              </a:rPr>
              <a:t>DIG</a:t>
            </a:r>
            <a:r>
              <a:rPr kumimoji="0" lang="en-US" sz="1080" b="1" i="0" u="none" strike="noStrike" kern="1200" cap="none" spc="0" normalizeH="0" baseline="0" noProof="0" dirty="0">
                <a:ln>
                  <a:noFill/>
                </a:ln>
                <a:solidFill>
                  <a:srgbClr val="00A956"/>
                </a:solidFill>
                <a:effectLst/>
                <a:uLnTx/>
                <a:uFillTx/>
                <a:latin typeface="Helvetica" pitchFamily="2" charset="0"/>
                <a:ea typeface="+mn-ea"/>
                <a:cs typeface="+mn-cs"/>
              </a:rPr>
              <a:t>IT</a:t>
            </a:r>
            <a:r>
              <a:rPr kumimoji="0" lang="en-US" sz="1080" b="1" i="0" u="none" strike="noStrike" kern="1200" cap="none" spc="0" normalizeH="0" baseline="0" noProof="0" dirty="0">
                <a:ln>
                  <a:noFill/>
                </a:ln>
                <a:solidFill>
                  <a:srgbClr val="0070C0"/>
                </a:solidFill>
                <a:effectLst/>
                <a:uLnTx/>
                <a:uFillTx/>
                <a:latin typeface="Helvetica" pitchFamily="2" charset="0"/>
                <a:ea typeface="+mn-ea"/>
                <a:cs typeface="+mn-cs"/>
              </a:rPr>
              <a:t>ALEVOLUTION@</a:t>
            </a:r>
            <a:r>
              <a:rPr kumimoji="0" lang="en-US" sz="1080" b="1" i="0" u="none" strike="noStrike" kern="1200" cap="none" spc="0" normalizeH="0" baseline="0" noProof="0" dirty="0">
                <a:ln>
                  <a:noFill/>
                </a:ln>
                <a:solidFill>
                  <a:srgbClr val="00A956"/>
                </a:solidFill>
                <a:effectLst/>
                <a:uLnTx/>
                <a:uFillTx/>
                <a:latin typeface="Helvetica" pitchFamily="2" charset="0"/>
                <a:ea typeface="+mn-ea"/>
                <a:cs typeface="+mn-cs"/>
              </a:rPr>
              <a:t>UL</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80" b="0" i="0" u="none" strike="noStrike" kern="1200" cap="none" spc="0" normalizeH="0" baseline="0" noProof="0" dirty="0">
              <a:ln>
                <a:noFill/>
              </a:ln>
              <a:solidFill>
                <a:srgbClr val="005336"/>
              </a:solidFill>
              <a:effectLst/>
              <a:uLnTx/>
              <a:uFillTx/>
              <a:latin typeface="Helvetica" pitchFamily="2" charset="0"/>
              <a:ea typeface="+mn-ea"/>
              <a:cs typeface="+mn-cs"/>
            </a:endParaRPr>
          </a:p>
        </p:txBody>
      </p:sp>
      <p:pic>
        <p:nvPicPr>
          <p:cNvPr id="3" name="Picture 2">
            <a:extLst>
              <a:ext uri="{FF2B5EF4-FFF2-40B4-BE49-F238E27FC236}">
                <a16:creationId xmlns:a16="http://schemas.microsoft.com/office/drawing/2014/main" id="{67BADB2D-87C6-4F9C-8752-8CA3262B1578}"/>
              </a:ext>
            </a:extLst>
          </p:cNvPr>
          <p:cNvPicPr>
            <a:picLocks noChangeAspect="1"/>
          </p:cNvPicPr>
          <p:nvPr/>
        </p:nvPicPr>
        <p:blipFill>
          <a:blip r:embed="rId3"/>
          <a:stretch>
            <a:fillRect/>
          </a:stretch>
        </p:blipFill>
        <p:spPr>
          <a:xfrm>
            <a:off x="8416225" y="4711443"/>
            <a:ext cx="1542422" cy="1170533"/>
          </a:xfrm>
          <a:prstGeom prst="rect">
            <a:avLst/>
          </a:prstGeom>
        </p:spPr>
      </p:pic>
      <p:grpSp>
        <p:nvGrpSpPr>
          <p:cNvPr id="14" name="Group 13">
            <a:extLst>
              <a:ext uri="{FF2B5EF4-FFF2-40B4-BE49-F238E27FC236}">
                <a16:creationId xmlns:a16="http://schemas.microsoft.com/office/drawing/2014/main" id="{3CCF9AE0-5B8B-42DA-9C03-577CCE4A4843}"/>
              </a:ext>
            </a:extLst>
          </p:cNvPr>
          <p:cNvGrpSpPr/>
          <p:nvPr/>
        </p:nvGrpSpPr>
        <p:grpSpPr>
          <a:xfrm>
            <a:off x="606650" y="632925"/>
            <a:ext cx="9375550" cy="764890"/>
            <a:chOff x="473917" y="118763"/>
            <a:chExt cx="6652028" cy="357585"/>
          </a:xfrm>
          <a:solidFill>
            <a:schemeClr val="accent6"/>
          </a:solidFill>
        </p:grpSpPr>
        <p:sp>
          <p:nvSpPr>
            <p:cNvPr id="15" name="Rounded Rectangle 11">
              <a:extLst>
                <a:ext uri="{FF2B5EF4-FFF2-40B4-BE49-F238E27FC236}">
                  <a16:creationId xmlns:a16="http://schemas.microsoft.com/office/drawing/2014/main" id="{ADB85A7C-8209-47E2-9477-5954C509181D}"/>
                </a:ext>
              </a:extLst>
            </p:cNvPr>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Rounded Rectangle 5">
              <a:extLst>
                <a:ext uri="{FF2B5EF4-FFF2-40B4-BE49-F238E27FC236}">
                  <a16:creationId xmlns:a16="http://schemas.microsoft.com/office/drawing/2014/main" id="{34ED2EF5-1C25-4DBC-9681-52D50E26D259}"/>
                </a:ext>
              </a:extLst>
            </p:cNvPr>
            <p:cNvSpPr txBox="1"/>
            <p:nvPr/>
          </p:nvSpPr>
          <p:spPr>
            <a:xfrm>
              <a:off x="473917" y="118763"/>
              <a:ext cx="6652028"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IE" sz="2400" dirty="0"/>
                <a:t>Tips to improve PC performance in Windows</a:t>
              </a:r>
              <a:endParaRPr lang="en-US" sz="2400" dirty="0"/>
            </a:p>
          </p:txBody>
        </p:sp>
      </p:grpSp>
      <p:sp>
        <p:nvSpPr>
          <p:cNvPr id="17" name="Rectangle 16">
            <a:extLst>
              <a:ext uri="{FF2B5EF4-FFF2-40B4-BE49-F238E27FC236}">
                <a16:creationId xmlns:a16="http://schemas.microsoft.com/office/drawing/2014/main" id="{06D408C9-761A-4728-9DB7-7938AACF1F42}"/>
              </a:ext>
            </a:extLst>
          </p:cNvPr>
          <p:cNvSpPr/>
          <p:nvPr/>
        </p:nvSpPr>
        <p:spPr>
          <a:xfrm>
            <a:off x="606649" y="1287548"/>
            <a:ext cx="9607666" cy="4896490"/>
          </a:xfrm>
          <a:prstGeom prst="rect">
            <a:avLst/>
          </a:prstGeom>
          <a:ln>
            <a:solidFill>
              <a:schemeClr val="accent6"/>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pic>
        <p:nvPicPr>
          <p:cNvPr id="18" name="Picture 17">
            <a:extLst>
              <a:ext uri="{FF2B5EF4-FFF2-40B4-BE49-F238E27FC236}">
                <a16:creationId xmlns:a16="http://schemas.microsoft.com/office/drawing/2014/main" id="{6726280E-70A3-4502-989D-7CA881CC960C}"/>
              </a:ext>
            </a:extLst>
          </p:cNvPr>
          <p:cNvPicPr>
            <a:picLocks noChangeAspect="1"/>
          </p:cNvPicPr>
          <p:nvPr/>
        </p:nvPicPr>
        <p:blipFill>
          <a:blip r:embed="rId4"/>
          <a:stretch>
            <a:fillRect/>
          </a:stretch>
        </p:blipFill>
        <p:spPr>
          <a:xfrm>
            <a:off x="754986" y="1971301"/>
            <a:ext cx="6031519" cy="3976825"/>
          </a:xfrm>
          <a:prstGeom prst="rect">
            <a:avLst/>
          </a:prstGeom>
        </p:spPr>
      </p:pic>
      <p:sp>
        <p:nvSpPr>
          <p:cNvPr id="19" name="TextBox 18">
            <a:extLst>
              <a:ext uri="{FF2B5EF4-FFF2-40B4-BE49-F238E27FC236}">
                <a16:creationId xmlns:a16="http://schemas.microsoft.com/office/drawing/2014/main" id="{68C2473A-ED0B-4DF4-9E97-5655D30D7150}"/>
              </a:ext>
            </a:extLst>
          </p:cNvPr>
          <p:cNvSpPr txBox="1"/>
          <p:nvPr/>
        </p:nvSpPr>
        <p:spPr>
          <a:xfrm>
            <a:off x="674798" y="1402834"/>
            <a:ext cx="6420669" cy="307777"/>
          </a:xfrm>
          <a:prstGeom prst="rect">
            <a:avLst/>
          </a:prstGeom>
          <a:noFill/>
        </p:spPr>
        <p:txBody>
          <a:bodyPr wrap="square" rtlCol="0">
            <a:spAutoFit/>
          </a:bodyPr>
          <a:lstStyle/>
          <a:p>
            <a:r>
              <a:rPr lang="en-IE" sz="1400" dirty="0">
                <a:hlinkClick r:id="rId5"/>
              </a:rPr>
              <a:t>Tips to improve PC performance in Windows (microsoft.com)</a:t>
            </a:r>
            <a:endParaRPr lang="en-IE" sz="1400" dirty="0"/>
          </a:p>
        </p:txBody>
      </p:sp>
      <p:sp>
        <p:nvSpPr>
          <p:cNvPr id="20" name="TextBox 19">
            <a:extLst>
              <a:ext uri="{FF2B5EF4-FFF2-40B4-BE49-F238E27FC236}">
                <a16:creationId xmlns:a16="http://schemas.microsoft.com/office/drawing/2014/main" id="{AD32F00B-762C-447A-8340-889600751DAA}"/>
              </a:ext>
            </a:extLst>
          </p:cNvPr>
          <p:cNvSpPr txBox="1"/>
          <p:nvPr/>
        </p:nvSpPr>
        <p:spPr>
          <a:xfrm>
            <a:off x="674798" y="1555234"/>
            <a:ext cx="6573069" cy="461665"/>
          </a:xfrm>
          <a:prstGeom prst="rect">
            <a:avLst/>
          </a:prstGeom>
          <a:noFill/>
        </p:spPr>
        <p:txBody>
          <a:bodyPr wrap="square" rtlCol="0">
            <a:spAutoFit/>
          </a:bodyPr>
          <a:lstStyle/>
          <a:p>
            <a:endParaRPr lang="en-IE" sz="1200" dirty="0">
              <a:solidFill>
                <a:schemeClr val="accent6">
                  <a:lumMod val="50000"/>
                </a:schemeClr>
              </a:solidFill>
            </a:endParaRPr>
          </a:p>
          <a:p>
            <a:r>
              <a:rPr lang="en-IE" sz="1200" dirty="0">
                <a:solidFill>
                  <a:schemeClr val="accent6">
                    <a:lumMod val="50000"/>
                  </a:schemeClr>
                </a:solidFill>
              </a:rPr>
              <a:t>Disclaimer: ITD do not Support Personal Devices</a:t>
            </a:r>
          </a:p>
        </p:txBody>
      </p:sp>
      <p:pic>
        <p:nvPicPr>
          <p:cNvPr id="21" name="Picture 20">
            <a:extLst>
              <a:ext uri="{FF2B5EF4-FFF2-40B4-BE49-F238E27FC236}">
                <a16:creationId xmlns:a16="http://schemas.microsoft.com/office/drawing/2014/main" id="{816D2BF6-3841-4431-B96D-2E1C957561FD}"/>
              </a:ext>
            </a:extLst>
          </p:cNvPr>
          <p:cNvPicPr>
            <a:picLocks noChangeAspect="1"/>
          </p:cNvPicPr>
          <p:nvPr/>
        </p:nvPicPr>
        <p:blipFill>
          <a:blip r:embed="rId6"/>
          <a:stretch>
            <a:fillRect/>
          </a:stretch>
        </p:blipFill>
        <p:spPr>
          <a:xfrm>
            <a:off x="6613716" y="1513101"/>
            <a:ext cx="3600599" cy="2469239"/>
          </a:xfrm>
          <a:prstGeom prst="rect">
            <a:avLst/>
          </a:prstGeom>
        </p:spPr>
      </p:pic>
      <p:pic>
        <p:nvPicPr>
          <p:cNvPr id="22" name="Picture 21">
            <a:extLst>
              <a:ext uri="{FF2B5EF4-FFF2-40B4-BE49-F238E27FC236}">
                <a16:creationId xmlns:a16="http://schemas.microsoft.com/office/drawing/2014/main" id="{C267CA7D-0A8B-4960-BB27-62F3BBB055EB}"/>
              </a:ext>
            </a:extLst>
          </p:cNvPr>
          <p:cNvPicPr>
            <a:picLocks noChangeAspect="1"/>
          </p:cNvPicPr>
          <p:nvPr/>
        </p:nvPicPr>
        <p:blipFill>
          <a:blip r:embed="rId3"/>
          <a:stretch>
            <a:fillRect/>
          </a:stretch>
        </p:blipFill>
        <p:spPr>
          <a:xfrm>
            <a:off x="8568625" y="4863843"/>
            <a:ext cx="1542422" cy="1170533"/>
          </a:xfrm>
          <a:prstGeom prst="rect">
            <a:avLst/>
          </a:prstGeom>
        </p:spPr>
      </p:pic>
    </p:spTree>
    <p:extLst>
      <p:ext uri="{BB962C8B-B14F-4D97-AF65-F5344CB8AC3E}">
        <p14:creationId xmlns:p14="http://schemas.microsoft.com/office/powerpoint/2010/main" val="788751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80" b="1" i="0" u="none" strike="noStrike" kern="1200" cap="none" spc="0" normalizeH="0" baseline="0" noProof="0" dirty="0">
                <a:ln>
                  <a:noFill/>
                </a:ln>
                <a:solidFill>
                  <a:srgbClr val="0070C0"/>
                </a:solidFill>
                <a:effectLst/>
                <a:uLnTx/>
                <a:uFillTx/>
                <a:latin typeface="Helvetica" pitchFamily="2" charset="0"/>
                <a:ea typeface="+mn-ea"/>
                <a:cs typeface="+mn-cs"/>
              </a:rPr>
              <a:t>DIG</a:t>
            </a:r>
            <a:r>
              <a:rPr kumimoji="0" lang="en-US" sz="1080" b="1" i="0" u="none" strike="noStrike" kern="1200" cap="none" spc="0" normalizeH="0" baseline="0" noProof="0" dirty="0">
                <a:ln>
                  <a:noFill/>
                </a:ln>
                <a:solidFill>
                  <a:srgbClr val="00A956"/>
                </a:solidFill>
                <a:effectLst/>
                <a:uLnTx/>
                <a:uFillTx/>
                <a:latin typeface="Helvetica" pitchFamily="2" charset="0"/>
                <a:ea typeface="+mn-ea"/>
                <a:cs typeface="+mn-cs"/>
              </a:rPr>
              <a:t>IT</a:t>
            </a:r>
            <a:r>
              <a:rPr kumimoji="0" lang="en-US" sz="1080" b="1" i="0" u="none" strike="noStrike" kern="1200" cap="none" spc="0" normalizeH="0" baseline="0" noProof="0" dirty="0">
                <a:ln>
                  <a:noFill/>
                </a:ln>
                <a:solidFill>
                  <a:srgbClr val="0070C0"/>
                </a:solidFill>
                <a:effectLst/>
                <a:uLnTx/>
                <a:uFillTx/>
                <a:latin typeface="Helvetica" pitchFamily="2" charset="0"/>
                <a:ea typeface="+mn-ea"/>
                <a:cs typeface="+mn-cs"/>
              </a:rPr>
              <a:t>ALEVOLUTION@</a:t>
            </a:r>
            <a:r>
              <a:rPr kumimoji="0" lang="en-US" sz="1080" b="1" i="0" u="none" strike="noStrike" kern="1200" cap="none" spc="0" normalizeH="0" baseline="0" noProof="0" dirty="0">
                <a:ln>
                  <a:noFill/>
                </a:ln>
                <a:solidFill>
                  <a:srgbClr val="00A956"/>
                </a:solidFill>
                <a:effectLst/>
                <a:uLnTx/>
                <a:uFillTx/>
                <a:latin typeface="Helvetica" pitchFamily="2" charset="0"/>
                <a:ea typeface="+mn-ea"/>
                <a:cs typeface="+mn-cs"/>
              </a:rPr>
              <a:t>UL</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80" b="0" i="0" u="none" strike="noStrike" kern="1200" cap="none" spc="0" normalizeH="0" baseline="0" noProof="0" dirty="0">
              <a:ln>
                <a:noFill/>
              </a:ln>
              <a:solidFill>
                <a:srgbClr val="005336"/>
              </a:solidFill>
              <a:effectLst/>
              <a:uLnTx/>
              <a:uFillTx/>
              <a:latin typeface="Helvetica" pitchFamily="2" charset="0"/>
              <a:ea typeface="+mn-ea"/>
              <a:cs typeface="+mn-cs"/>
            </a:endParaRPr>
          </a:p>
        </p:txBody>
      </p:sp>
      <p:grpSp>
        <p:nvGrpSpPr>
          <p:cNvPr id="14" name="Group 13">
            <a:extLst>
              <a:ext uri="{FF2B5EF4-FFF2-40B4-BE49-F238E27FC236}">
                <a16:creationId xmlns:a16="http://schemas.microsoft.com/office/drawing/2014/main" id="{3CCF9AE0-5B8B-42DA-9C03-577CCE4A4843}"/>
              </a:ext>
            </a:extLst>
          </p:cNvPr>
          <p:cNvGrpSpPr/>
          <p:nvPr/>
        </p:nvGrpSpPr>
        <p:grpSpPr>
          <a:xfrm>
            <a:off x="606650" y="632925"/>
            <a:ext cx="9375550" cy="764890"/>
            <a:chOff x="473917" y="118763"/>
            <a:chExt cx="6652028" cy="357585"/>
          </a:xfrm>
          <a:solidFill>
            <a:schemeClr val="accent6"/>
          </a:solidFill>
        </p:grpSpPr>
        <p:sp>
          <p:nvSpPr>
            <p:cNvPr id="15" name="Rounded Rectangle 11">
              <a:extLst>
                <a:ext uri="{FF2B5EF4-FFF2-40B4-BE49-F238E27FC236}">
                  <a16:creationId xmlns:a16="http://schemas.microsoft.com/office/drawing/2014/main" id="{ADB85A7C-8209-47E2-9477-5954C509181D}"/>
                </a:ext>
              </a:extLst>
            </p:cNvPr>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Rounded Rectangle 5">
              <a:extLst>
                <a:ext uri="{FF2B5EF4-FFF2-40B4-BE49-F238E27FC236}">
                  <a16:creationId xmlns:a16="http://schemas.microsoft.com/office/drawing/2014/main" id="{34ED2EF5-1C25-4DBC-9681-52D50E26D259}"/>
                </a:ext>
              </a:extLst>
            </p:cNvPr>
            <p:cNvSpPr txBox="1"/>
            <p:nvPr/>
          </p:nvSpPr>
          <p:spPr>
            <a:xfrm>
              <a:off x="473917" y="118763"/>
              <a:ext cx="6652028"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IE" sz="2400" dirty="0"/>
                <a:t>Tips to improve Mac performance in Mac OS</a:t>
              </a:r>
              <a:endParaRPr lang="en-US" sz="2400" dirty="0"/>
            </a:p>
          </p:txBody>
        </p:sp>
      </p:grpSp>
      <p:pic>
        <p:nvPicPr>
          <p:cNvPr id="22" name="Picture 21">
            <a:extLst>
              <a:ext uri="{FF2B5EF4-FFF2-40B4-BE49-F238E27FC236}">
                <a16:creationId xmlns:a16="http://schemas.microsoft.com/office/drawing/2014/main" id="{C267CA7D-0A8B-4960-BB27-62F3BBB055EB}"/>
              </a:ext>
            </a:extLst>
          </p:cNvPr>
          <p:cNvPicPr>
            <a:picLocks noChangeAspect="1"/>
          </p:cNvPicPr>
          <p:nvPr/>
        </p:nvPicPr>
        <p:blipFill>
          <a:blip r:embed="rId3"/>
          <a:stretch>
            <a:fillRect/>
          </a:stretch>
        </p:blipFill>
        <p:spPr>
          <a:xfrm>
            <a:off x="10160711" y="4711442"/>
            <a:ext cx="1542422" cy="1170533"/>
          </a:xfrm>
          <a:prstGeom prst="rect">
            <a:avLst/>
          </a:prstGeom>
        </p:spPr>
      </p:pic>
      <p:sp>
        <p:nvSpPr>
          <p:cNvPr id="23" name="TextBox 22">
            <a:extLst>
              <a:ext uri="{FF2B5EF4-FFF2-40B4-BE49-F238E27FC236}">
                <a16:creationId xmlns:a16="http://schemas.microsoft.com/office/drawing/2014/main" id="{A713E9FE-4504-4AEE-B50F-A5C82356DEB0}"/>
              </a:ext>
            </a:extLst>
          </p:cNvPr>
          <p:cNvSpPr txBox="1"/>
          <p:nvPr/>
        </p:nvSpPr>
        <p:spPr>
          <a:xfrm>
            <a:off x="5533823" y="1682426"/>
            <a:ext cx="6169310" cy="1200329"/>
          </a:xfrm>
          <a:prstGeom prst="rect">
            <a:avLst/>
          </a:prstGeom>
          <a:noFill/>
        </p:spPr>
        <p:txBody>
          <a:bodyPr wrap="square">
            <a:spAutoFit/>
          </a:bodyPr>
          <a:lstStyle/>
          <a:p>
            <a:r>
              <a:rPr lang="en-IE" dirty="0">
                <a:effectLst/>
                <a:latin typeface="Calibri" panose="020F0502020204030204" pitchFamily="34" charset="0"/>
                <a:ea typeface="Yu Gothic" panose="020B0400000000000000" pitchFamily="34" charset="-128"/>
              </a:rPr>
              <a:t>Use </a:t>
            </a:r>
            <a:r>
              <a:rPr lang="en-IE" dirty="0">
                <a:latin typeface="Calibri" panose="020F0502020204030204" pitchFamily="34" charset="0"/>
                <a:ea typeface="Yu Gothic" panose="020B0400000000000000" pitchFamily="34" charset="-128"/>
              </a:rPr>
              <a:t>the official </a:t>
            </a:r>
            <a:r>
              <a:rPr lang="en-IE" dirty="0">
                <a:effectLst/>
                <a:latin typeface="Calibri" panose="020F0502020204030204" pitchFamily="34" charset="0"/>
                <a:ea typeface="Yu Gothic" panose="020B0400000000000000" pitchFamily="34" charset="-128"/>
              </a:rPr>
              <a:t>Apple Diagnostics tool to test your Mac and ensure it is running efficiently </a:t>
            </a:r>
          </a:p>
          <a:p>
            <a:r>
              <a:rPr lang="en-IE" dirty="0">
                <a:effectLst/>
                <a:latin typeface="Calibri" panose="020F0502020204030204" pitchFamily="34" charset="0"/>
                <a:ea typeface="Yu Gothic" panose="020B0400000000000000" pitchFamily="34" charset="-128"/>
              </a:rPr>
              <a:t> </a:t>
            </a:r>
          </a:p>
          <a:p>
            <a:r>
              <a:rPr lang="en-IE" sz="1800" u="sng" dirty="0">
                <a:solidFill>
                  <a:srgbClr val="1F4E79"/>
                </a:solidFill>
                <a:effectLst/>
                <a:latin typeface="Calibri" panose="020F0502020204030204" pitchFamily="34" charset="0"/>
                <a:ea typeface="Yu Gothic" panose="020B0400000000000000" pitchFamily="34" charset="-128"/>
                <a:hlinkClick r:id="rId4"/>
              </a:rPr>
              <a:t>https://support.apple.com/en-ie/HT202731</a:t>
            </a:r>
            <a:endParaRPr lang="en-IE" sz="1800" dirty="0">
              <a:effectLst/>
              <a:latin typeface="Calibri" panose="020F0502020204030204" pitchFamily="34" charset="0"/>
              <a:ea typeface="Yu Gothic" panose="020B0400000000000000" pitchFamily="34" charset="-128"/>
            </a:endParaRPr>
          </a:p>
        </p:txBody>
      </p:sp>
      <p:sp>
        <p:nvSpPr>
          <p:cNvPr id="25" name="TextBox 24">
            <a:extLst>
              <a:ext uri="{FF2B5EF4-FFF2-40B4-BE49-F238E27FC236}">
                <a16:creationId xmlns:a16="http://schemas.microsoft.com/office/drawing/2014/main" id="{BA32412B-5E19-4B9E-A16B-D1C88AB15450}"/>
              </a:ext>
            </a:extLst>
          </p:cNvPr>
          <p:cNvSpPr txBox="1"/>
          <p:nvPr/>
        </p:nvSpPr>
        <p:spPr>
          <a:xfrm>
            <a:off x="885049" y="5151435"/>
            <a:ext cx="5138951" cy="461665"/>
          </a:xfrm>
          <a:prstGeom prst="rect">
            <a:avLst/>
          </a:prstGeom>
          <a:noFill/>
        </p:spPr>
        <p:txBody>
          <a:bodyPr wrap="square" rtlCol="0">
            <a:spAutoFit/>
          </a:bodyPr>
          <a:lstStyle/>
          <a:p>
            <a:endParaRPr lang="en-IE" sz="1200" dirty="0">
              <a:solidFill>
                <a:schemeClr val="accent6">
                  <a:lumMod val="50000"/>
                </a:schemeClr>
              </a:solidFill>
            </a:endParaRPr>
          </a:p>
          <a:p>
            <a:r>
              <a:rPr lang="en-IE" sz="1200" dirty="0">
                <a:solidFill>
                  <a:schemeClr val="accent6">
                    <a:lumMod val="50000"/>
                  </a:schemeClr>
                </a:solidFill>
              </a:rPr>
              <a:t>Disclaimer: ITD do not Support Personal Devices</a:t>
            </a:r>
          </a:p>
        </p:txBody>
      </p:sp>
      <p:pic>
        <p:nvPicPr>
          <p:cNvPr id="7" name="Picture 6">
            <a:extLst>
              <a:ext uri="{FF2B5EF4-FFF2-40B4-BE49-F238E27FC236}">
                <a16:creationId xmlns:a16="http://schemas.microsoft.com/office/drawing/2014/main" id="{4BD66860-C740-4DCB-A786-453188E0536B}"/>
              </a:ext>
            </a:extLst>
          </p:cNvPr>
          <p:cNvPicPr>
            <a:picLocks noChangeAspect="1"/>
          </p:cNvPicPr>
          <p:nvPr/>
        </p:nvPicPr>
        <p:blipFill>
          <a:blip r:embed="rId5"/>
          <a:stretch>
            <a:fillRect/>
          </a:stretch>
        </p:blipFill>
        <p:spPr>
          <a:xfrm>
            <a:off x="429805" y="1682425"/>
            <a:ext cx="5023762" cy="3151621"/>
          </a:xfrm>
          <a:prstGeom prst="rect">
            <a:avLst/>
          </a:prstGeom>
        </p:spPr>
      </p:pic>
      <p:pic>
        <p:nvPicPr>
          <p:cNvPr id="9" name="Picture 8">
            <a:extLst>
              <a:ext uri="{FF2B5EF4-FFF2-40B4-BE49-F238E27FC236}">
                <a16:creationId xmlns:a16="http://schemas.microsoft.com/office/drawing/2014/main" id="{FEDE1F8F-8824-4C97-9E51-E109CC55C18A}"/>
              </a:ext>
            </a:extLst>
          </p:cNvPr>
          <p:cNvPicPr>
            <a:picLocks noChangeAspect="1"/>
          </p:cNvPicPr>
          <p:nvPr/>
        </p:nvPicPr>
        <p:blipFill>
          <a:blip r:embed="rId6"/>
          <a:stretch>
            <a:fillRect/>
          </a:stretch>
        </p:blipFill>
        <p:spPr>
          <a:xfrm>
            <a:off x="8203750" y="3375081"/>
            <a:ext cx="3078748" cy="1200329"/>
          </a:xfrm>
          <a:prstGeom prst="rect">
            <a:avLst/>
          </a:prstGeom>
        </p:spPr>
      </p:pic>
    </p:spTree>
    <p:extLst>
      <p:ext uri="{BB962C8B-B14F-4D97-AF65-F5344CB8AC3E}">
        <p14:creationId xmlns:p14="http://schemas.microsoft.com/office/powerpoint/2010/main" val="3685323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19</a:t>
            </a:fld>
            <a:endParaRPr lang="en-US" dirty="0"/>
          </a:p>
        </p:txBody>
      </p:sp>
      <p:sp>
        <p:nvSpPr>
          <p:cNvPr id="10" name="Rectangle 9"/>
          <p:cNvSpPr/>
          <p:nvPr/>
        </p:nvSpPr>
        <p:spPr>
          <a:xfrm>
            <a:off x="606649" y="1287548"/>
            <a:ext cx="9607666" cy="4896490"/>
          </a:xfrm>
          <a:prstGeom prst="rect">
            <a:avLst/>
          </a:prstGeom>
          <a:ln>
            <a:solidFill>
              <a:schemeClr val="accent6"/>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6"/>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Keep Software Up-To-Date</a:t>
              </a:r>
            </a:p>
          </p:txBody>
        </p:sp>
      </p:grpSp>
      <p:pic>
        <p:nvPicPr>
          <p:cNvPr id="3076" name="Picture 4" descr="iStock-9710083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467" y="1722622"/>
            <a:ext cx="3015117" cy="20131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4798" y="1402834"/>
            <a:ext cx="6420669" cy="3754874"/>
          </a:xfrm>
          <a:prstGeom prst="rect">
            <a:avLst/>
          </a:prstGeom>
          <a:noFill/>
        </p:spPr>
        <p:txBody>
          <a:bodyPr wrap="square" rtlCol="0">
            <a:spAutoFit/>
          </a:bodyPr>
          <a:lstStyle/>
          <a:p>
            <a:r>
              <a:rPr lang="en-IE" sz="1400" dirty="0"/>
              <a:t>Security experts and hackers discover new security flaws in software all the time. Manufacturers update their software to fix all the security weaknesses they know about. You need these updates to remain protected.</a:t>
            </a:r>
          </a:p>
          <a:p>
            <a:endParaRPr lang="en-IE" sz="1400" dirty="0"/>
          </a:p>
          <a:p>
            <a:r>
              <a:rPr lang="en-IE" sz="1400" b="1" dirty="0">
                <a:solidFill>
                  <a:schemeClr val="accent6"/>
                </a:solidFill>
              </a:rPr>
              <a:t>Keep computers &amp; devices up-to-date</a:t>
            </a:r>
          </a:p>
          <a:p>
            <a:r>
              <a:rPr lang="en-IE" sz="1400" dirty="0"/>
              <a:t>All manufacturers will eventually stop supporting older Operating Systems. Manufacturers will announce well in advance when they plan to do this, so make sure you upgrade to a supported Operating System.</a:t>
            </a:r>
          </a:p>
          <a:p>
            <a:endParaRPr lang="en-IE" sz="1400" dirty="0"/>
          </a:p>
          <a:p>
            <a:r>
              <a:rPr lang="en-IE" sz="1400" dirty="0"/>
              <a:t>Devices that are no longer supported will be vulnerable to any security flaws that are discovered from then on, as the manufacturers will not provide any fixes to those devices!</a:t>
            </a:r>
          </a:p>
          <a:p>
            <a:endParaRPr lang="en-IE" sz="1400" dirty="0"/>
          </a:p>
          <a:p>
            <a:r>
              <a:rPr lang="en-IE" sz="1400" b="1" dirty="0">
                <a:solidFill>
                  <a:schemeClr val="accent6"/>
                </a:solidFill>
              </a:rPr>
              <a:t>How do I keep my device up-to-date?</a:t>
            </a:r>
          </a:p>
          <a:p>
            <a:r>
              <a:rPr lang="en-IE" sz="1400" dirty="0"/>
              <a:t>Luckily most modern Operating Systems (Windows 10/Apple Mac) will tell you when there are new updates waiting to be installed and these can be scheduled for when you’re not using the device.</a:t>
            </a:r>
          </a:p>
        </p:txBody>
      </p:sp>
      <p:pic>
        <p:nvPicPr>
          <p:cNvPr id="3" name="Picture 2">
            <a:extLst>
              <a:ext uri="{FF2B5EF4-FFF2-40B4-BE49-F238E27FC236}">
                <a16:creationId xmlns:a16="http://schemas.microsoft.com/office/drawing/2014/main" id="{67BADB2D-87C6-4F9C-8752-8CA3262B1578}"/>
              </a:ext>
            </a:extLst>
          </p:cNvPr>
          <p:cNvPicPr>
            <a:picLocks noChangeAspect="1"/>
          </p:cNvPicPr>
          <p:nvPr/>
        </p:nvPicPr>
        <p:blipFill>
          <a:blip r:embed="rId4"/>
          <a:stretch>
            <a:fillRect/>
          </a:stretch>
        </p:blipFill>
        <p:spPr>
          <a:xfrm>
            <a:off x="8416225" y="4711443"/>
            <a:ext cx="1542422" cy="1170533"/>
          </a:xfrm>
          <a:prstGeom prst="rect">
            <a:avLst/>
          </a:prstGeom>
        </p:spPr>
      </p:pic>
    </p:spTree>
    <p:extLst>
      <p:ext uri="{BB962C8B-B14F-4D97-AF65-F5344CB8AC3E}">
        <p14:creationId xmlns:p14="http://schemas.microsoft.com/office/powerpoint/2010/main" val="23463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3731-E429-433A-BBCD-539304944964}"/>
              </a:ext>
            </a:extLst>
          </p:cNvPr>
          <p:cNvSpPr>
            <a:spLocks noGrp="1"/>
          </p:cNvSpPr>
          <p:nvPr>
            <p:ph type="title"/>
          </p:nvPr>
        </p:nvSpPr>
        <p:spPr/>
        <p:txBody>
          <a:bodyPr/>
          <a:lstStyle/>
          <a:p>
            <a:r>
              <a:rPr lang="en-US"/>
              <a:t>Recording</a:t>
            </a:r>
          </a:p>
        </p:txBody>
      </p:sp>
      <p:sp>
        <p:nvSpPr>
          <p:cNvPr id="3" name="Content Placeholder 2">
            <a:extLst>
              <a:ext uri="{FF2B5EF4-FFF2-40B4-BE49-F238E27FC236}">
                <a16:creationId xmlns:a16="http://schemas.microsoft.com/office/drawing/2014/main" id="{22BAA5AA-8C74-4022-8E8A-A28070FE0E22}"/>
              </a:ext>
            </a:extLst>
          </p:cNvPr>
          <p:cNvSpPr>
            <a:spLocks noGrp="1"/>
          </p:cNvSpPr>
          <p:nvPr>
            <p:ph idx="1"/>
          </p:nvPr>
        </p:nvSpPr>
        <p:spPr/>
        <p:txBody>
          <a:bodyPr vert="horz" lIns="91440" tIns="45720" rIns="91440" bIns="45720" rtlCol="0" anchor="t">
            <a:normAutofit fontScale="85000" lnSpcReduction="20000"/>
          </a:bodyPr>
          <a:lstStyle/>
          <a:p>
            <a:r>
              <a:rPr lang="en-US">
                <a:ea typeface="+mn-lt"/>
                <a:cs typeface="+mn-lt"/>
              </a:rPr>
              <a:t>This session will now be recorded. Any further information that you provide during a session is optional and in doing so you give us consent to process this information.</a:t>
            </a:r>
            <a:endParaRPr lang="en-US"/>
          </a:p>
          <a:p>
            <a:pPr marL="0" indent="0">
              <a:buNone/>
            </a:pPr>
            <a:endParaRPr lang="en-US">
              <a:ea typeface="+mn-lt"/>
              <a:cs typeface="+mn-lt"/>
            </a:endParaRPr>
          </a:p>
          <a:p>
            <a:r>
              <a:rPr lang="en-US">
                <a:ea typeface="+mn-lt"/>
                <a:cs typeface="+mn-lt"/>
              </a:rPr>
              <a:t>These recordings will be stored by the University of Limerick for one year and may be published on our website during that time.</a:t>
            </a:r>
            <a:endParaRPr lang="en-US"/>
          </a:p>
          <a:p>
            <a:endParaRPr lang="en-US">
              <a:ea typeface="+mn-lt"/>
              <a:cs typeface="+mn-lt"/>
            </a:endParaRPr>
          </a:p>
          <a:p>
            <a:r>
              <a:rPr lang="en-US">
                <a:ea typeface="+mn-lt"/>
                <a:cs typeface="+mn-lt"/>
              </a:rPr>
              <a:t>By taking part in a session you give us your consent to process any information you provide during it.</a:t>
            </a:r>
            <a:endParaRPr lang="en-US"/>
          </a:p>
          <a:p>
            <a:endParaRPr lang="en-US"/>
          </a:p>
        </p:txBody>
      </p:sp>
    </p:spTree>
    <p:extLst>
      <p:ext uri="{BB962C8B-B14F-4D97-AF65-F5344CB8AC3E}">
        <p14:creationId xmlns:p14="http://schemas.microsoft.com/office/powerpoint/2010/main" val="199470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20</a:t>
            </a:fld>
            <a:endParaRPr lang="en-US" dirty="0"/>
          </a:p>
        </p:txBody>
      </p:sp>
      <p:sp>
        <p:nvSpPr>
          <p:cNvPr id="10" name="Rectangle 9"/>
          <p:cNvSpPr/>
          <p:nvPr/>
        </p:nvSpPr>
        <p:spPr>
          <a:xfrm>
            <a:off x="606649" y="1360824"/>
            <a:ext cx="9607666" cy="4896490"/>
          </a:xfrm>
          <a:prstGeom prst="rect">
            <a:avLst/>
          </a:prstGeom>
          <a:ln>
            <a:solidFill>
              <a:schemeClr val="accent6"/>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6"/>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Be careful what you install!</a:t>
              </a:r>
            </a:p>
          </p:txBody>
        </p:sp>
      </p:grpSp>
      <p:sp>
        <p:nvSpPr>
          <p:cNvPr id="2" name="TextBox 1"/>
          <p:cNvSpPr txBox="1"/>
          <p:nvPr/>
        </p:nvSpPr>
        <p:spPr>
          <a:xfrm>
            <a:off x="674798" y="1402833"/>
            <a:ext cx="9283849" cy="1815882"/>
          </a:xfrm>
          <a:prstGeom prst="rect">
            <a:avLst/>
          </a:prstGeom>
          <a:noFill/>
        </p:spPr>
        <p:txBody>
          <a:bodyPr wrap="square" rtlCol="0">
            <a:spAutoFit/>
          </a:bodyPr>
          <a:lstStyle/>
          <a:p>
            <a:r>
              <a:rPr lang="en-IE" sz="1600" dirty="0"/>
              <a:t>Even with your Operating System up-to-date, that doesn’t mean your system is secure from vulnerabilities.</a:t>
            </a:r>
          </a:p>
          <a:p>
            <a:endParaRPr lang="en-IE" sz="1600" dirty="0"/>
          </a:p>
          <a:p>
            <a:r>
              <a:rPr lang="en-IE" sz="1600" dirty="0"/>
              <a:t>One of the most common ways for a hacker to gain access to your system or data is through software you install without realising it has been developed with backdoors.</a:t>
            </a:r>
          </a:p>
          <a:p>
            <a:endParaRPr lang="en-IE" sz="1600" dirty="0"/>
          </a:p>
          <a:p>
            <a:r>
              <a:rPr lang="en-IE" sz="1600" dirty="0"/>
              <a:t>These can range from “free” VPNs tracking your activity and selling the data to applications that provide remote access to your machine!</a:t>
            </a:r>
          </a:p>
        </p:txBody>
      </p:sp>
      <p:sp>
        <p:nvSpPr>
          <p:cNvPr id="3" name="TextBox 2"/>
          <p:cNvSpPr txBox="1"/>
          <p:nvPr/>
        </p:nvSpPr>
        <p:spPr>
          <a:xfrm>
            <a:off x="674798" y="3218715"/>
            <a:ext cx="5706952" cy="2062103"/>
          </a:xfrm>
          <a:prstGeom prst="rect">
            <a:avLst/>
          </a:prstGeom>
          <a:noFill/>
        </p:spPr>
        <p:txBody>
          <a:bodyPr wrap="square" rtlCol="0">
            <a:spAutoFit/>
          </a:bodyPr>
          <a:lstStyle/>
          <a:p>
            <a:r>
              <a:rPr lang="en-IE" sz="1600" b="1" dirty="0">
                <a:solidFill>
                  <a:schemeClr val="accent6"/>
                </a:solidFill>
              </a:rPr>
              <a:t>Tips to help keep your device safe</a:t>
            </a:r>
          </a:p>
          <a:p>
            <a:pPr marL="285750" indent="-285750">
              <a:buFont typeface="Arial" panose="020B0604020202020204" pitchFamily="34" charset="0"/>
              <a:buChar char="•"/>
            </a:pPr>
            <a:r>
              <a:rPr lang="en-IE" sz="1600" dirty="0"/>
              <a:t>Only install applications that come from reputable sources</a:t>
            </a:r>
          </a:p>
          <a:p>
            <a:pPr lvl="1"/>
            <a:r>
              <a:rPr lang="en-IE" sz="1600" dirty="0"/>
              <a:t>For example, avoid downloading free/cracked applications from torrent sites</a:t>
            </a:r>
          </a:p>
          <a:p>
            <a:pPr marL="285750" indent="-285750">
              <a:buFont typeface="Arial" panose="020B0604020202020204" pitchFamily="34" charset="0"/>
              <a:buChar char="•"/>
            </a:pPr>
            <a:r>
              <a:rPr lang="en-IE" sz="1600" dirty="0"/>
              <a:t>Uninstall applications you no longer need</a:t>
            </a:r>
          </a:p>
          <a:p>
            <a:pPr marL="285750" indent="-285750">
              <a:buFont typeface="Arial" panose="020B0604020202020204" pitchFamily="34" charset="0"/>
              <a:buChar char="•"/>
            </a:pPr>
            <a:r>
              <a:rPr lang="en-IE" sz="1600" dirty="0"/>
              <a:t>Make sure your AV is up-to-date &amp; running!</a:t>
            </a:r>
          </a:p>
          <a:p>
            <a:pPr marL="285750" indent="-285750">
              <a:buFont typeface="Arial" panose="020B0604020202020204" pitchFamily="34" charset="0"/>
              <a:buChar char="•"/>
            </a:pPr>
            <a:r>
              <a:rPr lang="en-IE" sz="1600" dirty="0"/>
              <a:t>Only download apps onto your phone from official sources (App Store/Google Play)</a:t>
            </a:r>
          </a:p>
        </p:txBody>
      </p:sp>
      <p:pic>
        <p:nvPicPr>
          <p:cNvPr id="4100" name="Picture 4" descr="Image result for computer sand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580" y="3625565"/>
            <a:ext cx="3373360" cy="200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05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21</a:t>
            </a:fld>
            <a:endParaRPr lang="en-US" dirty="0"/>
          </a:p>
        </p:txBody>
      </p:sp>
      <p:sp>
        <p:nvSpPr>
          <p:cNvPr id="10" name="Rectangle 9"/>
          <p:cNvSpPr/>
          <p:nvPr/>
        </p:nvSpPr>
        <p:spPr>
          <a:xfrm>
            <a:off x="606649" y="1287548"/>
            <a:ext cx="9607666" cy="4896490"/>
          </a:xfrm>
          <a:prstGeom prst="rect">
            <a:avLst/>
          </a:prstGeom>
          <a:ln>
            <a:solidFill>
              <a:srgbClr val="C0000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rgbClr val="C00000"/>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Use Multi-Factor Authentication (MFA)</a:t>
              </a:r>
            </a:p>
          </p:txBody>
        </p:sp>
      </p:grpSp>
      <p:sp>
        <p:nvSpPr>
          <p:cNvPr id="15" name="TextBox 14"/>
          <p:cNvSpPr txBox="1"/>
          <p:nvPr/>
        </p:nvSpPr>
        <p:spPr>
          <a:xfrm>
            <a:off x="886028" y="1729047"/>
            <a:ext cx="8857096" cy="369332"/>
          </a:xfrm>
          <a:prstGeom prst="rect">
            <a:avLst/>
          </a:prstGeom>
          <a:noFill/>
        </p:spPr>
        <p:txBody>
          <a:bodyPr wrap="square" rtlCol="0">
            <a:spAutoFit/>
          </a:bodyPr>
          <a:lstStyle/>
          <a:p>
            <a:pPr marL="742950" lvl="1" indent="-285750">
              <a:buFont typeface="Arial" panose="020B0604020202020204" pitchFamily="34" charset="0"/>
              <a:buChar char="•"/>
            </a:pPr>
            <a:endParaRPr lang="en-IE" dirty="0"/>
          </a:p>
        </p:txBody>
      </p:sp>
      <p:sp>
        <p:nvSpPr>
          <p:cNvPr id="2" name="TextBox 1"/>
          <p:cNvSpPr txBox="1"/>
          <p:nvPr/>
        </p:nvSpPr>
        <p:spPr>
          <a:xfrm>
            <a:off x="792344" y="1476407"/>
            <a:ext cx="5403372" cy="4524315"/>
          </a:xfrm>
          <a:prstGeom prst="rect">
            <a:avLst/>
          </a:prstGeom>
          <a:noFill/>
        </p:spPr>
        <p:txBody>
          <a:bodyPr wrap="square" rtlCol="0">
            <a:spAutoFit/>
          </a:bodyPr>
          <a:lstStyle/>
          <a:p>
            <a:r>
              <a:rPr lang="en-IE" dirty="0"/>
              <a:t>MFA is one of the most effective protections when it comes to protecting your digital identity.</a:t>
            </a:r>
          </a:p>
          <a:p>
            <a:endParaRPr lang="en-IE" dirty="0"/>
          </a:p>
          <a:p>
            <a:r>
              <a:rPr lang="en-IE" dirty="0"/>
              <a:t>It works by requesting a second piece of information when someone logs onto a service, normally a code or notification from a device already associated with the account. </a:t>
            </a:r>
          </a:p>
          <a:p>
            <a:endParaRPr lang="en-IE" dirty="0"/>
          </a:p>
          <a:p>
            <a:r>
              <a:rPr lang="en-IE" dirty="0"/>
              <a:t>Even if credentials are lost, your account is still protected as the second item is still needed.</a:t>
            </a:r>
          </a:p>
          <a:p>
            <a:endParaRPr lang="en-IE" dirty="0">
              <a:solidFill>
                <a:srgbClr val="C00000"/>
              </a:solidFill>
            </a:endParaRPr>
          </a:p>
          <a:p>
            <a:r>
              <a:rPr lang="en-IE" b="1" dirty="0">
                <a:solidFill>
                  <a:srgbClr val="C00000"/>
                </a:solidFill>
              </a:rPr>
              <a:t>Always enable MFA whenever possible!</a:t>
            </a:r>
          </a:p>
          <a:p>
            <a:endParaRPr lang="en-IE" dirty="0">
              <a:solidFill>
                <a:srgbClr val="C00000"/>
              </a:solidFill>
            </a:endParaRPr>
          </a:p>
          <a:p>
            <a:r>
              <a:rPr lang="en-IE" dirty="0"/>
              <a:t>MFA is in place for students in UL – you can find more info on it on the ITD </a:t>
            </a:r>
            <a:r>
              <a:rPr lang="en-IE"/>
              <a:t>Website under </a:t>
            </a:r>
            <a:r>
              <a:rPr lang="en-IE" sz="1800" u="sng">
                <a:solidFill>
                  <a:srgbClr val="0563C1"/>
                </a:solidFill>
                <a:effectLst/>
                <a:latin typeface="Calibri" panose="020F0502020204030204" pitchFamily="34" charset="0"/>
                <a:ea typeface="Yu Mincho" panose="02020400000000000000" pitchFamily="18" charset="-128"/>
                <a:cs typeface="Times New Roman" panose="02020603050405020304" pitchFamily="18" charset="0"/>
                <a:hlinkClick r:id="rId3"/>
              </a:rPr>
              <a:t>Password Management | University of Limerick (ul.ie)</a:t>
            </a:r>
            <a:endParaRPr lang="en-IE" dirty="0"/>
          </a:p>
        </p:txBody>
      </p:sp>
      <p:pic>
        <p:nvPicPr>
          <p:cNvPr id="1030" name="Picture 6" descr="2fa иконка пароль безопасный логин проверка подлинности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6907" y="1824073"/>
            <a:ext cx="284797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070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22</a:t>
            </a:fld>
            <a:endParaRPr lang="en-US" dirty="0"/>
          </a:p>
        </p:txBody>
      </p:sp>
      <p:sp>
        <p:nvSpPr>
          <p:cNvPr id="10" name="Rectangle 9"/>
          <p:cNvSpPr/>
          <p:nvPr/>
        </p:nvSpPr>
        <p:spPr>
          <a:xfrm>
            <a:off x="606649" y="1287548"/>
            <a:ext cx="9607666" cy="4896490"/>
          </a:xfrm>
          <a:prstGeom prst="rect">
            <a:avLst/>
          </a:prstGeom>
          <a:ln>
            <a:solidFill>
              <a:schemeClr val="accent2">
                <a:lumMod val="75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2">
              <a:lumMod val="75000"/>
            </a:schemeClr>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Stay Informed</a:t>
              </a:r>
            </a:p>
          </p:txBody>
        </p:sp>
      </p:grpSp>
      <p:sp>
        <p:nvSpPr>
          <p:cNvPr id="15" name="TextBox 14"/>
          <p:cNvSpPr txBox="1"/>
          <p:nvPr/>
        </p:nvSpPr>
        <p:spPr>
          <a:xfrm>
            <a:off x="606649" y="1532764"/>
            <a:ext cx="4769219" cy="4247317"/>
          </a:xfrm>
          <a:prstGeom prst="rect">
            <a:avLst/>
          </a:prstGeom>
          <a:noFill/>
        </p:spPr>
        <p:txBody>
          <a:bodyPr wrap="square" rtlCol="0">
            <a:spAutoFit/>
          </a:bodyPr>
          <a:lstStyle/>
          <a:p>
            <a:pPr lvl="1"/>
            <a:r>
              <a:rPr lang="en-IE" dirty="0"/>
              <a:t>ITD provide information to staff &amp; students on an ongoing basis to help keep you informed of the latest threats and how to protect yourself.</a:t>
            </a:r>
          </a:p>
          <a:p>
            <a:pPr lvl="1"/>
            <a:endParaRPr lang="en-IE" dirty="0"/>
          </a:p>
          <a:p>
            <a:pPr marL="742950" lvl="1" indent="-285750">
              <a:buFont typeface="Arial" panose="020B0604020202020204" pitchFamily="34" charset="0"/>
              <a:buChar char="•"/>
            </a:pPr>
            <a:r>
              <a:rPr lang="en-IE" dirty="0"/>
              <a:t>UL Website – ITD Security Section</a:t>
            </a:r>
          </a:p>
          <a:p>
            <a:pPr marL="742950" lvl="1" indent="-285750">
              <a:buFont typeface="Arial" panose="020B0604020202020204" pitchFamily="34" charset="0"/>
              <a:buChar char="•"/>
            </a:pPr>
            <a:r>
              <a:rPr lang="en-IE" dirty="0"/>
              <a:t>Email – Security Notifications (Active Phishing Threats/Potential Credential Theft)</a:t>
            </a:r>
          </a:p>
          <a:p>
            <a:pPr marL="742950" lvl="1" indent="-285750">
              <a:buFont typeface="Arial" panose="020B0604020202020204" pitchFamily="34" charset="0"/>
              <a:buChar char="•"/>
            </a:pPr>
            <a:r>
              <a:rPr lang="en-IE" dirty="0"/>
              <a:t>IT Policies &amp; Procedures – These govern how UL IT systems should be used</a:t>
            </a:r>
          </a:p>
          <a:p>
            <a:pPr marL="742950" lvl="1" indent="-285750">
              <a:buFont typeface="Arial" panose="020B0604020202020204" pitchFamily="34" charset="0"/>
              <a:buChar char="•"/>
            </a:pPr>
            <a:r>
              <a:rPr lang="en-IE" dirty="0"/>
              <a:t>Cybersecurity Training – Available on </a:t>
            </a:r>
            <a:r>
              <a:rPr lang="en-IE" dirty="0" err="1"/>
              <a:t>Sulis</a:t>
            </a:r>
            <a:endParaRPr lang="en-IE" dirty="0"/>
          </a:p>
          <a:p>
            <a:pPr marL="1200150" lvl="2" indent="-285750">
              <a:buFont typeface="Arial" panose="020B0604020202020204" pitchFamily="34" charset="0"/>
              <a:buChar char="•"/>
            </a:pPr>
            <a:endParaRPr lang="en-IE" dirty="0"/>
          </a:p>
          <a:p>
            <a:pPr marL="742950" lvl="1" indent="-285750">
              <a:buFont typeface="Arial" panose="020B0604020202020204" pitchFamily="34" charset="0"/>
              <a:buChar char="•"/>
            </a:pPr>
            <a:endParaRPr lang="en-IE" dirty="0"/>
          </a:p>
        </p:txBody>
      </p:sp>
      <p:pic>
        <p:nvPicPr>
          <p:cNvPr id="3" name="Picture 2"/>
          <p:cNvPicPr>
            <a:picLocks noChangeAspect="1"/>
          </p:cNvPicPr>
          <p:nvPr/>
        </p:nvPicPr>
        <p:blipFill>
          <a:blip r:embed="rId3"/>
          <a:stretch>
            <a:fillRect/>
          </a:stretch>
        </p:blipFill>
        <p:spPr>
          <a:xfrm>
            <a:off x="5654095" y="4200819"/>
            <a:ext cx="4304552" cy="1717360"/>
          </a:xfrm>
          <a:prstGeom prst="rect">
            <a:avLst/>
          </a:prstGeom>
        </p:spPr>
      </p:pic>
      <p:pic>
        <p:nvPicPr>
          <p:cNvPr id="7" name="Picture 6"/>
          <p:cNvPicPr>
            <a:picLocks noChangeAspect="1"/>
          </p:cNvPicPr>
          <p:nvPr/>
        </p:nvPicPr>
        <p:blipFill>
          <a:blip r:embed="rId4"/>
          <a:stretch>
            <a:fillRect/>
          </a:stretch>
        </p:blipFill>
        <p:spPr>
          <a:xfrm>
            <a:off x="5320946" y="1606040"/>
            <a:ext cx="4613994" cy="2438375"/>
          </a:xfrm>
          <a:prstGeom prst="rect">
            <a:avLst/>
          </a:prstGeom>
        </p:spPr>
      </p:pic>
      <p:pic>
        <p:nvPicPr>
          <p:cNvPr id="2" name="Picture 1">
            <a:extLst>
              <a:ext uri="{FF2B5EF4-FFF2-40B4-BE49-F238E27FC236}">
                <a16:creationId xmlns:a16="http://schemas.microsoft.com/office/drawing/2014/main" id="{3327BB58-9E25-4000-92FC-5786DB92923F}"/>
              </a:ext>
            </a:extLst>
          </p:cNvPr>
          <p:cNvPicPr>
            <a:picLocks noChangeAspect="1"/>
          </p:cNvPicPr>
          <p:nvPr/>
        </p:nvPicPr>
        <p:blipFill>
          <a:blip r:embed="rId5"/>
          <a:stretch>
            <a:fillRect/>
          </a:stretch>
        </p:blipFill>
        <p:spPr>
          <a:xfrm>
            <a:off x="10469984" y="1287548"/>
            <a:ext cx="1542422" cy="1170533"/>
          </a:xfrm>
          <a:prstGeom prst="rect">
            <a:avLst/>
          </a:prstGeom>
        </p:spPr>
      </p:pic>
    </p:spTree>
    <p:extLst>
      <p:ext uri="{BB962C8B-B14F-4D97-AF65-F5344CB8AC3E}">
        <p14:creationId xmlns:p14="http://schemas.microsoft.com/office/powerpoint/2010/main" val="2208478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CB0A-7993-BA4C-8272-98FAE8DB7368}"/>
              </a:ext>
            </a:extLst>
          </p:cNvPr>
          <p:cNvSpPr>
            <a:spLocks noGrp="1"/>
          </p:cNvSpPr>
          <p:nvPr>
            <p:ph type="ctrTitle"/>
          </p:nvPr>
        </p:nvSpPr>
        <p:spPr>
          <a:xfrm>
            <a:off x="3142038" y="4343678"/>
            <a:ext cx="6805063" cy="537713"/>
          </a:xfrm>
        </p:spPr>
        <p:txBody>
          <a:bodyPr>
            <a:normAutofit fontScale="90000"/>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pPr marL="0" marR="0" lvl="0" indent="0" defTabSz="823185" rtl="0" eaLnBrk="1" fontAlgn="auto" latinLnBrk="0" hangingPunct="1">
              <a:lnSpc>
                <a:spcPct val="100000"/>
              </a:lnSpc>
              <a:spcBef>
                <a:spcPts val="0"/>
              </a:spcBef>
              <a:spcAft>
                <a:spcPts val="0"/>
              </a:spcAft>
              <a:tabLst/>
              <a:defRPr/>
            </a:pPr>
            <a:r>
              <a:rPr kumimoji="0" lang="en-IE" sz="1958" b="0" i="0" u="none" strike="noStrike" kern="1200" cap="none" spc="0" normalizeH="0" baseline="0" noProof="0" dirty="0">
                <a:ln>
                  <a:noFill/>
                </a:ln>
                <a:solidFill>
                  <a:prstClr val="white"/>
                </a:solidFill>
                <a:effectLst/>
                <a:uLnTx/>
                <a:uFillTx/>
                <a:latin typeface="Calibri" panose="020F0502020204030204"/>
                <a:ea typeface="+mn-ea"/>
                <a:cs typeface="+mn-cs"/>
              </a:rPr>
              <a:t>Raise a ticket by logging a call at </a:t>
            </a:r>
            <a:r>
              <a:rPr kumimoji="0" lang="en-IE" sz="1958" b="0" i="0" u="none" strike="noStrike" kern="1200" cap="none" spc="0" normalizeH="0" baseline="0" noProof="0" dirty="0">
                <a:ln>
                  <a:noFill/>
                </a:ln>
                <a:solidFill>
                  <a:prstClr val="white"/>
                </a:solidFill>
                <a:effectLst/>
                <a:uLnTx/>
                <a:uFillTx/>
                <a:latin typeface="Calibri" panose="020F0502020204030204"/>
                <a:ea typeface="+mn-ea"/>
                <a:cs typeface="+mn-cs"/>
                <a:hlinkClick r:id="rId2"/>
              </a:rPr>
              <a:t>https://ul.topdesk.net</a:t>
            </a:r>
            <a:r>
              <a:rPr kumimoji="0" lang="en-IE" sz="1958" b="0" i="0" u="none" strike="noStrike" kern="1200" cap="none" spc="0" normalizeH="0" baseline="0" noProof="0" dirty="0">
                <a:ln>
                  <a:noFill/>
                </a:ln>
                <a:solidFill>
                  <a:prstClr val="white"/>
                </a:solidFill>
                <a:effectLst/>
                <a:uLnTx/>
                <a:uFillTx/>
                <a:latin typeface="Calibri" panose="020F0502020204030204"/>
                <a:ea typeface="+mn-ea"/>
                <a:cs typeface="+mn-cs"/>
              </a:rPr>
              <a:t> </a:t>
            </a:r>
            <a:br>
              <a:rPr kumimoji="0" lang="en-IE" sz="1620" b="0" i="0" u="none" strike="noStrike" kern="1200" cap="none" spc="0" normalizeH="0" baseline="0" noProof="0" dirty="0">
                <a:ln>
                  <a:noFill/>
                </a:ln>
                <a:solidFill>
                  <a:prstClr val="white"/>
                </a:solidFill>
                <a:effectLst/>
                <a:uLnTx/>
                <a:uFillTx/>
                <a:latin typeface="Calibri" panose="020F0502020204030204"/>
                <a:ea typeface="+mn-ea"/>
                <a:cs typeface="+mn-cs"/>
              </a:rPr>
            </a:br>
            <a:endParaRPr lang="en-US" dirty="0"/>
          </a:p>
        </p:txBody>
      </p:sp>
      <p:sp>
        <p:nvSpPr>
          <p:cNvPr id="3" name="Subtitle 2">
            <a:extLst>
              <a:ext uri="{FF2B5EF4-FFF2-40B4-BE49-F238E27FC236}">
                <a16:creationId xmlns:a16="http://schemas.microsoft.com/office/drawing/2014/main" id="{6394F361-F4D6-E44D-BA05-8CE0226C3547}"/>
              </a:ext>
            </a:extLst>
          </p:cNvPr>
          <p:cNvSpPr>
            <a:spLocks noGrp="1"/>
          </p:cNvSpPr>
          <p:nvPr>
            <p:ph type="subTitle" idx="1"/>
          </p:nvPr>
        </p:nvSpPr>
        <p:spPr>
          <a:xfrm>
            <a:off x="2693469" y="2694825"/>
            <a:ext cx="6805063" cy="1187146"/>
          </a:xfrm>
        </p:spPr>
        <p:txBody>
          <a:bodyPr>
            <a:normAutofit lnSpcReduction="10000"/>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pPr marL="0" marR="0" lvl="0" indent="0" algn="ctr" defTabSz="823185" rtl="0" eaLnBrk="1" fontAlgn="auto" latinLnBrk="0" hangingPunct="1">
              <a:lnSpc>
                <a:spcPct val="100000"/>
              </a:lnSpc>
              <a:spcBef>
                <a:spcPts val="0"/>
              </a:spcBef>
              <a:spcAft>
                <a:spcPts val="0"/>
              </a:spcAft>
              <a:buClrTx/>
              <a:buSzTx/>
              <a:buFontTx/>
              <a:buNone/>
              <a:tabLst/>
              <a:defRPr/>
            </a:pPr>
            <a:r>
              <a:rPr kumimoji="0" lang="en-IE" sz="1890" b="0" i="0" u="none" strike="noStrike" kern="1200" cap="none" spc="0" normalizeH="0" baseline="0" noProof="0" dirty="0">
                <a:ln>
                  <a:noFill/>
                </a:ln>
                <a:solidFill>
                  <a:prstClr val="white"/>
                </a:solidFill>
                <a:effectLst/>
                <a:uLnTx/>
                <a:uFillTx/>
                <a:latin typeface="Calibri" panose="020F0502020204030204"/>
                <a:ea typeface="+mn-ea"/>
                <a:cs typeface="+mn-cs"/>
              </a:rPr>
              <a:t>If you have any issues, please contact ITD (Information Technology Division). Tell us as much information as you can i.e., location, room, device, software and version etc. This will help us to improve our service to you.</a:t>
            </a:r>
          </a:p>
          <a:p>
            <a:endParaRPr lang="en-US" dirty="0"/>
          </a:p>
        </p:txBody>
      </p:sp>
    </p:spTree>
    <p:extLst>
      <p:ext uri="{BB962C8B-B14F-4D97-AF65-F5344CB8AC3E}">
        <p14:creationId xmlns:p14="http://schemas.microsoft.com/office/powerpoint/2010/main" val="19730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tudents pointing at a laptop screen with their hands">
            <a:extLst>
              <a:ext uri="{FF2B5EF4-FFF2-40B4-BE49-F238E27FC236}">
                <a16:creationId xmlns:a16="http://schemas.microsoft.com/office/drawing/2014/main" id="{FADC3C4A-E954-497F-A93E-953B7AAF3892}"/>
              </a:ext>
            </a:extLst>
          </p:cNvPr>
          <p:cNvPicPr>
            <a:picLocks noChangeAspect="1"/>
          </p:cNvPicPr>
          <p:nvPr/>
        </p:nvPicPr>
        <p:blipFill rotWithShape="1">
          <a:blip r:embed="rId3"/>
          <a:srcRect l="30747" r="17990"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73" name="Freeform: Shape 7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82730" y="1122363"/>
            <a:ext cx="4415574" cy="2509631"/>
          </a:xfrm>
        </p:spPr>
        <p:txBody>
          <a:bodyPr anchor="t">
            <a:normAutofit/>
          </a:bodyPr>
          <a:lstStyle/>
          <a:p>
            <a:r>
              <a:rPr lang="en-IE" sz="2800" dirty="0">
                <a:ea typeface="+mj-lt"/>
                <a:cs typeface="+mj-lt"/>
              </a:rPr>
              <a:t>7 Simple Steps to Stay Safe Online: Protecting your Digital Identity</a:t>
            </a:r>
            <a:br>
              <a:rPr lang="en-IE" sz="2800" dirty="0">
                <a:ea typeface="+mj-lt"/>
                <a:cs typeface="+mj-lt"/>
              </a:rPr>
            </a:br>
            <a:endParaRPr lang="en-US" sz="2800" dirty="0"/>
          </a:p>
        </p:txBody>
      </p:sp>
      <p:sp>
        <p:nvSpPr>
          <p:cNvPr id="3" name="Subtitle 2"/>
          <p:cNvSpPr>
            <a:spLocks noGrp="1"/>
          </p:cNvSpPr>
          <p:nvPr>
            <p:ph type="subTitle" idx="1"/>
          </p:nvPr>
        </p:nvSpPr>
        <p:spPr>
          <a:xfrm>
            <a:off x="290923" y="3789597"/>
            <a:ext cx="4611719" cy="684840"/>
          </a:xfrm>
        </p:spPr>
        <p:txBody>
          <a:bodyPr vert="horz" lIns="91440" tIns="45720" rIns="91440" bIns="45720" rtlCol="0" anchor="t">
            <a:normAutofit/>
          </a:bodyPr>
          <a:lstStyle/>
          <a:p>
            <a:r>
              <a:rPr lang="en-US" sz="1800" dirty="0">
                <a:cs typeface="Calibri"/>
              </a:rPr>
              <a:t>Eoghan McGrath &amp; Anna Marie Gildea, Information Technology Division (ITD)</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3">
            <a:extLst>
              <a:ext uri="{FF2B5EF4-FFF2-40B4-BE49-F238E27FC236}">
                <a16:creationId xmlns:a16="http://schemas.microsoft.com/office/drawing/2014/main" id="{DD7CC78B-CAFF-433F-AFC3-86C3B2E136C7}"/>
              </a:ext>
            </a:extLst>
          </p:cNvPr>
          <p:cNvPicPr>
            <a:picLocks noChangeAspect="1"/>
          </p:cNvPicPr>
          <p:nvPr/>
        </p:nvPicPr>
        <p:blipFill>
          <a:blip r:embed="rId4"/>
          <a:stretch>
            <a:fillRect/>
          </a:stretch>
        </p:blipFill>
        <p:spPr>
          <a:xfrm>
            <a:off x="178" y="6511558"/>
            <a:ext cx="987994" cy="347377"/>
          </a:xfrm>
          <a:prstGeom prst="rect">
            <a:avLst/>
          </a:prstGeom>
        </p:spPr>
      </p:pic>
      <p:pic>
        <p:nvPicPr>
          <p:cNvPr id="15" name="Content Placeholder 6">
            <a:hlinkClick r:id="rId5"/>
            <a:extLst>
              <a:ext uri="{FF2B5EF4-FFF2-40B4-BE49-F238E27FC236}">
                <a16:creationId xmlns:a16="http://schemas.microsoft.com/office/drawing/2014/main" id="{58BAFBE3-5130-4E9D-BFF0-7F6DD1F884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48621" y="6035611"/>
            <a:ext cx="2043201" cy="822389"/>
          </a:xfrm>
          <a:prstGeom prst="rect">
            <a:avLst/>
          </a:prstGeom>
        </p:spPr>
      </p:pic>
      <p:pic>
        <p:nvPicPr>
          <p:cNvPr id="16" name="Picture 15" descr="Logo, company name&#10;&#10;Description automatically generated">
            <a:extLst>
              <a:ext uri="{FF2B5EF4-FFF2-40B4-BE49-F238E27FC236}">
                <a16:creationId xmlns:a16="http://schemas.microsoft.com/office/drawing/2014/main" id="{091577A5-57CB-4B14-B2C7-7B46D64A870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328" r="11870"/>
          <a:stretch/>
        </p:blipFill>
        <p:spPr>
          <a:xfrm>
            <a:off x="1076855" y="4610950"/>
            <a:ext cx="2836327" cy="2161761"/>
          </a:xfrm>
          <a:prstGeom prst="rect">
            <a:avLst/>
          </a:prstGeom>
        </p:spPr>
      </p:pic>
      <p:pic>
        <p:nvPicPr>
          <p:cNvPr id="6" name="Picture 5">
            <a:extLst>
              <a:ext uri="{FF2B5EF4-FFF2-40B4-BE49-F238E27FC236}">
                <a16:creationId xmlns:a16="http://schemas.microsoft.com/office/drawing/2014/main" id="{9FF9C2A2-2598-4513-93A0-4CFB9431DE54}"/>
              </a:ext>
            </a:extLst>
          </p:cNvPr>
          <p:cNvPicPr>
            <a:picLocks noChangeAspect="1"/>
          </p:cNvPicPr>
          <p:nvPr/>
        </p:nvPicPr>
        <p:blipFill>
          <a:blip r:embed="rId8"/>
          <a:stretch>
            <a:fillRect/>
          </a:stretch>
        </p:blipFill>
        <p:spPr>
          <a:xfrm>
            <a:off x="9976846" y="-67162"/>
            <a:ext cx="2220233" cy="118952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037" y="330320"/>
            <a:ext cx="10515600" cy="704101"/>
          </a:xfrm>
        </p:spPr>
        <p:txBody>
          <a:bodyPr/>
          <a:lstStyle/>
          <a:p>
            <a:r>
              <a:rPr lang="en-IE" b="1" dirty="0"/>
              <a:t>Universities &amp; Students are targets for Cybercrime</a:t>
            </a:r>
          </a:p>
        </p:txBody>
      </p:sp>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4</a:t>
            </a:fld>
            <a:endParaRPr lang="en-US" dirty="0"/>
          </a:p>
        </p:txBody>
      </p:sp>
      <p:pic>
        <p:nvPicPr>
          <p:cNvPr id="3" name="Picture 2"/>
          <p:cNvPicPr>
            <a:picLocks noChangeAspect="1"/>
          </p:cNvPicPr>
          <p:nvPr/>
        </p:nvPicPr>
        <p:blipFill>
          <a:blip r:embed="rId3"/>
          <a:stretch>
            <a:fillRect/>
          </a:stretch>
        </p:blipFill>
        <p:spPr>
          <a:xfrm>
            <a:off x="7505936" y="1034421"/>
            <a:ext cx="4300780" cy="324959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271313" y="2813685"/>
            <a:ext cx="6553711" cy="2084590"/>
          </a:xfrm>
          <a:prstGeom prst="rect">
            <a:avLst/>
          </a:prstGeom>
        </p:spPr>
      </p:pic>
      <p:pic>
        <p:nvPicPr>
          <p:cNvPr id="7" name="Picture 6"/>
          <p:cNvPicPr>
            <a:picLocks noChangeAspect="1"/>
          </p:cNvPicPr>
          <p:nvPr/>
        </p:nvPicPr>
        <p:blipFill>
          <a:blip r:embed="rId5"/>
          <a:stretch>
            <a:fillRect/>
          </a:stretch>
        </p:blipFill>
        <p:spPr>
          <a:xfrm>
            <a:off x="439036" y="870850"/>
            <a:ext cx="6726444" cy="1899142"/>
          </a:xfrm>
          <a:prstGeom prst="rect">
            <a:avLst/>
          </a:prstGeom>
        </p:spPr>
      </p:pic>
      <p:sp>
        <p:nvSpPr>
          <p:cNvPr id="9" name="TextBox 8"/>
          <p:cNvSpPr txBox="1"/>
          <p:nvPr/>
        </p:nvSpPr>
        <p:spPr>
          <a:xfrm>
            <a:off x="569047" y="5440440"/>
            <a:ext cx="8645692" cy="1154162"/>
          </a:xfrm>
          <a:prstGeom prst="rect">
            <a:avLst/>
          </a:prstGeom>
          <a:noFill/>
        </p:spPr>
        <p:txBody>
          <a:bodyPr wrap="square" rtlCol="0">
            <a:spAutoFit/>
          </a:bodyPr>
          <a:lstStyle/>
          <a:p>
            <a:r>
              <a:rPr lang="en-IE" sz="1000" dirty="0">
                <a:hlinkClick r:id="rId6"/>
              </a:rPr>
              <a:t>https://www.bbc.com/news/technology-53214783</a:t>
            </a:r>
            <a:endParaRPr lang="en-IE" sz="1000" dirty="0"/>
          </a:p>
          <a:p>
            <a:r>
              <a:rPr lang="en-IE" sz="1000" dirty="0">
                <a:hlinkClick r:id="rId7"/>
              </a:rPr>
              <a:t>https://www.bleepingcomputer.com/news/security/university-of-utah-hit-by-ransomware-pays-457k-ransom/</a:t>
            </a:r>
            <a:endParaRPr lang="en-IE" sz="1000" dirty="0"/>
          </a:p>
          <a:p>
            <a:r>
              <a:rPr lang="en-IE" sz="1050" dirty="0">
                <a:hlinkClick r:id="rId8"/>
              </a:rPr>
              <a:t>https://portswigger.net/daily-swig/ransomware-attack-maastricht-university-pays-out-220-000-to-cybercrooks</a:t>
            </a:r>
            <a:endParaRPr lang="en-IE" dirty="0"/>
          </a:p>
          <a:p>
            <a:r>
              <a:rPr lang="en-IE" sz="1050" dirty="0">
                <a:hlinkClick r:id="rId9"/>
              </a:rPr>
              <a:t>https://www.theregister.com/2021/02/11/hacker_suny_pictures/</a:t>
            </a:r>
            <a:endParaRPr lang="en-IE" sz="1050" dirty="0"/>
          </a:p>
          <a:p>
            <a:endParaRPr lang="en-IE" dirty="0"/>
          </a:p>
          <a:p>
            <a:endParaRPr lang="en-IE" sz="1000" dirty="0"/>
          </a:p>
        </p:txBody>
      </p:sp>
      <p:pic>
        <p:nvPicPr>
          <p:cNvPr id="8" name="Picture 7"/>
          <p:cNvPicPr>
            <a:picLocks noChangeAspect="1"/>
          </p:cNvPicPr>
          <p:nvPr/>
        </p:nvPicPr>
        <p:blipFill>
          <a:blip r:embed="rId10"/>
          <a:stretch>
            <a:fillRect/>
          </a:stretch>
        </p:blipFill>
        <p:spPr>
          <a:xfrm>
            <a:off x="7178828" y="4488844"/>
            <a:ext cx="4627888" cy="13005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46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44" y="457878"/>
            <a:ext cx="10515600" cy="704101"/>
          </a:xfrm>
        </p:spPr>
        <p:txBody>
          <a:bodyPr/>
          <a:lstStyle/>
          <a:p>
            <a:r>
              <a:rPr lang="en-IE" dirty="0"/>
              <a:t>7 Steps to Stay Secure – Protecting Your Digital Identity</a:t>
            </a:r>
          </a:p>
        </p:txBody>
      </p:sp>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5</a:t>
            </a:fld>
            <a:endParaRPr lang="en-US" dirty="0"/>
          </a:p>
        </p:txBody>
      </p:sp>
      <p:graphicFrame>
        <p:nvGraphicFramePr>
          <p:cNvPr id="8" name="Diagram 7"/>
          <p:cNvGraphicFramePr/>
          <p:nvPr>
            <p:extLst>
              <p:ext uri="{D42A27DB-BD31-4B8C-83A1-F6EECF244321}">
                <p14:modId xmlns:p14="http://schemas.microsoft.com/office/powerpoint/2010/main" val="2508271301"/>
              </p:ext>
            </p:extLst>
          </p:nvPr>
        </p:nvGraphicFramePr>
        <p:xfrm>
          <a:off x="681644" y="1161979"/>
          <a:ext cx="9478356" cy="4533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0C1089B-2027-49E8-8A50-DFB0CB3A99D9}"/>
              </a:ext>
            </a:extLst>
          </p:cNvPr>
          <p:cNvPicPr>
            <a:picLocks noChangeAspect="1"/>
          </p:cNvPicPr>
          <p:nvPr/>
        </p:nvPicPr>
        <p:blipFill>
          <a:blip r:embed="rId8"/>
          <a:stretch>
            <a:fillRect/>
          </a:stretch>
        </p:blipFill>
        <p:spPr>
          <a:xfrm>
            <a:off x="10426884" y="889604"/>
            <a:ext cx="1540719" cy="1172659"/>
          </a:xfrm>
          <a:prstGeom prst="rect">
            <a:avLst/>
          </a:prstGeom>
        </p:spPr>
      </p:pic>
    </p:spTree>
    <p:extLst>
      <p:ext uri="{BB962C8B-B14F-4D97-AF65-F5344CB8AC3E}">
        <p14:creationId xmlns:p14="http://schemas.microsoft.com/office/powerpoint/2010/main" val="202253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6</a:t>
            </a:fld>
            <a:endParaRPr lang="en-US" dirty="0"/>
          </a:p>
        </p:txBody>
      </p:sp>
      <p:grpSp>
        <p:nvGrpSpPr>
          <p:cNvPr id="2" name="Group 1"/>
          <p:cNvGrpSpPr/>
          <p:nvPr/>
        </p:nvGrpSpPr>
        <p:grpSpPr>
          <a:xfrm>
            <a:off x="644703" y="640080"/>
            <a:ext cx="9607666" cy="5543958"/>
            <a:chOff x="644703" y="640080"/>
            <a:chExt cx="9607666" cy="5543958"/>
          </a:xfrm>
        </p:grpSpPr>
        <p:sp>
          <p:nvSpPr>
            <p:cNvPr id="10" name="Rectangle 9"/>
            <p:cNvSpPr/>
            <p:nvPr/>
          </p:nvSpPr>
          <p:spPr>
            <a:xfrm>
              <a:off x="644703" y="1287548"/>
              <a:ext cx="9607666" cy="489649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p:grpSpPr>
          <p:sp>
            <p:nvSpPr>
              <p:cNvPr id="12" name="Rounded Rectangle 11"/>
              <p:cNvSpPr/>
              <p:nvPr/>
            </p:nvSpPr>
            <p:spPr>
              <a:xfrm>
                <a:off x="473917" y="122108"/>
                <a:ext cx="6634849" cy="354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lgn="l" defTabSz="533400">
                  <a:lnSpc>
                    <a:spcPct val="90000"/>
                  </a:lnSpc>
                  <a:spcBef>
                    <a:spcPct val="0"/>
                  </a:spcBef>
                  <a:spcAft>
                    <a:spcPct val="35000"/>
                  </a:spcAft>
                </a:pPr>
                <a:r>
                  <a:rPr lang="en-US" sz="2400" b="1" kern="1200" dirty="0"/>
                  <a:t>Practice Good Password Management </a:t>
                </a:r>
              </a:p>
            </p:txBody>
          </p:sp>
        </p:grpSp>
        <p:sp>
          <p:nvSpPr>
            <p:cNvPr id="15" name="TextBox 14"/>
            <p:cNvSpPr txBox="1"/>
            <p:nvPr/>
          </p:nvSpPr>
          <p:spPr>
            <a:xfrm>
              <a:off x="886028" y="1729047"/>
              <a:ext cx="8857096" cy="3139321"/>
            </a:xfrm>
            <a:prstGeom prst="rect">
              <a:avLst/>
            </a:prstGeom>
            <a:noFill/>
          </p:spPr>
          <p:txBody>
            <a:bodyPr wrap="square" rtlCol="0">
              <a:spAutoFit/>
            </a:bodyPr>
            <a:lstStyle/>
            <a:p>
              <a:pPr marL="285750" indent="-285750">
                <a:buFont typeface="Arial" panose="020B0604020202020204" pitchFamily="34" charset="0"/>
                <a:buChar char="•"/>
              </a:pPr>
              <a:r>
                <a:rPr lang="en-IE" dirty="0"/>
                <a:t>Use strong, secure passwords</a:t>
              </a:r>
            </a:p>
            <a:p>
              <a:pPr marL="285750" indent="-285750">
                <a:buFont typeface="Arial" panose="020B0604020202020204" pitchFamily="34" charset="0"/>
                <a:buChar char="•"/>
              </a:pPr>
              <a:r>
                <a:rPr lang="en-IE" dirty="0"/>
                <a:t>Avoid using the same password across multiple accounts</a:t>
              </a:r>
            </a:p>
            <a:p>
              <a:pPr marL="285750" indent="-285750">
                <a:buFont typeface="Arial" panose="020B0604020202020204" pitchFamily="34" charset="0"/>
                <a:buChar char="•"/>
              </a:pPr>
              <a:r>
                <a:rPr lang="en-IE" dirty="0"/>
                <a:t>Use a Password Manager</a:t>
              </a:r>
            </a:p>
            <a:p>
              <a:pPr marL="742950" lvl="1" indent="-285750">
                <a:buFont typeface="Arial" panose="020B0604020202020204" pitchFamily="34" charset="0"/>
                <a:buChar char="•"/>
              </a:pPr>
              <a:r>
                <a:rPr lang="en-IE" dirty="0"/>
                <a:t>Browser</a:t>
              </a:r>
            </a:p>
            <a:p>
              <a:pPr marL="742950" lvl="1" indent="-285750">
                <a:buFont typeface="Arial" panose="020B0604020202020204" pitchFamily="34" charset="0"/>
                <a:buChar char="•"/>
              </a:pPr>
              <a:r>
                <a:rPr lang="en-IE" dirty="0"/>
                <a:t>Desktop Application</a:t>
              </a:r>
            </a:p>
            <a:p>
              <a:pPr marL="285750" indent="-285750">
                <a:buFont typeface="Arial" panose="020B0604020202020204" pitchFamily="34" charset="0"/>
                <a:buChar char="•"/>
              </a:pPr>
              <a:r>
                <a:rPr lang="en-IE" dirty="0"/>
                <a:t>Don’t share your password with anyone!</a:t>
              </a:r>
            </a:p>
            <a:p>
              <a:pPr marL="285750" indent="-285750">
                <a:buFont typeface="Arial" panose="020B0604020202020204" pitchFamily="34" charset="0"/>
                <a:buChar char="•"/>
              </a:pPr>
              <a:r>
                <a:rPr lang="en-IE" dirty="0"/>
                <a:t>Check if your email address &amp; credentials have been found in a previous data breach</a:t>
              </a:r>
            </a:p>
            <a:p>
              <a:pPr marL="742950" lvl="1" indent="-285750">
                <a:buFont typeface="Arial" panose="020B0604020202020204" pitchFamily="34" charset="0"/>
                <a:buChar char="•"/>
              </a:pPr>
              <a:r>
                <a:rPr lang="en-IE" dirty="0">
                  <a:hlinkClick r:id="rId3"/>
                </a:rPr>
                <a:t>https://www.haveibeenpwned.com</a:t>
              </a:r>
              <a:endParaRPr lang="en-IE" dirty="0"/>
            </a:p>
            <a:p>
              <a:pPr marL="285750" indent="-285750">
                <a:buFont typeface="Arial" panose="020B0604020202020204" pitchFamily="34" charset="0"/>
                <a:buChar char="•"/>
              </a:pPr>
              <a:r>
                <a:rPr lang="en-IE" dirty="0"/>
                <a:t>Read UL’s Password Standard!</a:t>
              </a:r>
            </a:p>
            <a:p>
              <a:pPr marL="742950" lvl="1" indent="-285750">
                <a:buFont typeface="Arial" panose="020B0604020202020204" pitchFamily="34" charset="0"/>
                <a:buChar char="•"/>
              </a:pPr>
              <a:r>
                <a:rPr lang="en-IE" dirty="0">
                  <a:hlinkClick r:id="rId4"/>
                </a:rPr>
                <a:t>https://ulsites.ul.ie/itd/node/22201</a:t>
              </a:r>
              <a:endParaRPr lang="en-IE" dirty="0"/>
            </a:p>
            <a:p>
              <a:pPr marL="742950" lvl="1" indent="-285750">
                <a:buFont typeface="Arial" panose="020B0604020202020204" pitchFamily="34" charset="0"/>
                <a:buChar char="•"/>
              </a:pPr>
              <a:endParaRPr lang="en-IE" dirty="0"/>
            </a:p>
          </p:txBody>
        </p:sp>
        <p:pic>
          <p:nvPicPr>
            <p:cNvPr id="18" name="Picture 17"/>
            <p:cNvPicPr>
              <a:picLocks noChangeAspect="1"/>
            </p:cNvPicPr>
            <p:nvPr/>
          </p:nvPicPr>
          <p:blipFill>
            <a:blip r:embed="rId5"/>
            <a:stretch>
              <a:fillRect/>
            </a:stretch>
          </p:blipFill>
          <p:spPr>
            <a:xfrm>
              <a:off x="6021886" y="3737125"/>
              <a:ext cx="3395533" cy="2262486"/>
            </a:xfrm>
            <a:prstGeom prst="rect">
              <a:avLst/>
            </a:prstGeom>
          </p:spPr>
        </p:pic>
      </p:grpSp>
      <p:pic>
        <p:nvPicPr>
          <p:cNvPr id="3" name="Picture 2">
            <a:extLst>
              <a:ext uri="{FF2B5EF4-FFF2-40B4-BE49-F238E27FC236}">
                <a16:creationId xmlns:a16="http://schemas.microsoft.com/office/drawing/2014/main" id="{1C530065-E75A-43F8-99C9-B016448CA13C}"/>
              </a:ext>
            </a:extLst>
          </p:cNvPr>
          <p:cNvPicPr>
            <a:picLocks noChangeAspect="1"/>
          </p:cNvPicPr>
          <p:nvPr/>
        </p:nvPicPr>
        <p:blipFill>
          <a:blip r:embed="rId6"/>
          <a:stretch>
            <a:fillRect/>
          </a:stretch>
        </p:blipFill>
        <p:spPr>
          <a:xfrm>
            <a:off x="10469984" y="1143780"/>
            <a:ext cx="1542422" cy="1170533"/>
          </a:xfrm>
          <a:prstGeom prst="rect">
            <a:avLst/>
          </a:prstGeom>
        </p:spPr>
      </p:pic>
    </p:spTree>
    <p:extLst>
      <p:ext uri="{BB962C8B-B14F-4D97-AF65-F5344CB8AC3E}">
        <p14:creationId xmlns:p14="http://schemas.microsoft.com/office/powerpoint/2010/main" val="319382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7</a:t>
            </a:fld>
            <a:endParaRPr lang="en-US" dirty="0"/>
          </a:p>
        </p:txBody>
      </p:sp>
      <p:sp>
        <p:nvSpPr>
          <p:cNvPr id="10" name="Rectangle 9"/>
          <p:cNvSpPr/>
          <p:nvPr/>
        </p:nvSpPr>
        <p:spPr>
          <a:xfrm>
            <a:off x="644703" y="1287548"/>
            <a:ext cx="9607666" cy="489649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p:grpSpPr>
        <p:sp>
          <p:nvSpPr>
            <p:cNvPr id="12" name="Rounded Rectangle 11"/>
            <p:cNvSpPr/>
            <p:nvPr/>
          </p:nvSpPr>
          <p:spPr>
            <a:xfrm>
              <a:off x="473917" y="122108"/>
              <a:ext cx="6634849" cy="354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lgn="l" defTabSz="533400">
                <a:lnSpc>
                  <a:spcPct val="90000"/>
                </a:lnSpc>
                <a:spcBef>
                  <a:spcPct val="0"/>
                </a:spcBef>
                <a:spcAft>
                  <a:spcPct val="35000"/>
                </a:spcAft>
              </a:pPr>
              <a:r>
                <a:rPr lang="en-US" sz="2400" b="1" kern="1200" dirty="0"/>
                <a:t>Creating Secure Passwords</a:t>
              </a:r>
            </a:p>
          </p:txBody>
        </p:sp>
      </p:grpSp>
      <p:sp>
        <p:nvSpPr>
          <p:cNvPr id="15" name="TextBox 14"/>
          <p:cNvSpPr txBox="1"/>
          <p:nvPr/>
        </p:nvSpPr>
        <p:spPr>
          <a:xfrm>
            <a:off x="644703" y="1434805"/>
            <a:ext cx="4314755" cy="646331"/>
          </a:xfrm>
          <a:prstGeom prst="rect">
            <a:avLst/>
          </a:prstGeom>
          <a:noFill/>
        </p:spPr>
        <p:txBody>
          <a:bodyPr wrap="square" rtlCol="0">
            <a:spAutoFit/>
          </a:bodyPr>
          <a:lstStyle/>
          <a:p>
            <a:pPr lvl="1"/>
            <a:endParaRPr lang="en-IE" b="1" dirty="0"/>
          </a:p>
          <a:p>
            <a:pPr lvl="1"/>
            <a:endParaRPr lang="en-IE" b="1" dirty="0"/>
          </a:p>
        </p:txBody>
      </p:sp>
      <p:sp>
        <p:nvSpPr>
          <p:cNvPr id="14" name="TextBox 13"/>
          <p:cNvSpPr txBox="1"/>
          <p:nvPr/>
        </p:nvSpPr>
        <p:spPr>
          <a:xfrm>
            <a:off x="495544" y="1435506"/>
            <a:ext cx="9578354" cy="3139321"/>
          </a:xfrm>
          <a:prstGeom prst="rect">
            <a:avLst/>
          </a:prstGeom>
          <a:noFill/>
        </p:spPr>
        <p:txBody>
          <a:bodyPr wrap="square" rtlCol="0">
            <a:spAutoFit/>
          </a:bodyPr>
          <a:lstStyle/>
          <a:p>
            <a:pPr lvl="1"/>
            <a:r>
              <a:rPr lang="en-IE" b="1" dirty="0"/>
              <a:t>What to Avoid:</a:t>
            </a:r>
          </a:p>
          <a:p>
            <a:pPr marL="742950" lvl="1" indent="-285750">
              <a:buFont typeface="Arial" panose="020B0604020202020204" pitchFamily="34" charset="0"/>
              <a:buChar char="•"/>
            </a:pPr>
            <a:r>
              <a:rPr lang="en-IE" dirty="0"/>
              <a:t>using things that can be guessed easily – Pa$$w0rd, L!merick01, 123456</a:t>
            </a:r>
          </a:p>
          <a:p>
            <a:pPr marL="742950" lvl="1" indent="-285750">
              <a:buFont typeface="Arial" panose="020B0604020202020204" pitchFamily="34" charset="0"/>
              <a:buChar char="•"/>
            </a:pPr>
            <a:r>
              <a:rPr lang="en-IE" dirty="0"/>
              <a:t>very similar passwords - Frid@y01, Frid@y02, Frid@y03</a:t>
            </a:r>
          </a:p>
          <a:p>
            <a:pPr marL="742950" lvl="1" indent="-285750">
              <a:buFont typeface="Arial" panose="020B0604020202020204" pitchFamily="34" charset="0"/>
              <a:buChar char="•"/>
            </a:pPr>
            <a:r>
              <a:rPr lang="en-IE" dirty="0"/>
              <a:t>using personal info – birthday as a PIN, pet’s name, favourite sports team, </a:t>
            </a:r>
            <a:r>
              <a:rPr lang="en-IE" dirty="0" err="1"/>
              <a:t>etc</a:t>
            </a:r>
            <a:r>
              <a:rPr lang="en-IE" dirty="0"/>
              <a:t> </a:t>
            </a:r>
            <a:r>
              <a:rPr lang="en-IE" b="1" dirty="0"/>
              <a:t>-&gt; Someone might be able to find this information on social media!</a:t>
            </a:r>
          </a:p>
          <a:p>
            <a:pPr lvl="1"/>
            <a:endParaRPr lang="en-IE" dirty="0"/>
          </a:p>
          <a:p>
            <a:pPr lvl="1"/>
            <a:r>
              <a:rPr lang="en-IE" b="1" dirty="0"/>
              <a:t>One method for creating strong passwords:</a:t>
            </a:r>
          </a:p>
          <a:p>
            <a:pPr marL="742950" lvl="1" indent="-285750">
              <a:buFont typeface="Arial" panose="020B0604020202020204" pitchFamily="34" charset="0"/>
              <a:buChar char="•"/>
            </a:pPr>
            <a:r>
              <a:rPr lang="en-IE" dirty="0"/>
              <a:t>Think of 3 random words that are memorable to you and use those as the basis for your password</a:t>
            </a:r>
          </a:p>
          <a:p>
            <a:r>
              <a:rPr lang="en-IE" dirty="0"/>
              <a:t>  </a:t>
            </a:r>
          </a:p>
          <a:p>
            <a:pPr lvl="1"/>
            <a:endParaRPr lang="en-IE" b="1" dirty="0"/>
          </a:p>
        </p:txBody>
      </p:sp>
      <p:graphicFrame>
        <p:nvGraphicFramePr>
          <p:cNvPr id="3" name="Table 2"/>
          <p:cNvGraphicFramePr>
            <a:graphicFrameLocks noGrp="1"/>
          </p:cNvGraphicFramePr>
          <p:nvPr>
            <p:extLst>
              <p:ext uri="{D42A27DB-BD31-4B8C-83A1-F6EECF244321}">
                <p14:modId xmlns:p14="http://schemas.microsoft.com/office/powerpoint/2010/main" val="2510076857"/>
              </p:ext>
            </p:extLst>
          </p:nvPr>
        </p:nvGraphicFramePr>
        <p:xfrm>
          <a:off x="1234018" y="4144792"/>
          <a:ext cx="8127999" cy="1854200"/>
        </p:xfrm>
        <a:graphic>
          <a:graphicData uri="http://schemas.openxmlformats.org/drawingml/2006/table">
            <a:tbl>
              <a:tblPr firstRow="1" bandRow="1">
                <a:tableStyleId>{21E4AEA4-8DFA-4A89-87EB-49C32662AFE0}</a:tableStyleId>
              </a:tblPr>
              <a:tblGrid>
                <a:gridCol w="3802931">
                  <a:extLst>
                    <a:ext uri="{9D8B030D-6E8A-4147-A177-3AD203B41FA5}">
                      <a16:colId xmlns:a16="http://schemas.microsoft.com/office/drawing/2014/main" val="1273361896"/>
                    </a:ext>
                  </a:extLst>
                </a:gridCol>
                <a:gridCol w="3425126">
                  <a:extLst>
                    <a:ext uri="{9D8B030D-6E8A-4147-A177-3AD203B41FA5}">
                      <a16:colId xmlns:a16="http://schemas.microsoft.com/office/drawing/2014/main" val="40006096"/>
                    </a:ext>
                  </a:extLst>
                </a:gridCol>
                <a:gridCol w="899942">
                  <a:extLst>
                    <a:ext uri="{9D8B030D-6E8A-4147-A177-3AD203B41FA5}">
                      <a16:colId xmlns:a16="http://schemas.microsoft.com/office/drawing/2014/main" val="3183688629"/>
                    </a:ext>
                  </a:extLst>
                </a:gridCol>
              </a:tblGrid>
              <a:tr h="370840">
                <a:tc>
                  <a:txBody>
                    <a:bodyPr/>
                    <a:lstStyle/>
                    <a:p>
                      <a:r>
                        <a:rPr lang="en-IE" dirty="0"/>
                        <a:t>Step</a:t>
                      </a:r>
                    </a:p>
                  </a:txBody>
                  <a:tcPr/>
                </a:tc>
                <a:tc>
                  <a:txBody>
                    <a:bodyPr/>
                    <a:lstStyle/>
                    <a:p>
                      <a:r>
                        <a:rPr lang="en-IE" dirty="0"/>
                        <a:t>Password</a:t>
                      </a:r>
                    </a:p>
                  </a:txBody>
                  <a:tcPr/>
                </a:tc>
                <a:tc>
                  <a:txBody>
                    <a:bodyPr/>
                    <a:lstStyle/>
                    <a:p>
                      <a:r>
                        <a:rPr lang="en-IE" dirty="0"/>
                        <a:t>Length</a:t>
                      </a:r>
                    </a:p>
                  </a:txBody>
                  <a:tcPr/>
                </a:tc>
                <a:extLst>
                  <a:ext uri="{0D108BD9-81ED-4DB2-BD59-A6C34878D82A}">
                    <a16:rowId xmlns:a16="http://schemas.microsoft.com/office/drawing/2014/main" val="34794392"/>
                  </a:ext>
                </a:extLst>
              </a:tr>
              <a:tr h="370840">
                <a:tc>
                  <a:txBody>
                    <a:bodyPr/>
                    <a:lstStyle/>
                    <a:p>
                      <a:r>
                        <a:rPr lang="en-IE" dirty="0"/>
                        <a:t>Think of 3 random words</a:t>
                      </a:r>
                    </a:p>
                  </a:txBody>
                  <a:tcPr/>
                </a:tc>
                <a:tc>
                  <a:txBody>
                    <a:bodyPr/>
                    <a:lstStyle/>
                    <a:p>
                      <a:r>
                        <a:rPr lang="en-IE" dirty="0" err="1"/>
                        <a:t>tonicblanketmouse</a:t>
                      </a:r>
                      <a:endParaRPr lang="en-IE" dirty="0"/>
                    </a:p>
                  </a:txBody>
                  <a:tcPr/>
                </a:tc>
                <a:tc>
                  <a:txBody>
                    <a:bodyPr/>
                    <a:lstStyle/>
                    <a:p>
                      <a:r>
                        <a:rPr lang="en-IE" dirty="0"/>
                        <a:t>17</a:t>
                      </a:r>
                    </a:p>
                  </a:txBody>
                  <a:tcPr/>
                </a:tc>
                <a:extLst>
                  <a:ext uri="{0D108BD9-81ED-4DB2-BD59-A6C34878D82A}">
                    <a16:rowId xmlns:a16="http://schemas.microsoft.com/office/drawing/2014/main" val="2982224293"/>
                  </a:ext>
                </a:extLst>
              </a:tr>
              <a:tr h="370840">
                <a:tc>
                  <a:txBody>
                    <a:bodyPr/>
                    <a:lstStyle/>
                    <a:p>
                      <a:r>
                        <a:rPr lang="en-IE" dirty="0"/>
                        <a:t>Make the first letter of each uppercase</a:t>
                      </a:r>
                    </a:p>
                  </a:txBody>
                  <a:tcPr/>
                </a:tc>
                <a:tc>
                  <a:txBody>
                    <a:bodyPr/>
                    <a:lstStyle/>
                    <a:p>
                      <a:r>
                        <a:rPr lang="en-IE" dirty="0" err="1"/>
                        <a:t>TonicBlanketMouse</a:t>
                      </a:r>
                      <a:endParaRPr lang="en-IE" dirty="0"/>
                    </a:p>
                  </a:txBody>
                  <a:tcPr/>
                </a:tc>
                <a:tc>
                  <a:txBody>
                    <a:bodyPr/>
                    <a:lstStyle/>
                    <a:p>
                      <a:r>
                        <a:rPr lang="en-IE" dirty="0"/>
                        <a:t>17</a:t>
                      </a:r>
                    </a:p>
                  </a:txBody>
                  <a:tcPr/>
                </a:tc>
                <a:extLst>
                  <a:ext uri="{0D108BD9-81ED-4DB2-BD59-A6C34878D82A}">
                    <a16:rowId xmlns:a16="http://schemas.microsoft.com/office/drawing/2014/main" val="983674343"/>
                  </a:ext>
                </a:extLst>
              </a:tr>
              <a:tr h="370840">
                <a:tc>
                  <a:txBody>
                    <a:bodyPr/>
                    <a:lstStyle/>
                    <a:p>
                      <a:r>
                        <a:rPr lang="en-IE" dirty="0"/>
                        <a:t>Add in numbers</a:t>
                      </a:r>
                      <a:r>
                        <a:rPr lang="en-IE" baseline="0" dirty="0"/>
                        <a:t> at the start</a:t>
                      </a:r>
                      <a:endParaRPr lang="en-IE" dirty="0"/>
                    </a:p>
                  </a:txBody>
                  <a:tcPr/>
                </a:tc>
                <a:tc>
                  <a:txBody>
                    <a:bodyPr/>
                    <a:lstStyle/>
                    <a:p>
                      <a:r>
                        <a:rPr lang="en-IE" dirty="0"/>
                        <a:t>44TonicBlanketMouse</a:t>
                      </a:r>
                    </a:p>
                  </a:txBody>
                  <a:tcPr/>
                </a:tc>
                <a:tc>
                  <a:txBody>
                    <a:bodyPr/>
                    <a:lstStyle/>
                    <a:p>
                      <a:r>
                        <a:rPr lang="en-IE" dirty="0"/>
                        <a:t>19</a:t>
                      </a:r>
                    </a:p>
                  </a:txBody>
                  <a:tcPr/>
                </a:tc>
                <a:extLst>
                  <a:ext uri="{0D108BD9-81ED-4DB2-BD59-A6C34878D82A}">
                    <a16:rowId xmlns:a16="http://schemas.microsoft.com/office/drawing/2014/main" val="1630484578"/>
                  </a:ext>
                </a:extLst>
              </a:tr>
              <a:tr h="370840">
                <a:tc>
                  <a:txBody>
                    <a:bodyPr/>
                    <a:lstStyle/>
                    <a:p>
                      <a:r>
                        <a:rPr lang="en-IE" dirty="0"/>
                        <a:t>Add in symbols between each</a:t>
                      </a:r>
                      <a:r>
                        <a:rPr lang="en-IE" baseline="0" dirty="0"/>
                        <a:t> word</a:t>
                      </a:r>
                      <a:endParaRPr lang="en-IE" dirty="0"/>
                    </a:p>
                  </a:txBody>
                  <a:tcPr/>
                </a:tc>
                <a:tc>
                  <a:txBody>
                    <a:bodyPr/>
                    <a:lstStyle/>
                    <a:p>
                      <a:r>
                        <a:rPr lang="en-IE" dirty="0"/>
                        <a:t>44Tonic%Blanket%Mouse</a:t>
                      </a:r>
                    </a:p>
                  </a:txBody>
                  <a:tcPr/>
                </a:tc>
                <a:tc>
                  <a:txBody>
                    <a:bodyPr/>
                    <a:lstStyle/>
                    <a:p>
                      <a:r>
                        <a:rPr lang="en-IE" dirty="0"/>
                        <a:t>21</a:t>
                      </a:r>
                    </a:p>
                  </a:txBody>
                  <a:tcPr/>
                </a:tc>
                <a:extLst>
                  <a:ext uri="{0D108BD9-81ED-4DB2-BD59-A6C34878D82A}">
                    <a16:rowId xmlns:a16="http://schemas.microsoft.com/office/drawing/2014/main" val="2460851867"/>
                  </a:ext>
                </a:extLst>
              </a:tr>
            </a:tbl>
          </a:graphicData>
        </a:graphic>
      </p:graphicFrame>
      <p:pic>
        <p:nvPicPr>
          <p:cNvPr id="2" name="Picture 1">
            <a:extLst>
              <a:ext uri="{FF2B5EF4-FFF2-40B4-BE49-F238E27FC236}">
                <a16:creationId xmlns:a16="http://schemas.microsoft.com/office/drawing/2014/main" id="{CAAF88D8-0CD8-4AAC-BEAA-D80D0DC8DFF0}"/>
              </a:ext>
            </a:extLst>
          </p:cNvPr>
          <p:cNvPicPr>
            <a:picLocks noChangeAspect="1"/>
          </p:cNvPicPr>
          <p:nvPr/>
        </p:nvPicPr>
        <p:blipFill>
          <a:blip r:embed="rId3"/>
          <a:stretch>
            <a:fillRect/>
          </a:stretch>
        </p:blipFill>
        <p:spPr>
          <a:xfrm>
            <a:off x="10401528" y="1172703"/>
            <a:ext cx="1542422" cy="1170533"/>
          </a:xfrm>
          <a:prstGeom prst="rect">
            <a:avLst/>
          </a:prstGeom>
        </p:spPr>
      </p:pic>
    </p:spTree>
    <p:extLst>
      <p:ext uri="{BB962C8B-B14F-4D97-AF65-F5344CB8AC3E}">
        <p14:creationId xmlns:p14="http://schemas.microsoft.com/office/powerpoint/2010/main" val="245588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8</a:t>
            </a:fld>
            <a:endParaRPr lang="en-US" dirty="0"/>
          </a:p>
        </p:txBody>
      </p:sp>
      <p:sp>
        <p:nvSpPr>
          <p:cNvPr id="10" name="Rectangle 9"/>
          <p:cNvSpPr/>
          <p:nvPr/>
        </p:nvSpPr>
        <p:spPr>
          <a:xfrm>
            <a:off x="644703" y="1105948"/>
            <a:ext cx="9607666" cy="518858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458480"/>
            <a:ext cx="9096329" cy="757735"/>
            <a:chOff x="473917" y="122108"/>
            <a:chExt cx="6634849" cy="354240"/>
          </a:xfrm>
        </p:grpSpPr>
        <p:sp>
          <p:nvSpPr>
            <p:cNvPr id="12" name="Rounded Rectangle 11"/>
            <p:cNvSpPr/>
            <p:nvPr/>
          </p:nvSpPr>
          <p:spPr>
            <a:xfrm>
              <a:off x="473917" y="122108"/>
              <a:ext cx="6634849" cy="354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lgn="l" defTabSz="533400">
                <a:lnSpc>
                  <a:spcPct val="90000"/>
                </a:lnSpc>
                <a:spcBef>
                  <a:spcPct val="0"/>
                </a:spcBef>
                <a:spcAft>
                  <a:spcPct val="35000"/>
                </a:spcAft>
              </a:pPr>
              <a:r>
                <a:rPr lang="en-US" sz="2400" b="1" kern="1200" dirty="0"/>
                <a:t>What is a Password Manager?</a:t>
              </a:r>
            </a:p>
          </p:txBody>
        </p:sp>
      </p:grpSp>
      <p:sp>
        <p:nvSpPr>
          <p:cNvPr id="15" name="TextBox 14"/>
          <p:cNvSpPr txBox="1"/>
          <p:nvPr/>
        </p:nvSpPr>
        <p:spPr>
          <a:xfrm>
            <a:off x="664355" y="1240674"/>
            <a:ext cx="9456038" cy="4801314"/>
          </a:xfrm>
          <a:prstGeom prst="rect">
            <a:avLst/>
          </a:prstGeom>
          <a:noFill/>
        </p:spPr>
        <p:txBody>
          <a:bodyPr wrap="square" rtlCol="0">
            <a:spAutoFit/>
          </a:bodyPr>
          <a:lstStyle/>
          <a:p>
            <a:r>
              <a:rPr lang="en-IE" dirty="0"/>
              <a:t>Remembering lots of random, complex passwords can become very difficult! Luckily password managers can help. Password managers can store &amp; encrypt your credentials to multiple sites, protected by a master password (and MFA in some cases). </a:t>
            </a:r>
          </a:p>
          <a:p>
            <a:endParaRPr lang="en-IE" dirty="0"/>
          </a:p>
          <a:p>
            <a:r>
              <a:rPr lang="en-IE" b="1" dirty="0">
                <a:solidFill>
                  <a:schemeClr val="accent2"/>
                </a:solidFill>
              </a:rPr>
              <a:t>Benefits</a:t>
            </a:r>
          </a:p>
          <a:p>
            <a:pPr marL="285750" indent="-285750">
              <a:buFont typeface="Arial" panose="020B0604020202020204" pitchFamily="34" charset="0"/>
              <a:buChar char="•"/>
            </a:pPr>
            <a:r>
              <a:rPr lang="en-IE" dirty="0"/>
              <a:t>Only need to remember the master password -&gt; </a:t>
            </a:r>
            <a:r>
              <a:rPr lang="en-IE" b="1" dirty="0"/>
              <a:t>This password has to be complex and long so that it can’t be easily guessed!!</a:t>
            </a:r>
          </a:p>
          <a:p>
            <a:pPr marL="285750" indent="-285750">
              <a:buFont typeface="Arial" panose="020B0604020202020204" pitchFamily="34" charset="0"/>
              <a:buChar char="•"/>
            </a:pPr>
            <a:r>
              <a:rPr lang="en-IE" dirty="0"/>
              <a:t>Can suggest a random complex password when you sign up to a new website</a:t>
            </a:r>
          </a:p>
          <a:p>
            <a:pPr marL="285750" indent="-285750">
              <a:buFont typeface="Arial" panose="020B0604020202020204" pitchFamily="34" charset="0"/>
              <a:buChar char="•"/>
            </a:pPr>
            <a:r>
              <a:rPr lang="en-IE" dirty="0"/>
              <a:t>Some password managers can be synced across multiple devices</a:t>
            </a:r>
          </a:p>
          <a:p>
            <a:pPr marL="285750" indent="-285750">
              <a:buFont typeface="Arial" panose="020B0604020202020204" pitchFamily="34" charset="0"/>
              <a:buChar char="•"/>
            </a:pPr>
            <a:r>
              <a:rPr lang="en-IE" dirty="0"/>
              <a:t>They can warn you if a password you use has been identified in a data breach before</a:t>
            </a:r>
          </a:p>
          <a:p>
            <a:endParaRPr lang="en-IE" dirty="0"/>
          </a:p>
          <a:p>
            <a:r>
              <a:rPr lang="en-IE" b="1" dirty="0">
                <a:solidFill>
                  <a:schemeClr val="accent2"/>
                </a:solidFill>
              </a:rPr>
              <a:t>What Password Manager should I use?</a:t>
            </a:r>
            <a:endParaRPr lang="en-IE" dirty="0"/>
          </a:p>
          <a:p>
            <a:pPr marL="285750" indent="-285750">
              <a:buFont typeface="Arial" panose="020B0604020202020204" pitchFamily="34" charset="0"/>
              <a:buChar char="•"/>
            </a:pPr>
            <a:r>
              <a:rPr lang="en-IE" dirty="0"/>
              <a:t>There are lots of good password managers available (Paid &amp; Open Source)</a:t>
            </a:r>
          </a:p>
          <a:p>
            <a:pPr marL="742950" lvl="1" indent="-285750">
              <a:buFont typeface="Arial" panose="020B0604020202020204" pitchFamily="34" charset="0"/>
              <a:buChar char="•"/>
            </a:pPr>
            <a:r>
              <a:rPr lang="en-IE" dirty="0" err="1"/>
              <a:t>LastPass</a:t>
            </a:r>
            <a:endParaRPr lang="en-IE" dirty="0"/>
          </a:p>
          <a:p>
            <a:pPr marL="742950" lvl="1" indent="-285750">
              <a:buFont typeface="Arial" panose="020B0604020202020204" pitchFamily="34" charset="0"/>
              <a:buChar char="•"/>
            </a:pPr>
            <a:r>
              <a:rPr lang="en-IE" dirty="0" err="1"/>
              <a:t>BitWarden</a:t>
            </a:r>
            <a:endParaRPr lang="en-IE" dirty="0"/>
          </a:p>
          <a:p>
            <a:pPr marL="742950" lvl="1" indent="-285750">
              <a:buFont typeface="Arial" panose="020B0604020202020204" pitchFamily="34" charset="0"/>
              <a:buChar char="•"/>
            </a:pPr>
            <a:r>
              <a:rPr lang="en-IE" dirty="0"/>
              <a:t>Browser based (Firefox/Chrome/Edge) -&gt; </a:t>
            </a:r>
            <a:r>
              <a:rPr lang="en-IE" b="1" dirty="0"/>
              <a:t>Don’t let the browser remember your password when using a shared device!</a:t>
            </a:r>
          </a:p>
        </p:txBody>
      </p:sp>
      <p:pic>
        <p:nvPicPr>
          <p:cNvPr id="2" name="Picture 1">
            <a:extLst>
              <a:ext uri="{FF2B5EF4-FFF2-40B4-BE49-F238E27FC236}">
                <a16:creationId xmlns:a16="http://schemas.microsoft.com/office/drawing/2014/main" id="{9D0D711D-CDDF-476C-B167-A5668BE4F0B2}"/>
              </a:ext>
            </a:extLst>
          </p:cNvPr>
          <p:cNvPicPr>
            <a:picLocks noChangeAspect="1"/>
          </p:cNvPicPr>
          <p:nvPr/>
        </p:nvPicPr>
        <p:blipFill>
          <a:blip r:embed="rId3"/>
          <a:stretch>
            <a:fillRect/>
          </a:stretch>
        </p:blipFill>
        <p:spPr>
          <a:xfrm>
            <a:off x="10441538" y="1240674"/>
            <a:ext cx="1542422" cy="1170533"/>
          </a:xfrm>
          <a:prstGeom prst="rect">
            <a:avLst/>
          </a:prstGeom>
        </p:spPr>
      </p:pic>
    </p:spTree>
    <p:extLst>
      <p:ext uri="{BB962C8B-B14F-4D97-AF65-F5344CB8AC3E}">
        <p14:creationId xmlns:p14="http://schemas.microsoft.com/office/powerpoint/2010/main" val="3233825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9</a:t>
            </a:fld>
            <a:endParaRPr lang="en-US" dirty="0"/>
          </a:p>
        </p:txBody>
      </p:sp>
      <p:sp>
        <p:nvSpPr>
          <p:cNvPr id="10" name="Rectangle 9"/>
          <p:cNvSpPr/>
          <p:nvPr/>
        </p:nvSpPr>
        <p:spPr>
          <a:xfrm>
            <a:off x="583964" y="1359823"/>
            <a:ext cx="9607666" cy="4896490"/>
          </a:xfrm>
          <a:prstGeom prst="rect">
            <a:avLst/>
          </a:prstGeom>
          <a:ln>
            <a:solidFill>
              <a:srgbClr val="00206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rgbClr val="002060"/>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Use Anti-Virus (AV) Protection</a:t>
              </a:r>
            </a:p>
          </p:txBody>
        </p:sp>
      </p:grpSp>
      <p:sp>
        <p:nvSpPr>
          <p:cNvPr id="2" name="TextBox 1"/>
          <p:cNvSpPr txBox="1"/>
          <p:nvPr/>
        </p:nvSpPr>
        <p:spPr>
          <a:xfrm>
            <a:off x="862318" y="1434805"/>
            <a:ext cx="8954922" cy="646331"/>
          </a:xfrm>
          <a:prstGeom prst="rect">
            <a:avLst/>
          </a:prstGeom>
          <a:noFill/>
        </p:spPr>
        <p:txBody>
          <a:bodyPr wrap="square" rtlCol="0">
            <a:spAutoFit/>
          </a:bodyPr>
          <a:lstStyle/>
          <a:p>
            <a:r>
              <a:rPr lang="en-IE" dirty="0"/>
              <a:t>Anti-Virus (AV) protection helps to prevent malicious programs &amp; code (malware) running on your machine.</a:t>
            </a:r>
          </a:p>
        </p:txBody>
      </p:sp>
      <p:sp>
        <p:nvSpPr>
          <p:cNvPr id="6" name="TextBox 5"/>
          <p:cNvSpPr txBox="1"/>
          <p:nvPr/>
        </p:nvSpPr>
        <p:spPr>
          <a:xfrm>
            <a:off x="862318" y="2123894"/>
            <a:ext cx="4585746" cy="3847207"/>
          </a:xfrm>
          <a:prstGeom prst="rect">
            <a:avLst/>
          </a:prstGeom>
          <a:noFill/>
        </p:spPr>
        <p:txBody>
          <a:bodyPr wrap="square" rtlCol="0">
            <a:spAutoFit/>
          </a:bodyPr>
          <a:lstStyle/>
          <a:p>
            <a:r>
              <a:rPr lang="en-IE" sz="2000" b="1" dirty="0">
                <a:solidFill>
                  <a:srgbClr val="002060"/>
                </a:solidFill>
              </a:rPr>
              <a:t>How does malware get on my device?</a:t>
            </a:r>
          </a:p>
          <a:p>
            <a:pPr marL="285750" indent="-285750">
              <a:buFont typeface="Arial" panose="020B0604020202020204" pitchFamily="34" charset="0"/>
              <a:buChar char="•"/>
            </a:pPr>
            <a:r>
              <a:rPr lang="en-IE" sz="1600" dirty="0"/>
              <a:t>Downloading an application you didn’t realise has malicious code</a:t>
            </a:r>
          </a:p>
          <a:p>
            <a:endParaRPr lang="en-IE" sz="1600" dirty="0"/>
          </a:p>
          <a:p>
            <a:pPr marL="285750" indent="-285750">
              <a:buFont typeface="Arial" panose="020B0604020202020204" pitchFamily="34" charset="0"/>
              <a:buChar char="•"/>
            </a:pPr>
            <a:r>
              <a:rPr lang="en-IE" sz="1600" dirty="0"/>
              <a:t>Phishing emails containing links/attachments</a:t>
            </a:r>
          </a:p>
          <a:p>
            <a:endParaRPr lang="en-IE" sz="1600" dirty="0"/>
          </a:p>
          <a:p>
            <a:pPr marL="285750" indent="-285750">
              <a:buFont typeface="Arial" panose="020B0604020202020204" pitchFamily="34" charset="0"/>
              <a:buChar char="•"/>
            </a:pPr>
            <a:r>
              <a:rPr lang="en-IE" sz="1600" dirty="0"/>
              <a:t>Documents (pdf, Word, Excel) can have malicious code!</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Visiting websites that redirect you to a malicious site – frequently used for people who visit sites to watch streams of sporting events</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Visiting a legitimate website that has been compromised</a:t>
            </a:r>
          </a:p>
        </p:txBody>
      </p:sp>
      <p:pic>
        <p:nvPicPr>
          <p:cNvPr id="3074" name="Picture 2" descr="Image result for malwar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764" y="2043577"/>
            <a:ext cx="4369176" cy="316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1521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PowerPoint-template.potx [Read-Only]" id="{27EE6034-5D8B-4108-9401-6DF6AAF17C7B}" vid="{A6658E2E-2668-4C22-A3DD-D09208303D21}"/>
    </a:ext>
  </a:extLst>
</a:theme>
</file>

<file path=ppt/theme/theme2.xml><?xml version="1.0" encoding="utf-8"?>
<a:theme xmlns:a="http://schemas.openxmlformats.org/drawingml/2006/main" name="AccentBoxVTI">
  <a:themeElements>
    <a:clrScheme name="Custom Green">
      <a:dk1>
        <a:sysClr val="windowText" lastClr="000000"/>
      </a:dk1>
      <a:lt1>
        <a:sysClr val="window" lastClr="FFFFFF"/>
      </a:lt1>
      <a:dk2>
        <a:srgbClr val="455F51"/>
      </a:dk2>
      <a:lt2>
        <a:srgbClr val="E3DED1"/>
      </a:lt2>
      <a:accent1>
        <a:srgbClr val="005335"/>
      </a:accent1>
      <a:accent2>
        <a:srgbClr val="00A850"/>
      </a:accent2>
      <a:accent3>
        <a:srgbClr val="C0CF3A"/>
      </a:accent3>
      <a:accent4>
        <a:srgbClr val="029676"/>
      </a:accent4>
      <a:accent5>
        <a:srgbClr val="4AB5C4"/>
      </a:accent5>
      <a:accent6>
        <a:srgbClr val="0989B1"/>
      </a:accent6>
      <a:hlink>
        <a:srgbClr val="6B9F25"/>
      </a:hlink>
      <a:folHlink>
        <a:srgbClr val="BA6906"/>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08B6D8F61F4D4BBF64DC0D55099992" ma:contentTypeVersion="7" ma:contentTypeDescription="Create a new document." ma:contentTypeScope="" ma:versionID="71d1cadcf00d5e257e32c939586ab7f6">
  <xsd:schema xmlns:xsd="http://www.w3.org/2001/XMLSchema" xmlns:xs="http://www.w3.org/2001/XMLSchema" xmlns:p="http://schemas.microsoft.com/office/2006/metadata/properties" xmlns:ns2="263d7c39-48ed-42aa-92bd-54fee0558399" targetNamespace="http://schemas.microsoft.com/office/2006/metadata/properties" ma:root="true" ma:fieldsID="bf7e6bf18d5240beedd67c5711f45d59" ns2:_="">
    <xsd:import namespace="263d7c39-48ed-42aa-92bd-54fee0558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d7c39-48ed-42aa-92bd-54fee05583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B1B682-F410-4EF0-A043-610BF7873397}">
  <ds:schemaRefs>
    <ds:schemaRef ds:uri="http://schemas.microsoft.com/sharepoint/v3/contenttype/forms"/>
  </ds:schemaRefs>
</ds:datastoreItem>
</file>

<file path=customXml/itemProps2.xml><?xml version="1.0" encoding="utf-8"?>
<ds:datastoreItem xmlns:ds="http://schemas.openxmlformats.org/officeDocument/2006/customXml" ds:itemID="{7E9ABE57-0E9E-47B0-80BF-21D0D850A22C}">
  <ds:schemaRef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openxmlformats.org/package/2006/metadata/core-properties"/>
    <ds:schemaRef ds:uri="http://schemas.microsoft.com/office/infopath/2007/PartnerControls"/>
    <ds:schemaRef ds:uri="263d7c39-48ed-42aa-92bd-54fee0558399"/>
    <ds:schemaRef ds:uri="http://purl.org/dc/terms/"/>
  </ds:schemaRefs>
</ds:datastoreItem>
</file>

<file path=customXml/itemProps3.xml><?xml version="1.0" encoding="utf-8"?>
<ds:datastoreItem xmlns:ds="http://schemas.openxmlformats.org/officeDocument/2006/customXml" ds:itemID="{6D486AAD-D7F9-4425-8CF1-22BC853528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d7c39-48ed-42aa-92bd-54fee05583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18982</TotalTime>
  <Words>3674</Words>
  <Application>Microsoft Office PowerPoint</Application>
  <PresentationFormat>Widescreen</PresentationFormat>
  <Paragraphs>330</Paragraphs>
  <Slides>23</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Avenir Next LT Pro</vt:lpstr>
      <vt:lpstr>Calibri</vt:lpstr>
      <vt:lpstr>Georgia</vt:lpstr>
      <vt:lpstr>Helvetica</vt:lpstr>
      <vt:lpstr>2_Office Theme</vt:lpstr>
      <vt:lpstr>AccentBoxVTI</vt:lpstr>
      <vt:lpstr>👋 Hello &amp; Welcome</vt:lpstr>
      <vt:lpstr>Recording</vt:lpstr>
      <vt:lpstr>7 Simple Steps to Stay Safe Online: Protecting your Digital Identity </vt:lpstr>
      <vt:lpstr>Universities &amp; Students are targets for Cybercrime</vt:lpstr>
      <vt:lpstr>7 Steps to Stay Secure – Protecting Your Digital 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Raise a ticket by logging a call at https://ul.topdesk.net  </vt:lpstr>
    </vt:vector>
  </TitlesOfParts>
  <Company>University of Limerick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Pipeline</dc:title>
  <dc:creator>Rory.Delaney</dc:creator>
  <cp:lastModifiedBy>Anna.Marie.Gildea</cp:lastModifiedBy>
  <cp:revision>137</cp:revision>
  <dcterms:created xsi:type="dcterms:W3CDTF">2020-11-12T16:31:11Z</dcterms:created>
  <dcterms:modified xsi:type="dcterms:W3CDTF">2022-02-11T10:42:29Z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0x010100EB08B6D8F61F4D4BBF64DC0D55099992</vt:lpwstr>
  </property>
</Properties>
</file>