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3.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0" r:id="rId2"/>
  </p:sldMasterIdLst>
  <p:notesMasterIdLst>
    <p:notesMasterId r:id="rId44"/>
  </p:notesMasterIdLst>
  <p:handoutMasterIdLst>
    <p:handoutMasterId r:id="rId45"/>
  </p:handoutMasterIdLst>
  <p:sldIdLst>
    <p:sldId id="336" r:id="rId3"/>
    <p:sldId id="259" r:id="rId4"/>
    <p:sldId id="260" r:id="rId5"/>
    <p:sldId id="261" r:id="rId6"/>
    <p:sldId id="309" r:id="rId7"/>
    <p:sldId id="319" r:id="rId8"/>
    <p:sldId id="406" r:id="rId9"/>
    <p:sldId id="464" r:id="rId10"/>
    <p:sldId id="313" r:id="rId11"/>
    <p:sldId id="404" r:id="rId12"/>
    <p:sldId id="268" r:id="rId13"/>
    <p:sldId id="381" r:id="rId14"/>
    <p:sldId id="314" r:id="rId15"/>
    <p:sldId id="432" r:id="rId16"/>
    <p:sldId id="286" r:id="rId17"/>
    <p:sldId id="396" r:id="rId18"/>
    <p:sldId id="397" r:id="rId19"/>
    <p:sldId id="312" r:id="rId20"/>
    <p:sldId id="433" r:id="rId21"/>
    <p:sldId id="407" r:id="rId22"/>
    <p:sldId id="441" r:id="rId23"/>
    <p:sldId id="442" r:id="rId24"/>
    <p:sldId id="445" r:id="rId25"/>
    <p:sldId id="468" r:id="rId26"/>
    <p:sldId id="446" r:id="rId27"/>
    <p:sldId id="462" r:id="rId28"/>
    <p:sldId id="463" r:id="rId29"/>
    <p:sldId id="465" r:id="rId30"/>
    <p:sldId id="466" r:id="rId31"/>
    <p:sldId id="467" r:id="rId32"/>
    <p:sldId id="422" r:id="rId33"/>
    <p:sldId id="423" r:id="rId34"/>
    <p:sldId id="424" r:id="rId35"/>
    <p:sldId id="469" r:id="rId36"/>
    <p:sldId id="470" r:id="rId37"/>
    <p:sldId id="425" r:id="rId38"/>
    <p:sldId id="429" r:id="rId39"/>
    <p:sldId id="426" r:id="rId40"/>
    <p:sldId id="471" r:id="rId41"/>
    <p:sldId id="335" r:id="rId42"/>
    <p:sldId id="258" r:id="rId43"/>
  </p:sldIdLst>
  <p:sldSz cx="9602788" cy="6858000"/>
  <p:notesSz cx="6858000" cy="9144000"/>
  <p:defaultTextStyle>
    <a:defPPr>
      <a:defRPr lang="en-GB"/>
    </a:defPPr>
    <a:lvl1pPr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p:defaultTextStyle>
  <p:modifyVerifier cryptProviderType="rsaFull" cryptAlgorithmClass="hash" cryptAlgorithmType="typeAny" cryptAlgorithmSid="4" spinCount="100000" saltData="dF3mnbAtQ4YGyMiD6mgi0Q==" hashData="uzT99nRPM6IBdRehV4al07+0bA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C8C"/>
    <a:srgbClr val="566C11"/>
    <a:srgbClr val="DBE676"/>
    <a:srgbClr val="AFBD22"/>
    <a:srgbClr val="EAF7FA"/>
    <a:srgbClr val="731472"/>
    <a:srgbClr val="F58025"/>
    <a:srgbClr val="941D78"/>
    <a:srgbClr val="B66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2" autoAdjust="0"/>
    <p:restoredTop sz="99789" autoAdjust="0"/>
  </p:normalViewPr>
  <p:slideViewPr>
    <p:cSldViewPr snapToGrid="0" snapToObjects="1" showGuides="1">
      <p:cViewPr>
        <p:scale>
          <a:sx n="75" d="100"/>
          <a:sy n="75" d="100"/>
        </p:scale>
        <p:origin x="-822" y="-780"/>
      </p:cViewPr>
      <p:guideLst>
        <p:guide orient="horz" pos="3929"/>
        <p:guide orient="horz" pos="255"/>
        <p:guide pos="5746"/>
        <p:guide pos="3886"/>
        <p:guide pos="2026"/>
        <p:guide pos="2162"/>
        <p:guide pos="4022"/>
      </p:guideLst>
    </p:cSldViewPr>
  </p:slideViewPr>
  <p:notesTextViewPr>
    <p:cViewPr>
      <p:scale>
        <a:sx n="100" d="100"/>
        <a:sy n="100" d="100"/>
      </p:scale>
      <p:origin x="0" y="0"/>
    </p:cViewPr>
  </p:notesTextViewPr>
  <p:sorterViewPr>
    <p:cViewPr>
      <p:scale>
        <a:sx n="100" d="100"/>
        <a:sy n="100" d="100"/>
      </p:scale>
      <p:origin x="0" y="127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922521891684992E-4"/>
          <c:w val="1"/>
          <c:h val="0.97678396778944399"/>
        </c:manualLayout>
      </c:layout>
      <c:areaChart>
        <c:grouping val="standard"/>
        <c:varyColors val="0"/>
        <c:ser>
          <c:idx val="0"/>
          <c:order val="0"/>
          <c:tx>
            <c:strRef>
              <c:f>Sheet1!$B$1</c:f>
              <c:strCache>
                <c:ptCount val="1"/>
                <c:pt idx="0">
                  <c:v>25</c:v>
                </c:pt>
              </c:strCache>
            </c:strRef>
          </c:tx>
          <c:spPr>
            <a:solidFill>
              <a:schemeClr val="accent2"/>
            </a:solidFill>
            <a:ln w="63500">
              <a:solidFill>
                <a:schemeClr val="accent2">
                  <a:lumMod val="50000"/>
                </a:schemeClr>
              </a:solidFill>
            </a:ln>
          </c:spPr>
          <c:cat>
            <c:numRef>
              <c:f>Sheet1!$A$2:$A$26</c:f>
              <c:numCache>
                <c:formatCode>General</c:formatCode>
                <c:ptCount val="25"/>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numCache>
            </c:numRef>
          </c:cat>
          <c:val>
            <c:numRef>
              <c:f>Sheet1!$B$2:$B$26</c:f>
              <c:numCache>
                <c:formatCode>_("€"* #,##0_);_("€"* \(#,##0\);_("€"* "-"_);_(@_)</c:formatCode>
                <c:ptCount val="25"/>
                <c:pt idx="0">
                  <c:v>3000</c:v>
                </c:pt>
                <c:pt idx="1">
                  <c:v>6060</c:v>
                </c:pt>
                <c:pt idx="2">
                  <c:v>9181.2000000000007</c:v>
                </c:pt>
                <c:pt idx="3">
                  <c:v>12364.824000000001</c:v>
                </c:pt>
                <c:pt idx="4">
                  <c:v>15612.120480000001</c:v>
                </c:pt>
                <c:pt idx="5">
                  <c:v>18924.362889600001</c:v>
                </c:pt>
                <c:pt idx="6">
                  <c:v>22302.850147392001</c:v>
                </c:pt>
                <c:pt idx="7">
                  <c:v>25748.907150339841</c:v>
                </c:pt>
                <c:pt idx="8">
                  <c:v>29263.885293346637</c:v>
                </c:pt>
                <c:pt idx="9">
                  <c:v>32849.162999213571</c:v>
                </c:pt>
                <c:pt idx="10">
                  <c:v>36506.146259197842</c:v>
                </c:pt>
                <c:pt idx="11">
                  <c:v>40236.269184381796</c:v>
                </c:pt>
                <c:pt idx="12">
                  <c:v>44040.994568069429</c:v>
                </c:pt>
                <c:pt idx="13">
                  <c:v>47921.814459430818</c:v>
                </c:pt>
                <c:pt idx="14">
                  <c:v>51880.250748619437</c:v>
                </c:pt>
                <c:pt idx="15">
                  <c:v>55917.855763591826</c:v>
                </c:pt>
                <c:pt idx="16">
                  <c:v>60036.212878863662</c:v>
                </c:pt>
                <c:pt idx="17">
                  <c:v>64236.937136440938</c:v>
                </c:pt>
                <c:pt idx="18">
                  <c:v>68521.67587916975</c:v>
                </c:pt>
                <c:pt idx="19">
                  <c:v>72892.109396753149</c:v>
                </c:pt>
                <c:pt idx="20">
                  <c:v>77349.951584688213</c:v>
                </c:pt>
                <c:pt idx="21">
                  <c:v>81896.950616381975</c:v>
                </c:pt>
                <c:pt idx="22">
                  <c:v>86534.889628709614</c:v>
                </c:pt>
                <c:pt idx="23">
                  <c:v>91265.58742128381</c:v>
                </c:pt>
                <c:pt idx="24">
                  <c:v>96090.89916970949</c:v>
                </c:pt>
              </c:numCache>
            </c:numRef>
          </c:val>
        </c:ser>
        <c:dLbls>
          <c:showLegendKey val="0"/>
          <c:showVal val="0"/>
          <c:showCatName val="0"/>
          <c:showSerName val="0"/>
          <c:showPercent val="0"/>
          <c:showBubbleSize val="0"/>
        </c:dLbls>
        <c:axId val="44572032"/>
        <c:axId val="44577920"/>
      </c:areaChart>
      <c:catAx>
        <c:axId val="44572032"/>
        <c:scaling>
          <c:orientation val="minMax"/>
        </c:scaling>
        <c:delete val="1"/>
        <c:axPos val="b"/>
        <c:numFmt formatCode="General" sourceLinked="1"/>
        <c:majorTickMark val="out"/>
        <c:minorTickMark val="none"/>
        <c:tickLblPos val="nextTo"/>
        <c:crossAx val="44577920"/>
        <c:crosses val="autoZero"/>
        <c:auto val="1"/>
        <c:lblAlgn val="ctr"/>
        <c:lblOffset val="100"/>
        <c:noMultiLvlLbl val="0"/>
      </c:catAx>
      <c:valAx>
        <c:axId val="44577920"/>
        <c:scaling>
          <c:orientation val="minMax"/>
          <c:max val="125000"/>
          <c:min val="0"/>
        </c:scaling>
        <c:delete val="1"/>
        <c:axPos val="l"/>
        <c:numFmt formatCode="_(&quot;€&quot;* #,##0_);_(&quot;€&quot;* \(#,##0\);_(&quot;€&quot;* &quot;-&quot;_);_(@_)" sourceLinked="1"/>
        <c:majorTickMark val="out"/>
        <c:minorTickMark val="none"/>
        <c:tickLblPos val="nextTo"/>
        <c:crossAx val="4457203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922521891684992E-4"/>
          <c:w val="1"/>
          <c:h val="0.97678396778944399"/>
        </c:manualLayout>
      </c:layout>
      <c:areaChart>
        <c:grouping val="standard"/>
        <c:varyColors val="0"/>
        <c:ser>
          <c:idx val="1"/>
          <c:order val="0"/>
          <c:tx>
            <c:strRef>
              <c:f>Sheet1!$C$1</c:f>
              <c:strCache>
                <c:ptCount val="1"/>
                <c:pt idx="0">
                  <c:v>35</c:v>
                </c:pt>
              </c:strCache>
            </c:strRef>
          </c:tx>
          <c:spPr>
            <a:solidFill>
              <a:srgbClr val="FFC000"/>
            </a:solidFill>
            <a:ln w="63500">
              <a:solidFill>
                <a:schemeClr val="accent2">
                  <a:lumMod val="50000"/>
                </a:schemeClr>
              </a:solidFill>
            </a:ln>
          </c:spPr>
          <c:cat>
            <c:numRef>
              <c:f>Sheet1!$A$2:$A$26</c:f>
              <c:numCache>
                <c:formatCode>General</c:formatCode>
                <c:ptCount val="25"/>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numCache>
            </c:numRef>
          </c:cat>
          <c:val>
            <c:numRef>
              <c:f>Sheet1!$C$2:$C$26</c:f>
              <c:numCache>
                <c:formatCode>General</c:formatCode>
                <c:ptCount val="25"/>
                <c:pt idx="10" formatCode="_(&quot;€&quot;* #,##0_);_(&quot;€&quot;* \(#,##0\);_(&quot;€&quot;* &quot;-&quot;_);_(@_)">
                  <c:v>5000</c:v>
                </c:pt>
                <c:pt idx="11" formatCode="_(&quot;€&quot;* #,##0_);_(&quot;€&quot;* \(#,##0\);_(&quot;€&quot;* &quot;-&quot;_);_(@_)">
                  <c:v>10100</c:v>
                </c:pt>
                <c:pt idx="12" formatCode="_(&quot;€&quot;* #,##0_);_(&quot;€&quot;* \(#,##0\);_(&quot;€&quot;* &quot;-&quot;_);_(@_)">
                  <c:v>15302</c:v>
                </c:pt>
                <c:pt idx="13" formatCode="_(&quot;€&quot;* #,##0_);_(&quot;€&quot;* \(#,##0\);_(&quot;€&quot;* &quot;-&quot;_);_(@_)">
                  <c:v>20608.04</c:v>
                </c:pt>
                <c:pt idx="14" formatCode="_(&quot;€&quot;* #,##0_);_(&quot;€&quot;* \(#,##0\);_(&quot;€&quot;* &quot;-&quot;_);_(@_)">
                  <c:v>26020.200800000002</c:v>
                </c:pt>
                <c:pt idx="15" formatCode="_(&quot;€&quot;* #,##0_);_(&quot;€&quot;* \(#,##0\);_(&quot;€&quot;* &quot;-&quot;_);_(@_)">
                  <c:v>31540.604816000003</c:v>
                </c:pt>
                <c:pt idx="16" formatCode="_(&quot;€&quot;* #,##0_);_(&quot;€&quot;* \(#,##0\);_(&quot;€&quot;* &quot;-&quot;_);_(@_)">
                  <c:v>37171.416912320004</c:v>
                </c:pt>
                <c:pt idx="17" formatCode="_(&quot;€&quot;* #,##0_);_(&quot;€&quot;* \(#,##0\);_(&quot;€&quot;* &quot;-&quot;_);_(@_)">
                  <c:v>42914.845250566403</c:v>
                </c:pt>
                <c:pt idx="18" formatCode="_(&quot;€&quot;* #,##0_);_(&quot;€&quot;* \(#,##0\);_(&quot;€&quot;* &quot;-&quot;_);_(@_)">
                  <c:v>48773.142155577734</c:v>
                </c:pt>
                <c:pt idx="19" formatCode="_(&quot;€&quot;* #,##0_);_(&quot;€&quot;* \(#,##0\);_(&quot;€&quot;* &quot;-&quot;_);_(@_)">
                  <c:v>54748.60499868929</c:v>
                </c:pt>
                <c:pt idx="20" formatCode="_(&quot;€&quot;* #,##0_);_(&quot;€&quot;* \(#,##0\);_(&quot;€&quot;* &quot;-&quot;_);_(@_)">
                  <c:v>60843.577098663074</c:v>
                </c:pt>
                <c:pt idx="21" formatCode="_(&quot;€&quot;* #,##0_);_(&quot;€&quot;* \(#,##0\);_(&quot;€&quot;* &quot;-&quot;_);_(@_)">
                  <c:v>67060.448640636343</c:v>
                </c:pt>
                <c:pt idx="22" formatCode="_(&quot;€&quot;* #,##0_);_(&quot;€&quot;* \(#,##0\);_(&quot;€&quot;* &quot;-&quot;_);_(@_)">
                  <c:v>73401.657613449075</c:v>
                </c:pt>
                <c:pt idx="23" formatCode="_(&quot;€&quot;* #,##0_);_(&quot;€&quot;* \(#,##0\);_(&quot;€&quot;* &quot;-&quot;_);_(@_)">
                  <c:v>79869.690765718056</c:v>
                </c:pt>
                <c:pt idx="24" formatCode="_(&quot;€&quot;* #,##0_);_(&quot;€&quot;* \(#,##0\);_(&quot;€&quot;* &quot;-&quot;_);_(@_)">
                  <c:v>86467.084581032424</c:v>
                </c:pt>
              </c:numCache>
            </c:numRef>
          </c:val>
        </c:ser>
        <c:dLbls>
          <c:showLegendKey val="0"/>
          <c:showVal val="0"/>
          <c:showCatName val="0"/>
          <c:showSerName val="0"/>
          <c:showPercent val="0"/>
          <c:showBubbleSize val="0"/>
        </c:dLbls>
        <c:axId val="45375872"/>
        <c:axId val="45377408"/>
      </c:areaChart>
      <c:catAx>
        <c:axId val="45375872"/>
        <c:scaling>
          <c:orientation val="minMax"/>
        </c:scaling>
        <c:delete val="1"/>
        <c:axPos val="b"/>
        <c:numFmt formatCode="General" sourceLinked="1"/>
        <c:majorTickMark val="out"/>
        <c:minorTickMark val="none"/>
        <c:tickLblPos val="nextTo"/>
        <c:crossAx val="45377408"/>
        <c:crosses val="autoZero"/>
        <c:auto val="1"/>
        <c:lblAlgn val="ctr"/>
        <c:lblOffset val="100"/>
        <c:noMultiLvlLbl val="0"/>
      </c:catAx>
      <c:valAx>
        <c:axId val="45377408"/>
        <c:scaling>
          <c:orientation val="minMax"/>
          <c:max val="125000"/>
          <c:min val="0"/>
        </c:scaling>
        <c:delete val="1"/>
        <c:axPos val="l"/>
        <c:numFmt formatCode="General" sourceLinked="1"/>
        <c:majorTickMark val="out"/>
        <c:minorTickMark val="none"/>
        <c:tickLblPos val="nextTo"/>
        <c:crossAx val="4537587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230184322845266E-2"/>
          <c:y val="2.5643161276807325E-2"/>
          <c:w val="0.95153963135430952"/>
          <c:h val="0.92948130648877969"/>
        </c:manualLayout>
      </c:layout>
      <c:lineChart>
        <c:grouping val="standard"/>
        <c:varyColors val="0"/>
        <c:ser>
          <c:idx val="0"/>
          <c:order val="0"/>
          <c:tx>
            <c:strRef>
              <c:f>Sheet1!$A$1</c:f>
              <c:strCache>
                <c:ptCount val="1"/>
                <c:pt idx="0">
                  <c:v> </c:v>
                </c:pt>
              </c:strCache>
            </c:strRef>
          </c:tx>
          <c:spPr>
            <a:ln w="57150">
              <a:solidFill>
                <a:srgbClr val="BA2C2B"/>
              </a:solidFill>
            </a:ln>
          </c:spPr>
          <c:marker>
            <c:symbol val="none"/>
          </c:marker>
          <c:val>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val>
          <c:smooth val="0"/>
        </c:ser>
        <c:ser>
          <c:idx val="1"/>
          <c:order val="1"/>
          <c:tx>
            <c:strRef>
              <c:f>Sheet1!$B$1</c:f>
              <c:strCache>
                <c:ptCount val="1"/>
                <c:pt idx="0">
                  <c:v>Growth</c:v>
                </c:pt>
              </c:strCache>
            </c:strRef>
          </c:tx>
          <c:spPr>
            <a:ln w="76200">
              <a:solidFill>
                <a:srgbClr val="CD1C24"/>
              </a:solidFill>
            </a:ln>
          </c:spPr>
          <c:marker>
            <c:symbol val="none"/>
          </c:marker>
          <c:val>
            <c:numRef>
              <c:f>Sheet1!$B$2:$B$31</c:f>
              <c:numCache>
                <c:formatCode>0.0</c:formatCode>
                <c:ptCount val="30"/>
                <c:pt idx="0">
                  <c:v>100</c:v>
                </c:pt>
                <c:pt idx="1">
                  <c:v>112</c:v>
                </c:pt>
                <c:pt idx="2">
                  <c:v>108.64</c:v>
                </c:pt>
                <c:pt idx="3">
                  <c:v>124.93600000000001</c:v>
                </c:pt>
                <c:pt idx="4">
                  <c:v>123.68664000000001</c:v>
                </c:pt>
                <c:pt idx="5">
                  <c:v>136.05530400000001</c:v>
                </c:pt>
                <c:pt idx="6">
                  <c:v>141.49751616</c:v>
                </c:pt>
                <c:pt idx="7">
                  <c:v>148.57239196800001</c:v>
                </c:pt>
                <c:pt idx="8">
                  <c:v>158.97245940575999</c:v>
                </c:pt>
                <c:pt idx="9">
                  <c:v>157.38273481170239</c:v>
                </c:pt>
                <c:pt idx="10">
                  <c:v>176.26866298910667</c:v>
                </c:pt>
                <c:pt idx="11">
                  <c:v>185.08209613856201</c:v>
                </c:pt>
                <c:pt idx="12">
                  <c:v>207.29194767518945</c:v>
                </c:pt>
                <c:pt idx="13">
                  <c:v>217.65654505894892</c:v>
                </c:pt>
                <c:pt idx="14">
                  <c:v>215.47997960835943</c:v>
                </c:pt>
                <c:pt idx="15">
                  <c:v>219.78957920052662</c:v>
                </c:pt>
                <c:pt idx="16">
                  <c:v>186.82114232044762</c:v>
                </c:pt>
                <c:pt idx="17">
                  <c:v>130.77479962431335</c:v>
                </c:pt>
                <c:pt idx="18">
                  <c:v>132.08254762055648</c:v>
                </c:pt>
                <c:pt idx="19">
                  <c:v>145.29080238261213</c:v>
                </c:pt>
                <c:pt idx="20">
                  <c:v>167.08442274000396</c:v>
                </c:pt>
                <c:pt idx="21">
                  <c:v>185.46370924140439</c:v>
                </c:pt>
                <c:pt idx="22">
                  <c:v>196.59153179588864</c:v>
                </c:pt>
                <c:pt idx="23">
                  <c:v>212.31885433955972</c:v>
                </c:pt>
                <c:pt idx="24">
                  <c:v>210.19566579616412</c:v>
                </c:pt>
                <c:pt idx="25">
                  <c:v>222.80740574393397</c:v>
                </c:pt>
                <c:pt idx="26">
                  <c:v>231.71970197369131</c:v>
                </c:pt>
                <c:pt idx="27">
                  <c:v>254.89167217106043</c:v>
                </c:pt>
                <c:pt idx="28">
                  <c:v>272.73408922303469</c:v>
                </c:pt>
                <c:pt idx="29">
                  <c:v>275.46143011526505</c:v>
                </c:pt>
              </c:numCache>
            </c:numRef>
          </c:val>
          <c:smooth val="0"/>
        </c:ser>
        <c:ser>
          <c:idx val="2"/>
          <c:order val="2"/>
          <c:tx>
            <c:strRef>
              <c:f>Sheet1!$C$1</c:f>
              <c:strCache>
                <c:ptCount val="1"/>
                <c:pt idx="0">
                  <c:v>Conservative</c:v>
                </c:pt>
              </c:strCache>
            </c:strRef>
          </c:tx>
          <c:spPr>
            <a:ln w="76200">
              <a:solidFill>
                <a:srgbClr val="E67A23"/>
              </a:solidFill>
            </a:ln>
          </c:spPr>
          <c:marker>
            <c:symbol val="none"/>
          </c:marker>
          <c:val>
            <c:numRef>
              <c:f>Sheet1!$C$2:$C$31</c:f>
              <c:numCache>
                <c:formatCode>0.0</c:formatCode>
                <c:ptCount val="30"/>
                <c:pt idx="0">
                  <c:v>100</c:v>
                </c:pt>
                <c:pt idx="1">
                  <c:v>103</c:v>
                </c:pt>
                <c:pt idx="2">
                  <c:v>102.22750000000001</c:v>
                </c:pt>
                <c:pt idx="3">
                  <c:v>103.249775</c:v>
                </c:pt>
                <c:pt idx="4">
                  <c:v>102.9916505625</c:v>
                </c:pt>
                <c:pt idx="5">
                  <c:v>104.02156706812499</c:v>
                </c:pt>
                <c:pt idx="6">
                  <c:v>104.02156706812499</c:v>
                </c:pt>
                <c:pt idx="7">
                  <c:v>105.32183665647656</c:v>
                </c:pt>
                <c:pt idx="8">
                  <c:v>107.1649687979649</c:v>
                </c:pt>
                <c:pt idx="9">
                  <c:v>106.89705637597</c:v>
                </c:pt>
                <c:pt idx="10">
                  <c:v>110.1039680672491</c:v>
                </c:pt>
                <c:pt idx="11">
                  <c:v>111.48026766808971</c:v>
                </c:pt>
                <c:pt idx="12">
                  <c:v>114.8246756981324</c:v>
                </c:pt>
                <c:pt idx="13">
                  <c:v>116.25998414435905</c:v>
                </c:pt>
                <c:pt idx="14">
                  <c:v>115.96933418399816</c:v>
                </c:pt>
                <c:pt idx="15">
                  <c:v>116.54918085491815</c:v>
                </c:pt>
                <c:pt idx="16">
                  <c:v>114.21819723781978</c:v>
                </c:pt>
                <c:pt idx="17">
                  <c:v>110.79165132068519</c:v>
                </c:pt>
                <c:pt idx="18">
                  <c:v>111.06863044898691</c:v>
                </c:pt>
                <c:pt idx="19">
                  <c:v>112.73465990572171</c:v>
                </c:pt>
                <c:pt idx="20">
                  <c:v>116.96220965218627</c:v>
                </c:pt>
                <c:pt idx="21">
                  <c:v>120.17867041762139</c:v>
                </c:pt>
                <c:pt idx="22">
                  <c:v>121.98135047388571</c:v>
                </c:pt>
                <c:pt idx="23">
                  <c:v>124.42097748336343</c:v>
                </c:pt>
                <c:pt idx="24">
                  <c:v>124.10992503965502</c:v>
                </c:pt>
                <c:pt idx="25">
                  <c:v>125.97157391524985</c:v>
                </c:pt>
                <c:pt idx="26">
                  <c:v>127.23128965440235</c:v>
                </c:pt>
                <c:pt idx="27">
                  <c:v>130.41207189576241</c:v>
                </c:pt>
                <c:pt idx="28">
                  <c:v>132.69428315393824</c:v>
                </c:pt>
                <c:pt idx="29">
                  <c:v>133.02601886182308</c:v>
                </c:pt>
              </c:numCache>
            </c:numRef>
          </c:val>
          <c:smooth val="0"/>
        </c:ser>
        <c:dLbls>
          <c:showLegendKey val="0"/>
          <c:showVal val="0"/>
          <c:showCatName val="0"/>
          <c:showSerName val="0"/>
          <c:showPercent val="0"/>
          <c:showBubbleSize val="0"/>
        </c:dLbls>
        <c:marker val="1"/>
        <c:smooth val="0"/>
        <c:axId val="43179392"/>
        <c:axId val="43181184"/>
      </c:lineChart>
      <c:catAx>
        <c:axId val="43179392"/>
        <c:scaling>
          <c:orientation val="minMax"/>
        </c:scaling>
        <c:delete val="0"/>
        <c:axPos val="b"/>
        <c:numFmt formatCode="General" sourceLinked="1"/>
        <c:majorTickMark val="out"/>
        <c:minorTickMark val="none"/>
        <c:tickLblPos val="none"/>
        <c:spPr>
          <a:ln w="57150">
            <a:solidFill>
              <a:schemeClr val="bg2">
                <a:lumMod val="50000"/>
              </a:schemeClr>
            </a:solidFill>
          </a:ln>
        </c:spPr>
        <c:crossAx val="43181184"/>
        <c:crosses val="autoZero"/>
        <c:auto val="1"/>
        <c:lblAlgn val="ctr"/>
        <c:lblOffset val="100"/>
        <c:noMultiLvlLbl val="0"/>
      </c:catAx>
      <c:valAx>
        <c:axId val="43181184"/>
        <c:scaling>
          <c:orientation val="minMax"/>
          <c:min val="90"/>
        </c:scaling>
        <c:delete val="1"/>
        <c:axPos val="l"/>
        <c:numFmt formatCode="General" sourceLinked="1"/>
        <c:majorTickMark val="out"/>
        <c:minorTickMark val="none"/>
        <c:tickLblPos val="nextTo"/>
        <c:crossAx val="4317939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230184322845266E-2"/>
          <c:y val="2.5643161276807325E-2"/>
          <c:w val="0.95153963135430952"/>
          <c:h val="0.92948130648877969"/>
        </c:manualLayout>
      </c:layout>
      <c:lineChart>
        <c:grouping val="standard"/>
        <c:varyColors val="0"/>
        <c:ser>
          <c:idx val="0"/>
          <c:order val="0"/>
          <c:tx>
            <c:strRef>
              <c:f>Sheet1!$A$1</c:f>
              <c:strCache>
                <c:ptCount val="1"/>
                <c:pt idx="0">
                  <c:v> </c:v>
                </c:pt>
              </c:strCache>
            </c:strRef>
          </c:tx>
          <c:spPr>
            <a:ln w="57150">
              <a:solidFill>
                <a:srgbClr val="BA2C2B"/>
              </a:solidFill>
            </a:ln>
          </c:spPr>
          <c:marker>
            <c:symbol val="none"/>
          </c:marker>
          <c:val>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val>
          <c:smooth val="0"/>
        </c:ser>
        <c:ser>
          <c:idx val="1"/>
          <c:order val="1"/>
          <c:tx>
            <c:strRef>
              <c:f>Sheet1!$B$1</c:f>
              <c:strCache>
                <c:ptCount val="1"/>
                <c:pt idx="0">
                  <c:v>Lifestyled</c:v>
                </c:pt>
              </c:strCache>
            </c:strRef>
          </c:tx>
          <c:spPr>
            <a:ln w="76200">
              <a:solidFill>
                <a:srgbClr val="E67A23"/>
              </a:solidFill>
            </a:ln>
          </c:spPr>
          <c:marker>
            <c:symbol val="none"/>
          </c:marker>
          <c:val>
            <c:numRef>
              <c:f>Sheet1!$B$2:$B$31</c:f>
              <c:numCache>
                <c:formatCode>0.0</c:formatCode>
                <c:ptCount val="30"/>
                <c:pt idx="0">
                  <c:v>100</c:v>
                </c:pt>
                <c:pt idx="1">
                  <c:v>112</c:v>
                </c:pt>
                <c:pt idx="2">
                  <c:v>108.64</c:v>
                </c:pt>
                <c:pt idx="3">
                  <c:v>124.93600000000001</c:v>
                </c:pt>
                <c:pt idx="4">
                  <c:v>123.68664000000001</c:v>
                </c:pt>
                <c:pt idx="5">
                  <c:v>136.05530400000001</c:v>
                </c:pt>
                <c:pt idx="6">
                  <c:v>141.49751616</c:v>
                </c:pt>
                <c:pt idx="7">
                  <c:v>148.57239196800001</c:v>
                </c:pt>
                <c:pt idx="8">
                  <c:v>158.97245940575999</c:v>
                </c:pt>
                <c:pt idx="9">
                  <c:v>157.38273481170239</c:v>
                </c:pt>
                <c:pt idx="10">
                  <c:v>176.26866298910667</c:v>
                </c:pt>
                <c:pt idx="11">
                  <c:v>184.04431438521362</c:v>
                </c:pt>
                <c:pt idx="12">
                  <c:v>200.92853978691315</c:v>
                </c:pt>
                <c:pt idx="13">
                  <c:v>207.42606644227246</c:v>
                </c:pt>
                <c:pt idx="14">
                  <c:v>206.33033824629115</c:v>
                </c:pt>
                <c:pt idx="15">
                  <c:v>208.02431032329318</c:v>
                </c:pt>
                <c:pt idx="16">
                  <c:v>202.32236397733172</c:v>
                </c:pt>
                <c:pt idx="17">
                  <c:v>201.71539688539971</c:v>
                </c:pt>
              </c:numCache>
            </c:numRef>
          </c:val>
          <c:smooth val="0"/>
        </c:ser>
        <c:ser>
          <c:idx val="2"/>
          <c:order val="2"/>
          <c:tx>
            <c:strRef>
              <c:f>Sheet1!$C$1</c:f>
              <c:strCache>
                <c:ptCount val="1"/>
                <c:pt idx="0">
                  <c:v>Growth</c:v>
                </c:pt>
              </c:strCache>
            </c:strRef>
          </c:tx>
          <c:spPr>
            <a:ln w="76200">
              <a:solidFill>
                <a:srgbClr val="CD1C24"/>
              </a:solidFill>
            </a:ln>
          </c:spPr>
          <c:marker>
            <c:symbol val="none"/>
          </c:marker>
          <c:val>
            <c:numRef>
              <c:f>Sheet1!$C$2:$C$31</c:f>
              <c:numCache>
                <c:formatCode>0.0</c:formatCode>
                <c:ptCount val="30"/>
                <c:pt idx="0">
                  <c:v>100</c:v>
                </c:pt>
                <c:pt idx="1">
                  <c:v>112</c:v>
                </c:pt>
                <c:pt idx="2">
                  <c:v>108.64</c:v>
                </c:pt>
                <c:pt idx="3">
                  <c:v>124.93600000000001</c:v>
                </c:pt>
                <c:pt idx="4">
                  <c:v>123.68664000000001</c:v>
                </c:pt>
                <c:pt idx="5">
                  <c:v>136.05530400000001</c:v>
                </c:pt>
                <c:pt idx="6">
                  <c:v>141.49751616</c:v>
                </c:pt>
                <c:pt idx="7">
                  <c:v>148.57239196800001</c:v>
                </c:pt>
                <c:pt idx="8">
                  <c:v>158.97245940575999</c:v>
                </c:pt>
                <c:pt idx="9">
                  <c:v>157.38273481170239</c:v>
                </c:pt>
                <c:pt idx="10">
                  <c:v>176.26866298910667</c:v>
                </c:pt>
                <c:pt idx="11">
                  <c:v>185.08209613856201</c:v>
                </c:pt>
                <c:pt idx="12">
                  <c:v>207.29194767518945</c:v>
                </c:pt>
                <c:pt idx="13">
                  <c:v>217.65654505894892</c:v>
                </c:pt>
                <c:pt idx="14">
                  <c:v>215.47997960835943</c:v>
                </c:pt>
                <c:pt idx="15">
                  <c:v>219.78957920052662</c:v>
                </c:pt>
                <c:pt idx="16">
                  <c:v>186.82114232044762</c:v>
                </c:pt>
                <c:pt idx="17">
                  <c:v>130.77479962431335</c:v>
                </c:pt>
                <c:pt idx="18">
                  <c:v>132.08254762055648</c:v>
                </c:pt>
                <c:pt idx="19">
                  <c:v>145.29080238261213</c:v>
                </c:pt>
                <c:pt idx="20">
                  <c:v>167.08442274000396</c:v>
                </c:pt>
                <c:pt idx="21">
                  <c:v>185.46370924140439</c:v>
                </c:pt>
                <c:pt idx="22">
                  <c:v>196.59153179588864</c:v>
                </c:pt>
                <c:pt idx="23">
                  <c:v>212.31885433955972</c:v>
                </c:pt>
                <c:pt idx="24">
                  <c:v>210.19566579616412</c:v>
                </c:pt>
                <c:pt idx="25">
                  <c:v>222.80740574393397</c:v>
                </c:pt>
                <c:pt idx="26">
                  <c:v>231.71970197369131</c:v>
                </c:pt>
                <c:pt idx="27">
                  <c:v>254.89167217106043</c:v>
                </c:pt>
                <c:pt idx="28">
                  <c:v>272.73408922303469</c:v>
                </c:pt>
                <c:pt idx="29">
                  <c:v>275.46143011526505</c:v>
                </c:pt>
              </c:numCache>
            </c:numRef>
          </c:val>
          <c:smooth val="0"/>
        </c:ser>
        <c:dLbls>
          <c:showLegendKey val="0"/>
          <c:showVal val="0"/>
          <c:showCatName val="0"/>
          <c:showSerName val="0"/>
          <c:showPercent val="0"/>
          <c:showBubbleSize val="0"/>
        </c:dLbls>
        <c:marker val="1"/>
        <c:smooth val="0"/>
        <c:axId val="45051264"/>
        <c:axId val="45065344"/>
      </c:lineChart>
      <c:catAx>
        <c:axId val="45051264"/>
        <c:scaling>
          <c:orientation val="minMax"/>
        </c:scaling>
        <c:delete val="0"/>
        <c:axPos val="b"/>
        <c:numFmt formatCode="General" sourceLinked="1"/>
        <c:majorTickMark val="out"/>
        <c:minorTickMark val="none"/>
        <c:tickLblPos val="none"/>
        <c:spPr>
          <a:ln w="57150">
            <a:solidFill>
              <a:schemeClr val="bg2">
                <a:lumMod val="50000"/>
              </a:schemeClr>
            </a:solidFill>
          </a:ln>
        </c:spPr>
        <c:crossAx val="45065344"/>
        <c:crosses val="autoZero"/>
        <c:auto val="1"/>
        <c:lblAlgn val="ctr"/>
        <c:lblOffset val="100"/>
        <c:noMultiLvlLbl val="0"/>
      </c:catAx>
      <c:valAx>
        <c:axId val="45065344"/>
        <c:scaling>
          <c:orientation val="minMax"/>
          <c:min val="90"/>
        </c:scaling>
        <c:delete val="1"/>
        <c:axPos val="l"/>
        <c:numFmt formatCode="General" sourceLinked="1"/>
        <c:majorTickMark val="out"/>
        <c:minorTickMark val="none"/>
        <c:tickLblPos val="nextTo"/>
        <c:crossAx val="4505126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ea typeface="+mn-ea"/>
              </a:defRPr>
            </a:lvl1pPr>
          </a:lstStyle>
          <a:p>
            <a:pPr>
              <a:defRPr/>
            </a:pPr>
            <a:endParaRPr lang="en-GB"/>
          </a:p>
        </p:txBody>
      </p:sp>
      <p:sp>
        <p:nvSpPr>
          <p:cNvPr id="1945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ea typeface="+mn-ea"/>
              </a:defRPr>
            </a:lvl1pPr>
          </a:lstStyle>
          <a:p>
            <a:pPr>
              <a:defRPr/>
            </a:pPr>
            <a:endParaRPr lang="en-GB"/>
          </a:p>
        </p:txBody>
      </p:sp>
      <p:sp>
        <p:nvSpPr>
          <p:cNvPr id="1946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ea typeface="+mn-ea"/>
              </a:defRPr>
            </a:lvl1pPr>
          </a:lstStyle>
          <a:p>
            <a:pPr>
              <a:defRPr/>
            </a:pPr>
            <a:endParaRPr lang="en-GB"/>
          </a:p>
        </p:txBody>
      </p:sp>
      <p:sp>
        <p:nvSpPr>
          <p:cNvPr id="1946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ea typeface="+mn-ea"/>
              </a:defRPr>
            </a:lvl1pPr>
          </a:lstStyle>
          <a:p>
            <a:pPr>
              <a:defRPr/>
            </a:pPr>
            <a:fld id="{1AE593C7-2893-47C4-A2D2-A9C42F734A43}" type="slidenum">
              <a:rPr lang="en-GB"/>
              <a:pPr>
                <a:defRPr/>
              </a:pPr>
              <a:t>‹#›</a:t>
            </a:fld>
            <a:endParaRPr lang="en-GB"/>
          </a:p>
        </p:txBody>
      </p:sp>
    </p:spTree>
    <p:extLst>
      <p:ext uri="{BB962C8B-B14F-4D97-AF65-F5344CB8AC3E}">
        <p14:creationId xmlns:p14="http://schemas.microsoft.com/office/powerpoint/2010/main" val="3253552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ea typeface="+mn-ea"/>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ea typeface="+mn-ea"/>
              </a:defRPr>
            </a:lvl1pPr>
          </a:lstStyle>
          <a:p>
            <a:pPr>
              <a:defRPr/>
            </a:pPr>
            <a:endParaRPr lang="en-GB"/>
          </a:p>
        </p:txBody>
      </p:sp>
      <p:sp>
        <p:nvSpPr>
          <p:cNvPr id="45060"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ea typeface="+mn-ea"/>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ea typeface="+mn-ea"/>
              </a:defRPr>
            </a:lvl1pPr>
          </a:lstStyle>
          <a:p>
            <a:pPr>
              <a:defRPr/>
            </a:pPr>
            <a:fld id="{99C0CC17-287B-4DE8-AC0D-880723D46913}" type="slidenum">
              <a:rPr lang="en-GB"/>
              <a:pPr>
                <a:defRPr/>
              </a:pPr>
              <a:t>‹#›</a:t>
            </a:fld>
            <a:endParaRPr lang="en-GB"/>
          </a:p>
        </p:txBody>
      </p:sp>
    </p:spTree>
    <p:extLst>
      <p:ext uri="{BB962C8B-B14F-4D97-AF65-F5344CB8AC3E}">
        <p14:creationId xmlns:p14="http://schemas.microsoft.com/office/powerpoint/2010/main" val="1787399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474645D1-3F9E-42F3-9B19-909318BA8A96}" type="slidenum">
              <a:rPr lang="en-GB" sz="1200" smtClean="0"/>
              <a:pPr eaLnBrk="1" hangingPunct="1"/>
              <a:t>0</a:t>
            </a:fld>
            <a:endParaRPr lang="en-GB"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lvl1pPr algn="ctr" eaLnBrk="0" hangingPunct="0">
              <a:lnSpc>
                <a:spcPct val="86000"/>
              </a:lnSpc>
              <a:defRPr sz="2000">
                <a:solidFill>
                  <a:schemeClr val="tx1"/>
                </a:solidFill>
                <a:latin typeface="Arial" charset="0"/>
                <a:ea typeface="MS PGothic" pitchFamily="34" charset="-128"/>
              </a:defRPr>
            </a:lvl1pPr>
            <a:lvl2pPr marL="742950" indent="-285750" algn="ctr" eaLnBrk="0" hangingPunct="0">
              <a:lnSpc>
                <a:spcPct val="86000"/>
              </a:lnSpc>
              <a:defRPr sz="2000">
                <a:solidFill>
                  <a:schemeClr val="tx1"/>
                </a:solidFill>
                <a:latin typeface="Arial" charset="0"/>
                <a:ea typeface="MS PGothic" pitchFamily="34" charset="-128"/>
              </a:defRPr>
            </a:lvl2pPr>
            <a:lvl3pPr marL="1143000" indent="-228600" algn="ctr" eaLnBrk="0" hangingPunct="0">
              <a:lnSpc>
                <a:spcPct val="86000"/>
              </a:lnSpc>
              <a:defRPr sz="2000">
                <a:solidFill>
                  <a:schemeClr val="tx1"/>
                </a:solidFill>
                <a:latin typeface="Arial" charset="0"/>
                <a:ea typeface="MS PGothic" pitchFamily="34" charset="-128"/>
              </a:defRPr>
            </a:lvl3pPr>
            <a:lvl4pPr marL="1600200" indent="-228600" algn="ctr" eaLnBrk="0" hangingPunct="0">
              <a:lnSpc>
                <a:spcPct val="86000"/>
              </a:lnSpc>
              <a:defRPr sz="2000">
                <a:solidFill>
                  <a:schemeClr val="tx1"/>
                </a:solidFill>
                <a:latin typeface="Arial" charset="0"/>
                <a:ea typeface="MS PGothic" pitchFamily="34" charset="-128"/>
              </a:defRPr>
            </a:lvl4pPr>
            <a:lvl5pPr marL="2057400" indent="-228600" algn="ctr" eaLnBrk="0" hangingPunct="0">
              <a:lnSpc>
                <a:spcPct val="86000"/>
              </a:lnSpc>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defRPr/>
            </a:pPr>
            <a:fld id="{694869F9-A1BA-49EC-9FAB-B2876C213A10}" type="slidenum">
              <a:rPr lang="en-GB" sz="1200" smtClean="0"/>
              <a:pPr algn="r" eaLnBrk="1" hangingPunct="1">
                <a:lnSpc>
                  <a:spcPct val="100000"/>
                </a:lnSpc>
                <a:defRPr/>
              </a:pPr>
              <a:t>9</a:t>
            </a:fld>
            <a:endParaRPr lang="en-GB" sz="1200" smtClean="0"/>
          </a:p>
        </p:txBody>
      </p:sp>
      <p:sp>
        <p:nvSpPr>
          <p:cNvPr id="81923" name="Rectangle 2"/>
          <p:cNvSpPr>
            <a:spLocks noGrp="1" noRot="1" noChangeAspect="1" noChangeArrowheads="1" noTextEdit="1"/>
          </p:cNvSpPr>
          <p:nvPr>
            <p:ph type="sldImg"/>
          </p:nvPr>
        </p:nvSpPr>
        <p:spPr>
          <a:xfrm>
            <a:off x="800100" y="587375"/>
            <a:ext cx="5237163" cy="3740150"/>
          </a:xfrm>
          <a:ln/>
        </p:spPr>
      </p:sp>
      <p:sp>
        <p:nvSpPr>
          <p:cNvPr id="81924" name="Rectangle 3"/>
          <p:cNvSpPr>
            <a:spLocks noGrp="1" noChangeArrowheads="1"/>
          </p:cNvSpPr>
          <p:nvPr>
            <p:ph type="body" idx="1"/>
          </p:nvPr>
        </p:nvSpPr>
        <p:spPr>
          <a:xfrm>
            <a:off x="914401" y="4418013"/>
            <a:ext cx="5029200" cy="4113212"/>
          </a:xfrm>
          <a:noFill/>
        </p:spPr>
        <p:txBody>
          <a:bodyPr lIns="91311" tIns="45656" rIns="91311" bIns="45656"/>
          <a:lstStyle/>
          <a:p>
            <a:pPr eaLnBrk="1" hangingPunct="1"/>
            <a:r>
              <a:rPr lang="en-US" dirty="0" smtClean="0"/>
              <a:t>One of the most obvious</a:t>
            </a:r>
            <a:r>
              <a:rPr lang="en-US" baseline="0" dirty="0" smtClean="0"/>
              <a:t> and immediate advantages of saving to the Plan is that you get income tax relief on your contributions at your marginal rate. </a:t>
            </a:r>
          </a:p>
          <a:p>
            <a:pPr eaLnBrk="1" hangingPunct="1"/>
            <a:endParaRPr lang="en-US" baseline="0" dirty="0" smtClean="0"/>
          </a:p>
          <a:p>
            <a:pPr eaLnBrk="1" hangingPunct="1"/>
            <a:r>
              <a:rPr lang="en-US" baseline="0" dirty="0" smtClean="0"/>
              <a:t>Your contributions are paid at source, so they come out of your Salary before any tax is deducted.</a:t>
            </a:r>
          </a:p>
          <a:p>
            <a:pPr eaLnBrk="1" hangingPunct="1"/>
            <a:endParaRPr lang="en-US" baseline="0" dirty="0" smtClean="0"/>
          </a:p>
          <a:p>
            <a:pPr eaLnBrk="1" hangingPunct="1"/>
            <a:r>
              <a:rPr lang="en-US" baseline="0" dirty="0" smtClean="0"/>
              <a:t>So, how much would it cost you in terms of take home pay to contribute e100?</a:t>
            </a:r>
          </a:p>
          <a:p>
            <a:pPr eaLnBrk="1" hangingPunct="1"/>
            <a:endParaRPr lang="en-US" baseline="0" dirty="0" smtClean="0"/>
          </a:p>
          <a:p>
            <a:pPr eaLnBrk="1" hangingPunct="1"/>
            <a:r>
              <a:rPr lang="en-US" baseline="0" dirty="0" smtClean="0"/>
              <a:t>If you are on the higher rate of income tax, currently 40%, for every 100 euros invested in the plan, 40 euro of the contribution is covered by tax relief, and you only have to pay 60 in terms of take home pay.</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you are on the lower rate of income tax, currently 20%, for every 100 euros invested in the plan, 20 euro of the contribution is covered by tax relief, and you only have to pay 80 in terms of take home pay.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Even before you take investment into account that’s the equivalent of an immediate return of 67% or 25% respectively compared to investing your after tax salary in a private savings account.</a:t>
            </a:r>
          </a:p>
          <a:p>
            <a:pPr eaLnBrk="1" hangingPunct="1"/>
            <a:endParaRPr lang="en-US" baseline="0" dirty="0" smtClean="0"/>
          </a:p>
          <a:p>
            <a:pPr eaLnBrk="1" hangingPunct="1"/>
            <a:endParaRPr lang="en-US" baseline="0" dirty="0" smtClean="0"/>
          </a:p>
          <a:p>
            <a:pPr eaLnBrk="1" hangingPunct="1"/>
            <a:endParaRPr lang="en-US" dirty="0" smtClean="0"/>
          </a:p>
        </p:txBody>
      </p:sp>
      <p:sp>
        <p:nvSpPr>
          <p:cNvPr id="81925" name="Rectangle 4"/>
          <p:cNvSpPr>
            <a:spLocks noChangeArrowheads="1"/>
          </p:cNvSpPr>
          <p:nvPr/>
        </p:nvSpPr>
        <p:spPr bwMode="auto">
          <a:xfrm>
            <a:off x="75962" y="8958264"/>
            <a:ext cx="678342" cy="16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67" tIns="43834" rIns="87667" bIns="43834">
            <a:spAutoFit/>
          </a:bodyPr>
          <a:lstStyle/>
          <a:p>
            <a:pPr algn="ctr" defTabSz="876300" eaLnBrk="0" hangingPunct="0">
              <a:spcBef>
                <a:spcPct val="50000"/>
              </a:spcBef>
            </a:pPr>
            <a:r>
              <a:rPr lang="en-US" sz="600">
                <a:solidFill>
                  <a:schemeClr val="bg1"/>
                </a:solidFill>
              </a:rPr>
              <a:t>226649  10/05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C8BDFD91-6567-43B9-AC44-15918EA7275E}" type="slidenum">
              <a:rPr lang="en-GB" sz="1200" smtClean="0"/>
              <a:pPr eaLnBrk="1" hangingPunct="1"/>
              <a:t>10</a:t>
            </a:fld>
            <a:endParaRPr lang="en-GB" sz="1200" smtClean="0"/>
          </a:p>
        </p:txBody>
      </p:sp>
      <p:sp>
        <p:nvSpPr>
          <p:cNvPr id="53251" name="Rectangle 2"/>
          <p:cNvSpPr>
            <a:spLocks noGrp="1" noRot="1" noChangeAspect="1" noChangeArrowheads="1" noTextEdit="1"/>
          </p:cNvSpPr>
          <p:nvPr>
            <p:ph type="sldImg"/>
          </p:nvPr>
        </p:nvSpPr>
        <p:spPr>
          <a:xfrm>
            <a:off x="800100" y="587375"/>
            <a:ext cx="5235575" cy="3740150"/>
          </a:xfrm>
          <a:ln/>
        </p:spPr>
      </p:sp>
      <p:sp>
        <p:nvSpPr>
          <p:cNvPr id="53252" name="Rectangle 3"/>
          <p:cNvSpPr>
            <a:spLocks noGrp="1" noChangeArrowheads="1"/>
          </p:cNvSpPr>
          <p:nvPr>
            <p:ph type="body" idx="1"/>
          </p:nvPr>
        </p:nvSpPr>
        <p:spPr>
          <a:xfrm>
            <a:off x="914400" y="4418013"/>
            <a:ext cx="5029200" cy="4113212"/>
          </a:xfrm>
          <a:noFill/>
        </p:spPr>
        <p:txBody>
          <a:bodyPr lIns="91311" tIns="45656" rIns="91311" bIns="45656"/>
          <a:lstStyle/>
          <a:p>
            <a:pPr eaLnBrk="1" hangingPunct="1"/>
            <a:endParaRPr lang="en-US" smtClean="0"/>
          </a:p>
        </p:txBody>
      </p:sp>
      <p:sp>
        <p:nvSpPr>
          <p:cNvPr id="53253" name="Rectangle 4"/>
          <p:cNvSpPr>
            <a:spLocks noChangeArrowheads="1"/>
          </p:cNvSpPr>
          <p:nvPr/>
        </p:nvSpPr>
        <p:spPr bwMode="auto">
          <a:xfrm>
            <a:off x="82550" y="8958263"/>
            <a:ext cx="665163"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67" tIns="43834" rIns="87667" bIns="43834">
            <a:spAutoFit/>
          </a:bodyPr>
          <a:lstStyle/>
          <a:p>
            <a:pPr defTabSz="876300" eaLnBrk="0" hangingPunct="0">
              <a:lnSpc>
                <a:spcPct val="100000"/>
              </a:lnSpc>
              <a:spcBef>
                <a:spcPct val="50000"/>
              </a:spcBef>
            </a:pPr>
            <a:r>
              <a:rPr lang="en-US" sz="600">
                <a:solidFill>
                  <a:schemeClr val="bg1"/>
                </a:solidFill>
              </a:rPr>
              <a:t>226649  10/05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1F862CB9-694A-4A7A-B0F4-46C3129CDBB7}" type="slidenum">
              <a:rPr lang="en-GB" sz="1200" smtClean="0"/>
              <a:pPr eaLnBrk="1" hangingPunct="1"/>
              <a:t>11</a:t>
            </a:fld>
            <a:endParaRPr lang="en-GB"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you may be thinking of making AVCs, but maybe not just yet… But remember, that the longer you wait to make AVCs the more it will cost you to achieve the same savings goal. The longer you wait, the longer you are missing out on the cumulative effect of investment returns.</a:t>
            </a:r>
          </a:p>
          <a:p>
            <a:endParaRPr lang="en-US" baseline="0" dirty="0" smtClean="0"/>
          </a:p>
          <a:p>
            <a:r>
              <a:rPr lang="en-US" baseline="0" dirty="0" smtClean="0"/>
              <a:t>Let’s compare two members, both of whom contribute the exact same amount of money over time.</a:t>
            </a:r>
          </a:p>
          <a:p>
            <a:endParaRPr lang="en-US" baseline="0" dirty="0" smtClean="0"/>
          </a:p>
          <a:p>
            <a:r>
              <a:rPr lang="en-US" baseline="0" dirty="0" err="1" smtClean="0"/>
              <a:t>Mr</a:t>
            </a:r>
            <a:r>
              <a:rPr lang="en-US" baseline="0" dirty="0" smtClean="0"/>
              <a:t> Yellow decides to delay making AVCs until age 50. He contributes a total of 5000 euro each year. By the time he retires at age 65 he will have built up savings of e100,000. If he takes all of that as a regular income it would be worth e4000 each year.</a:t>
            </a:r>
          </a:p>
          <a:p>
            <a:endParaRPr lang="en-US" baseline="0" dirty="0" smtClean="0"/>
          </a:p>
          <a:p>
            <a:r>
              <a:rPr lang="en-US" baseline="0" dirty="0" err="1" smtClean="0"/>
              <a:t>Mr</a:t>
            </a:r>
            <a:r>
              <a:rPr lang="en-US" baseline="0" dirty="0" smtClean="0"/>
              <a:t> Blue, however, starts making AVCs at age 40. Contributes just e3000 each year. His contributions have more time to grow and by the time he retires at age 65 he has built up savings of e125,000, which would provide an income of e5000 each year.</a:t>
            </a:r>
          </a:p>
          <a:p>
            <a:endParaRPr lang="en-US" baseline="0" dirty="0" smtClean="0"/>
          </a:p>
          <a:p>
            <a:r>
              <a:rPr lang="en-US" baseline="0" dirty="0" smtClean="0"/>
              <a:t>So, by starting to contribute earlier </a:t>
            </a:r>
            <a:r>
              <a:rPr lang="en-US" baseline="0" dirty="0" err="1" smtClean="0"/>
              <a:t>Mr</a:t>
            </a:r>
            <a:r>
              <a:rPr lang="en-US" baseline="0" dirty="0" smtClean="0"/>
              <a:t> Blue actually contributes less on a year by basis, but he still ends up receiving a greater final income from his contributions.</a:t>
            </a:r>
            <a:endParaRPr lang="en-GB" dirty="0"/>
          </a:p>
        </p:txBody>
      </p:sp>
      <p:sp>
        <p:nvSpPr>
          <p:cNvPr id="4" name="Slide Number Placeholder 3"/>
          <p:cNvSpPr>
            <a:spLocks noGrp="1"/>
          </p:cNvSpPr>
          <p:nvPr>
            <p:ph type="sldNum" sz="quarter" idx="10"/>
          </p:nvPr>
        </p:nvSpPr>
        <p:spPr/>
        <p:txBody>
          <a:bodyPr/>
          <a:lstStyle/>
          <a:p>
            <a:pPr>
              <a:defRPr/>
            </a:pPr>
            <a:fld id="{69F41AAC-E13B-4BF4-B0C0-61B470F894AC}" type="slidenum">
              <a:rPr lang="en-GB" smtClean="0"/>
              <a:pPr>
                <a:defRPr/>
              </a:pPr>
              <a:t>13</a:t>
            </a:fld>
            <a:endParaRPr lang="en-GB"/>
          </a:p>
        </p:txBody>
      </p:sp>
    </p:spTree>
    <p:extLst>
      <p:ext uri="{BB962C8B-B14F-4D97-AF65-F5344CB8AC3E}">
        <p14:creationId xmlns:p14="http://schemas.microsoft.com/office/powerpoint/2010/main" val="379288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C71870AE-69E6-43BD-B276-4EA8690FFAEE}" type="slidenum">
              <a:rPr lang="en-GB" sz="1200" smtClean="0"/>
              <a:pPr eaLnBrk="1" hangingPunct="1"/>
              <a:t>14</a:t>
            </a:fld>
            <a:endParaRPr lang="en-GB" sz="1200" smtClean="0"/>
          </a:p>
        </p:txBody>
      </p:sp>
      <p:sp>
        <p:nvSpPr>
          <p:cNvPr id="56323" name="Rectangle 2"/>
          <p:cNvSpPr>
            <a:spLocks noGrp="1" noRot="1" noChangeAspect="1" noChangeArrowheads="1" noTextEdit="1"/>
          </p:cNvSpPr>
          <p:nvPr>
            <p:ph type="sldImg"/>
          </p:nvPr>
        </p:nvSpPr>
        <p:spPr>
          <a:xfrm>
            <a:off x="1028700" y="685800"/>
            <a:ext cx="4800600" cy="3427413"/>
          </a:xfrm>
          <a:ln/>
        </p:spPr>
      </p:sp>
      <p:sp>
        <p:nvSpPr>
          <p:cNvPr id="56324" name="Rectangle 3"/>
          <p:cNvSpPr>
            <a:spLocks noGrp="1" noChangeArrowheads="1"/>
          </p:cNvSpPr>
          <p:nvPr>
            <p:ph type="body" idx="1"/>
          </p:nvPr>
        </p:nvSpPr>
        <p:spPr>
          <a:noFill/>
        </p:spPr>
        <p:txBody>
          <a:bodyPr/>
          <a:lstStyle/>
          <a:p>
            <a:pPr eaLnBrk="1" hangingPunct="1"/>
            <a:r>
              <a:rPr lang="en-IE" sz="1600" smtClean="0"/>
              <a:t>There are no right or wrong investment decisions. The most important thing is that you choose what you are comfortable with and that you understand the implications of your choices. </a:t>
            </a:r>
          </a:p>
          <a:p>
            <a:pPr eaLnBrk="1" hangingPunct="1"/>
            <a:r>
              <a:rPr lang="en-IE" sz="1600" smtClean="0"/>
              <a:t>Your investment choices are your personal choices – you need to consider how close you are to retirement, how you feel about the chance of losing money in the short-term and overall, what your retirement objectives are…. </a:t>
            </a:r>
          </a:p>
          <a:p>
            <a:pPr eaLnBrk="1" hangingPunct="1"/>
            <a:endParaRPr lang="en-IE" sz="1600" smtClean="0"/>
          </a:p>
          <a:p>
            <a:pPr eaLnBrk="1" hangingPunct="1"/>
            <a:endParaRPr lang="en-IE" sz="1600" smtClean="0"/>
          </a:p>
          <a:p>
            <a:pPr eaLnBrk="1" hangingPunct="1"/>
            <a:endParaRPr lang="en-GB" sz="16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p:sp>
      <p:sp>
        <p:nvSpPr>
          <p:cNvPr id="2662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smtClean="0"/>
              <a:t>Lin</a:t>
            </a:r>
          </a:p>
          <a:p>
            <a:pPr eaLnBrk="1"/>
            <a:r>
              <a:rPr lang="en-US" altLang="en-US" smtClean="0"/>
              <a:t>H</a:t>
            </a:r>
          </a:p>
          <a:p>
            <a:pPr eaLnBrk="1"/>
            <a:r>
              <a:rPr lang="en-US" altLang="en-US" smtClean="0"/>
              <a:t>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fld id="{CF28CF75-4244-4B6A-8151-0399E8AD8782}" type="slidenum">
              <a:rPr lang="en-GB" sz="1200" smtClean="0"/>
              <a:pPr eaLnBrk="1" hangingPunct="1"/>
              <a:t>40</a:t>
            </a:fld>
            <a:endParaRPr lang="en-GB"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MMC_CoverShape" descr="MMCOAPPTemp"/>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gray">
          <a:xfrm>
            <a:off x="0" y="2178050"/>
            <a:ext cx="9604375"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14" descr="MER_PFC_Blu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715963" y="477838"/>
            <a:ext cx="16494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15" descr="MMC_PEND_Blu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7467600" y="6459538"/>
            <a:ext cx="16589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04" name="PresentationTitle"/>
          <p:cNvSpPr>
            <a:spLocks noGrp="1" noChangeArrowheads="1"/>
          </p:cNvSpPr>
          <p:nvPr>
            <p:ph type="ctrTitle"/>
          </p:nvPr>
        </p:nvSpPr>
        <p:spPr>
          <a:xfrm>
            <a:off x="896938" y="1243013"/>
            <a:ext cx="8234362" cy="366712"/>
          </a:xfrm>
        </p:spPr>
        <p:txBody>
          <a:bodyPr tIns="0" rIns="0" bIns="0">
            <a:spAutoFit/>
          </a:bodyPr>
          <a:lstStyle>
            <a:lvl1pPr>
              <a:lnSpc>
                <a:spcPct val="86000"/>
              </a:lnSpc>
              <a:defRPr sz="3000"/>
            </a:lvl1pPr>
          </a:lstStyle>
          <a:p>
            <a:pPr lvl="0"/>
            <a:r>
              <a:rPr lang="en-GB" noProof="0" smtClean="0"/>
              <a:t>CLICK TO EDIT MASTER TITLE STYLE</a:t>
            </a:r>
          </a:p>
        </p:txBody>
      </p:sp>
      <p:sp>
        <p:nvSpPr>
          <p:cNvPr id="8405" name="Date"/>
          <p:cNvSpPr>
            <a:spLocks noGrp="1" noChangeArrowheads="1"/>
          </p:cNvSpPr>
          <p:nvPr>
            <p:ph type="subTitle" sz="quarter" idx="1"/>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2000">
                <a:solidFill>
                  <a:schemeClr val="accent2"/>
                </a:solidFill>
              </a:defRPr>
            </a:lvl1pPr>
          </a:lstStyle>
          <a:p>
            <a:pPr lvl="0"/>
            <a:r>
              <a:rPr lang="en-GB" noProof="0" smtClean="0"/>
              <a:t>Click to edit Master subtitle style</a:t>
            </a:r>
          </a:p>
        </p:txBody>
      </p:sp>
    </p:spTree>
    <p:extLst>
      <p:ext uri="{BB962C8B-B14F-4D97-AF65-F5344CB8AC3E}">
        <p14:creationId xmlns:p14="http://schemas.microsoft.com/office/powerpoint/2010/main" val="30837003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1E052F8B-FC59-48FB-A412-99849400DB44}"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C3A2862F-5005-4339-8061-4C6A3233F113}" type="datetime4">
              <a:rPr lang="en-GB" smtClean="0"/>
              <a:t>26 September 2016</a:t>
            </a:fld>
            <a:endParaRPr lang="en-GB"/>
          </a:p>
        </p:txBody>
      </p:sp>
    </p:spTree>
    <p:extLst>
      <p:ext uri="{BB962C8B-B14F-4D97-AF65-F5344CB8AC3E}">
        <p14:creationId xmlns:p14="http://schemas.microsoft.com/office/powerpoint/2010/main" val="30062326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404813"/>
            <a:ext cx="2159000" cy="5832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7838" y="404813"/>
            <a:ext cx="6326187"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3F5DE509-836F-4FF5-A710-9FF88238C4C2}"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E1FB13A4-D4E4-4D2D-99C5-8222A4B480BC}" type="datetime4">
              <a:rPr lang="en-GB" smtClean="0"/>
              <a:t>26 September 2016</a:t>
            </a:fld>
            <a:endParaRPr lang="en-GB"/>
          </a:p>
        </p:txBody>
      </p:sp>
    </p:spTree>
    <p:extLst>
      <p:ext uri="{BB962C8B-B14F-4D97-AF65-F5344CB8AC3E}">
        <p14:creationId xmlns:p14="http://schemas.microsoft.com/office/powerpoint/2010/main" val="7013636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7838" y="404813"/>
            <a:ext cx="8637587" cy="863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77838" y="1268413"/>
            <a:ext cx="8637587" cy="4968875"/>
          </a:xfrm>
        </p:spPr>
        <p:txBody>
          <a:bodyPr/>
          <a:lstStyle/>
          <a:p>
            <a:pPr lvl="0"/>
            <a:endParaRPr lang="en-GB" noProof="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35875B5-330A-4AE8-A8EA-384E265E9552}"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F9525B5D-20F9-4EEA-9528-75AC7BD40EF3}" type="datetime4">
              <a:rPr lang="en-GB" smtClean="0"/>
              <a:t>26 September 2016</a:t>
            </a:fld>
            <a:endParaRPr lang="en-GB"/>
          </a:p>
        </p:txBody>
      </p:sp>
    </p:spTree>
    <p:extLst>
      <p:ext uri="{BB962C8B-B14F-4D97-AF65-F5344CB8AC3E}">
        <p14:creationId xmlns:p14="http://schemas.microsoft.com/office/powerpoint/2010/main" val="89873019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404813"/>
            <a:ext cx="8637587" cy="863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77838" y="1268413"/>
            <a:ext cx="42418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72038" y="1268413"/>
            <a:ext cx="4243387" cy="2408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872038" y="3829050"/>
            <a:ext cx="4243387" cy="2408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Number"/>
          <p:cNvSpPr>
            <a:spLocks noGrp="1" noChangeArrowheads="1"/>
          </p:cNvSpPr>
          <p:nvPr>
            <p:ph type="sldNum" sz="quarter" idx="10"/>
            <p:custDataLst>
              <p:tags r:id="rId1"/>
            </p:custDataLst>
          </p:nvPr>
        </p:nvSpPr>
        <p:spPr>
          <a:ln/>
        </p:spPr>
        <p:txBody>
          <a:bodyPr/>
          <a:lstStyle>
            <a:lvl1pPr>
              <a:defRPr/>
            </a:lvl1pPr>
          </a:lstStyle>
          <a:p>
            <a:pPr>
              <a:defRPr/>
            </a:pPr>
            <a:fld id="{34AEFF33-10C1-4E5F-9F74-D5EE2E086959}" type="slidenum">
              <a:rPr lang="en-GB"/>
              <a:pPr>
                <a:defRPr/>
              </a:pPr>
              <a:t>‹#›</a:t>
            </a:fld>
            <a:endParaRPr lang="en-GB"/>
          </a:p>
        </p:txBody>
      </p:sp>
      <p:sp>
        <p:nvSpPr>
          <p:cNvPr id="7" name="Date" hidden="1"/>
          <p:cNvSpPr>
            <a:spLocks noGrp="1" noChangeArrowheads="1"/>
          </p:cNvSpPr>
          <p:nvPr>
            <p:ph type="dt" sz="half" idx="11"/>
            <p:custDataLst>
              <p:tags r:id="rId2"/>
            </p:custDataLst>
          </p:nvPr>
        </p:nvSpPr>
        <p:spPr>
          <a:ln/>
        </p:spPr>
        <p:txBody>
          <a:bodyPr/>
          <a:lstStyle>
            <a:lvl1pPr>
              <a:defRPr/>
            </a:lvl1pPr>
          </a:lstStyle>
          <a:p>
            <a:pPr>
              <a:defRPr/>
            </a:pPr>
            <a:fld id="{50FAB223-05F9-4578-BEB2-251D7D5F55F2}" type="datetime4">
              <a:rPr lang="en-GB" smtClean="0"/>
              <a:t>26 September 2016</a:t>
            </a:fld>
            <a:endParaRPr lang="en-GB"/>
          </a:p>
        </p:txBody>
      </p:sp>
    </p:spTree>
    <p:extLst>
      <p:ext uri="{BB962C8B-B14F-4D97-AF65-F5344CB8AC3E}">
        <p14:creationId xmlns:p14="http://schemas.microsoft.com/office/powerpoint/2010/main" val="220043509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7838" y="404813"/>
            <a:ext cx="8637587" cy="8636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7838" y="1268413"/>
            <a:ext cx="8637587" cy="4968875"/>
          </a:xfrm>
        </p:spPr>
        <p:txBody>
          <a:bodyPr/>
          <a:lstStyle/>
          <a:p>
            <a:pPr lvl="0"/>
            <a:endParaRPr lang="en-GB" noProof="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35795BB6-2469-4B85-9308-C78C8BC0750E}"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D4E3467B-5072-4E8B-A1A6-817954817BB0}" type="datetime4">
              <a:rPr lang="en-GB" smtClean="0"/>
              <a:t>26 September 2016</a:t>
            </a:fld>
            <a:endParaRPr lang="en-GB"/>
          </a:p>
        </p:txBody>
      </p:sp>
    </p:spTree>
    <p:extLst>
      <p:ext uri="{BB962C8B-B14F-4D97-AF65-F5344CB8AC3E}">
        <p14:creationId xmlns:p14="http://schemas.microsoft.com/office/powerpoint/2010/main" val="39658420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838" y="404813"/>
            <a:ext cx="8637587" cy="863600"/>
          </a:xfrm>
        </p:spPr>
        <p:txBody>
          <a:bodyPr rIns="0"/>
          <a:lstStyle/>
          <a:p>
            <a:r>
              <a:rPr lang="en-US" dirty="0" smtClean="0"/>
              <a:t>Click to edit Master title style</a:t>
            </a:r>
            <a:endParaRPr lang="en-GB" dirty="0"/>
          </a:p>
        </p:txBody>
      </p:sp>
      <p:sp>
        <p:nvSpPr>
          <p:cNvPr id="3" name="Text Placeholder 2"/>
          <p:cNvSpPr>
            <a:spLocks noGrp="1"/>
          </p:cNvSpPr>
          <p:nvPr>
            <p:ph type="body" sz="half" idx="1"/>
          </p:nvPr>
        </p:nvSpPr>
        <p:spPr>
          <a:xfrm>
            <a:off x="477838" y="1268413"/>
            <a:ext cx="42418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2038" y="1268413"/>
            <a:ext cx="4243387"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7172BF84-292F-40AD-B133-3918DBB9AB6B}" type="slidenum">
              <a:rPr lang="en-GB"/>
              <a:pPr>
                <a:defRPr/>
              </a:pPr>
              <a:t>‹#›</a:t>
            </a:fld>
            <a:endParaRPr lang="en-GB"/>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04F186E1-E03C-4C8D-B338-CCCF913A2244}" type="datetime4">
              <a:rPr lang="en-GB" smtClean="0"/>
              <a:t>26 September 2016</a:t>
            </a:fld>
            <a:endParaRPr lang="en-GB"/>
          </a:p>
        </p:txBody>
      </p:sp>
    </p:spTree>
    <p:extLst>
      <p:ext uri="{BB962C8B-B14F-4D97-AF65-F5344CB8AC3E}">
        <p14:creationId xmlns:p14="http://schemas.microsoft.com/office/powerpoint/2010/main" val="3074515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8" name="Rectangle 17"/>
          <p:cNvSpPr/>
          <p:nvPr userDrawn="1"/>
        </p:nvSpPr>
        <p:spPr>
          <a:xfrm>
            <a:off x="0" y="6298430"/>
            <a:ext cx="7149821" cy="635047"/>
          </a:xfrm>
          <a:custGeom>
            <a:avLst/>
            <a:gdLst>
              <a:gd name="connsiteX0" fmla="*/ 0 w 6912328"/>
              <a:gd name="connsiteY0" fmla="*/ 0 h 566915"/>
              <a:gd name="connsiteX1" fmla="*/ 6912328 w 6912328"/>
              <a:gd name="connsiteY1" fmla="*/ 0 h 566915"/>
              <a:gd name="connsiteX2" fmla="*/ 6912328 w 6912328"/>
              <a:gd name="connsiteY2" fmla="*/ 566915 h 566915"/>
              <a:gd name="connsiteX3" fmla="*/ 0 w 6912328"/>
              <a:gd name="connsiteY3" fmla="*/ 566915 h 566915"/>
              <a:gd name="connsiteX4" fmla="*/ 0 w 6912328"/>
              <a:gd name="connsiteY4" fmla="*/ 0 h 566915"/>
              <a:gd name="connsiteX0" fmla="*/ 0 w 6912328"/>
              <a:gd name="connsiteY0" fmla="*/ 0 h 566915"/>
              <a:gd name="connsiteX1" fmla="*/ 6912328 w 6912328"/>
              <a:gd name="connsiteY1" fmla="*/ 0 h 566915"/>
              <a:gd name="connsiteX2" fmla="*/ 6766586 w 6912328"/>
              <a:gd name="connsiteY2" fmla="*/ 566915 h 566915"/>
              <a:gd name="connsiteX3" fmla="*/ 0 w 6912328"/>
              <a:gd name="connsiteY3" fmla="*/ 566915 h 566915"/>
              <a:gd name="connsiteX4" fmla="*/ 0 w 6912328"/>
              <a:gd name="connsiteY4" fmla="*/ 0 h 566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328" h="566915">
                <a:moveTo>
                  <a:pt x="0" y="0"/>
                </a:moveTo>
                <a:lnTo>
                  <a:pt x="6912328" y="0"/>
                </a:lnTo>
                <a:lnTo>
                  <a:pt x="6766586" y="566915"/>
                </a:lnTo>
                <a:lnTo>
                  <a:pt x="0" y="566915"/>
                </a:lnTo>
                <a:lnTo>
                  <a:pt x="0" y="0"/>
                </a:lnTo>
                <a:close/>
              </a:path>
            </a:pathLst>
          </a:custGeom>
          <a:solidFill>
            <a:srgbClr val="5261A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315427" y="6438630"/>
            <a:ext cx="372218" cy="251159"/>
          </a:xfrm>
          <a:prstGeom prst="rect">
            <a:avLst/>
          </a:prstGeom>
        </p:spPr>
        <p:txBody>
          <a:bodyPr wrap="none">
            <a:spAutoFit/>
          </a:bodyPr>
          <a:lstStyle/>
          <a:p>
            <a:fld id="{2E45DCD8-7BF4-3E4B-AFC7-06AA84B80CCF}" type="slidenum">
              <a:rPr kumimoji="0" lang="en-US" sz="12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cxnSp>
        <p:nvCxnSpPr>
          <p:cNvPr id="10" name="Straight Connector 9"/>
          <p:cNvCxnSpPr/>
          <p:nvPr userDrawn="1"/>
        </p:nvCxnSpPr>
        <p:spPr>
          <a:xfrm>
            <a:off x="951124" y="1149586"/>
            <a:ext cx="7936304" cy="0"/>
          </a:xfrm>
          <a:prstGeom prst="line">
            <a:avLst/>
          </a:prstGeom>
          <a:ln>
            <a:solidFill>
              <a:srgbClr val="5261AC"/>
            </a:solidFill>
          </a:ln>
          <a:effectLst/>
        </p:spPr>
        <p:style>
          <a:lnRef idx="2">
            <a:schemeClr val="accent1"/>
          </a:lnRef>
          <a:fillRef idx="0">
            <a:schemeClr val="accent1"/>
          </a:fillRef>
          <a:effectRef idx="1">
            <a:schemeClr val="accent1"/>
          </a:effectRef>
          <a:fontRef idx="minor">
            <a:schemeClr val="tx1"/>
          </a:fontRef>
        </p:style>
      </p:cxnSp>
      <p:pic>
        <p:nvPicPr>
          <p:cNvPr id="7" name="Picture 6" descr="K:\INVDEV\Erol\Buisness Development\Marketing\Logos\il_logo.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734" y="6221692"/>
            <a:ext cx="1772061" cy="628379"/>
          </a:xfrm>
          <a:prstGeom prst="rect">
            <a:avLst/>
          </a:prstGeom>
          <a:noFill/>
          <a:ln>
            <a:noFill/>
          </a:ln>
        </p:spPr>
      </p:pic>
    </p:spTree>
    <p:extLst>
      <p:ext uri="{BB962C8B-B14F-4D97-AF65-F5344CB8AC3E}">
        <p14:creationId xmlns:p14="http://schemas.microsoft.com/office/powerpoint/2010/main" val="27939628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8" name="Rectangle 17"/>
          <p:cNvSpPr/>
          <p:nvPr userDrawn="1"/>
        </p:nvSpPr>
        <p:spPr>
          <a:xfrm>
            <a:off x="0" y="6298430"/>
            <a:ext cx="7149821" cy="635047"/>
          </a:xfrm>
          <a:custGeom>
            <a:avLst/>
            <a:gdLst>
              <a:gd name="connsiteX0" fmla="*/ 0 w 6912328"/>
              <a:gd name="connsiteY0" fmla="*/ 0 h 566915"/>
              <a:gd name="connsiteX1" fmla="*/ 6912328 w 6912328"/>
              <a:gd name="connsiteY1" fmla="*/ 0 h 566915"/>
              <a:gd name="connsiteX2" fmla="*/ 6912328 w 6912328"/>
              <a:gd name="connsiteY2" fmla="*/ 566915 h 566915"/>
              <a:gd name="connsiteX3" fmla="*/ 0 w 6912328"/>
              <a:gd name="connsiteY3" fmla="*/ 566915 h 566915"/>
              <a:gd name="connsiteX4" fmla="*/ 0 w 6912328"/>
              <a:gd name="connsiteY4" fmla="*/ 0 h 566915"/>
              <a:gd name="connsiteX0" fmla="*/ 0 w 6912328"/>
              <a:gd name="connsiteY0" fmla="*/ 0 h 566915"/>
              <a:gd name="connsiteX1" fmla="*/ 6912328 w 6912328"/>
              <a:gd name="connsiteY1" fmla="*/ 0 h 566915"/>
              <a:gd name="connsiteX2" fmla="*/ 6766586 w 6912328"/>
              <a:gd name="connsiteY2" fmla="*/ 566915 h 566915"/>
              <a:gd name="connsiteX3" fmla="*/ 0 w 6912328"/>
              <a:gd name="connsiteY3" fmla="*/ 566915 h 566915"/>
              <a:gd name="connsiteX4" fmla="*/ 0 w 6912328"/>
              <a:gd name="connsiteY4" fmla="*/ 0 h 566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328" h="566915">
                <a:moveTo>
                  <a:pt x="0" y="0"/>
                </a:moveTo>
                <a:lnTo>
                  <a:pt x="6912328" y="0"/>
                </a:lnTo>
                <a:lnTo>
                  <a:pt x="6766586" y="566915"/>
                </a:lnTo>
                <a:lnTo>
                  <a:pt x="0" y="566915"/>
                </a:lnTo>
                <a:lnTo>
                  <a:pt x="0" y="0"/>
                </a:lnTo>
                <a:close/>
              </a:path>
            </a:pathLst>
          </a:custGeom>
          <a:solidFill>
            <a:srgbClr val="5261A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315427" y="6438630"/>
            <a:ext cx="372218" cy="251159"/>
          </a:xfrm>
          <a:prstGeom prst="rect">
            <a:avLst/>
          </a:prstGeom>
        </p:spPr>
        <p:txBody>
          <a:bodyPr wrap="none">
            <a:spAutoFit/>
          </a:bodyPr>
          <a:lstStyle/>
          <a:p>
            <a:fld id="{2E45DCD8-7BF4-3E4B-AFC7-06AA84B80CCF}" type="slidenum">
              <a:rPr kumimoji="0" lang="en-US" sz="12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cxnSp>
        <p:nvCxnSpPr>
          <p:cNvPr id="10" name="Straight Connector 9"/>
          <p:cNvCxnSpPr/>
          <p:nvPr userDrawn="1"/>
        </p:nvCxnSpPr>
        <p:spPr>
          <a:xfrm>
            <a:off x="951124" y="1149586"/>
            <a:ext cx="7936304" cy="0"/>
          </a:xfrm>
          <a:prstGeom prst="line">
            <a:avLst/>
          </a:prstGeom>
          <a:ln>
            <a:solidFill>
              <a:srgbClr val="5261AC"/>
            </a:solidFill>
          </a:ln>
          <a:effectLst/>
        </p:spPr>
        <p:style>
          <a:lnRef idx="2">
            <a:schemeClr val="accent1"/>
          </a:lnRef>
          <a:fillRef idx="0">
            <a:schemeClr val="accent1"/>
          </a:fillRef>
          <a:effectRef idx="1">
            <a:schemeClr val="accent1"/>
          </a:effectRef>
          <a:fontRef idx="minor">
            <a:schemeClr val="tx1"/>
          </a:fontRef>
        </p:style>
      </p:cxnSp>
      <p:pic>
        <p:nvPicPr>
          <p:cNvPr id="7" name="Picture 6" descr="K:\INVDEV\Erol\Buisness Development\Marketing\Logos\il_logo.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734" y="6221692"/>
            <a:ext cx="1772061" cy="628379"/>
          </a:xfrm>
          <a:prstGeom prst="rect">
            <a:avLst/>
          </a:prstGeom>
          <a:noFill/>
          <a:ln>
            <a:noFill/>
          </a:ln>
        </p:spPr>
      </p:pic>
    </p:spTree>
    <p:extLst>
      <p:ext uri="{BB962C8B-B14F-4D97-AF65-F5344CB8AC3E}">
        <p14:creationId xmlns:p14="http://schemas.microsoft.com/office/powerpoint/2010/main" val="24907814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8" name="Rectangle 17"/>
          <p:cNvSpPr/>
          <p:nvPr userDrawn="1"/>
        </p:nvSpPr>
        <p:spPr>
          <a:xfrm>
            <a:off x="0" y="6298430"/>
            <a:ext cx="7149821" cy="635047"/>
          </a:xfrm>
          <a:custGeom>
            <a:avLst/>
            <a:gdLst>
              <a:gd name="connsiteX0" fmla="*/ 0 w 6912328"/>
              <a:gd name="connsiteY0" fmla="*/ 0 h 566915"/>
              <a:gd name="connsiteX1" fmla="*/ 6912328 w 6912328"/>
              <a:gd name="connsiteY1" fmla="*/ 0 h 566915"/>
              <a:gd name="connsiteX2" fmla="*/ 6912328 w 6912328"/>
              <a:gd name="connsiteY2" fmla="*/ 566915 h 566915"/>
              <a:gd name="connsiteX3" fmla="*/ 0 w 6912328"/>
              <a:gd name="connsiteY3" fmla="*/ 566915 h 566915"/>
              <a:gd name="connsiteX4" fmla="*/ 0 w 6912328"/>
              <a:gd name="connsiteY4" fmla="*/ 0 h 566915"/>
              <a:gd name="connsiteX0" fmla="*/ 0 w 6912328"/>
              <a:gd name="connsiteY0" fmla="*/ 0 h 566915"/>
              <a:gd name="connsiteX1" fmla="*/ 6912328 w 6912328"/>
              <a:gd name="connsiteY1" fmla="*/ 0 h 566915"/>
              <a:gd name="connsiteX2" fmla="*/ 6766586 w 6912328"/>
              <a:gd name="connsiteY2" fmla="*/ 566915 h 566915"/>
              <a:gd name="connsiteX3" fmla="*/ 0 w 6912328"/>
              <a:gd name="connsiteY3" fmla="*/ 566915 h 566915"/>
              <a:gd name="connsiteX4" fmla="*/ 0 w 6912328"/>
              <a:gd name="connsiteY4" fmla="*/ 0 h 566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328" h="566915">
                <a:moveTo>
                  <a:pt x="0" y="0"/>
                </a:moveTo>
                <a:lnTo>
                  <a:pt x="6912328" y="0"/>
                </a:lnTo>
                <a:lnTo>
                  <a:pt x="6766586" y="566915"/>
                </a:lnTo>
                <a:lnTo>
                  <a:pt x="0" y="566915"/>
                </a:lnTo>
                <a:lnTo>
                  <a:pt x="0" y="0"/>
                </a:lnTo>
                <a:close/>
              </a:path>
            </a:pathLst>
          </a:custGeom>
          <a:solidFill>
            <a:srgbClr val="5261A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315427" y="6438630"/>
            <a:ext cx="372218" cy="251159"/>
          </a:xfrm>
          <a:prstGeom prst="rect">
            <a:avLst/>
          </a:prstGeom>
        </p:spPr>
        <p:txBody>
          <a:bodyPr wrap="none">
            <a:spAutoFit/>
          </a:bodyPr>
          <a:lstStyle/>
          <a:p>
            <a:fld id="{2E45DCD8-7BF4-3E4B-AFC7-06AA84B80CCF}" type="slidenum">
              <a:rPr kumimoji="0" lang="en-US" sz="12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cxnSp>
        <p:nvCxnSpPr>
          <p:cNvPr id="10" name="Straight Connector 9"/>
          <p:cNvCxnSpPr/>
          <p:nvPr userDrawn="1"/>
        </p:nvCxnSpPr>
        <p:spPr>
          <a:xfrm>
            <a:off x="951124" y="1149586"/>
            <a:ext cx="7936304" cy="0"/>
          </a:xfrm>
          <a:prstGeom prst="line">
            <a:avLst/>
          </a:prstGeom>
          <a:ln>
            <a:solidFill>
              <a:srgbClr val="5261AC"/>
            </a:solidFill>
          </a:ln>
          <a:effectLst/>
        </p:spPr>
        <p:style>
          <a:lnRef idx="2">
            <a:schemeClr val="accent1"/>
          </a:lnRef>
          <a:fillRef idx="0">
            <a:schemeClr val="accent1"/>
          </a:fillRef>
          <a:effectRef idx="1">
            <a:schemeClr val="accent1"/>
          </a:effectRef>
          <a:fontRef idx="minor">
            <a:schemeClr val="tx1"/>
          </a:fontRef>
        </p:style>
      </p:cxnSp>
      <p:pic>
        <p:nvPicPr>
          <p:cNvPr id="7" name="Picture 6" descr="K:\INVDEV\Erol\Buisness Development\Marketing\Logos\il_logo.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734" y="6221692"/>
            <a:ext cx="1772061" cy="628379"/>
          </a:xfrm>
          <a:prstGeom prst="rect">
            <a:avLst/>
          </a:prstGeom>
          <a:noFill/>
          <a:ln>
            <a:noFill/>
          </a:ln>
        </p:spPr>
      </p:pic>
    </p:spTree>
    <p:extLst>
      <p:ext uri="{BB962C8B-B14F-4D97-AF65-F5344CB8AC3E}">
        <p14:creationId xmlns:p14="http://schemas.microsoft.com/office/powerpoint/2010/main" val="17402268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8" name="Rectangle 17"/>
          <p:cNvSpPr/>
          <p:nvPr userDrawn="1"/>
        </p:nvSpPr>
        <p:spPr>
          <a:xfrm>
            <a:off x="0" y="6298430"/>
            <a:ext cx="7149821" cy="635047"/>
          </a:xfrm>
          <a:custGeom>
            <a:avLst/>
            <a:gdLst>
              <a:gd name="connsiteX0" fmla="*/ 0 w 6912328"/>
              <a:gd name="connsiteY0" fmla="*/ 0 h 566915"/>
              <a:gd name="connsiteX1" fmla="*/ 6912328 w 6912328"/>
              <a:gd name="connsiteY1" fmla="*/ 0 h 566915"/>
              <a:gd name="connsiteX2" fmla="*/ 6912328 w 6912328"/>
              <a:gd name="connsiteY2" fmla="*/ 566915 h 566915"/>
              <a:gd name="connsiteX3" fmla="*/ 0 w 6912328"/>
              <a:gd name="connsiteY3" fmla="*/ 566915 h 566915"/>
              <a:gd name="connsiteX4" fmla="*/ 0 w 6912328"/>
              <a:gd name="connsiteY4" fmla="*/ 0 h 566915"/>
              <a:gd name="connsiteX0" fmla="*/ 0 w 6912328"/>
              <a:gd name="connsiteY0" fmla="*/ 0 h 566915"/>
              <a:gd name="connsiteX1" fmla="*/ 6912328 w 6912328"/>
              <a:gd name="connsiteY1" fmla="*/ 0 h 566915"/>
              <a:gd name="connsiteX2" fmla="*/ 6766586 w 6912328"/>
              <a:gd name="connsiteY2" fmla="*/ 566915 h 566915"/>
              <a:gd name="connsiteX3" fmla="*/ 0 w 6912328"/>
              <a:gd name="connsiteY3" fmla="*/ 566915 h 566915"/>
              <a:gd name="connsiteX4" fmla="*/ 0 w 6912328"/>
              <a:gd name="connsiteY4" fmla="*/ 0 h 566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328" h="566915">
                <a:moveTo>
                  <a:pt x="0" y="0"/>
                </a:moveTo>
                <a:lnTo>
                  <a:pt x="6912328" y="0"/>
                </a:lnTo>
                <a:lnTo>
                  <a:pt x="6766586" y="566915"/>
                </a:lnTo>
                <a:lnTo>
                  <a:pt x="0" y="566915"/>
                </a:lnTo>
                <a:lnTo>
                  <a:pt x="0" y="0"/>
                </a:lnTo>
                <a:close/>
              </a:path>
            </a:pathLst>
          </a:custGeom>
          <a:solidFill>
            <a:srgbClr val="5261A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315427" y="6438630"/>
            <a:ext cx="372218" cy="251159"/>
          </a:xfrm>
          <a:prstGeom prst="rect">
            <a:avLst/>
          </a:prstGeom>
        </p:spPr>
        <p:txBody>
          <a:bodyPr wrap="none">
            <a:spAutoFit/>
          </a:bodyPr>
          <a:lstStyle/>
          <a:p>
            <a:fld id="{2E45DCD8-7BF4-3E4B-AFC7-06AA84B80CCF}" type="slidenum">
              <a:rPr kumimoji="0" lang="en-US" sz="1200" b="0" i="0" u="none" strike="noStrike" kern="1200" cap="none" spc="0" normalizeH="0" baseline="0" noProof="0" smtClean="0">
                <a:ln>
                  <a:noFill/>
                </a:ln>
                <a:solidFill>
                  <a:schemeClr val="bg1"/>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cxnSp>
        <p:nvCxnSpPr>
          <p:cNvPr id="10" name="Straight Connector 9"/>
          <p:cNvCxnSpPr/>
          <p:nvPr userDrawn="1"/>
        </p:nvCxnSpPr>
        <p:spPr>
          <a:xfrm>
            <a:off x="951124" y="1149586"/>
            <a:ext cx="7936304" cy="0"/>
          </a:xfrm>
          <a:prstGeom prst="line">
            <a:avLst/>
          </a:prstGeom>
          <a:ln>
            <a:solidFill>
              <a:srgbClr val="5261AC"/>
            </a:solidFill>
          </a:ln>
          <a:effectLst/>
        </p:spPr>
        <p:style>
          <a:lnRef idx="2">
            <a:schemeClr val="accent1"/>
          </a:lnRef>
          <a:fillRef idx="0">
            <a:schemeClr val="accent1"/>
          </a:fillRef>
          <a:effectRef idx="1">
            <a:schemeClr val="accent1"/>
          </a:effectRef>
          <a:fontRef idx="minor">
            <a:schemeClr val="tx1"/>
          </a:fontRef>
        </p:style>
      </p:cxnSp>
      <p:pic>
        <p:nvPicPr>
          <p:cNvPr id="7" name="Picture 6" descr="K:\INVDEV\Erol\Buisness Development\Marketing\Logos\il_logo.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3734" y="6221692"/>
            <a:ext cx="1772061" cy="628379"/>
          </a:xfrm>
          <a:prstGeom prst="rect">
            <a:avLst/>
          </a:prstGeom>
          <a:noFill/>
          <a:ln>
            <a:noFill/>
          </a:ln>
        </p:spPr>
      </p:pic>
    </p:spTree>
    <p:extLst>
      <p:ext uri="{BB962C8B-B14F-4D97-AF65-F5344CB8AC3E}">
        <p14:creationId xmlns:p14="http://schemas.microsoft.com/office/powerpoint/2010/main" val="4980806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5704238C-4442-4602-A390-2194F233DABF}"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5B88911E-D72C-445F-A147-AC6ED65C6B8E}" type="datetime4">
              <a:rPr lang="en-GB" smtClean="0"/>
              <a:t>26 September 2016</a:t>
            </a:fld>
            <a:endParaRPr lang="en-GB"/>
          </a:p>
        </p:txBody>
      </p:sp>
    </p:spTree>
    <p:extLst>
      <p:ext uri="{BB962C8B-B14F-4D97-AF65-F5344CB8AC3E}">
        <p14:creationId xmlns:p14="http://schemas.microsoft.com/office/powerpoint/2010/main" val="10575180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130425"/>
            <a:ext cx="8161338"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39863" y="3886200"/>
            <a:ext cx="672306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49E354A-4614-4C65-9CE2-3803CC86C52A}" type="datetime4">
              <a:rPr lang="en-GB" smtClean="0"/>
              <a:t>26 September 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26E58F4-1592-40FC-A764-908B58FA759E}" type="slidenum">
              <a:rPr lang="en-GB"/>
              <a:pPr>
                <a:defRPr/>
              </a:pPr>
              <a:t>‹#›</a:t>
            </a:fld>
            <a:endParaRPr lang="en-GB"/>
          </a:p>
        </p:txBody>
      </p:sp>
    </p:spTree>
    <p:extLst>
      <p:ext uri="{BB962C8B-B14F-4D97-AF65-F5344CB8AC3E}">
        <p14:creationId xmlns:p14="http://schemas.microsoft.com/office/powerpoint/2010/main" val="26866867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96DC7D9-80CE-4F0B-AC4E-976678D1D3E3}" type="datetime4">
              <a:rPr lang="en-GB" smtClean="0"/>
              <a:t>26 September 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F50147-80A0-490B-A9C9-9CFF0BE66310}" type="slidenum">
              <a:rPr lang="en-GB"/>
              <a:pPr>
                <a:defRPr/>
              </a:pPr>
              <a:t>‹#›</a:t>
            </a:fld>
            <a:endParaRPr lang="en-GB"/>
          </a:p>
        </p:txBody>
      </p:sp>
    </p:spTree>
    <p:extLst>
      <p:ext uri="{BB962C8B-B14F-4D97-AF65-F5344CB8AC3E}">
        <p14:creationId xmlns:p14="http://schemas.microsoft.com/office/powerpoint/2010/main" val="32598015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F1F9176-BB0A-41C2-8302-231524550637}" type="datetime4">
              <a:rPr lang="en-GB" smtClean="0"/>
              <a:t>26 September 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CDCAF50-F6C0-4D62-A62D-A7BECCEB168A}" type="slidenum">
              <a:rPr lang="en-GB"/>
              <a:pPr>
                <a:defRPr/>
              </a:pPr>
              <a:t>‹#›</a:t>
            </a:fld>
            <a:endParaRPr lang="en-GB"/>
          </a:p>
        </p:txBody>
      </p:sp>
    </p:spTree>
    <p:extLst>
      <p:ext uri="{BB962C8B-B14F-4D97-AF65-F5344CB8AC3E}">
        <p14:creationId xmlns:p14="http://schemas.microsoft.com/office/powerpoint/2010/main" val="35868785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9425"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6800" y="1600200"/>
            <a:ext cx="42465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B34A392-B236-46D1-A0C8-14EAC3D8308B}" type="datetime4">
              <a:rPr lang="en-GB" smtClean="0"/>
              <a:t>26 September 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5C24C28-2503-4759-9C53-FA303CCE28D8}" type="slidenum">
              <a:rPr lang="en-GB"/>
              <a:pPr>
                <a:defRPr/>
              </a:pPr>
              <a:t>‹#›</a:t>
            </a:fld>
            <a:endParaRPr lang="en-GB"/>
          </a:p>
        </p:txBody>
      </p:sp>
    </p:spTree>
    <p:extLst>
      <p:ext uri="{BB962C8B-B14F-4D97-AF65-F5344CB8AC3E}">
        <p14:creationId xmlns:p14="http://schemas.microsoft.com/office/powerpoint/2010/main" val="38863605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4DB94724-D0D2-4E27-9C25-9CEE1A015064}" type="datetime4">
              <a:rPr lang="en-GB" smtClean="0"/>
              <a:t>26 September 2016</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A4F2836-B343-46EA-8324-79EB83291EE1}" type="slidenum">
              <a:rPr lang="en-GB"/>
              <a:pPr>
                <a:defRPr/>
              </a:pPr>
              <a:t>‹#›</a:t>
            </a:fld>
            <a:endParaRPr lang="en-GB"/>
          </a:p>
        </p:txBody>
      </p:sp>
    </p:spTree>
    <p:extLst>
      <p:ext uri="{BB962C8B-B14F-4D97-AF65-F5344CB8AC3E}">
        <p14:creationId xmlns:p14="http://schemas.microsoft.com/office/powerpoint/2010/main" val="372088475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72F95A3-0204-405D-9C68-811872CA9967}" type="datetime4">
              <a:rPr lang="en-GB" smtClean="0"/>
              <a:t>26 September 2016</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67EC1A2-6F9E-4AF7-8E2D-214D52462E66}" type="slidenum">
              <a:rPr lang="en-GB"/>
              <a:pPr>
                <a:defRPr/>
              </a:pPr>
              <a:t>‹#›</a:t>
            </a:fld>
            <a:endParaRPr lang="en-GB"/>
          </a:p>
        </p:txBody>
      </p:sp>
    </p:spTree>
    <p:extLst>
      <p:ext uri="{BB962C8B-B14F-4D97-AF65-F5344CB8AC3E}">
        <p14:creationId xmlns:p14="http://schemas.microsoft.com/office/powerpoint/2010/main" val="405202575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B4C03DA-AFE7-4E9B-BD68-BCAC25FBE370}" type="datetime4">
              <a:rPr lang="en-GB" smtClean="0"/>
              <a:t>26 September 2016</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C11FDFA-C57B-4237-B4FC-2548960178BB}" type="slidenum">
              <a:rPr lang="en-GB"/>
              <a:pPr>
                <a:defRPr/>
              </a:pPr>
              <a:t>‹#›</a:t>
            </a:fld>
            <a:endParaRPr lang="en-GB"/>
          </a:p>
        </p:txBody>
      </p:sp>
    </p:spTree>
    <p:extLst>
      <p:ext uri="{BB962C8B-B14F-4D97-AF65-F5344CB8AC3E}">
        <p14:creationId xmlns:p14="http://schemas.microsoft.com/office/powerpoint/2010/main" val="33802965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329E8F2-6BEC-4D92-B057-6F57214344A4}" type="datetime4">
              <a:rPr lang="en-GB" smtClean="0"/>
              <a:t>26 September 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AECA6A9-09FD-495F-8619-575135CE3008}" type="slidenum">
              <a:rPr lang="en-GB"/>
              <a:pPr>
                <a:defRPr/>
              </a:pPr>
              <a:t>‹#›</a:t>
            </a:fld>
            <a:endParaRPr lang="en-GB"/>
          </a:p>
        </p:txBody>
      </p:sp>
    </p:spTree>
    <p:extLst>
      <p:ext uri="{BB962C8B-B14F-4D97-AF65-F5344CB8AC3E}">
        <p14:creationId xmlns:p14="http://schemas.microsoft.com/office/powerpoint/2010/main" val="338358462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1B19221-7998-4132-8EBA-69E690986A76}" type="datetime4">
              <a:rPr lang="en-GB" smtClean="0"/>
              <a:t>26 September 2016</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4732D1E-736C-4E49-8C1D-42CAA42070E3}" type="slidenum">
              <a:rPr lang="en-GB"/>
              <a:pPr>
                <a:defRPr/>
              </a:pPr>
              <a:t>‹#›</a:t>
            </a:fld>
            <a:endParaRPr lang="en-GB"/>
          </a:p>
        </p:txBody>
      </p:sp>
    </p:spTree>
    <p:extLst>
      <p:ext uri="{BB962C8B-B14F-4D97-AF65-F5344CB8AC3E}">
        <p14:creationId xmlns:p14="http://schemas.microsoft.com/office/powerpoint/2010/main" val="125985269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4D3612D-F365-41EF-B155-4B94D5464E02}" type="datetime4">
              <a:rPr lang="en-GB" smtClean="0"/>
              <a:t>26 September 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E4F30B6-1686-4BFC-B78E-B1FE8343ADCA}" type="slidenum">
              <a:rPr lang="en-GB"/>
              <a:pPr>
                <a:defRPr/>
              </a:pPr>
              <a:t>‹#›</a:t>
            </a:fld>
            <a:endParaRPr lang="en-GB"/>
          </a:p>
        </p:txBody>
      </p:sp>
    </p:spTree>
    <p:extLst>
      <p:ext uri="{BB962C8B-B14F-4D97-AF65-F5344CB8AC3E}">
        <p14:creationId xmlns:p14="http://schemas.microsoft.com/office/powerpoint/2010/main" val="34541451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FC4EA74E-99CF-4A37-81CA-416F01BDA050}" type="slidenum">
              <a:rPr lang="en-GB"/>
              <a:pPr>
                <a:defRPr/>
              </a:pPr>
              <a:t>‹#›</a:t>
            </a:fld>
            <a:endParaRPr lang="en-GB"/>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E1A174CE-D924-4E40-BB20-A95DC28C2930}" type="datetime4">
              <a:rPr lang="en-GB" smtClean="0"/>
              <a:t>26 September 2016</a:t>
            </a:fld>
            <a:endParaRPr lang="en-GB"/>
          </a:p>
        </p:txBody>
      </p:sp>
    </p:spTree>
    <p:extLst>
      <p:ext uri="{BB962C8B-B14F-4D97-AF65-F5344CB8AC3E}">
        <p14:creationId xmlns:p14="http://schemas.microsoft.com/office/powerpoint/2010/main" val="55117144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2775" y="274638"/>
            <a:ext cx="2160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9425" y="274638"/>
            <a:ext cx="63309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F1784B3-776C-4E3B-84F2-91A6898AB6B6}" type="datetime4">
              <a:rPr lang="en-GB" smtClean="0"/>
              <a:t>26 September 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201D095-2518-4F09-9917-33508305C778}" type="slidenum">
              <a:rPr lang="en-GB"/>
              <a:pPr>
                <a:defRPr/>
              </a:pPr>
              <a:t>‹#›</a:t>
            </a:fld>
            <a:endParaRPr lang="en-GB"/>
          </a:p>
        </p:txBody>
      </p:sp>
    </p:spTree>
    <p:extLst>
      <p:ext uri="{BB962C8B-B14F-4D97-AF65-F5344CB8AC3E}">
        <p14:creationId xmlns:p14="http://schemas.microsoft.com/office/powerpoint/2010/main" val="31769245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7838" y="1268413"/>
            <a:ext cx="42418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2038" y="1268413"/>
            <a:ext cx="4243387"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0C3352D2-1A40-4B9A-A6C8-9D85E34262C6}" type="slidenum">
              <a:rPr lang="en-GB"/>
              <a:pPr>
                <a:defRPr/>
              </a:pPr>
              <a:t>‹#›</a:t>
            </a:fld>
            <a:endParaRPr lang="en-GB"/>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0321DE8A-F7EC-4786-95C6-0032CAE8ACD2}" type="datetime4">
              <a:rPr lang="en-GB" smtClean="0"/>
              <a:t>26 September 2016</a:t>
            </a:fld>
            <a:endParaRPr lang="en-GB"/>
          </a:p>
        </p:txBody>
      </p:sp>
    </p:spTree>
    <p:extLst>
      <p:ext uri="{BB962C8B-B14F-4D97-AF65-F5344CB8AC3E}">
        <p14:creationId xmlns:p14="http://schemas.microsoft.com/office/powerpoint/2010/main" val="2416188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Number"/>
          <p:cNvSpPr>
            <a:spLocks noGrp="1" noChangeArrowheads="1"/>
          </p:cNvSpPr>
          <p:nvPr>
            <p:ph type="sldNum" sz="quarter" idx="10"/>
            <p:custDataLst>
              <p:tags r:id="rId1"/>
            </p:custDataLst>
          </p:nvPr>
        </p:nvSpPr>
        <p:spPr>
          <a:ln/>
        </p:spPr>
        <p:txBody>
          <a:bodyPr/>
          <a:lstStyle>
            <a:lvl1pPr>
              <a:defRPr/>
            </a:lvl1pPr>
          </a:lstStyle>
          <a:p>
            <a:pPr>
              <a:defRPr/>
            </a:pPr>
            <a:fld id="{6733DD72-93AC-4419-A26F-CA525D01C826}" type="slidenum">
              <a:rPr lang="en-GB"/>
              <a:pPr>
                <a:defRPr/>
              </a:pPr>
              <a:t>‹#›</a:t>
            </a:fld>
            <a:endParaRPr lang="en-GB"/>
          </a:p>
        </p:txBody>
      </p:sp>
      <p:sp>
        <p:nvSpPr>
          <p:cNvPr id="8" name="Date" hidden="1"/>
          <p:cNvSpPr>
            <a:spLocks noGrp="1" noChangeArrowheads="1"/>
          </p:cNvSpPr>
          <p:nvPr>
            <p:ph type="dt" sz="half" idx="11"/>
            <p:custDataLst>
              <p:tags r:id="rId2"/>
            </p:custDataLst>
          </p:nvPr>
        </p:nvSpPr>
        <p:spPr>
          <a:ln/>
        </p:spPr>
        <p:txBody>
          <a:bodyPr/>
          <a:lstStyle>
            <a:lvl1pPr>
              <a:defRPr/>
            </a:lvl1pPr>
          </a:lstStyle>
          <a:p>
            <a:pPr>
              <a:defRPr/>
            </a:pPr>
            <a:fld id="{3E1BE327-F06A-4ABD-A9FC-3885A99241BE}" type="datetime4">
              <a:rPr lang="en-GB" smtClean="0"/>
              <a:t>26 September 2016</a:t>
            </a:fld>
            <a:endParaRPr lang="en-GB"/>
          </a:p>
        </p:txBody>
      </p:sp>
    </p:spTree>
    <p:extLst>
      <p:ext uri="{BB962C8B-B14F-4D97-AF65-F5344CB8AC3E}">
        <p14:creationId xmlns:p14="http://schemas.microsoft.com/office/powerpoint/2010/main" val="27948913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EB8E9EB2-3036-4A93-B972-8CB8622D8170}" type="slidenum">
              <a:rPr lang="en-GB"/>
              <a:pPr>
                <a:defRPr/>
              </a:pPr>
              <a:t>‹#›</a:t>
            </a:fld>
            <a:endParaRPr lang="en-GB"/>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FC538B62-D600-43C7-B9BE-3F093263CD29}" type="datetime4">
              <a:rPr lang="en-GB" smtClean="0"/>
              <a:t>26 September 2016</a:t>
            </a:fld>
            <a:endParaRPr lang="en-GB"/>
          </a:p>
        </p:txBody>
      </p:sp>
    </p:spTree>
    <p:extLst>
      <p:ext uri="{BB962C8B-B14F-4D97-AF65-F5344CB8AC3E}">
        <p14:creationId xmlns:p14="http://schemas.microsoft.com/office/powerpoint/2010/main" val="19955934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C9145D41-C983-4B0D-BDFB-F8C2D6903F7B}" type="slidenum">
              <a:rPr lang="en-GB"/>
              <a:pPr>
                <a:defRPr/>
              </a:pPr>
              <a:t>‹#›</a:t>
            </a:fld>
            <a:endParaRPr lang="en-GB"/>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fld id="{6B3DE21F-5E56-40CB-8E57-4DC1BCB1D1E1}" type="datetime4">
              <a:rPr lang="en-GB" smtClean="0"/>
              <a:t>26 September 2016</a:t>
            </a:fld>
            <a:endParaRPr lang="en-GB"/>
          </a:p>
        </p:txBody>
      </p:sp>
    </p:spTree>
    <p:extLst>
      <p:ext uri="{BB962C8B-B14F-4D97-AF65-F5344CB8AC3E}">
        <p14:creationId xmlns:p14="http://schemas.microsoft.com/office/powerpoint/2010/main" val="22930272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377A657-52A1-4019-A07D-52B323E84B54}" type="slidenum">
              <a:rPr lang="en-GB"/>
              <a:pPr>
                <a:defRPr/>
              </a:pPr>
              <a:t>‹#›</a:t>
            </a:fld>
            <a:endParaRPr lang="en-GB"/>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BD251BF2-9F1F-4FEB-AB37-A6955E804B5B}" type="datetime4">
              <a:rPr lang="en-GB" smtClean="0"/>
              <a:t>26 September 2016</a:t>
            </a:fld>
            <a:endParaRPr lang="en-GB"/>
          </a:p>
        </p:txBody>
      </p:sp>
    </p:spTree>
    <p:extLst>
      <p:ext uri="{BB962C8B-B14F-4D97-AF65-F5344CB8AC3E}">
        <p14:creationId xmlns:p14="http://schemas.microsoft.com/office/powerpoint/2010/main" val="33857037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4DECDED9-0BD6-4384-A55A-E6092E29B100}" type="slidenum">
              <a:rPr lang="en-GB"/>
              <a:pPr>
                <a:defRPr/>
              </a:pPr>
              <a:t>‹#›</a:t>
            </a:fld>
            <a:endParaRPr lang="en-GB"/>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D6D7448F-684B-4085-9AF9-B522B4A79C6C}" type="datetime4">
              <a:rPr lang="en-GB" smtClean="0"/>
              <a:t>26 September 2016</a:t>
            </a:fld>
            <a:endParaRPr lang="en-GB"/>
          </a:p>
        </p:txBody>
      </p:sp>
    </p:spTree>
    <p:extLst>
      <p:ext uri="{BB962C8B-B14F-4D97-AF65-F5344CB8AC3E}">
        <p14:creationId xmlns:p14="http://schemas.microsoft.com/office/powerpoint/2010/main" val="3377779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F7FA"/>
        </a:solidFill>
        <a:effectLst/>
      </p:bgPr>
    </p:bg>
    <p:spTree>
      <p:nvGrpSpPr>
        <p:cNvPr id="1" name=""/>
        <p:cNvGrpSpPr/>
        <p:nvPr/>
      </p:nvGrpSpPr>
      <p:grpSpPr>
        <a:xfrm>
          <a:off x="0" y="0"/>
          <a:ext cx="0" cy="0"/>
          <a:chOff x="0" y="0"/>
          <a:chExt cx="0" cy="0"/>
        </a:xfrm>
      </p:grpSpPr>
      <p:sp>
        <p:nvSpPr>
          <p:cNvPr id="1026" name="BodyText"/>
          <p:cNvSpPr>
            <a:spLocks noGrp="1" noChangeArrowheads="1"/>
          </p:cNvSpPr>
          <p:nvPr>
            <p:ph type="body" idx="1"/>
            <p:custDataLst>
              <p:tags r:id="rId21"/>
            </p:custDataLst>
          </p:nvPr>
        </p:nvSpPr>
        <p:spPr bwMode="gray">
          <a:xfrm>
            <a:off x="477838" y="1268413"/>
            <a:ext cx="86375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7" name="Copyright" hidden="1"/>
          <p:cNvSpPr txBox="1">
            <a:spLocks noChangeArrowheads="1"/>
          </p:cNvSpPr>
          <p:nvPr>
            <p:custDataLst>
              <p:tags r:id="rId22"/>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GB" sz="700" smtClean="0">
                <a:solidFill>
                  <a:srgbClr val="7C848A"/>
                </a:solidFill>
                <a:cs typeface="Arial" charset="0"/>
              </a:rPr>
              <a:t>© 2012 Mercer (Ireland) Limited</a:t>
            </a:r>
            <a:endParaRPr lang="en-GB" sz="700" smtClean="0">
              <a:solidFill>
                <a:srgbClr val="7C848A"/>
              </a:solidFill>
            </a:endParaRPr>
          </a:p>
        </p:txBody>
      </p:sp>
      <p:sp>
        <p:nvSpPr>
          <p:cNvPr id="1049" name="SlideNumber"/>
          <p:cNvSpPr>
            <a:spLocks noGrp="1" noChangeArrowheads="1"/>
          </p:cNvSpPr>
          <p:nvPr>
            <p:ph type="sldNum" sz="quarter" idx="4"/>
            <p:custDataLst>
              <p:tags r:id="rId23"/>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ea typeface="+mn-ea"/>
              </a:defRPr>
            </a:lvl1pPr>
          </a:lstStyle>
          <a:p>
            <a:pPr>
              <a:defRPr/>
            </a:pPr>
            <a:fld id="{48112D33-7A0C-4068-945F-1C3AF423FCCF}" type="slidenum">
              <a:rPr lang="en-GB"/>
              <a:pPr>
                <a:defRPr/>
              </a:pPr>
              <a:t>‹#›</a:t>
            </a:fld>
            <a:endParaRPr lang="en-GB"/>
          </a:p>
        </p:txBody>
      </p:sp>
      <p:sp>
        <p:nvSpPr>
          <p:cNvPr id="1052" name="Date" hidden="1"/>
          <p:cNvSpPr>
            <a:spLocks noGrp="1" noChangeArrowheads="1"/>
          </p:cNvSpPr>
          <p:nvPr>
            <p:ph type="dt" sz="half" idx="2"/>
            <p:custDataLst>
              <p:tags r:id="rId24"/>
            </p:custDataLst>
          </p:nvPr>
        </p:nvSpPr>
        <p:spPr bwMode="gray">
          <a:xfrm>
            <a:off x="4262438" y="6534150"/>
            <a:ext cx="107950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ea typeface="+mn-ea"/>
                <a:cs typeface="Arial" charset="0"/>
              </a:defRPr>
            </a:lvl1pPr>
          </a:lstStyle>
          <a:p>
            <a:pPr>
              <a:defRPr/>
            </a:pPr>
            <a:fld id="{38FAFF4C-F911-4A20-B8F9-4674A541C513}" type="datetime4">
              <a:rPr lang="en-GB" smtClean="0"/>
              <a:t>26 September 2016</a:t>
            </a:fld>
            <a:endParaRPr lang="en-GB"/>
          </a:p>
        </p:txBody>
      </p:sp>
      <p:sp>
        <p:nvSpPr>
          <p:cNvPr id="1030" name="Business"/>
          <p:cNvSpPr txBox="1">
            <a:spLocks noChangeArrowheads="1"/>
          </p:cNvSpPr>
          <p:nvPr>
            <p:custDataLst>
              <p:tags r:id="rId25"/>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GB" sz="700" smtClean="0">
                <a:solidFill>
                  <a:schemeClr val="bg2"/>
                </a:solidFill>
              </a:rPr>
              <a:t>MERCER</a:t>
            </a:r>
          </a:p>
        </p:txBody>
      </p:sp>
      <p:sp>
        <p:nvSpPr>
          <p:cNvPr id="1031" name="Filepath"/>
          <p:cNvSpPr txBox="1">
            <a:spLocks noChangeArrowheads="1"/>
          </p:cNvSpPr>
          <p:nvPr>
            <p:custDataLst>
              <p:tags r:id="rId26"/>
            </p:custDataLst>
          </p:nvPr>
        </p:nvSpPr>
        <p:spPr bwMode="gray">
          <a:xfrm>
            <a:off x="2482850" y="6529388"/>
            <a:ext cx="6021388" cy="10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smtClean="0">
              <a:solidFill>
                <a:schemeClr val="bg2"/>
              </a:solidFill>
            </a:endParaRPr>
          </a:p>
        </p:txBody>
      </p:sp>
      <p:sp>
        <p:nvSpPr>
          <p:cNvPr id="1032" name="Freeform 37"/>
          <p:cNvSpPr>
            <a:spLocks/>
          </p:cNvSpPr>
          <p:nvPr userDrawn="1"/>
        </p:nvSpPr>
        <p:spPr bwMode="gray">
          <a:xfrm>
            <a:off x="0" y="0"/>
            <a:ext cx="9601200" cy="279400"/>
          </a:xfrm>
          <a:custGeom>
            <a:avLst/>
            <a:gdLst>
              <a:gd name="T0" fmla="*/ 0 w 6048"/>
              <a:gd name="T1" fmla="*/ 0 h 176"/>
              <a:gd name="T2" fmla="*/ 2147483647 w 6048"/>
              <a:gd name="T3" fmla="*/ 0 h 176"/>
              <a:gd name="T4" fmla="*/ 2147483647 w 6048"/>
              <a:gd name="T5" fmla="*/ 2147483647 h 176"/>
              <a:gd name="T6" fmla="*/ 0 w 6048"/>
              <a:gd name="T7" fmla="*/ 2147483647 h 176"/>
              <a:gd name="T8" fmla="*/ 0 w 6048"/>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76">
                <a:moveTo>
                  <a:pt x="0" y="0"/>
                </a:moveTo>
                <a:lnTo>
                  <a:pt x="6048" y="0"/>
                </a:lnTo>
                <a:lnTo>
                  <a:pt x="6048" y="80"/>
                </a:lnTo>
                <a:lnTo>
                  <a:pt x="0" y="176"/>
                </a:lnTo>
                <a:lnTo>
                  <a:pt x="0" y="0"/>
                </a:lnTo>
                <a:close/>
              </a:path>
            </a:pathLst>
          </a:custGeom>
          <a:solidFill>
            <a:schemeClr val="fo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033" name="Freeform 38"/>
          <p:cNvSpPr>
            <a:spLocks/>
          </p:cNvSpPr>
          <p:nvPr userDrawn="1"/>
        </p:nvSpPr>
        <p:spPr bwMode="gray">
          <a:xfrm>
            <a:off x="0" y="101600"/>
            <a:ext cx="9601200" cy="241300"/>
          </a:xfrm>
          <a:custGeom>
            <a:avLst/>
            <a:gdLst>
              <a:gd name="T0" fmla="*/ 0 w 6048"/>
              <a:gd name="T1" fmla="*/ 2147483647 h 152"/>
              <a:gd name="T2" fmla="*/ 2147483647 w 6048"/>
              <a:gd name="T3" fmla="*/ 0 h 152"/>
              <a:gd name="T4" fmla="*/ 2147483647 w 6048"/>
              <a:gd name="T5" fmla="*/ 2147483647 h 152"/>
              <a:gd name="T6" fmla="*/ 0 w 6048"/>
              <a:gd name="T7" fmla="*/ 2147483647 h 152"/>
              <a:gd name="T8" fmla="*/ 0 w 6048"/>
              <a:gd name="T9" fmla="*/ 2147483647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52">
                <a:moveTo>
                  <a:pt x="0" y="96"/>
                </a:moveTo>
                <a:lnTo>
                  <a:pt x="6048" y="0"/>
                </a:lnTo>
                <a:lnTo>
                  <a:pt x="6048" y="152"/>
                </a:lnTo>
                <a:lnTo>
                  <a:pt x="0" y="152"/>
                </a:lnTo>
                <a:lnTo>
                  <a:pt x="0" y="96"/>
                </a:lnTo>
                <a:close/>
              </a:path>
            </a:pathLst>
          </a:custGeom>
          <a:solidFill>
            <a:srgbClr val="C1E8F1"/>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034" name="Freeform 39"/>
          <p:cNvSpPr>
            <a:spLocks/>
          </p:cNvSpPr>
          <p:nvPr userDrawn="1"/>
        </p:nvSpPr>
        <p:spPr bwMode="gray">
          <a:xfrm>
            <a:off x="0" y="342900"/>
            <a:ext cx="9601200" cy="889000"/>
          </a:xfrm>
          <a:custGeom>
            <a:avLst/>
            <a:gdLst>
              <a:gd name="T0" fmla="*/ 0 w 6048"/>
              <a:gd name="T1" fmla="*/ 0 h 560"/>
              <a:gd name="T2" fmla="*/ 2147483647 w 6048"/>
              <a:gd name="T3" fmla="*/ 0 h 560"/>
              <a:gd name="T4" fmla="*/ 2147483647 w 6048"/>
              <a:gd name="T5" fmla="*/ 2147483647 h 560"/>
              <a:gd name="T6" fmla="*/ 0 w 6048"/>
              <a:gd name="T7" fmla="*/ 2147483647 h 560"/>
              <a:gd name="T8" fmla="*/ 0 w 6048"/>
              <a:gd name="T9" fmla="*/ 0 h 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560">
                <a:moveTo>
                  <a:pt x="0" y="0"/>
                </a:moveTo>
                <a:lnTo>
                  <a:pt x="6048" y="0"/>
                </a:lnTo>
                <a:lnTo>
                  <a:pt x="6048" y="560"/>
                </a:lnTo>
                <a:lnTo>
                  <a:pt x="0" y="448"/>
                </a:lnTo>
                <a:lnTo>
                  <a:pt x="0" y="0"/>
                </a:lnTo>
                <a:close/>
              </a:path>
            </a:pathLst>
          </a:custGeom>
          <a:solidFill>
            <a:srgbClr val="D6EFF6"/>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035" name="Title"/>
          <p:cNvSpPr>
            <a:spLocks noGrp="1" noChangeArrowheads="1"/>
          </p:cNvSpPr>
          <p:nvPr>
            <p:ph type="title"/>
            <p:custDataLst>
              <p:tags r:id="rId27"/>
            </p:custDataLst>
          </p:nvPr>
        </p:nvSpPr>
        <p:spPr bwMode="gray">
          <a:xfrm>
            <a:off x="477838" y="404813"/>
            <a:ext cx="86375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864"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67" r:id="rId16"/>
    <p:sldLayoutId id="2147483868" r:id="rId17"/>
    <p:sldLayoutId id="2147483869" r:id="rId18"/>
    <p:sldLayoutId id="2147483870" r:id="rId19"/>
  </p:sldLayoutIdLst>
  <p:transition/>
  <p:timing>
    <p:tnLst>
      <p:par>
        <p:cTn id="1" dur="indefinite" restart="never" nodeType="tmRoot"/>
      </p:par>
    </p:tnLst>
  </p:timing>
  <p:hf sldNum="0" hdr="0" ftr="0" dt="0"/>
  <p:txStyles>
    <p:titleStyle>
      <a:lvl1pPr algn="l" rtl="0" eaLnBrk="0" fontAlgn="base" hangingPunct="0">
        <a:lnSpc>
          <a:spcPct val="83000"/>
        </a:lnSpc>
        <a:spcBef>
          <a:spcPct val="0"/>
        </a:spcBef>
        <a:spcAft>
          <a:spcPct val="0"/>
        </a:spcAft>
        <a:defRPr sz="2400">
          <a:solidFill>
            <a:schemeClr val="accent1"/>
          </a:solidFill>
          <a:latin typeface="+mj-lt"/>
          <a:ea typeface="+mj-ea"/>
          <a:cs typeface="+mj-cs"/>
        </a:defRPr>
      </a:lvl1pPr>
      <a:lvl2pPr algn="l" rtl="0" eaLnBrk="0" fontAlgn="base" hangingPunct="0">
        <a:lnSpc>
          <a:spcPct val="83000"/>
        </a:lnSpc>
        <a:spcBef>
          <a:spcPct val="0"/>
        </a:spcBef>
        <a:spcAft>
          <a:spcPct val="0"/>
        </a:spcAft>
        <a:defRPr sz="2400">
          <a:solidFill>
            <a:schemeClr val="accent1"/>
          </a:solidFill>
          <a:latin typeface="Arial" charset="0"/>
        </a:defRPr>
      </a:lvl2pPr>
      <a:lvl3pPr algn="l" rtl="0" eaLnBrk="0" fontAlgn="base" hangingPunct="0">
        <a:lnSpc>
          <a:spcPct val="83000"/>
        </a:lnSpc>
        <a:spcBef>
          <a:spcPct val="0"/>
        </a:spcBef>
        <a:spcAft>
          <a:spcPct val="0"/>
        </a:spcAft>
        <a:defRPr sz="2400">
          <a:solidFill>
            <a:schemeClr val="accent1"/>
          </a:solidFill>
          <a:latin typeface="Arial" charset="0"/>
        </a:defRPr>
      </a:lvl3pPr>
      <a:lvl4pPr algn="l" rtl="0" eaLnBrk="0" fontAlgn="base" hangingPunct="0">
        <a:lnSpc>
          <a:spcPct val="83000"/>
        </a:lnSpc>
        <a:spcBef>
          <a:spcPct val="0"/>
        </a:spcBef>
        <a:spcAft>
          <a:spcPct val="0"/>
        </a:spcAft>
        <a:defRPr sz="2400">
          <a:solidFill>
            <a:schemeClr val="accent1"/>
          </a:solidFill>
          <a:latin typeface="Arial" charset="0"/>
        </a:defRPr>
      </a:lvl4pPr>
      <a:lvl5pPr algn="l" rtl="0" eaLnBrk="0" fontAlgn="base" hangingPunct="0">
        <a:lnSpc>
          <a:spcPct val="83000"/>
        </a:lnSpc>
        <a:spcBef>
          <a:spcPct val="0"/>
        </a:spcBef>
        <a:spcAft>
          <a:spcPct val="0"/>
        </a:spcAft>
        <a:defRPr sz="2400">
          <a:solidFill>
            <a:schemeClr val="accent1"/>
          </a:solidFill>
          <a:latin typeface="Arial" charset="0"/>
        </a:defRPr>
      </a:lvl5pPr>
      <a:lvl6pPr marL="457200" algn="l" rtl="0" fontAlgn="base">
        <a:lnSpc>
          <a:spcPct val="83000"/>
        </a:lnSpc>
        <a:spcBef>
          <a:spcPct val="0"/>
        </a:spcBef>
        <a:spcAft>
          <a:spcPct val="0"/>
        </a:spcAft>
        <a:defRPr sz="2400">
          <a:solidFill>
            <a:schemeClr val="accent1"/>
          </a:solidFill>
          <a:latin typeface="Arial" charset="0"/>
        </a:defRPr>
      </a:lvl6pPr>
      <a:lvl7pPr marL="914400" algn="l" rtl="0" fontAlgn="base">
        <a:lnSpc>
          <a:spcPct val="83000"/>
        </a:lnSpc>
        <a:spcBef>
          <a:spcPct val="0"/>
        </a:spcBef>
        <a:spcAft>
          <a:spcPct val="0"/>
        </a:spcAft>
        <a:defRPr sz="2400">
          <a:solidFill>
            <a:schemeClr val="accent1"/>
          </a:solidFill>
          <a:latin typeface="Arial" charset="0"/>
        </a:defRPr>
      </a:lvl7pPr>
      <a:lvl8pPr marL="1371600" algn="l" rtl="0" fontAlgn="base">
        <a:lnSpc>
          <a:spcPct val="83000"/>
        </a:lnSpc>
        <a:spcBef>
          <a:spcPct val="0"/>
        </a:spcBef>
        <a:spcAft>
          <a:spcPct val="0"/>
        </a:spcAft>
        <a:defRPr sz="2400">
          <a:solidFill>
            <a:schemeClr val="accent1"/>
          </a:solidFill>
          <a:latin typeface="Arial" charset="0"/>
        </a:defRPr>
      </a:lvl8pPr>
      <a:lvl9pPr marL="1828800" algn="l" rtl="0" fontAlgn="base">
        <a:lnSpc>
          <a:spcPct val="83000"/>
        </a:lnSpc>
        <a:spcBef>
          <a:spcPct val="0"/>
        </a:spcBef>
        <a:spcAft>
          <a:spcPct val="0"/>
        </a:spcAft>
        <a:defRPr sz="2400">
          <a:solidFill>
            <a:schemeClr val="accent1"/>
          </a:solidFill>
          <a:latin typeface="Arial" charset="0"/>
        </a:defRPr>
      </a:lvl9pPr>
    </p:titleStyle>
    <p:bodyStyle>
      <a:lvl1pPr marL="203200" indent="-203200" algn="l" rtl="0" eaLnBrk="0" fontAlgn="base" hangingPunct="0">
        <a:spcBef>
          <a:spcPct val="60000"/>
        </a:spcBef>
        <a:spcAft>
          <a:spcPct val="0"/>
        </a:spcAft>
        <a:buChar char="•"/>
        <a:defRPr sz="2400">
          <a:solidFill>
            <a:schemeClr val="accent1"/>
          </a:solidFill>
          <a:latin typeface="+mn-lt"/>
          <a:ea typeface="+mn-ea"/>
          <a:cs typeface="+mn-cs"/>
        </a:defRPr>
      </a:lvl1pPr>
      <a:lvl2pPr marL="508000" indent="-279400" algn="l" rtl="0" eaLnBrk="0" fontAlgn="base" hangingPunct="0">
        <a:spcBef>
          <a:spcPct val="20000"/>
        </a:spcBef>
        <a:spcAft>
          <a:spcPct val="0"/>
        </a:spcAft>
        <a:buChar char="–"/>
        <a:defRPr sz="2400">
          <a:solidFill>
            <a:schemeClr val="accent1"/>
          </a:solidFill>
          <a:latin typeface="+mn-lt"/>
          <a:ea typeface="+mn-ea"/>
        </a:defRPr>
      </a:lvl2pPr>
      <a:lvl3pPr marL="685800" indent="-177800" algn="l" rtl="0" eaLnBrk="0" fontAlgn="base" hangingPunct="0">
        <a:spcBef>
          <a:spcPct val="20000"/>
        </a:spcBef>
        <a:spcAft>
          <a:spcPct val="0"/>
        </a:spcAft>
        <a:buFont typeface="Arial" charset="0"/>
        <a:buChar char="­"/>
        <a:defRPr sz="2400">
          <a:solidFill>
            <a:schemeClr val="accent1"/>
          </a:solidFill>
          <a:latin typeface="+mn-lt"/>
          <a:ea typeface="+mn-ea"/>
        </a:defRPr>
      </a:lvl3pPr>
      <a:lvl4pPr marL="863600" indent="-177800" algn="l" rtl="0" eaLnBrk="0" fontAlgn="base" hangingPunct="0">
        <a:spcBef>
          <a:spcPct val="20000"/>
        </a:spcBef>
        <a:spcAft>
          <a:spcPct val="0"/>
        </a:spcAft>
        <a:buFont typeface="Arial" charset="0"/>
        <a:buChar char="­"/>
        <a:defRPr sz="2400">
          <a:solidFill>
            <a:schemeClr val="accent1"/>
          </a:solidFill>
          <a:latin typeface="+mn-lt"/>
          <a:ea typeface="+mn-ea"/>
        </a:defRPr>
      </a:lvl4pPr>
      <a:lvl5pPr marL="1041400" indent="-177800" algn="l" rtl="0" eaLnBrk="0" fontAlgn="base" hangingPunct="0">
        <a:spcBef>
          <a:spcPct val="20000"/>
        </a:spcBef>
        <a:spcAft>
          <a:spcPct val="0"/>
        </a:spcAft>
        <a:buFont typeface="Arial" charset="0"/>
        <a:buChar char="-"/>
        <a:defRPr sz="2400">
          <a:solidFill>
            <a:schemeClr val="accent1"/>
          </a:solidFill>
          <a:latin typeface="+mn-lt"/>
          <a:ea typeface="+mn-ea"/>
        </a:defRPr>
      </a:lvl5pPr>
      <a:lvl6pPr marL="1498600" indent="-177800" algn="l" rtl="0" fontAlgn="base">
        <a:spcBef>
          <a:spcPct val="20000"/>
        </a:spcBef>
        <a:spcAft>
          <a:spcPct val="0"/>
        </a:spcAft>
        <a:buFont typeface="Arial" charset="0"/>
        <a:buChar char="-"/>
        <a:defRPr sz="2400">
          <a:solidFill>
            <a:schemeClr val="accent1"/>
          </a:solidFill>
          <a:latin typeface="+mn-lt"/>
          <a:ea typeface="+mn-ea"/>
        </a:defRPr>
      </a:lvl6pPr>
      <a:lvl7pPr marL="1955800" indent="-177800" algn="l" rtl="0" fontAlgn="base">
        <a:spcBef>
          <a:spcPct val="20000"/>
        </a:spcBef>
        <a:spcAft>
          <a:spcPct val="0"/>
        </a:spcAft>
        <a:buFont typeface="Arial" charset="0"/>
        <a:buChar char="-"/>
        <a:defRPr sz="2400">
          <a:solidFill>
            <a:schemeClr val="accent1"/>
          </a:solidFill>
          <a:latin typeface="+mn-lt"/>
          <a:ea typeface="+mn-ea"/>
        </a:defRPr>
      </a:lvl7pPr>
      <a:lvl8pPr marL="2413000" indent="-177800" algn="l" rtl="0" fontAlgn="base">
        <a:spcBef>
          <a:spcPct val="20000"/>
        </a:spcBef>
        <a:spcAft>
          <a:spcPct val="0"/>
        </a:spcAft>
        <a:buFont typeface="Arial" charset="0"/>
        <a:buChar char="-"/>
        <a:defRPr sz="2400">
          <a:solidFill>
            <a:schemeClr val="accent1"/>
          </a:solidFill>
          <a:latin typeface="+mn-lt"/>
          <a:ea typeface="+mn-ea"/>
        </a:defRPr>
      </a:lvl8pPr>
      <a:lvl9pPr marL="2870200" indent="-177800" algn="l" rtl="0" fontAlgn="base">
        <a:spcBef>
          <a:spcPct val="20000"/>
        </a:spcBef>
        <a:spcAft>
          <a:spcPct val="0"/>
        </a:spcAft>
        <a:buFont typeface="Arial" charset="0"/>
        <a:buChar char="-"/>
        <a:defRPr sz="2400">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9425" y="274638"/>
            <a:ext cx="86439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79425" y="1600200"/>
            <a:ext cx="86439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6260" name="Rectangle 4"/>
          <p:cNvSpPr>
            <a:spLocks noGrp="1" noChangeArrowheads="1"/>
          </p:cNvSpPr>
          <p:nvPr>
            <p:ph type="dt" sz="half" idx="2"/>
          </p:nvPr>
        </p:nvSpPr>
        <p:spPr bwMode="auto">
          <a:xfrm>
            <a:off x="479425" y="6245225"/>
            <a:ext cx="224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400">
                <a:ea typeface="+mn-ea"/>
              </a:defRPr>
            </a:lvl1pPr>
          </a:lstStyle>
          <a:p>
            <a:pPr>
              <a:defRPr/>
            </a:pPr>
            <a:fld id="{317EE306-1DEE-4003-93D1-52BDD80C0C91}" type="datetime4">
              <a:rPr lang="en-GB" smtClean="0"/>
              <a:t>26 September 2016</a:t>
            </a:fld>
            <a:endParaRPr lang="en-GB"/>
          </a:p>
        </p:txBody>
      </p:sp>
      <p:sp>
        <p:nvSpPr>
          <p:cNvPr id="96261" name="Rectangle 5"/>
          <p:cNvSpPr>
            <a:spLocks noGrp="1" noChangeArrowheads="1"/>
          </p:cNvSpPr>
          <p:nvPr>
            <p:ph type="ftr" sz="quarter" idx="3"/>
          </p:nvPr>
        </p:nvSpPr>
        <p:spPr bwMode="auto">
          <a:xfrm>
            <a:off x="3281363" y="6245225"/>
            <a:ext cx="3040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1400">
                <a:ea typeface="+mn-ea"/>
              </a:defRPr>
            </a:lvl1pPr>
          </a:lstStyle>
          <a:p>
            <a:pPr>
              <a:defRPr/>
            </a:pPr>
            <a:endParaRPr lang="en-GB"/>
          </a:p>
        </p:txBody>
      </p:sp>
      <p:sp>
        <p:nvSpPr>
          <p:cNvPr id="96262" name="Rectangle 6"/>
          <p:cNvSpPr>
            <a:spLocks noGrp="1" noChangeArrowheads="1"/>
          </p:cNvSpPr>
          <p:nvPr>
            <p:ph type="sldNum" sz="quarter" idx="4"/>
          </p:nvPr>
        </p:nvSpPr>
        <p:spPr bwMode="auto">
          <a:xfrm>
            <a:off x="6881813" y="6245225"/>
            <a:ext cx="2241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400">
                <a:ea typeface="+mn-ea"/>
              </a:defRPr>
            </a:lvl1pPr>
          </a:lstStyle>
          <a:p>
            <a:pPr>
              <a:defRPr/>
            </a:pPr>
            <a:fld id="{88C5CC85-8CE6-45B6-A53A-0F93D0BA293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ppidemo.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irishlifecorporatebusiness.ie/investment-documents?fund=il-fund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30.png"/><Relationship Id="rId4"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esentationTitle"/>
          <p:cNvSpPr>
            <a:spLocks noGrp="1" noChangeArrowheads="1"/>
          </p:cNvSpPr>
          <p:nvPr>
            <p:ph type="ctrTitle"/>
            <p:custDataLst>
              <p:tags r:id="rId2"/>
            </p:custDataLst>
          </p:nvPr>
        </p:nvSpPr>
        <p:spPr>
          <a:xfrm>
            <a:off x="896938" y="965200"/>
            <a:ext cx="8234362" cy="1071877"/>
          </a:xfrm>
        </p:spPr>
        <p:txBody>
          <a:bodyPr/>
          <a:lstStyle/>
          <a:p>
            <a:pPr eaLnBrk="1" hangingPunct="1"/>
            <a:r>
              <a:rPr lang="en-IE" sz="3200" dirty="0" smtClean="0">
                <a:solidFill>
                  <a:srgbClr val="002060"/>
                </a:solidFill>
              </a:rPr>
              <a:t>UNIVERSITY OF LIMERICK </a:t>
            </a:r>
            <a:r>
              <a:rPr lang="en-IE" sz="2800" dirty="0" smtClean="0">
                <a:solidFill>
                  <a:srgbClr val="002060"/>
                </a:solidFill>
              </a:rPr>
              <a:t/>
            </a:r>
            <a:br>
              <a:rPr lang="en-IE" sz="2800" dirty="0" smtClean="0">
                <a:solidFill>
                  <a:srgbClr val="002060"/>
                </a:solidFill>
              </a:rPr>
            </a:br>
            <a:r>
              <a:rPr lang="en-GB" sz="2800" dirty="0" smtClean="0">
                <a:solidFill>
                  <a:srgbClr val="002060"/>
                </a:solidFill>
              </a:rPr>
              <a:t>Additional Voluntary Contribution Plan - AVC</a:t>
            </a:r>
          </a:p>
        </p:txBody>
      </p:sp>
      <p:sp>
        <p:nvSpPr>
          <p:cNvPr id="4100" name="NameAndLocation"/>
          <p:cNvSpPr txBox="1">
            <a:spLocks noChangeArrowheads="1"/>
          </p:cNvSpPr>
          <p:nvPr>
            <p:custDataLst>
              <p:tags r:id="rId3"/>
            </p:custDataLst>
          </p:nvPr>
        </p:nvSpPr>
        <p:spPr bwMode="gray">
          <a:xfrm>
            <a:off x="1054100" y="6237288"/>
            <a:ext cx="4814888"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20000"/>
              </a:spcBef>
            </a:pPr>
            <a:r>
              <a:rPr lang="en-GB" sz="1600" b="1" dirty="0" smtClean="0">
                <a:solidFill>
                  <a:schemeClr val="accent1"/>
                </a:solidFill>
              </a:rPr>
              <a:t>Tom O’Halloran &amp; Jim O’Neill</a:t>
            </a:r>
            <a:endParaRPr lang="en-GB" sz="1600" dirty="0">
              <a:solidFill>
                <a:schemeClr val="accent1"/>
              </a:solidFill>
            </a:endParaRPr>
          </a:p>
        </p:txBody>
      </p:sp>
      <p:sp>
        <p:nvSpPr>
          <p:cNvPr id="4101" name="GLOBALPEERREVIEW"/>
          <p:cNvSpPr txBox="1">
            <a:spLocks noChangeArrowheads="1"/>
          </p:cNvSpPr>
          <p:nvPr/>
        </p:nvSpPr>
        <p:spPr bwMode="gray">
          <a:xfrm>
            <a:off x="10418763" y="404813"/>
            <a:ext cx="3810000" cy="333375"/>
          </a:xfrm>
          <a:prstGeom prst="rect">
            <a:avLst/>
          </a:prstGeom>
          <a:noFill/>
          <a:ln>
            <a:noFill/>
          </a:ln>
          <a:effectLst/>
          <a:extLst>
            <a:ext uri="{909E8E84-426E-40DD-AFC4-6F175D3DCCD1}">
              <a14:hiddenFill xmlns:a14="http://schemas.microsoft.com/office/drawing/2010/main">
                <a:solidFill>
                  <a:schemeClr val="hlink">
                    <a:alpha val="10196"/>
                  </a:schemeClr>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r>
              <a:rPr lang="en-GB" sz="2200">
                <a:solidFill>
                  <a:srgbClr val="C0C0C0"/>
                </a:solidFill>
                <a:latin typeface="Arial Black" pitchFamily="34" charset="0"/>
              </a:rPr>
              <a:t>Not Peer Reviewed</a:t>
            </a:r>
          </a:p>
        </p:txBody>
      </p:sp>
      <p:sp>
        <p:nvSpPr>
          <p:cNvPr id="2" name="Subtitle 1"/>
          <p:cNvSpPr>
            <a:spLocks noGrp="1"/>
          </p:cNvSpPr>
          <p:nvPr>
            <p:ph type="subTitle" sz="quarter" idx="1"/>
          </p:nvPr>
        </p:nvSpPr>
        <p:spPr>
          <a:xfrm>
            <a:off x="904875" y="1998663"/>
            <a:ext cx="4852988" cy="255455"/>
          </a:xfrm>
        </p:spPr>
        <p:txBody>
          <a:bodyPr/>
          <a:lstStyle/>
          <a:p>
            <a:r>
              <a:rPr lang="en-GB" dirty="0" smtClean="0">
                <a:solidFill>
                  <a:srgbClr val="002060"/>
                </a:solidFill>
              </a:rPr>
              <a:t>September 2016</a:t>
            </a:r>
            <a:endParaRPr lang="en-GB" dirty="0">
              <a:solidFill>
                <a:srgbClr val="002060"/>
              </a:solidFill>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p:cNvSpPr txBox="1">
            <a:spLocks noChangeArrowheads="1"/>
          </p:cNvSpPr>
          <p:nvPr/>
        </p:nvSpPr>
        <p:spPr bwMode="gray">
          <a:xfrm>
            <a:off x="477838" y="1268413"/>
            <a:ext cx="86375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0" fontAlgn="base" hangingPunct="0">
              <a:spcBef>
                <a:spcPct val="60000"/>
              </a:spcBef>
              <a:spcAft>
                <a:spcPct val="0"/>
              </a:spcAft>
              <a:buChar char="•"/>
              <a:defRPr sz="2400">
                <a:solidFill>
                  <a:schemeClr val="accent1"/>
                </a:solidFill>
                <a:latin typeface="+mn-lt"/>
                <a:ea typeface="MS PGothic" pitchFamily="34" charset="-128"/>
                <a:cs typeface="+mn-cs"/>
              </a:defRPr>
            </a:lvl1pPr>
            <a:lvl2pPr marL="508000" indent="-279400" algn="l" rtl="0" eaLnBrk="0" fontAlgn="base" hangingPunct="0">
              <a:spcBef>
                <a:spcPct val="20000"/>
              </a:spcBef>
              <a:spcAft>
                <a:spcPct val="0"/>
              </a:spcAft>
              <a:buChar char="–"/>
              <a:defRPr sz="2400">
                <a:solidFill>
                  <a:schemeClr val="accent1"/>
                </a:solidFill>
                <a:latin typeface="+mn-lt"/>
                <a:ea typeface="MS PGothic" pitchFamily="34" charset="-128"/>
              </a:defRPr>
            </a:lvl2pPr>
            <a:lvl3pPr marL="6858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3pPr>
            <a:lvl4pPr marL="8636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4pPr>
            <a:lvl5pPr marL="10414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5pPr>
            <a:lvl6pPr marL="1498600" indent="-177800" algn="l" rtl="0" fontAlgn="base">
              <a:spcBef>
                <a:spcPct val="20000"/>
              </a:spcBef>
              <a:spcAft>
                <a:spcPct val="0"/>
              </a:spcAft>
              <a:buFont typeface="Arial" charset="0"/>
              <a:buChar char="-"/>
              <a:defRPr sz="2400">
                <a:solidFill>
                  <a:schemeClr val="accent1"/>
                </a:solidFill>
                <a:latin typeface="+mn-lt"/>
                <a:ea typeface="+mn-ea"/>
              </a:defRPr>
            </a:lvl6pPr>
            <a:lvl7pPr marL="1955800" indent="-177800" algn="l" rtl="0" fontAlgn="base">
              <a:spcBef>
                <a:spcPct val="20000"/>
              </a:spcBef>
              <a:spcAft>
                <a:spcPct val="0"/>
              </a:spcAft>
              <a:buFont typeface="Arial" charset="0"/>
              <a:buChar char="-"/>
              <a:defRPr sz="2400">
                <a:solidFill>
                  <a:schemeClr val="accent1"/>
                </a:solidFill>
                <a:latin typeface="+mn-lt"/>
                <a:ea typeface="+mn-ea"/>
              </a:defRPr>
            </a:lvl7pPr>
            <a:lvl8pPr marL="2413000" indent="-177800" algn="l" rtl="0" fontAlgn="base">
              <a:spcBef>
                <a:spcPct val="20000"/>
              </a:spcBef>
              <a:spcAft>
                <a:spcPct val="0"/>
              </a:spcAft>
              <a:buFont typeface="Arial" charset="0"/>
              <a:buChar char="-"/>
              <a:defRPr sz="2400">
                <a:solidFill>
                  <a:schemeClr val="accent1"/>
                </a:solidFill>
                <a:latin typeface="+mn-lt"/>
                <a:ea typeface="+mn-ea"/>
              </a:defRPr>
            </a:lvl8pPr>
            <a:lvl9pPr marL="2870200" indent="-177800" algn="l" rtl="0" fontAlgn="base">
              <a:spcBef>
                <a:spcPct val="20000"/>
              </a:spcBef>
              <a:spcAft>
                <a:spcPct val="0"/>
              </a:spcAft>
              <a:buFont typeface="Arial" charset="0"/>
              <a:buChar char="-"/>
              <a:defRPr sz="2400">
                <a:solidFill>
                  <a:schemeClr val="accent1"/>
                </a:solidFill>
                <a:latin typeface="+mn-lt"/>
                <a:ea typeface="+mn-ea"/>
              </a:defRPr>
            </a:lvl9pPr>
          </a:lstStyle>
          <a:p>
            <a:pPr eaLnBrk="1" hangingPunct="1">
              <a:spcBef>
                <a:spcPct val="0"/>
              </a:spcBef>
            </a:pPr>
            <a:r>
              <a:rPr lang="en-US" dirty="0" smtClean="0"/>
              <a:t>You get tax relief at your marginal rate</a:t>
            </a:r>
          </a:p>
          <a:p>
            <a:pPr eaLnBrk="1" hangingPunct="1">
              <a:spcBef>
                <a:spcPct val="0"/>
              </a:spcBef>
            </a:pPr>
            <a:r>
              <a:rPr lang="en-US" dirty="0" smtClean="0"/>
              <a:t>How much would it cost you to contribute €100?</a:t>
            </a:r>
            <a:endParaRPr lang="en-GB" dirty="0" smtClean="0"/>
          </a:p>
        </p:txBody>
      </p:sp>
      <p:sp>
        <p:nvSpPr>
          <p:cNvPr id="28678" name="Text Box 2"/>
          <p:cNvSpPr txBox="1">
            <a:spLocks noChangeArrowheads="1"/>
          </p:cNvSpPr>
          <p:nvPr/>
        </p:nvSpPr>
        <p:spPr bwMode="auto">
          <a:xfrm>
            <a:off x="304800" y="212725"/>
            <a:ext cx="9058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eaLnBrk="0" fontAlgn="base" hangingPunct="0">
              <a:spcBef>
                <a:spcPct val="0"/>
              </a:spcBef>
              <a:spcAft>
                <a:spcPct val="0"/>
              </a:spcAft>
              <a:defRPr sz="2000">
                <a:solidFill>
                  <a:schemeClr val="tx1"/>
                </a:solidFill>
                <a:latin typeface="Arial" charset="0"/>
                <a:ea typeface="MS PGothic" pitchFamily="34" charset="-128"/>
              </a:defRPr>
            </a:lvl6pPr>
            <a:lvl7pPr marL="2971800" indent="-228600" eaLnBrk="0" fontAlgn="base" hangingPunct="0">
              <a:spcBef>
                <a:spcPct val="0"/>
              </a:spcBef>
              <a:spcAft>
                <a:spcPct val="0"/>
              </a:spcAft>
              <a:defRPr sz="2000">
                <a:solidFill>
                  <a:schemeClr val="tx1"/>
                </a:solidFill>
                <a:latin typeface="Arial" charset="0"/>
                <a:ea typeface="MS PGothic" pitchFamily="34" charset="-128"/>
              </a:defRPr>
            </a:lvl7pPr>
            <a:lvl8pPr marL="3429000" indent="-228600" eaLnBrk="0" fontAlgn="base" hangingPunct="0">
              <a:spcBef>
                <a:spcPct val="0"/>
              </a:spcBef>
              <a:spcAft>
                <a:spcPct val="0"/>
              </a:spcAft>
              <a:defRPr sz="2000">
                <a:solidFill>
                  <a:schemeClr val="tx1"/>
                </a:solidFill>
                <a:latin typeface="Arial" charset="0"/>
                <a:ea typeface="MS PGothic" pitchFamily="34" charset="-128"/>
              </a:defRPr>
            </a:lvl8pPr>
            <a:lvl9pPr marL="3886200" indent="-228600" eaLnBrk="0" fontAlgn="base" hangingPunct="0">
              <a:spcBef>
                <a:spcPct val="0"/>
              </a:spcBef>
              <a:spcAft>
                <a:spcPct val="0"/>
              </a:spcAft>
              <a:defRPr sz="2000">
                <a:solidFill>
                  <a:schemeClr val="tx1"/>
                </a:solidFill>
                <a:latin typeface="Arial" charset="0"/>
                <a:ea typeface="MS PGothic" pitchFamily="34" charset="-128"/>
              </a:defRPr>
            </a:lvl9pPr>
          </a:lstStyle>
          <a:p>
            <a:endParaRPr lang="en-US" sz="2400">
              <a:latin typeface="Times" pitchFamily="18" charset="0"/>
            </a:endParaRPr>
          </a:p>
          <a:p>
            <a:pPr>
              <a:buFontTx/>
              <a:buChar char="•"/>
            </a:pPr>
            <a:endParaRPr lang="en-US" sz="2400">
              <a:latin typeface="Times" pitchFamily="18" charset="0"/>
            </a:endParaRPr>
          </a:p>
          <a:p>
            <a:endParaRPr lang="en-US" sz="2400">
              <a:latin typeface="Times" pitchFamily="18" charset="0"/>
            </a:endParaRPr>
          </a:p>
        </p:txBody>
      </p:sp>
      <p:sp>
        <p:nvSpPr>
          <p:cNvPr id="28679" name="Rectangle 3"/>
          <p:cNvSpPr>
            <a:spLocks noGrp="1" noChangeArrowheads="1"/>
          </p:cNvSpPr>
          <p:nvPr>
            <p:ph type="title"/>
          </p:nvPr>
        </p:nvSpPr>
        <p:spPr/>
        <p:txBody>
          <a:bodyPr/>
          <a:lstStyle/>
          <a:p>
            <a:pPr eaLnBrk="1" hangingPunct="1"/>
            <a:r>
              <a:rPr lang="en-US" dirty="0" smtClean="0"/>
              <a:t>CONTRIBUTING TO THE PLAN</a:t>
            </a:r>
            <a:br>
              <a:rPr lang="en-US" dirty="0" smtClean="0"/>
            </a:br>
            <a:r>
              <a:rPr lang="en-US" dirty="0" smtClean="0">
                <a:solidFill>
                  <a:schemeClr val="accent2"/>
                </a:solidFill>
              </a:rPr>
              <a:t>GETTING TAX RELIEF</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4713353" y="2739396"/>
            <a:ext cx="1647659" cy="866627"/>
          </a:xfrm>
          <a:prstGeom prst="rect">
            <a:avLst/>
          </a:prstGeom>
          <a:effectLst>
            <a:outerShdw blurRad="63500" sx="102000" sy="102000" algn="ctr" rotWithShape="0">
              <a:prstClr val="black">
                <a:alpha val="40000"/>
              </a:prstClr>
            </a:outerShdw>
          </a:effectLst>
        </p:spPr>
      </p:pic>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5749899" y="2739396"/>
            <a:ext cx="1647659" cy="866627"/>
          </a:xfrm>
          <a:prstGeom prst="rect">
            <a:avLst/>
          </a:prstGeom>
          <a:effectLst>
            <a:outerShdw blurRad="63500" sx="102000" sy="102000" algn="ctr" rotWithShape="0">
              <a:prstClr val="black">
                <a:alpha val="40000"/>
              </a:prstClr>
            </a:outerShdw>
          </a:effectLst>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6786445" y="2739396"/>
            <a:ext cx="1647659" cy="866627"/>
          </a:xfrm>
          <a:prstGeom prst="rect">
            <a:avLst/>
          </a:prstGeom>
          <a:effectLst>
            <a:outerShdw blurRad="63500" sx="102000" sy="102000" algn="ctr" rotWithShape="0">
              <a:prstClr val="black">
                <a:alpha val="40000"/>
              </a:prstClr>
            </a:outerShdw>
          </a:effectLst>
        </p:spPr>
      </p:pic>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7822991" y="2739396"/>
            <a:ext cx="1647659" cy="866627"/>
          </a:xfrm>
          <a:prstGeom prst="rect">
            <a:avLst/>
          </a:prstGeom>
          <a:effectLst>
            <a:outerShdw blurRad="63500" sx="102000" sy="102000" algn="ctr" rotWithShape="0">
              <a:prstClr val="black">
                <a:alpha val="40000"/>
              </a:prstClr>
            </a:outerShdw>
          </a:effectLst>
        </p:spPr>
      </p:pic>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3676807" y="2739396"/>
            <a:ext cx="1647659" cy="86662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77838" y="2818766"/>
            <a:ext cx="1659260" cy="707886"/>
          </a:xfrm>
          <a:prstGeom prst="rect">
            <a:avLst/>
          </a:prstGeom>
          <a:noFill/>
        </p:spPr>
        <p:txBody>
          <a:bodyPr wrap="square" lIns="0" rIns="0" rtlCol="0">
            <a:spAutoFit/>
          </a:bodyPr>
          <a:lstStyle/>
          <a:p>
            <a:r>
              <a:rPr lang="en-US" dirty="0" smtClean="0">
                <a:solidFill>
                  <a:schemeClr val="accent6">
                    <a:lumMod val="50000"/>
                  </a:schemeClr>
                </a:solidFill>
              </a:rPr>
              <a:t>Higher Rate Tax Payer:</a:t>
            </a:r>
            <a:endParaRPr lang="en-GB" dirty="0">
              <a:solidFill>
                <a:schemeClr val="accent6">
                  <a:lumMod val="50000"/>
                </a:schemeClr>
              </a:solidFill>
            </a:endParaRPr>
          </a:p>
        </p:txBody>
      </p:sp>
      <p:sp>
        <p:nvSpPr>
          <p:cNvPr id="65" name="TextBox 64"/>
          <p:cNvSpPr txBox="1"/>
          <p:nvPr/>
        </p:nvSpPr>
        <p:spPr>
          <a:xfrm>
            <a:off x="2066501" y="2818766"/>
            <a:ext cx="1368152" cy="707886"/>
          </a:xfrm>
          <a:prstGeom prst="rect">
            <a:avLst/>
          </a:prstGeom>
          <a:noFill/>
        </p:spPr>
        <p:txBody>
          <a:bodyPr wrap="square" rtlCol="0">
            <a:spAutoFit/>
          </a:bodyPr>
          <a:lstStyle/>
          <a:p>
            <a:r>
              <a:rPr lang="en-US" sz="4000" dirty="0" smtClean="0">
                <a:solidFill>
                  <a:schemeClr val="accent1"/>
                </a:solidFill>
                <a:latin typeface="Arial Black" panose="020B0A04020102020204" pitchFamily="34" charset="0"/>
              </a:rPr>
              <a:t>40%</a:t>
            </a:r>
            <a:endParaRPr lang="en-GB" sz="4000" dirty="0">
              <a:solidFill>
                <a:schemeClr val="accent1"/>
              </a:solidFill>
              <a:latin typeface="Arial Black" panose="020B0A04020102020204" pitchFamily="34" charset="0"/>
            </a:endParaRPr>
          </a:p>
        </p:txBody>
      </p:sp>
      <p:pic>
        <p:nvPicPr>
          <p:cNvPr id="70" name="Picture 69"/>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4713353" y="4827628"/>
            <a:ext cx="1647659" cy="866627"/>
          </a:xfrm>
          <a:prstGeom prst="rect">
            <a:avLst/>
          </a:prstGeom>
          <a:effectLst>
            <a:outerShdw blurRad="63500" sx="102000" sy="102000" algn="ctr" rotWithShape="0">
              <a:prstClr val="black">
                <a:alpha val="40000"/>
              </a:prstClr>
            </a:outerShdw>
          </a:effectLst>
        </p:spPr>
      </p:pic>
      <p:pic>
        <p:nvPicPr>
          <p:cNvPr id="71" name="Picture 70"/>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5749899" y="4827628"/>
            <a:ext cx="1647659" cy="866627"/>
          </a:xfrm>
          <a:prstGeom prst="rect">
            <a:avLst/>
          </a:prstGeom>
          <a:effectLst>
            <a:outerShdw blurRad="63500" sx="102000" sy="102000" algn="ctr" rotWithShape="0">
              <a:prstClr val="black">
                <a:alpha val="40000"/>
              </a:prstClr>
            </a:outerShdw>
          </a:effectLst>
        </p:spPr>
      </p:pic>
      <p:pic>
        <p:nvPicPr>
          <p:cNvPr id="72" name="Picture 71"/>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6786445" y="4827628"/>
            <a:ext cx="1647659" cy="866627"/>
          </a:xfrm>
          <a:prstGeom prst="rect">
            <a:avLst/>
          </a:prstGeom>
          <a:effectLst>
            <a:outerShdw blurRad="63500" sx="102000" sy="102000" algn="ctr" rotWithShape="0">
              <a:prstClr val="black">
                <a:alpha val="40000"/>
              </a:prstClr>
            </a:outerShdw>
          </a:effectLst>
        </p:spPr>
      </p:pic>
      <p:pic>
        <p:nvPicPr>
          <p:cNvPr id="73" name="Picture 72"/>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7822991" y="4827628"/>
            <a:ext cx="1647659" cy="866627"/>
          </a:xfrm>
          <a:prstGeom prst="rect">
            <a:avLst/>
          </a:prstGeom>
          <a:effectLst>
            <a:outerShdw blurRad="63500" sx="102000" sy="102000" algn="ctr" rotWithShape="0">
              <a:prstClr val="black">
                <a:alpha val="40000"/>
              </a:prstClr>
            </a:outerShdw>
          </a:effectLst>
        </p:spPr>
      </p:pic>
      <p:pic>
        <p:nvPicPr>
          <p:cNvPr id="74" name="Picture 73"/>
          <p:cNvPicPr>
            <a:picLocks noChangeAspect="1"/>
          </p:cNvPicPr>
          <p:nvPr/>
        </p:nvPicPr>
        <p:blipFill rotWithShape="1">
          <a:blip r:embed="rId3" cstate="print">
            <a:extLst>
              <a:ext uri="{28A0092B-C50C-407E-A947-70E740481C1C}">
                <a14:useLocalDpi xmlns:a14="http://schemas.microsoft.com/office/drawing/2010/main" val="0"/>
              </a:ext>
            </a:extLst>
          </a:blip>
          <a:srcRect l="14670" t="17523" r="13447" b="24448"/>
          <a:stretch/>
        </p:blipFill>
        <p:spPr>
          <a:xfrm rot="4243649">
            <a:off x="3676807" y="4827628"/>
            <a:ext cx="1647659" cy="866627"/>
          </a:xfrm>
          <a:prstGeom prst="rect">
            <a:avLst/>
          </a:prstGeom>
          <a:effectLst>
            <a:outerShdw blurRad="63500" sx="102000" sy="102000" algn="ctr" rotWithShape="0">
              <a:prstClr val="black">
                <a:alpha val="40000"/>
              </a:prstClr>
            </a:outerShdw>
          </a:effectLst>
        </p:spPr>
      </p:pic>
      <p:sp>
        <p:nvSpPr>
          <p:cNvPr id="75" name="TextBox 74"/>
          <p:cNvSpPr txBox="1"/>
          <p:nvPr/>
        </p:nvSpPr>
        <p:spPr>
          <a:xfrm>
            <a:off x="477838" y="4906998"/>
            <a:ext cx="1659260" cy="707886"/>
          </a:xfrm>
          <a:prstGeom prst="rect">
            <a:avLst/>
          </a:prstGeom>
          <a:noFill/>
        </p:spPr>
        <p:txBody>
          <a:bodyPr wrap="square" lIns="0" rIns="0" rtlCol="0">
            <a:spAutoFit/>
          </a:bodyPr>
          <a:lstStyle/>
          <a:p>
            <a:r>
              <a:rPr lang="en-US" dirty="0" smtClean="0">
                <a:solidFill>
                  <a:schemeClr val="accent6">
                    <a:lumMod val="50000"/>
                  </a:schemeClr>
                </a:solidFill>
              </a:rPr>
              <a:t>Standard Rate Tax Payer:</a:t>
            </a:r>
            <a:endParaRPr lang="en-GB" dirty="0">
              <a:solidFill>
                <a:schemeClr val="accent6">
                  <a:lumMod val="50000"/>
                </a:schemeClr>
              </a:solidFill>
            </a:endParaRPr>
          </a:p>
        </p:txBody>
      </p:sp>
      <p:sp>
        <p:nvSpPr>
          <p:cNvPr id="76" name="TextBox 75"/>
          <p:cNvSpPr txBox="1"/>
          <p:nvPr/>
        </p:nvSpPr>
        <p:spPr>
          <a:xfrm>
            <a:off x="2137098" y="4906998"/>
            <a:ext cx="1368152" cy="707886"/>
          </a:xfrm>
          <a:prstGeom prst="rect">
            <a:avLst/>
          </a:prstGeom>
          <a:noFill/>
        </p:spPr>
        <p:txBody>
          <a:bodyPr wrap="square" rtlCol="0">
            <a:spAutoFit/>
          </a:bodyPr>
          <a:lstStyle/>
          <a:p>
            <a:r>
              <a:rPr lang="en-US" sz="4000" dirty="0">
                <a:solidFill>
                  <a:schemeClr val="accent1"/>
                </a:solidFill>
                <a:latin typeface="Arial Black" panose="020B0A04020102020204" pitchFamily="34" charset="0"/>
              </a:rPr>
              <a:t>2</a:t>
            </a:r>
            <a:r>
              <a:rPr lang="en-US" sz="4000" dirty="0" smtClean="0">
                <a:solidFill>
                  <a:schemeClr val="accent1"/>
                </a:solidFill>
                <a:latin typeface="Arial Black" panose="020B0A04020102020204" pitchFamily="34" charset="0"/>
              </a:rPr>
              <a:t>0%</a:t>
            </a:r>
            <a:endParaRPr lang="en-GB" sz="4000" dirty="0">
              <a:solidFill>
                <a:schemeClr val="accent1"/>
              </a:solidFill>
              <a:latin typeface="Arial Black" panose="020B0A04020102020204" pitchFamily="34" charset="0"/>
            </a:endParaRPr>
          </a:p>
        </p:txBody>
      </p:sp>
      <p:sp>
        <p:nvSpPr>
          <p:cNvPr id="14" name="Rectangle 13"/>
          <p:cNvSpPr/>
          <p:nvPr/>
        </p:nvSpPr>
        <p:spPr bwMode="auto">
          <a:xfrm rot="4260000">
            <a:off x="7791571" y="2664065"/>
            <a:ext cx="1728000" cy="1008000"/>
          </a:xfrm>
          <a:prstGeom prst="rect">
            <a:avLst/>
          </a:prstGeom>
          <a:solidFill>
            <a:srgbClr val="EDF7FA">
              <a:alpha val="85000"/>
            </a:srgbClr>
          </a:solidFill>
          <a:ln>
            <a:noFill/>
          </a:ln>
        </p:spPr>
        <p:txBody>
          <a:bodyPr vert="horz" wrap="square" lIns="91440" tIns="45720" rIns="91440" bIns="45720" numCol="1" rtlCol="0" anchor="t" anchorCtr="0" compatLnSpc="1">
            <a:prstTxWarp prst="textNoShape">
              <a:avLst/>
            </a:prstTxWarp>
          </a:bodyPr>
          <a:lstStyle/>
          <a:p>
            <a:pPr algn="ctr"/>
            <a:endParaRPr lang="en-GB"/>
          </a:p>
        </p:txBody>
      </p:sp>
      <p:sp>
        <p:nvSpPr>
          <p:cNvPr id="86" name="Rectangle 85"/>
          <p:cNvSpPr/>
          <p:nvPr/>
        </p:nvSpPr>
        <p:spPr bwMode="auto">
          <a:xfrm rot="4260000">
            <a:off x="6779961" y="2664065"/>
            <a:ext cx="1728000" cy="1008000"/>
          </a:xfrm>
          <a:prstGeom prst="rect">
            <a:avLst/>
          </a:prstGeom>
          <a:solidFill>
            <a:srgbClr val="EDF7FA">
              <a:alpha val="85000"/>
            </a:srgbClr>
          </a:solidFill>
          <a:ln>
            <a:noFill/>
          </a:ln>
        </p:spPr>
        <p:txBody>
          <a:bodyPr vert="horz" wrap="square" lIns="91440" tIns="45720" rIns="91440" bIns="45720" numCol="1" rtlCol="0" anchor="t" anchorCtr="0" compatLnSpc="1">
            <a:prstTxWarp prst="textNoShape">
              <a:avLst/>
            </a:prstTxWarp>
          </a:bodyPr>
          <a:lstStyle/>
          <a:p>
            <a:pPr algn="ctr"/>
            <a:endParaRPr lang="en-GB"/>
          </a:p>
        </p:txBody>
      </p:sp>
      <p:sp>
        <p:nvSpPr>
          <p:cNvPr id="87" name="Rectangle 86"/>
          <p:cNvSpPr/>
          <p:nvPr/>
        </p:nvSpPr>
        <p:spPr bwMode="auto">
          <a:xfrm rot="4260000">
            <a:off x="7791571" y="4752297"/>
            <a:ext cx="1728000" cy="1008000"/>
          </a:xfrm>
          <a:prstGeom prst="rect">
            <a:avLst/>
          </a:prstGeom>
          <a:solidFill>
            <a:srgbClr val="EDF7FA">
              <a:alpha val="85000"/>
            </a:srgbClr>
          </a:solidFill>
          <a:ln>
            <a:noFill/>
          </a:ln>
        </p:spPr>
        <p:txBody>
          <a:bodyPr vert="horz" wrap="square" lIns="91440" tIns="45720" rIns="91440" bIns="45720" numCol="1" rtlCol="0" anchor="t" anchorCtr="0" compatLnSpc="1">
            <a:prstTxWarp prst="textNoShape">
              <a:avLst/>
            </a:prstTxWarp>
          </a:bodyPr>
          <a:lstStyle/>
          <a:p>
            <a:pPr algn="ctr"/>
            <a:endParaRPr lang="en-GB"/>
          </a:p>
        </p:txBody>
      </p:sp>
      <p:cxnSp>
        <p:nvCxnSpPr>
          <p:cNvPr id="11" name="Straight Connector 10"/>
          <p:cNvCxnSpPr/>
          <p:nvPr/>
        </p:nvCxnSpPr>
        <p:spPr bwMode="auto">
          <a:xfrm>
            <a:off x="477838" y="2156437"/>
            <a:ext cx="8590803" cy="1"/>
          </a:xfrm>
          <a:prstGeom prst="line">
            <a:avLst/>
          </a:prstGeom>
          <a:solidFill>
            <a:schemeClr val="hlink"/>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a:off x="477838" y="4221088"/>
            <a:ext cx="8590803" cy="1"/>
          </a:xfrm>
          <a:prstGeom prst="line">
            <a:avLst/>
          </a:prstGeom>
          <a:solidFill>
            <a:schemeClr val="hlink"/>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477838" y="6247323"/>
            <a:ext cx="8590803" cy="1"/>
          </a:xfrm>
          <a:prstGeom prst="line">
            <a:avLst/>
          </a:prstGeom>
          <a:solidFill>
            <a:schemeClr val="hlink"/>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41062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50"/>
                                        <p:tgtEl>
                                          <p:spTgt spid="11"/>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left)">
                                      <p:cBhvr>
                                        <p:cTn id="11" dur="250"/>
                                        <p:tgtEl>
                                          <p:spTgt spid="82"/>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left)">
                                      <p:cBhvr>
                                        <p:cTn id="15" dur="250"/>
                                        <p:tgtEl>
                                          <p:spTgt spid="83"/>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250"/>
                                        <p:tgtEl>
                                          <p:spTgt spid="3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50"/>
                                        <p:tgtEl>
                                          <p:spTgt spid="3"/>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50"/>
                                        <p:tgtEl>
                                          <p:spTgt spid="3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5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par>
                          <p:cTn id="43" fill="hold">
                            <p:stCondLst>
                              <p:cond delay="2750"/>
                            </p:stCondLst>
                            <p:childTnLst>
                              <p:par>
                                <p:cTn id="44" presetID="10" presetClass="entr" presetSubtype="0" fill="hold"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250"/>
                                        <p:tgtEl>
                                          <p:spTgt spid="74"/>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fade">
                                      <p:cBhvr>
                                        <p:cTn id="50" dur="250"/>
                                        <p:tgtEl>
                                          <p:spTgt spid="70"/>
                                        </p:tgtEl>
                                      </p:cBhvr>
                                    </p:animEffect>
                                  </p:childTnLst>
                                </p:cTn>
                              </p:par>
                            </p:childTnLst>
                          </p:cTn>
                        </p:par>
                        <p:par>
                          <p:cTn id="51" fill="hold">
                            <p:stCondLst>
                              <p:cond delay="3250"/>
                            </p:stCondLst>
                            <p:childTnLst>
                              <p:par>
                                <p:cTn id="52" presetID="10" presetClass="entr" presetSubtype="0"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250"/>
                                        <p:tgtEl>
                                          <p:spTgt spid="71"/>
                                        </p:tgtEl>
                                      </p:cBhvr>
                                    </p:animEffect>
                                  </p:childTnLst>
                                </p:cTn>
                              </p:par>
                            </p:childTnLst>
                          </p:cTn>
                        </p:par>
                        <p:par>
                          <p:cTn id="55" fill="hold">
                            <p:stCondLst>
                              <p:cond delay="3500"/>
                            </p:stCondLst>
                            <p:childTnLst>
                              <p:par>
                                <p:cTn id="56" presetID="10" presetClass="entr" presetSubtype="0"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250"/>
                                        <p:tgtEl>
                                          <p:spTgt spid="72"/>
                                        </p:tgtEl>
                                      </p:cBhvr>
                                    </p:animEffect>
                                  </p:childTnLst>
                                </p:cTn>
                              </p:par>
                            </p:childTnLst>
                          </p:cTn>
                        </p:par>
                        <p:par>
                          <p:cTn id="59" fill="hold">
                            <p:stCondLst>
                              <p:cond delay="3750"/>
                            </p:stCondLst>
                            <p:childTnLst>
                              <p:par>
                                <p:cTn id="60" presetID="10" presetClass="entr" presetSubtype="0" fill="hold" nodeType="after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25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fade">
                                      <p:cBhvr>
                                        <p:cTn id="71" dur="500"/>
                                        <p:tgtEl>
                                          <p:spTgt spid="86"/>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500"/>
                                        <p:tgtEl>
                                          <p:spTgt spid="7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fade">
                                      <p:cBhvr>
                                        <p:cTn id="8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p:bldP spid="75" grpId="0"/>
      <p:bldP spid="76" grpId="0"/>
      <p:bldP spid="14" grpId="0" animBg="1"/>
      <p:bldP spid="86" grpId="0" animBg="1"/>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2"/>
          <p:cNvSpPr txBox="1">
            <a:spLocks noChangeArrowheads="1"/>
          </p:cNvSpPr>
          <p:nvPr/>
        </p:nvSpPr>
        <p:spPr bwMode="auto">
          <a:xfrm>
            <a:off x="304800" y="212725"/>
            <a:ext cx="9058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a:lnSpc>
                <a:spcPct val="100000"/>
              </a:lnSpc>
            </a:pPr>
            <a:endParaRPr lang="en-US" sz="2400">
              <a:latin typeface="Times" pitchFamily="18" charset="0"/>
            </a:endParaRPr>
          </a:p>
          <a:p>
            <a:pPr algn="l">
              <a:lnSpc>
                <a:spcPct val="100000"/>
              </a:lnSpc>
              <a:buFontTx/>
              <a:buChar char="•"/>
            </a:pPr>
            <a:endParaRPr lang="en-US" sz="2400">
              <a:latin typeface="Times" pitchFamily="18" charset="0"/>
            </a:endParaRPr>
          </a:p>
          <a:p>
            <a:pPr algn="l">
              <a:lnSpc>
                <a:spcPct val="100000"/>
              </a:lnSpc>
            </a:pPr>
            <a:endParaRPr lang="en-US" sz="2400">
              <a:latin typeface="Times" pitchFamily="18" charset="0"/>
            </a:endParaRPr>
          </a:p>
        </p:txBody>
      </p:sp>
      <p:sp>
        <p:nvSpPr>
          <p:cNvPr id="20485" name="Rectangle 3"/>
          <p:cNvSpPr>
            <a:spLocks noGrp="1" noChangeArrowheads="1"/>
          </p:cNvSpPr>
          <p:nvPr>
            <p:ph type="title"/>
          </p:nvPr>
        </p:nvSpPr>
        <p:spPr/>
        <p:txBody>
          <a:bodyPr/>
          <a:lstStyle/>
          <a:p>
            <a:pPr eaLnBrk="1" hangingPunct="1"/>
            <a:r>
              <a:rPr lang="en-GB" smtClean="0"/>
              <a:t>CONTRIBUTING AVCs</a:t>
            </a:r>
            <a:br>
              <a:rPr lang="en-GB" smtClean="0"/>
            </a:br>
            <a:endParaRPr lang="en-GB" smtClean="0">
              <a:solidFill>
                <a:schemeClr val="accent2"/>
              </a:solidFill>
            </a:endParaRPr>
          </a:p>
        </p:txBody>
      </p:sp>
      <p:sp>
        <p:nvSpPr>
          <p:cNvPr id="20486" name="Rectangle 4"/>
          <p:cNvSpPr>
            <a:spLocks noGrp="1" noChangeArrowheads="1"/>
          </p:cNvSpPr>
          <p:nvPr>
            <p:ph type="body" idx="1"/>
          </p:nvPr>
        </p:nvSpPr>
        <p:spPr/>
        <p:txBody>
          <a:bodyPr/>
          <a:lstStyle/>
          <a:p>
            <a:pPr eaLnBrk="1" hangingPunct="1"/>
            <a:r>
              <a:rPr lang="en-GB" smtClean="0"/>
              <a:t>You can make regular AVCs – a percentage of your Salary or an amount each month</a:t>
            </a:r>
          </a:p>
          <a:p>
            <a:pPr eaLnBrk="1" hangingPunct="1">
              <a:buFontTx/>
              <a:buNone/>
            </a:pPr>
            <a:r>
              <a:rPr lang="en-GB" smtClean="0">
                <a:solidFill>
                  <a:schemeClr val="accent2"/>
                </a:solidFill>
              </a:rPr>
              <a:t>	</a:t>
            </a:r>
            <a:r>
              <a:rPr lang="en-GB" smtClean="0">
                <a:solidFill>
                  <a:schemeClr val="accent2"/>
                </a:solidFill>
                <a:latin typeface="Arial Black" pitchFamily="34" charset="0"/>
              </a:rPr>
              <a:t>and/or</a:t>
            </a:r>
          </a:p>
          <a:p>
            <a:pPr eaLnBrk="1" hangingPunct="1"/>
            <a:r>
              <a:rPr lang="en-GB" smtClean="0"/>
              <a:t>You can make a once-off AVC payment – often used to maximise your tax savings for the year</a:t>
            </a:r>
          </a:p>
          <a:p>
            <a:pPr eaLnBrk="1" hangingPunct="1"/>
            <a:endParaRPr lang="en-GB"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t>CONTRIBUTING TO THE PLAN</a:t>
            </a:r>
            <a:br>
              <a:rPr lang="en-US" smtClean="0"/>
            </a:br>
            <a:r>
              <a:rPr lang="en-US" smtClean="0">
                <a:solidFill>
                  <a:schemeClr val="accent2"/>
                </a:solidFill>
              </a:rPr>
              <a:t>MAXIMUM LIMITS FOR TAX RELIEF</a:t>
            </a:r>
            <a:endParaRPr lang="en-GB" smtClean="0">
              <a:solidFill>
                <a:schemeClr val="accent2"/>
              </a:solidFill>
            </a:endParaRPr>
          </a:p>
        </p:txBody>
      </p:sp>
      <p:sp>
        <p:nvSpPr>
          <p:cNvPr id="24581" name="Rectangle 3"/>
          <p:cNvSpPr>
            <a:spLocks noGrp="1" noChangeArrowheads="1"/>
          </p:cNvSpPr>
          <p:nvPr>
            <p:ph type="body" sz="half" idx="1"/>
          </p:nvPr>
        </p:nvSpPr>
        <p:spPr>
          <a:xfrm>
            <a:off x="477838" y="1268413"/>
            <a:ext cx="8637587" cy="792162"/>
          </a:xfrm>
        </p:spPr>
        <p:txBody>
          <a:bodyPr/>
          <a:lstStyle/>
          <a:p>
            <a:pPr marL="0" indent="0" eaLnBrk="1" hangingPunct="1">
              <a:buFontTx/>
              <a:buNone/>
            </a:pPr>
            <a:r>
              <a:rPr lang="en-US" smtClean="0"/>
              <a:t>You may pay contributions up to the Revenue limits, in any one tax year. The current Revenue limits are:</a:t>
            </a:r>
          </a:p>
        </p:txBody>
      </p:sp>
      <p:graphicFrame>
        <p:nvGraphicFramePr>
          <p:cNvPr id="35265" name="Group 449"/>
          <p:cNvGraphicFramePr>
            <a:graphicFrameLocks noGrp="1"/>
          </p:cNvGraphicFramePr>
          <p:nvPr>
            <p:ph sz="quarter" idx="2"/>
            <p:extLst>
              <p:ext uri="{D42A27DB-BD31-4B8C-83A1-F6EECF244321}">
                <p14:modId xmlns:p14="http://schemas.microsoft.com/office/powerpoint/2010/main" val="1092379066"/>
              </p:ext>
            </p:extLst>
          </p:nvPr>
        </p:nvGraphicFramePr>
        <p:xfrm>
          <a:off x="460375" y="2060575"/>
          <a:ext cx="8707438" cy="3789616"/>
        </p:xfrm>
        <a:graphic>
          <a:graphicData uri="http://schemas.openxmlformats.org/drawingml/2006/table">
            <a:tbl>
              <a:tblPr/>
              <a:tblGrid>
                <a:gridCol w="1387475"/>
                <a:gridCol w="6909163"/>
                <a:gridCol w="205400"/>
                <a:gridCol w="205400"/>
              </a:tblGrid>
              <a:tr h="473670">
                <a:tc rowSpan="2">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GB" sz="2400" b="1" i="0" u="none" strike="noStrike" cap="none" normalizeH="0" baseline="0" dirty="0" smtClean="0">
                          <a:ln>
                            <a:noFill/>
                          </a:ln>
                          <a:solidFill>
                            <a:schemeClr val="accent2"/>
                          </a:solidFill>
                          <a:effectLst/>
                          <a:latin typeface="Arial" charset="0"/>
                          <a:ea typeface="MS PGothic" pitchFamily="34" charset="-128"/>
                        </a:rPr>
                        <a:t>AGE</a:t>
                      </a:r>
                    </a:p>
                  </a:txBody>
                  <a:tcPr marL="90000" marR="90000" marT="53971" marB="53971" anchor="ctr" horzOverflow="overflow">
                    <a:lnL cap="flat">
                      <a:noFill/>
                    </a:lnL>
                    <a:lnR>
                      <a:noFill/>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rowSpan="2">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1" i="0" u="none" strike="noStrike" cap="none" normalizeH="0" baseline="0" smtClean="0">
                          <a:ln>
                            <a:noFill/>
                          </a:ln>
                          <a:solidFill>
                            <a:schemeClr val="accent2"/>
                          </a:solidFill>
                          <a:effectLst/>
                          <a:latin typeface="Arial" charset="0"/>
                          <a:ea typeface="MS PGothic" pitchFamily="34" charset="-128"/>
                        </a:rPr>
                        <a:t>PERCENTAGE OF TOTAL TAXABLE INCOME </a:t>
                      </a:r>
                      <a:endParaRPr kumimoji="0" lang="en-GB" sz="2400" b="1" i="0" u="none" strike="noStrike" cap="none" normalizeH="0" baseline="0" smtClean="0">
                        <a:ln>
                          <a:noFill/>
                        </a:ln>
                        <a:solidFill>
                          <a:schemeClr val="accent2"/>
                        </a:solidFill>
                        <a:effectLst/>
                        <a:latin typeface="Arial" charset="0"/>
                        <a:ea typeface="MS PGothic" pitchFamily="34" charset="-128"/>
                      </a:endParaRPr>
                    </a:p>
                  </a:txBody>
                  <a:tcPr marL="90000" marR="90000" marT="53971" marB="53971" anchor="ctr" horzOverflow="overflow">
                    <a:lnL>
                      <a:noFill/>
                    </a:lnL>
                    <a:lnR>
                      <a:noFill/>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gridSpan="2">
                  <a:txBody>
                    <a:bodyPr/>
                    <a:lstStyle/>
                    <a:p>
                      <a:pPr marL="0" marR="0" lvl="0" indent="0" algn="ctr" defTabSz="939800" rtl="0" eaLnBrk="1" fontAlgn="base" latinLnBrk="0" hangingPunct="1">
                        <a:lnSpc>
                          <a:spcPct val="100000"/>
                        </a:lnSpc>
                        <a:spcBef>
                          <a:spcPct val="60000"/>
                        </a:spcBef>
                        <a:spcAft>
                          <a:spcPct val="0"/>
                        </a:spcAft>
                        <a:buClrTx/>
                        <a:buSzTx/>
                        <a:buFontTx/>
                        <a:buNone/>
                        <a:tabLst/>
                      </a:pPr>
                      <a:endParaRPr kumimoji="0" lang="en-GB" sz="2400" b="1" i="0" u="none" strike="noStrike" cap="none" normalizeH="0" baseline="0" dirty="0" smtClean="0">
                        <a:ln>
                          <a:noFill/>
                        </a:ln>
                        <a:solidFill>
                          <a:schemeClr val="accent2"/>
                        </a:solidFill>
                        <a:effectLst/>
                        <a:latin typeface="Arial" charset="0"/>
                        <a:ea typeface="MS PGothic" pitchFamily="34" charset="-128"/>
                      </a:endParaRPr>
                    </a:p>
                  </a:txBody>
                  <a:tcPr marL="90000" marR="90000" marT="53971" marB="53971" horzOverflow="overflow">
                    <a:lnL>
                      <a:noFill/>
                    </a:lnL>
                    <a:lnR cap="flat">
                      <a:noFill/>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hMerge="1">
                  <a:txBody>
                    <a:bodyPr/>
                    <a:lstStyle/>
                    <a:p>
                      <a:endParaRPr lang="en-GB"/>
                    </a:p>
                  </a:txBody>
                  <a:tcPr/>
                </a:tc>
              </a:tr>
              <a:tr h="473670">
                <a:tc vMerge="1">
                  <a:txBody>
                    <a:bodyPr/>
                    <a:lstStyle/>
                    <a:p>
                      <a:endParaRPr lang="en-GB"/>
                    </a:p>
                  </a:txBody>
                  <a:tcPr/>
                </a:tc>
                <a:tc vMerge="1">
                  <a:txBody>
                    <a:bodyPr/>
                    <a:lstStyle/>
                    <a:p>
                      <a:endParaRPr lang="en-GB"/>
                    </a:p>
                  </a:txBody>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cap="none" normalizeH="0" baseline="0" dirty="0" smtClean="0">
                        <a:ln>
                          <a:noFill/>
                        </a:ln>
                        <a:solidFill>
                          <a:schemeClr val="accent2"/>
                        </a:solidFill>
                        <a:effectLst/>
                        <a:latin typeface="Arial" charset="0"/>
                        <a:ea typeface="MS PGothic" pitchFamily="34" charset="-128"/>
                      </a:endParaRPr>
                    </a:p>
                  </a:txBody>
                  <a:tcPr marL="90000" marR="90000" marT="53971" marB="53971" anchor="ctr" horzOverflow="overflow">
                    <a:lnL>
                      <a:noFill/>
                    </a:lnL>
                    <a:lnR>
                      <a:noFill/>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cap="none" normalizeH="0" baseline="0" dirty="0" smtClean="0">
                        <a:ln>
                          <a:noFill/>
                        </a:ln>
                        <a:solidFill>
                          <a:schemeClr val="accent2"/>
                        </a:solidFill>
                        <a:effectLst/>
                        <a:latin typeface="Arial" charset="0"/>
                        <a:ea typeface="MS PGothic" pitchFamily="34" charset="-128"/>
                      </a:endParaRPr>
                    </a:p>
                  </a:txBody>
                  <a:tcPr marL="90000" marR="90000" marT="53971" marB="53971" anchor="ctr" horzOverflow="overflow">
                    <a:lnL>
                      <a:noFill/>
                    </a:lnL>
                    <a:lnR cap="flat">
                      <a:noFill/>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GB" sz="2400" b="0" i="0" u="none" strike="noStrike" cap="none" normalizeH="0" baseline="0" dirty="0" smtClean="0">
                          <a:ln>
                            <a:noFill/>
                          </a:ln>
                          <a:solidFill>
                            <a:schemeClr val="accent1"/>
                          </a:solidFill>
                          <a:effectLst/>
                          <a:latin typeface="Arial" charset="0"/>
                          <a:ea typeface="MS PGothic" pitchFamily="34" charset="-128"/>
                        </a:rPr>
                        <a:t>Up to 29</a:t>
                      </a:r>
                    </a:p>
                  </a:txBody>
                  <a:tcPr marL="90000" marR="90000" marT="53971" marB="53971" anchor="b" horzOverflow="overflow">
                    <a:lnL cap="flat">
                      <a:noFill/>
                    </a:lnL>
                    <a:lnR>
                      <a:noFill/>
                    </a:lnR>
                    <a:lnT w="28575" cap="flat" cmpd="sng" algn="ctr">
                      <a:solidFill>
                        <a:schemeClr va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smtClean="0">
                          <a:ln>
                            <a:noFill/>
                          </a:ln>
                          <a:solidFill>
                            <a:schemeClr val="accent1"/>
                          </a:solidFill>
                          <a:effectLst/>
                          <a:latin typeface="Arial" charset="0"/>
                          <a:ea typeface="MS PGothic" pitchFamily="34" charset="-128"/>
                        </a:rPr>
                        <a:t>15%</a:t>
                      </a:r>
                      <a:endParaRPr kumimoji="0" lang="en-GB" sz="2400" b="0" i="0" u="none" strike="noStrike" cap="none" normalizeH="0" baseline="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30-39</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anchor="b" horzOverflow="overflow">
                    <a:lnL cap="flat">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smtClean="0">
                          <a:ln>
                            <a:noFill/>
                          </a:ln>
                          <a:solidFill>
                            <a:schemeClr val="accent1"/>
                          </a:solidFill>
                          <a:effectLst/>
                          <a:latin typeface="Arial" charset="0"/>
                          <a:ea typeface="MS PGothic" pitchFamily="34" charset="-128"/>
                        </a:rPr>
                        <a:t>20%</a:t>
                      </a:r>
                      <a:endParaRPr kumimoji="0" lang="en-GB" sz="2400" b="0" i="0" u="none" strike="noStrike" cap="none" normalizeH="0" baseline="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40-49</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anchor="b" horzOverflow="overflow">
                    <a:lnL cap="flat">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25%</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smtClean="0">
                          <a:ln>
                            <a:noFill/>
                          </a:ln>
                          <a:solidFill>
                            <a:schemeClr val="accent1"/>
                          </a:solidFill>
                          <a:effectLst/>
                          <a:latin typeface="Arial" charset="0"/>
                          <a:ea typeface="MS PGothic" pitchFamily="34" charset="-128"/>
                        </a:rPr>
                        <a:t>50-54</a:t>
                      </a:r>
                      <a:endParaRPr kumimoji="0" lang="en-GB" sz="2400" b="0" i="0" u="none" strike="noStrike" cap="none" normalizeH="0" baseline="0" smtClean="0">
                        <a:ln>
                          <a:noFill/>
                        </a:ln>
                        <a:solidFill>
                          <a:schemeClr val="accent1"/>
                        </a:solidFill>
                        <a:effectLst/>
                        <a:latin typeface="Arial" charset="0"/>
                        <a:ea typeface="MS PGothic" pitchFamily="34" charset="-128"/>
                      </a:endParaRPr>
                    </a:p>
                  </a:txBody>
                  <a:tcPr marL="90000" marR="90000" marT="53971" marB="53971" anchor="b" horzOverflow="overflow">
                    <a:lnL cap="flat">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30%</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smtClean="0">
                          <a:ln>
                            <a:noFill/>
                          </a:ln>
                          <a:solidFill>
                            <a:schemeClr val="accent1"/>
                          </a:solidFill>
                          <a:effectLst/>
                          <a:latin typeface="Arial" charset="0"/>
                          <a:ea typeface="MS PGothic" pitchFamily="34" charset="-128"/>
                        </a:rPr>
                        <a:t>55-59</a:t>
                      </a:r>
                      <a:endParaRPr kumimoji="0" lang="en-GB" sz="2400" b="0" i="0" u="none" strike="noStrike" cap="none" normalizeH="0" baseline="0" smtClean="0">
                        <a:ln>
                          <a:noFill/>
                        </a:ln>
                        <a:solidFill>
                          <a:schemeClr val="accent1"/>
                        </a:solidFill>
                        <a:effectLst/>
                        <a:latin typeface="Arial" charset="0"/>
                        <a:ea typeface="MS PGothic" pitchFamily="34" charset="-128"/>
                      </a:endParaRPr>
                    </a:p>
                  </a:txBody>
                  <a:tcPr marL="90000" marR="90000" marT="53971" marB="53971" anchor="b" horzOverflow="overflow">
                    <a:lnL cap="flat">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35%</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folHlink"/>
                      </a:solidFill>
                      <a:prstDash val="solid"/>
                      <a:round/>
                      <a:headEnd type="none" w="med" len="med"/>
                      <a:tailEnd type="none" w="med" len="med"/>
                    </a:lnT>
                    <a:lnB w="28575" cap="flat" cmpd="sng" algn="ctr">
                      <a:solidFill>
                        <a:schemeClr val="folHlink"/>
                      </a:solidFill>
                      <a:prstDash val="solid"/>
                      <a:round/>
                      <a:headEnd type="none" w="med" len="med"/>
                      <a:tailEnd type="none" w="med" len="med"/>
                    </a:lnB>
                    <a:lnTlToBr>
                      <a:noFill/>
                    </a:lnTlToBr>
                    <a:lnBlToTr>
                      <a:noFill/>
                    </a:lnBlToTr>
                    <a:noFill/>
                  </a:tcPr>
                </a:tc>
              </a:tr>
              <a:tr h="473670">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smtClean="0">
                          <a:ln>
                            <a:noFill/>
                          </a:ln>
                          <a:solidFill>
                            <a:schemeClr val="accent1"/>
                          </a:solidFill>
                          <a:effectLst/>
                          <a:latin typeface="Arial" charset="0"/>
                          <a:ea typeface="MS PGothic" pitchFamily="34" charset="-128"/>
                        </a:rPr>
                        <a:t>60+</a:t>
                      </a:r>
                      <a:endParaRPr kumimoji="0" lang="en-GB" sz="2400" b="0" i="0" u="none" strike="noStrike" cap="none" normalizeH="0" baseline="0" smtClean="0">
                        <a:ln>
                          <a:noFill/>
                        </a:ln>
                        <a:solidFill>
                          <a:schemeClr val="accent1"/>
                        </a:solidFill>
                        <a:effectLst/>
                        <a:latin typeface="Arial" charset="0"/>
                        <a:ea typeface="MS PGothic" pitchFamily="34" charset="-128"/>
                      </a:endParaRPr>
                    </a:p>
                  </a:txBody>
                  <a:tcPr marL="90000" marR="90000" marT="53971" marB="53971" horzOverflow="overflow">
                    <a:lnL cap="flat">
                      <a:noFill/>
                    </a:lnL>
                    <a:lnR>
                      <a:noFill/>
                    </a:lnR>
                    <a:lnT w="28575" cap="flat" cmpd="sng" algn="ctr">
                      <a:solidFill>
                        <a:schemeClr val="fo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39800" rtl="0" eaLnBrk="1" fontAlgn="base" latinLnBrk="0" hangingPunct="1">
                        <a:lnSpc>
                          <a:spcPct val="100000"/>
                        </a:lnSpc>
                        <a:spcBef>
                          <a:spcPct val="60000"/>
                        </a:spcBef>
                        <a:spcAft>
                          <a:spcPct val="0"/>
                        </a:spcAft>
                        <a:buClrTx/>
                        <a:buSzTx/>
                        <a:buFontTx/>
                        <a:buNone/>
                        <a:tabLst/>
                      </a:pPr>
                      <a:r>
                        <a:rPr kumimoji="0" lang="en-US" sz="2400" b="0" i="0" u="none" strike="noStrike" cap="none" normalizeH="0" baseline="0" dirty="0" smtClean="0">
                          <a:ln>
                            <a:noFill/>
                          </a:ln>
                          <a:solidFill>
                            <a:schemeClr val="accent1"/>
                          </a:solidFill>
                          <a:effectLst/>
                          <a:latin typeface="Arial" charset="0"/>
                          <a:ea typeface="MS PGothic" pitchFamily="34" charset="-128"/>
                        </a:rPr>
                        <a:t>40%</a:t>
                      </a:r>
                      <a:endParaRPr kumimoji="0" lang="en-GB" sz="2400" b="0" i="0" u="none" strike="noStrike" cap="none" normalizeH="0" baseline="0" dirty="0" smtClean="0">
                        <a:ln>
                          <a:noFill/>
                        </a:ln>
                        <a:solidFill>
                          <a:schemeClr val="accent1"/>
                        </a:solidFill>
                        <a:effectLst/>
                        <a:latin typeface="Arial" charset="0"/>
                        <a:ea typeface="MS PGothic" pitchFamily="34" charset="-128"/>
                      </a:endParaRPr>
                    </a:p>
                  </a:txBody>
                  <a:tcPr marL="90000" marR="90000" marT="53971" marB="53971" horzOverflow="overflow">
                    <a:lnL>
                      <a:noFill/>
                    </a:lnL>
                    <a:lnR>
                      <a:noFill/>
                    </a:lnR>
                    <a:lnT w="28575" cap="flat" cmpd="sng" algn="ctr">
                      <a:solidFill>
                        <a:schemeClr val="fo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a:ln>
                          <a:noFill/>
                        </a:ln>
                        <a:solidFill>
                          <a:schemeClr val="accent1"/>
                        </a:solidFill>
                        <a:effectLst/>
                        <a:latin typeface="Arial" charset="0"/>
                        <a:ea typeface="MS PGothic" pitchFamily="34" charset="-128"/>
                        <a:cs typeface="+mn-cs"/>
                      </a:endParaRPr>
                    </a:p>
                  </a:txBody>
                  <a:tcPr marL="9525" marR="9525" marT="9525" marB="0" anchor="ctr">
                    <a:lnL>
                      <a:noFill/>
                    </a:lnL>
                    <a:lnR>
                      <a:noFill/>
                    </a:lnR>
                    <a:lnT w="28575" cap="flat" cmpd="sng" algn="ctr">
                      <a:solidFill>
                        <a:schemeClr val="fo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939800" rtl="0" eaLnBrk="1" fontAlgn="base" latinLnBrk="0" hangingPunct="1">
                        <a:lnSpc>
                          <a:spcPct val="100000"/>
                        </a:lnSpc>
                        <a:spcBef>
                          <a:spcPct val="60000"/>
                        </a:spcBef>
                        <a:spcAft>
                          <a:spcPct val="0"/>
                        </a:spcAft>
                        <a:buClrTx/>
                        <a:buSzTx/>
                        <a:buFontTx/>
                        <a:buNone/>
                        <a:tabLst/>
                      </a:pPr>
                      <a:endParaRPr kumimoji="0" lang="en-GB" sz="2400" b="0" i="0" u="none" strike="noStrike" kern="1200" cap="none" normalizeH="0" baseline="0" dirty="0">
                        <a:ln>
                          <a:noFill/>
                        </a:ln>
                        <a:solidFill>
                          <a:schemeClr val="accent1"/>
                        </a:solidFill>
                        <a:effectLst/>
                        <a:latin typeface="Arial" charset="0"/>
                        <a:ea typeface="MS PGothic" pitchFamily="34" charset="-128"/>
                        <a:cs typeface="+mn-cs"/>
                      </a:endParaRPr>
                    </a:p>
                  </a:txBody>
                  <a:tcPr marL="9525" marR="9525" marT="9525" marB="0" anchor="ctr">
                    <a:lnL>
                      <a:noFill/>
                    </a:lnL>
                    <a:lnR cap="flat">
                      <a:noFill/>
                    </a:lnR>
                    <a:lnT w="28575" cap="flat" cmpd="sng" algn="ctr">
                      <a:solidFill>
                        <a:schemeClr val="fo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24621" name="Rectangle 30"/>
          <p:cNvSpPr>
            <a:spLocks noChangeArrowheads="1"/>
          </p:cNvSpPr>
          <p:nvPr/>
        </p:nvSpPr>
        <p:spPr bwMode="auto">
          <a:xfrm>
            <a:off x="460375" y="5916613"/>
            <a:ext cx="870743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03200" indent="-203200" algn="l">
              <a:lnSpc>
                <a:spcPct val="100000"/>
              </a:lnSpc>
            </a:pPr>
            <a:r>
              <a:rPr lang="en-IE" dirty="0" smtClean="0">
                <a:solidFill>
                  <a:schemeClr val="accent1"/>
                </a:solidFill>
              </a:rPr>
              <a:t>Current </a:t>
            </a:r>
            <a:r>
              <a:rPr lang="en-IE" dirty="0">
                <a:solidFill>
                  <a:schemeClr val="accent1"/>
                </a:solidFill>
              </a:rPr>
              <a:t>earnings cap of €115,000 for tax relief applies.</a:t>
            </a:r>
            <a:endParaRPr lang="en-US" dirty="0">
              <a:solidFill>
                <a:schemeClr val="accent1"/>
              </a:solidFill>
            </a:endParaRPr>
          </a:p>
        </p:txBody>
      </p:sp>
    </p:spTree>
    <p:extLst>
      <p:ext uri="{BB962C8B-B14F-4D97-AF65-F5344CB8AC3E}">
        <p14:creationId xmlns:p14="http://schemas.microsoft.com/office/powerpoint/2010/main" val="220511909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Group 2"/>
          <p:cNvGrpSpPr>
            <a:grpSpLocks/>
          </p:cNvGrpSpPr>
          <p:nvPr/>
        </p:nvGrpSpPr>
        <p:grpSpPr bwMode="auto">
          <a:xfrm>
            <a:off x="0" y="0"/>
            <a:ext cx="9602788" cy="6858000"/>
            <a:chOff x="0" y="0"/>
            <a:chExt cx="6049" cy="4320"/>
          </a:xfrm>
        </p:grpSpPr>
        <p:sp>
          <p:nvSpPr>
            <p:cNvPr id="23559" name="Rectangle 3"/>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23560" name="Rectangle 4"/>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23561" name="Freeform 5"/>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23562" name="Freeform 6"/>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23563" name="Freeform 7"/>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103432" name="MMCOA_SectionTitle"/>
          <p:cNvSpPr txBox="1">
            <a:spLocks noChangeArrowheads="1"/>
          </p:cNvSpPr>
          <p:nvPr/>
        </p:nvSpPr>
        <p:spPr bwMode="invGray">
          <a:xfrm>
            <a:off x="460375" y="1095375"/>
            <a:ext cx="8678863"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18000">
                <a:solidFill>
                  <a:srgbClr val="C1E8F1"/>
                </a:solidFill>
              </a:rPr>
              <a:t>STEP 2</a:t>
            </a:r>
          </a:p>
        </p:txBody>
      </p:sp>
      <p:sp>
        <p:nvSpPr>
          <p:cNvPr id="103433" name="MMCOA_SectionTitle"/>
          <p:cNvSpPr txBox="1">
            <a:spLocks noChangeArrowheads="1"/>
          </p:cNvSpPr>
          <p:nvPr/>
        </p:nvSpPr>
        <p:spPr bwMode="invGray">
          <a:xfrm>
            <a:off x="460375" y="4724400"/>
            <a:ext cx="8678863"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8000">
                <a:solidFill>
                  <a:schemeClr val="bg1"/>
                </a:solidFill>
              </a:rPr>
              <a:t>GROWING YOUR</a:t>
            </a:r>
            <a:r>
              <a:rPr lang="en-IE" sz="5500">
                <a:solidFill>
                  <a:schemeClr val="bg1"/>
                </a:solidFill>
              </a:rPr>
              <a:t> </a:t>
            </a:r>
            <a:r>
              <a:rPr lang="en-IE" sz="6500">
                <a:solidFill>
                  <a:schemeClr val="bg1"/>
                </a:solidFill>
              </a:rPr>
              <a:t>ACCUMULATED AVCs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3432"/>
                                        </p:tgtEl>
                                        <p:attrNameLst>
                                          <p:attrName>style.visibility</p:attrName>
                                        </p:attrNameLst>
                                      </p:cBhvr>
                                      <p:to>
                                        <p:strVal val="visible"/>
                                      </p:to>
                                    </p:set>
                                    <p:animEffect transition="in" filter="fade">
                                      <p:cBhvr>
                                        <p:cTn id="7" dur="500"/>
                                        <p:tgtEl>
                                          <p:spTgt spid="10343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3433"/>
                                        </p:tgtEl>
                                        <p:attrNameLst>
                                          <p:attrName>style.visibility</p:attrName>
                                        </p:attrNameLst>
                                      </p:cBhvr>
                                      <p:to>
                                        <p:strVal val="visible"/>
                                      </p:to>
                                    </p:set>
                                    <p:animEffect transition="in" filter="fade">
                                      <p:cBhvr>
                                        <p:cTn id="10" dur="500"/>
                                        <p:tgtEl>
                                          <p:spTgt spid="103433"/>
                                        </p:tgtEl>
                                      </p:cBhvr>
                                    </p:animEffect>
                                    <p:anim calcmode="lin" valueType="num">
                                      <p:cBhvr>
                                        <p:cTn id="11" dur="500" fill="hold"/>
                                        <p:tgtEl>
                                          <p:spTgt spid="103433"/>
                                        </p:tgtEl>
                                        <p:attrNameLst>
                                          <p:attrName>ppt_x</p:attrName>
                                        </p:attrNameLst>
                                      </p:cBhvr>
                                      <p:tavLst>
                                        <p:tav tm="0">
                                          <p:val>
                                            <p:strVal val="#ppt_x"/>
                                          </p:val>
                                        </p:tav>
                                        <p:tav tm="100000">
                                          <p:val>
                                            <p:strVal val="#ppt_x"/>
                                          </p:val>
                                        </p:tav>
                                      </p:tavLst>
                                    </p:anim>
                                    <p:anim calcmode="lin" valueType="num">
                                      <p:cBhvr>
                                        <p:cTn id="12" dur="450" decel="100000" fill="hold"/>
                                        <p:tgtEl>
                                          <p:spTgt spid="103433"/>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034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p:bldP spid="1034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0" y="-6824"/>
            <a:ext cx="9602788" cy="6858000"/>
          </a:xfrm>
          <a:prstGeom prst="rect">
            <a:avLst/>
          </a:prstGeom>
          <a:solidFill>
            <a:schemeClr val="accent2">
              <a:lumMod val="50000"/>
            </a:schemeClr>
          </a:solidFill>
          <a:ln>
            <a:noFill/>
          </a:ln>
          <a:effectLst/>
          <a:extLst/>
        </p:spPr>
        <p:txBody>
          <a:bodyPr lIns="0" tIns="0" rIns="0" bIns="0" rtlCol="0" anchor="ctr"/>
          <a:lstStyle/>
          <a:p>
            <a:pPr algn="ctr">
              <a:lnSpc>
                <a:spcPct val="86000"/>
              </a:lnSpc>
            </a:pPr>
            <a:endParaRPr lang="en-GB" sz="1800">
              <a:solidFill>
                <a:schemeClr val="bg1"/>
              </a:solidFill>
            </a:endParaRPr>
          </a:p>
        </p:txBody>
      </p:sp>
      <p:graphicFrame>
        <p:nvGraphicFramePr>
          <p:cNvPr id="45" name="Chart 44"/>
          <p:cNvGraphicFramePr/>
          <p:nvPr>
            <p:extLst>
              <p:ext uri="{D42A27DB-BD31-4B8C-83A1-F6EECF244321}">
                <p14:modId xmlns:p14="http://schemas.microsoft.com/office/powerpoint/2010/main" val="3285550445"/>
              </p:ext>
            </p:extLst>
          </p:nvPr>
        </p:nvGraphicFramePr>
        <p:xfrm>
          <a:off x="408907" y="980730"/>
          <a:ext cx="6462695" cy="47374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extLst>
              <p:ext uri="{D42A27DB-BD31-4B8C-83A1-F6EECF244321}">
                <p14:modId xmlns:p14="http://schemas.microsoft.com/office/powerpoint/2010/main" val="1711911291"/>
              </p:ext>
            </p:extLst>
          </p:nvPr>
        </p:nvGraphicFramePr>
        <p:xfrm>
          <a:off x="408907" y="980730"/>
          <a:ext cx="6462695" cy="4737429"/>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390882" y="1540376"/>
            <a:ext cx="5931980" cy="3278085"/>
          </a:xfrm>
          <a:prstGeom prst="rect">
            <a:avLst/>
          </a:prstGeom>
          <a:noFill/>
          <a:effectLst/>
        </p:spPr>
        <p:txBody>
          <a:bodyPr wrap="square" lIns="0" tIns="0" rIns="0" bIns="0" rtlCol="0" anchor="t" anchorCtr="0">
            <a:noAutofit/>
          </a:bodyPr>
          <a:lstStyle/>
          <a:p>
            <a:pPr algn="l">
              <a:spcBef>
                <a:spcPts val="600"/>
              </a:spcBef>
            </a:pPr>
            <a:r>
              <a:rPr lang="en-US" sz="2500" b="1" dirty="0" smtClean="0">
                <a:solidFill>
                  <a:srgbClr val="FFC000"/>
                </a:solidFill>
                <a:effectLst>
                  <a:outerShdw blurRad="38100" dist="38100" dir="2700000" algn="tl">
                    <a:srgbClr val="000000">
                      <a:alpha val="43137"/>
                    </a:srgbClr>
                  </a:outerShdw>
                </a:effectLst>
                <a:latin typeface="Arial Black" panose="020B0A04020102020204" pitchFamily="34" charset="0"/>
              </a:rPr>
              <a:t>Yellow</a:t>
            </a:r>
            <a:r>
              <a:rPr lang="en-US" sz="1500" b="1" dirty="0" smtClean="0">
                <a:solidFill>
                  <a:srgbClr val="FFC000"/>
                </a:solidFill>
                <a:latin typeface="Arial Black" panose="020B0A04020102020204" pitchFamily="34" charset="0"/>
              </a:rPr>
              <a:t> contributes</a:t>
            </a:r>
            <a:br>
              <a:rPr lang="en-US" sz="1500" b="1" dirty="0" smtClean="0">
                <a:solidFill>
                  <a:srgbClr val="FFC000"/>
                </a:solidFill>
                <a:latin typeface="Arial Black" panose="020B0A04020102020204" pitchFamily="34" charset="0"/>
              </a:rPr>
            </a:br>
            <a:r>
              <a:rPr lang="en-US" sz="3000" b="1" dirty="0" smtClean="0">
                <a:solidFill>
                  <a:srgbClr val="FFC000"/>
                </a:solidFill>
                <a:effectLst>
                  <a:outerShdw blurRad="38100" dist="38100" dir="2700000" algn="tl">
                    <a:srgbClr val="000000">
                      <a:alpha val="43137"/>
                    </a:srgbClr>
                  </a:outerShdw>
                </a:effectLst>
                <a:latin typeface="Arial Black" panose="020B0A04020102020204" pitchFamily="34" charset="0"/>
              </a:rPr>
              <a:t>€5,000 </a:t>
            </a:r>
            <a:r>
              <a:rPr lang="en-US" sz="1500" b="1" dirty="0" smtClean="0">
                <a:solidFill>
                  <a:srgbClr val="FFC000"/>
                </a:solidFill>
                <a:latin typeface="Arial Black" panose="020B0A04020102020204" pitchFamily="34" charset="0"/>
              </a:rPr>
              <a:t>p.a.</a:t>
            </a:r>
            <a:br>
              <a:rPr lang="en-US" sz="1500" b="1" dirty="0" smtClean="0">
                <a:solidFill>
                  <a:srgbClr val="FFC000"/>
                </a:solidFill>
                <a:latin typeface="Arial Black" panose="020B0A04020102020204" pitchFamily="34" charset="0"/>
              </a:rPr>
            </a:br>
            <a:r>
              <a:rPr lang="en-US" sz="1500" b="1" dirty="0" smtClean="0">
                <a:solidFill>
                  <a:srgbClr val="FFC000"/>
                </a:solidFill>
                <a:latin typeface="Arial Black" panose="020B0A04020102020204" pitchFamily="34" charset="0"/>
              </a:rPr>
              <a:t>from age 50</a:t>
            </a:r>
          </a:p>
          <a:p>
            <a:pPr algn="l">
              <a:spcBef>
                <a:spcPts val="600"/>
              </a:spcBef>
            </a:pPr>
            <a:r>
              <a:rPr lang="en-US" sz="2500" b="1" smtClean="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rPr>
              <a:t>Blue </a:t>
            </a:r>
            <a:r>
              <a:rPr lang="en-US" sz="1500" b="1" dirty="0" smtClean="0">
                <a:solidFill>
                  <a:schemeClr val="accent2">
                    <a:lumMod val="40000"/>
                    <a:lumOff val="60000"/>
                  </a:schemeClr>
                </a:solidFill>
                <a:latin typeface="Arial Black" panose="020B0A04020102020204" pitchFamily="34" charset="0"/>
              </a:rPr>
              <a:t>contributes</a:t>
            </a:r>
            <a:br>
              <a:rPr lang="en-US" sz="1500" b="1" dirty="0" smtClean="0">
                <a:solidFill>
                  <a:schemeClr val="accent2">
                    <a:lumMod val="40000"/>
                    <a:lumOff val="60000"/>
                  </a:schemeClr>
                </a:solidFill>
                <a:latin typeface="Arial Black" panose="020B0A04020102020204" pitchFamily="34" charset="0"/>
              </a:rPr>
            </a:br>
            <a:r>
              <a:rPr lang="en-US" sz="3000" b="1" dirty="0" smtClean="0">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rPr>
              <a:t>€3,000 </a:t>
            </a:r>
            <a:r>
              <a:rPr lang="en-US" sz="1500" b="1" dirty="0" smtClean="0">
                <a:solidFill>
                  <a:schemeClr val="accent2">
                    <a:lumMod val="40000"/>
                    <a:lumOff val="60000"/>
                  </a:schemeClr>
                </a:solidFill>
                <a:latin typeface="Arial Black" panose="020B0A04020102020204" pitchFamily="34" charset="0"/>
              </a:rPr>
              <a:t>p.a.</a:t>
            </a:r>
            <a:br>
              <a:rPr lang="en-US" sz="1500" b="1" dirty="0" smtClean="0">
                <a:solidFill>
                  <a:schemeClr val="accent2">
                    <a:lumMod val="40000"/>
                    <a:lumOff val="60000"/>
                  </a:schemeClr>
                </a:solidFill>
                <a:latin typeface="Arial Black" panose="020B0A04020102020204" pitchFamily="34" charset="0"/>
              </a:rPr>
            </a:br>
            <a:r>
              <a:rPr lang="en-US" sz="1500" b="1" dirty="0" smtClean="0">
                <a:solidFill>
                  <a:schemeClr val="accent2">
                    <a:lumMod val="40000"/>
                    <a:lumOff val="60000"/>
                  </a:schemeClr>
                </a:solidFill>
                <a:latin typeface="Arial Black" panose="020B0A04020102020204" pitchFamily="34" charset="0"/>
              </a:rPr>
              <a:t>from age 40</a:t>
            </a:r>
          </a:p>
          <a:p>
            <a:pPr algn="l">
              <a:spcBef>
                <a:spcPts val="600"/>
              </a:spcBef>
            </a:pPr>
            <a:r>
              <a:rPr lang="en-US" sz="1500" b="1" dirty="0">
                <a:solidFill>
                  <a:schemeClr val="bg1"/>
                </a:solidFill>
                <a:latin typeface="Arial Black" panose="020B0A04020102020204" pitchFamily="34" charset="0"/>
              </a:rPr>
              <a:t>Both members contribute</a:t>
            </a:r>
            <a:br>
              <a:rPr lang="en-US" sz="1500" b="1" dirty="0">
                <a:solidFill>
                  <a:schemeClr val="bg1"/>
                </a:solidFill>
                <a:latin typeface="Arial Black" panose="020B0A04020102020204" pitchFamily="34" charset="0"/>
              </a:rPr>
            </a:br>
            <a:r>
              <a:rPr lang="en-US" sz="3000" b="1" dirty="0">
                <a:solidFill>
                  <a:schemeClr val="bg1"/>
                </a:solidFill>
                <a:effectLst>
                  <a:outerShdw blurRad="38100" dist="38100" dir="2700000" algn="tl">
                    <a:srgbClr val="000000">
                      <a:alpha val="43137"/>
                    </a:srgbClr>
                  </a:outerShdw>
                </a:effectLst>
                <a:latin typeface="Arial Black" panose="020B0A04020102020204" pitchFamily="34" charset="0"/>
              </a:rPr>
              <a:t>€</a:t>
            </a:r>
            <a:r>
              <a:rPr lang="en-US" sz="3000" b="1" dirty="0" smtClean="0">
                <a:solidFill>
                  <a:schemeClr val="bg1"/>
                </a:solidFill>
                <a:effectLst>
                  <a:outerShdw blurRad="38100" dist="38100" dir="2700000" algn="tl">
                    <a:srgbClr val="000000">
                      <a:alpha val="43137"/>
                    </a:srgbClr>
                  </a:outerShdw>
                </a:effectLst>
                <a:latin typeface="Arial Black" panose="020B0A04020102020204" pitchFamily="34" charset="0"/>
              </a:rPr>
              <a:t>75,000</a:t>
            </a:r>
            <a:br>
              <a:rPr lang="en-US" sz="3000" b="1" dirty="0" smtClean="0">
                <a:solidFill>
                  <a:schemeClr val="bg1"/>
                </a:solidFill>
                <a:effectLst>
                  <a:outerShdw blurRad="38100" dist="38100" dir="2700000" algn="tl">
                    <a:srgbClr val="000000">
                      <a:alpha val="43137"/>
                    </a:srgbClr>
                  </a:outerShdw>
                </a:effectLst>
                <a:latin typeface="Arial Black" panose="020B0A04020102020204" pitchFamily="34" charset="0"/>
              </a:rPr>
            </a:br>
            <a:r>
              <a:rPr lang="en-US" sz="1500" b="1" dirty="0" smtClean="0">
                <a:solidFill>
                  <a:schemeClr val="bg1"/>
                </a:solidFill>
                <a:latin typeface="Arial Black" panose="020B0A04020102020204" pitchFamily="34" charset="0"/>
              </a:rPr>
              <a:t>total </a:t>
            </a:r>
            <a:r>
              <a:rPr lang="en-US" sz="1500" b="1" dirty="0">
                <a:solidFill>
                  <a:schemeClr val="bg1"/>
                </a:solidFill>
                <a:latin typeface="Arial Black" panose="020B0A04020102020204" pitchFamily="34" charset="0"/>
              </a:rPr>
              <a:t>AVCs</a:t>
            </a:r>
          </a:p>
          <a:p>
            <a:pPr algn="l">
              <a:spcBef>
                <a:spcPts val="600"/>
              </a:spcBef>
            </a:pPr>
            <a:endParaRPr lang="en-US" sz="1500" b="1" dirty="0">
              <a:solidFill>
                <a:schemeClr val="bg1"/>
              </a:solidFill>
              <a:latin typeface="Arial Black" panose="020B0A04020102020204" pitchFamily="34" charset="0"/>
            </a:endParaRPr>
          </a:p>
        </p:txBody>
      </p:sp>
      <p:cxnSp>
        <p:nvCxnSpPr>
          <p:cNvPr id="5" name="Straight Connector 4"/>
          <p:cNvCxnSpPr/>
          <p:nvPr/>
        </p:nvCxnSpPr>
        <p:spPr bwMode="auto">
          <a:xfrm flipH="1">
            <a:off x="408907" y="5718156"/>
            <a:ext cx="6462696" cy="0"/>
          </a:xfrm>
          <a:prstGeom prst="line">
            <a:avLst/>
          </a:prstGeom>
          <a:solidFill>
            <a:schemeClr val="hlink"/>
          </a:solidFill>
          <a:ln w="76200" cap="rnd"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408909" y="144090"/>
            <a:ext cx="5931980" cy="1404053"/>
          </a:xfrm>
          <a:prstGeom prst="rect">
            <a:avLst/>
          </a:prstGeom>
          <a:noFill/>
          <a:effectLst/>
        </p:spPr>
        <p:txBody>
          <a:bodyPr wrap="square" lIns="0" tIns="0" rIns="0" bIns="0" rtlCol="0" anchor="t" anchorCtr="0">
            <a:noAutofit/>
          </a:bodyPr>
          <a:lstStyle/>
          <a:p>
            <a:pPr algn="l"/>
            <a:r>
              <a:rPr lang="en-US" sz="2800" b="1" dirty="0">
                <a:solidFill>
                  <a:schemeClr val="accent2">
                    <a:lumMod val="20000"/>
                    <a:lumOff val="80000"/>
                  </a:schemeClr>
                </a:solidFill>
                <a:effectLst>
                  <a:outerShdw blurRad="38100" dist="38100" dir="2700000" algn="tl">
                    <a:srgbClr val="000000">
                      <a:alpha val="43137"/>
                    </a:srgbClr>
                  </a:outerShdw>
                </a:effectLst>
                <a:latin typeface="Arial Black" panose="020B0A04020102020204" pitchFamily="34" charset="0"/>
              </a:rPr>
              <a:t>The </a:t>
            </a:r>
            <a:r>
              <a:rPr lang="en-US" sz="2800" b="1" dirty="0">
                <a:solidFill>
                  <a:schemeClr val="bg1"/>
                </a:solidFill>
                <a:effectLst>
                  <a:outerShdw blurRad="38100" dist="38100" dir="2700000" algn="tl">
                    <a:srgbClr val="000000">
                      <a:alpha val="43137"/>
                    </a:srgbClr>
                  </a:outerShdw>
                </a:effectLst>
                <a:latin typeface="Arial Black" panose="020B0A04020102020204" pitchFamily="34" charset="0"/>
              </a:rPr>
              <a:t>longer</a:t>
            </a:r>
            <a:r>
              <a:rPr lang="en-US" sz="2800" b="1" dirty="0">
                <a:solidFill>
                  <a:schemeClr val="accent2">
                    <a:lumMod val="20000"/>
                    <a:lumOff val="80000"/>
                  </a:schemeClr>
                </a:solidFill>
                <a:effectLst>
                  <a:outerShdw blurRad="38100" dist="38100" dir="2700000" algn="tl">
                    <a:srgbClr val="000000">
                      <a:alpha val="43137"/>
                    </a:srgbClr>
                  </a:outerShdw>
                </a:effectLst>
                <a:latin typeface="Arial Black" panose="020B0A04020102020204" pitchFamily="34" charset="0"/>
              </a:rPr>
              <a:t> you wait to </a:t>
            </a:r>
            <a:r>
              <a:rPr lang="en-US" sz="2800" b="1" dirty="0" smtClean="0">
                <a:solidFill>
                  <a:schemeClr val="accent2">
                    <a:lumMod val="20000"/>
                    <a:lumOff val="80000"/>
                  </a:schemeClr>
                </a:solidFill>
                <a:effectLst>
                  <a:outerShdw blurRad="38100" dist="38100" dir="2700000" algn="tl">
                    <a:srgbClr val="000000">
                      <a:alpha val="43137"/>
                    </a:srgbClr>
                  </a:outerShdw>
                </a:effectLst>
                <a:latin typeface="Arial Black" panose="020B0A04020102020204" pitchFamily="34" charset="0"/>
              </a:rPr>
              <a:t>make AVCS, the </a:t>
            </a:r>
            <a:r>
              <a:rPr lang="en-US" sz="2800" b="1" dirty="0">
                <a:solidFill>
                  <a:schemeClr val="bg1"/>
                </a:solidFill>
                <a:effectLst>
                  <a:outerShdw blurRad="38100" dist="38100" dir="2700000" algn="tl">
                    <a:srgbClr val="000000">
                      <a:alpha val="43137"/>
                    </a:srgbClr>
                  </a:outerShdw>
                </a:effectLst>
                <a:latin typeface="Arial Black" panose="020B0A04020102020204" pitchFamily="34" charset="0"/>
              </a:rPr>
              <a:t>less</a:t>
            </a:r>
            <a:r>
              <a:rPr lang="en-US" sz="2800" b="1" dirty="0">
                <a:solidFill>
                  <a:schemeClr val="accent2">
                    <a:lumMod val="20000"/>
                    <a:lumOff val="80000"/>
                  </a:schemeClr>
                </a:solidFill>
                <a:effectLst>
                  <a:outerShdw blurRad="38100" dist="38100" dir="2700000" algn="tl">
                    <a:srgbClr val="000000">
                      <a:alpha val="43137"/>
                    </a:srgbClr>
                  </a:outerShdw>
                </a:effectLst>
                <a:latin typeface="Arial Black" panose="020B0A04020102020204" pitchFamily="34" charset="0"/>
              </a:rPr>
              <a:t> time your savings have to </a:t>
            </a:r>
            <a:r>
              <a:rPr lang="en-US" sz="2800" b="1" dirty="0" smtClean="0">
                <a:solidFill>
                  <a:schemeClr val="accent2">
                    <a:lumMod val="20000"/>
                    <a:lumOff val="80000"/>
                  </a:schemeClr>
                </a:solidFill>
                <a:effectLst>
                  <a:outerShdw blurRad="38100" dist="38100" dir="2700000" algn="tl">
                    <a:srgbClr val="000000">
                      <a:alpha val="43137"/>
                    </a:srgbClr>
                  </a:outerShdw>
                </a:effectLst>
                <a:latin typeface="Arial Black" panose="020B0A04020102020204" pitchFamily="34" charset="0"/>
              </a:rPr>
              <a:t>grow</a:t>
            </a:r>
          </a:p>
        </p:txBody>
      </p:sp>
      <p:grpSp>
        <p:nvGrpSpPr>
          <p:cNvPr id="22" name="Group 21"/>
          <p:cNvGrpSpPr/>
          <p:nvPr/>
        </p:nvGrpSpPr>
        <p:grpSpPr>
          <a:xfrm>
            <a:off x="6673602" y="5883072"/>
            <a:ext cx="396000" cy="426248"/>
            <a:chOff x="336898" y="5733256"/>
            <a:chExt cx="504056" cy="426248"/>
          </a:xfrm>
          <a:solidFill>
            <a:schemeClr val="tx1">
              <a:lumMod val="50000"/>
              <a:lumOff val="50000"/>
            </a:schemeClr>
          </a:solidFill>
        </p:grpSpPr>
        <p:sp>
          <p:nvSpPr>
            <p:cNvPr id="23" name="Isosceles Triangle 22"/>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24" name="TextBox 23"/>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65</a:t>
              </a:r>
              <a:endParaRPr lang="en-GB" sz="1600" dirty="0">
                <a:solidFill>
                  <a:schemeClr val="bg1"/>
                </a:solidFill>
                <a:latin typeface="Arial Black" panose="020B0A04020102020204" pitchFamily="34" charset="0"/>
              </a:endParaRPr>
            </a:p>
          </p:txBody>
        </p:sp>
      </p:grpSp>
      <p:grpSp>
        <p:nvGrpSpPr>
          <p:cNvPr id="25" name="Group 24"/>
          <p:cNvGrpSpPr/>
          <p:nvPr/>
        </p:nvGrpSpPr>
        <p:grpSpPr>
          <a:xfrm>
            <a:off x="4081316" y="5883072"/>
            <a:ext cx="396000" cy="426248"/>
            <a:chOff x="336898" y="5733256"/>
            <a:chExt cx="504056" cy="426248"/>
          </a:xfrm>
          <a:solidFill>
            <a:schemeClr val="tx1">
              <a:lumMod val="50000"/>
              <a:lumOff val="50000"/>
            </a:schemeClr>
          </a:solidFill>
        </p:grpSpPr>
        <p:sp>
          <p:nvSpPr>
            <p:cNvPr id="26" name="Isosceles Triangle 25"/>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27" name="TextBox 26"/>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55</a:t>
              </a:r>
              <a:endParaRPr lang="en-GB" sz="1600" dirty="0">
                <a:solidFill>
                  <a:schemeClr val="bg1"/>
                </a:solidFill>
                <a:latin typeface="Arial Black" panose="020B0A04020102020204" pitchFamily="34" charset="0"/>
              </a:endParaRPr>
            </a:p>
          </p:txBody>
        </p:sp>
      </p:grpSp>
      <p:grpSp>
        <p:nvGrpSpPr>
          <p:cNvPr id="28" name="Group 27"/>
          <p:cNvGrpSpPr/>
          <p:nvPr/>
        </p:nvGrpSpPr>
        <p:grpSpPr>
          <a:xfrm>
            <a:off x="2785171" y="5883072"/>
            <a:ext cx="396000" cy="426248"/>
            <a:chOff x="336898" y="5733256"/>
            <a:chExt cx="504056" cy="426248"/>
          </a:xfrm>
          <a:solidFill>
            <a:srgbClr val="FFC000"/>
          </a:solidFill>
        </p:grpSpPr>
        <p:sp>
          <p:nvSpPr>
            <p:cNvPr id="29" name="Isosceles Triangle 28"/>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30" name="TextBox 29"/>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50</a:t>
              </a:r>
              <a:endParaRPr lang="en-GB" sz="1600" dirty="0">
                <a:solidFill>
                  <a:schemeClr val="bg1"/>
                </a:solidFill>
                <a:latin typeface="Arial Black" panose="020B0A04020102020204" pitchFamily="34" charset="0"/>
              </a:endParaRPr>
            </a:p>
          </p:txBody>
        </p:sp>
      </p:grpSp>
      <p:grpSp>
        <p:nvGrpSpPr>
          <p:cNvPr id="31" name="Group 30"/>
          <p:cNvGrpSpPr/>
          <p:nvPr/>
        </p:nvGrpSpPr>
        <p:grpSpPr>
          <a:xfrm>
            <a:off x="1489027" y="5913276"/>
            <a:ext cx="396000" cy="426248"/>
            <a:chOff x="336898" y="5733256"/>
            <a:chExt cx="504056" cy="426248"/>
          </a:xfrm>
          <a:solidFill>
            <a:schemeClr val="tx1">
              <a:lumMod val="50000"/>
              <a:lumOff val="50000"/>
            </a:schemeClr>
          </a:solidFill>
        </p:grpSpPr>
        <p:sp>
          <p:nvSpPr>
            <p:cNvPr id="32" name="Isosceles Triangle 31"/>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33" name="TextBox 32"/>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45</a:t>
              </a:r>
              <a:endParaRPr lang="en-GB" sz="1600" dirty="0">
                <a:solidFill>
                  <a:schemeClr val="bg1"/>
                </a:solidFill>
                <a:latin typeface="Arial Black" panose="020B0A04020102020204" pitchFamily="34" charset="0"/>
              </a:endParaRPr>
            </a:p>
          </p:txBody>
        </p:sp>
      </p:grpSp>
      <p:grpSp>
        <p:nvGrpSpPr>
          <p:cNvPr id="61" name="Group 60"/>
          <p:cNvGrpSpPr/>
          <p:nvPr/>
        </p:nvGrpSpPr>
        <p:grpSpPr>
          <a:xfrm>
            <a:off x="6958223" y="1268760"/>
            <a:ext cx="2510188" cy="792000"/>
            <a:chOff x="-948087" y="3212976"/>
            <a:chExt cx="2510188" cy="792000"/>
          </a:xfrm>
          <a:solidFill>
            <a:schemeClr val="accent2"/>
          </a:solidFill>
        </p:grpSpPr>
        <p:sp>
          <p:nvSpPr>
            <p:cNvPr id="62" name="Isosceles Triangle 61"/>
            <p:cNvSpPr/>
            <p:nvPr/>
          </p:nvSpPr>
          <p:spPr bwMode="gray">
            <a:xfrm rot="10800000" flipV="1">
              <a:off x="-948087" y="3647066"/>
              <a:ext cx="577129" cy="357910"/>
            </a:xfrm>
            <a:prstGeom prst="triangle">
              <a:avLst>
                <a:gd name="adj" fmla="val 0"/>
              </a:avLst>
            </a:prstGeom>
            <a:grp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p>
              <a:pPr algn="l">
                <a:lnSpc>
                  <a:spcPct val="86000"/>
                </a:lnSpc>
              </a:pPr>
              <a:endParaRPr lang="en-GB" sz="2400">
                <a:solidFill>
                  <a:schemeClr val="bg1"/>
                </a:solidFill>
              </a:endParaRPr>
            </a:p>
          </p:txBody>
        </p:sp>
        <p:sp>
          <p:nvSpPr>
            <p:cNvPr id="63" name="Rectangle 62"/>
            <p:cNvSpPr/>
            <p:nvPr/>
          </p:nvSpPr>
          <p:spPr bwMode="gray">
            <a:xfrm>
              <a:off x="-742155" y="3212976"/>
              <a:ext cx="2304256" cy="792000"/>
            </a:xfrm>
            <a:prstGeom prst="rect">
              <a:avLst/>
            </a:prstGeom>
            <a:grp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p>
              <a:pPr lvl="0" algn="l">
                <a:lnSpc>
                  <a:spcPct val="86000"/>
                </a:lnSpc>
                <a:spcBef>
                  <a:spcPts val="600"/>
                </a:spcBef>
                <a:tabLst>
                  <a:tab pos="625475" algn="l"/>
                </a:tabLst>
              </a:pPr>
              <a:r>
                <a:rPr lang="en-US" sz="1000" dirty="0">
                  <a:solidFill>
                    <a:schemeClr val="bg1"/>
                  </a:solidFill>
                  <a:latin typeface="Arial Black" panose="020B0A04020102020204" pitchFamily="34" charset="0"/>
                </a:rPr>
                <a:t>Savings</a:t>
              </a:r>
              <a:r>
                <a:rPr lang="en-US" dirty="0">
                  <a:solidFill>
                    <a:schemeClr val="bg1"/>
                  </a:solidFill>
                  <a:latin typeface="Arial Black" panose="020B0A04020102020204" pitchFamily="34" charset="0"/>
                </a:rPr>
                <a:t>	</a:t>
              </a:r>
              <a:r>
                <a:rPr lang="en-US" sz="2000" dirty="0" smtClean="0">
                  <a:solidFill>
                    <a:schemeClr val="bg1"/>
                  </a:solidFill>
                  <a:latin typeface="Arial Black" panose="020B0A04020102020204" pitchFamily="34" charset="0"/>
                </a:rPr>
                <a:t>€96,091</a:t>
              </a:r>
              <a:endParaRPr lang="en-US" sz="2000" dirty="0">
                <a:solidFill>
                  <a:schemeClr val="bg1"/>
                </a:solidFill>
                <a:latin typeface="Arial Black" panose="020B0A04020102020204" pitchFamily="34" charset="0"/>
              </a:endParaRPr>
            </a:p>
            <a:p>
              <a:pPr lvl="0" algn="l">
                <a:lnSpc>
                  <a:spcPct val="86000"/>
                </a:lnSpc>
                <a:spcBef>
                  <a:spcPts val="600"/>
                </a:spcBef>
                <a:tabLst>
                  <a:tab pos="625475" algn="l"/>
                </a:tabLst>
              </a:pPr>
              <a:r>
                <a:rPr lang="en-US" sz="1000" dirty="0">
                  <a:solidFill>
                    <a:schemeClr val="bg1"/>
                  </a:solidFill>
                  <a:latin typeface="Arial Black" panose="020B0A04020102020204" pitchFamily="34" charset="0"/>
                </a:rPr>
                <a:t>Income	</a:t>
              </a:r>
              <a:r>
                <a:rPr lang="en-US" sz="2000" dirty="0" smtClean="0">
                  <a:solidFill>
                    <a:schemeClr val="bg1"/>
                  </a:solidFill>
                  <a:latin typeface="Arial Black" panose="020B0A04020102020204" pitchFamily="34" charset="0"/>
                </a:rPr>
                <a:t>€3,844 </a:t>
              </a:r>
              <a:r>
                <a:rPr lang="en-US" sz="1000" dirty="0">
                  <a:solidFill>
                    <a:schemeClr val="bg1"/>
                  </a:solidFill>
                  <a:latin typeface="Arial Black" panose="020B0A04020102020204" pitchFamily="34" charset="0"/>
                </a:rPr>
                <a:t>p.a.</a:t>
              </a:r>
              <a:endParaRPr lang="en-GB" sz="1000" dirty="0">
                <a:solidFill>
                  <a:schemeClr val="bg1"/>
                </a:solidFill>
                <a:latin typeface="Arial Black" panose="020B0A04020102020204" pitchFamily="34" charset="0"/>
              </a:endParaRPr>
            </a:p>
          </p:txBody>
        </p:sp>
      </p:grpSp>
      <p:sp>
        <p:nvSpPr>
          <p:cNvPr id="37" name="Rectangle 36"/>
          <p:cNvSpPr/>
          <p:nvPr/>
        </p:nvSpPr>
        <p:spPr bwMode="gray">
          <a:xfrm>
            <a:off x="408907" y="6294981"/>
            <a:ext cx="8784976" cy="734421"/>
          </a:xfrm>
          <a:prstGeom prst="rect">
            <a:avLst/>
          </a:prstGeom>
          <a:noFill/>
          <a:ln>
            <a:noFill/>
          </a:ln>
          <a:effectLst/>
          <a:extLst/>
        </p:spPr>
        <p:txBody>
          <a:bodyPr lIns="0" tIns="144000" rIns="0" bIns="0" rtlCol="0" anchor="t" anchorCtr="0"/>
          <a:lstStyle/>
          <a:p>
            <a:pPr algn="l">
              <a:lnSpc>
                <a:spcPct val="86000"/>
              </a:lnSpc>
            </a:pPr>
            <a:r>
              <a:rPr lang="en-GB" sz="1200" b="1" dirty="0" smtClean="0">
                <a:solidFill>
                  <a:schemeClr val="bg1"/>
                </a:solidFill>
                <a:latin typeface="Arial Black" panose="020B0A04020102020204" pitchFamily="34" charset="0"/>
              </a:rPr>
              <a:t>Assumptions: </a:t>
            </a:r>
            <a:r>
              <a:rPr lang="en-GB" sz="1200" b="1" dirty="0" smtClean="0">
                <a:solidFill>
                  <a:schemeClr val="bg1"/>
                </a:solidFill>
              </a:rPr>
              <a:t>Total AVCs €75,000, Annual real investment return </a:t>
            </a:r>
            <a:r>
              <a:rPr lang="en-GB" sz="1200" b="1" dirty="0">
                <a:solidFill>
                  <a:schemeClr val="bg1"/>
                </a:solidFill>
              </a:rPr>
              <a:t>2</a:t>
            </a:r>
            <a:r>
              <a:rPr lang="en-GB" sz="1200" b="1" dirty="0" smtClean="0">
                <a:solidFill>
                  <a:schemeClr val="bg1"/>
                </a:solidFill>
              </a:rPr>
              <a:t>%, drawing down at age 65, Annuity Rate 25:1</a:t>
            </a:r>
            <a:endParaRPr lang="en-GB" sz="1200" b="1" dirty="0">
              <a:solidFill>
                <a:schemeClr val="bg1"/>
              </a:solidFill>
            </a:endParaRPr>
          </a:p>
        </p:txBody>
      </p:sp>
      <p:grpSp>
        <p:nvGrpSpPr>
          <p:cNvPr id="34" name="Group 33"/>
          <p:cNvGrpSpPr/>
          <p:nvPr/>
        </p:nvGrpSpPr>
        <p:grpSpPr>
          <a:xfrm>
            <a:off x="192883" y="5888491"/>
            <a:ext cx="396000" cy="426248"/>
            <a:chOff x="336898" y="5733256"/>
            <a:chExt cx="504056" cy="426248"/>
          </a:xfrm>
          <a:solidFill>
            <a:schemeClr val="accent2"/>
          </a:solidFill>
        </p:grpSpPr>
        <p:sp>
          <p:nvSpPr>
            <p:cNvPr id="35" name="Isosceles Triangle 34"/>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36" name="TextBox 35"/>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40</a:t>
              </a:r>
              <a:endParaRPr lang="en-GB" sz="1600" dirty="0">
                <a:solidFill>
                  <a:schemeClr val="bg1"/>
                </a:solidFill>
                <a:latin typeface="Arial Black" panose="020B0A04020102020204" pitchFamily="34" charset="0"/>
              </a:endParaRPr>
            </a:p>
          </p:txBody>
        </p:sp>
      </p:grpSp>
      <p:grpSp>
        <p:nvGrpSpPr>
          <p:cNvPr id="38" name="Group 37"/>
          <p:cNvGrpSpPr/>
          <p:nvPr/>
        </p:nvGrpSpPr>
        <p:grpSpPr>
          <a:xfrm>
            <a:off x="6958223" y="2492984"/>
            <a:ext cx="2510188" cy="792000"/>
            <a:chOff x="-948087" y="3212976"/>
            <a:chExt cx="2510188" cy="792000"/>
          </a:xfrm>
          <a:solidFill>
            <a:srgbClr val="FFC000"/>
          </a:solidFill>
        </p:grpSpPr>
        <p:sp>
          <p:nvSpPr>
            <p:cNvPr id="39" name="Isosceles Triangle 38"/>
            <p:cNvSpPr/>
            <p:nvPr/>
          </p:nvSpPr>
          <p:spPr bwMode="gray">
            <a:xfrm flipH="1" flipV="1">
              <a:off x="-948087" y="3212976"/>
              <a:ext cx="577129" cy="357910"/>
            </a:xfrm>
            <a:prstGeom prst="triangle">
              <a:avLst>
                <a:gd name="adj" fmla="val 0"/>
              </a:avLst>
            </a:prstGeom>
            <a:grp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p>
              <a:pPr algn="l">
                <a:lnSpc>
                  <a:spcPct val="86000"/>
                </a:lnSpc>
              </a:pPr>
              <a:endParaRPr lang="en-GB" sz="2400">
                <a:solidFill>
                  <a:schemeClr val="bg1"/>
                </a:solidFill>
              </a:endParaRPr>
            </a:p>
          </p:txBody>
        </p:sp>
        <p:sp>
          <p:nvSpPr>
            <p:cNvPr id="40" name="Rectangle 39"/>
            <p:cNvSpPr/>
            <p:nvPr/>
          </p:nvSpPr>
          <p:spPr bwMode="gray">
            <a:xfrm>
              <a:off x="-742155" y="3212976"/>
              <a:ext cx="2304256" cy="792000"/>
            </a:xfrm>
            <a:prstGeom prst="rect">
              <a:avLst/>
            </a:prstGeom>
            <a:grp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rtlCol="0" anchor="ctr"/>
            <a:lstStyle/>
            <a:p>
              <a:pPr lvl="0" algn="l">
                <a:lnSpc>
                  <a:spcPct val="86000"/>
                </a:lnSpc>
                <a:spcBef>
                  <a:spcPts val="600"/>
                </a:spcBef>
                <a:tabLst>
                  <a:tab pos="625475" algn="l"/>
                </a:tabLst>
              </a:pPr>
              <a:r>
                <a:rPr lang="en-US" sz="1000" dirty="0">
                  <a:solidFill>
                    <a:schemeClr val="bg1"/>
                  </a:solidFill>
                  <a:latin typeface="Arial Black" panose="020B0A04020102020204" pitchFamily="34" charset="0"/>
                </a:rPr>
                <a:t>Savings</a:t>
              </a:r>
              <a:r>
                <a:rPr lang="en-US" dirty="0">
                  <a:solidFill>
                    <a:schemeClr val="bg1"/>
                  </a:solidFill>
                  <a:latin typeface="Arial Black" panose="020B0A04020102020204" pitchFamily="34" charset="0"/>
                </a:rPr>
                <a:t>	</a:t>
              </a:r>
              <a:r>
                <a:rPr lang="en-US" sz="2000" dirty="0" smtClean="0">
                  <a:solidFill>
                    <a:schemeClr val="bg1"/>
                  </a:solidFill>
                  <a:latin typeface="Arial Black" panose="020B0A04020102020204" pitchFamily="34" charset="0"/>
                </a:rPr>
                <a:t>€86,467</a:t>
              </a:r>
              <a:endParaRPr lang="en-US" sz="2000" dirty="0">
                <a:solidFill>
                  <a:schemeClr val="bg1"/>
                </a:solidFill>
                <a:latin typeface="Arial Black" panose="020B0A04020102020204" pitchFamily="34" charset="0"/>
              </a:endParaRPr>
            </a:p>
            <a:p>
              <a:pPr lvl="0" algn="l">
                <a:lnSpc>
                  <a:spcPct val="86000"/>
                </a:lnSpc>
                <a:spcBef>
                  <a:spcPts val="600"/>
                </a:spcBef>
                <a:tabLst>
                  <a:tab pos="625475" algn="l"/>
                </a:tabLst>
              </a:pPr>
              <a:r>
                <a:rPr lang="en-US" sz="1000" dirty="0">
                  <a:solidFill>
                    <a:schemeClr val="bg1"/>
                  </a:solidFill>
                  <a:latin typeface="Arial Black" panose="020B0A04020102020204" pitchFamily="34" charset="0"/>
                </a:rPr>
                <a:t>Income	</a:t>
              </a:r>
              <a:r>
                <a:rPr lang="en-US" sz="2000" dirty="0" smtClean="0">
                  <a:solidFill>
                    <a:schemeClr val="bg1"/>
                  </a:solidFill>
                  <a:latin typeface="Arial Black" panose="020B0A04020102020204" pitchFamily="34" charset="0"/>
                </a:rPr>
                <a:t>€3,459 </a:t>
              </a:r>
              <a:r>
                <a:rPr lang="en-US" sz="1000" dirty="0">
                  <a:solidFill>
                    <a:schemeClr val="bg1"/>
                  </a:solidFill>
                  <a:latin typeface="Arial Black" panose="020B0A04020102020204" pitchFamily="34" charset="0"/>
                </a:rPr>
                <a:t>p.a.</a:t>
              </a:r>
              <a:endParaRPr lang="en-GB" sz="1000" dirty="0">
                <a:solidFill>
                  <a:schemeClr val="bg1"/>
                </a:solidFill>
                <a:latin typeface="Arial Black" panose="020B0A04020102020204" pitchFamily="34" charset="0"/>
              </a:endParaRPr>
            </a:p>
          </p:txBody>
        </p:sp>
      </p:grpSp>
      <p:grpSp>
        <p:nvGrpSpPr>
          <p:cNvPr id="41" name="Group 40"/>
          <p:cNvGrpSpPr/>
          <p:nvPr/>
        </p:nvGrpSpPr>
        <p:grpSpPr>
          <a:xfrm>
            <a:off x="5377460" y="5883072"/>
            <a:ext cx="396000" cy="426248"/>
            <a:chOff x="336898" y="5733256"/>
            <a:chExt cx="504056" cy="426248"/>
          </a:xfrm>
          <a:solidFill>
            <a:schemeClr val="tx1">
              <a:lumMod val="50000"/>
              <a:lumOff val="50000"/>
            </a:schemeClr>
          </a:solidFill>
        </p:grpSpPr>
        <p:sp>
          <p:nvSpPr>
            <p:cNvPr id="42" name="Isosceles Triangle 41"/>
            <p:cNvSpPr/>
            <p:nvPr/>
          </p:nvSpPr>
          <p:spPr bwMode="gray">
            <a:xfrm>
              <a:off x="336898" y="5733256"/>
              <a:ext cx="504056" cy="180020"/>
            </a:xfrm>
            <a:prstGeom prst="triangle">
              <a:avLst/>
            </a:prstGeom>
            <a:grpFill/>
            <a:ln>
              <a:noFill/>
            </a:ln>
            <a:effectLst/>
            <a:extLst/>
          </p:spPr>
          <p:txBody>
            <a:bodyPr lIns="0" tIns="0" rIns="0" bIns="0" rtlCol="0" anchor="ctr"/>
            <a:lstStyle/>
            <a:p>
              <a:pPr algn="ctr">
                <a:lnSpc>
                  <a:spcPct val="86000"/>
                </a:lnSpc>
              </a:pPr>
              <a:endParaRPr lang="en-GB" sz="1600">
                <a:solidFill>
                  <a:schemeClr val="bg1"/>
                </a:solidFill>
              </a:endParaRPr>
            </a:p>
          </p:txBody>
        </p:sp>
        <p:sp>
          <p:nvSpPr>
            <p:cNvPr id="43" name="TextBox 42"/>
            <p:cNvSpPr txBox="1"/>
            <p:nvPr/>
          </p:nvSpPr>
          <p:spPr>
            <a:xfrm>
              <a:off x="336898" y="5913283"/>
              <a:ext cx="504056" cy="246221"/>
            </a:xfrm>
            <a:prstGeom prst="rect">
              <a:avLst/>
            </a:prstGeom>
            <a:grpFill/>
          </p:spPr>
          <p:txBody>
            <a:bodyPr wrap="square" lIns="0" tIns="0" rIns="0" bIns="0" rtlCol="0">
              <a:spAutoFit/>
            </a:bodyPr>
            <a:lstStyle/>
            <a:p>
              <a:pPr algn="ctr"/>
              <a:r>
                <a:rPr lang="en-US" sz="1600" dirty="0" smtClean="0">
                  <a:solidFill>
                    <a:schemeClr val="bg1"/>
                  </a:solidFill>
                  <a:latin typeface="Arial Black" panose="020B0A04020102020204" pitchFamily="34" charset="0"/>
                </a:rPr>
                <a:t>60</a:t>
              </a:r>
              <a:endParaRPr lang="en-GB" sz="16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730173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250"/>
                                        <p:tgtEl>
                                          <p:spTgt spid="44">
                                            <p:txEl>
                                              <p:pRg st="0" end="0"/>
                                            </p:txEl>
                                          </p:spTgt>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50"/>
                                        <p:tgtEl>
                                          <p:spTgt spid="28"/>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50"/>
                                        <p:tgtEl>
                                          <p:spTgt spid="2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50"/>
                                        <p:tgtEl>
                                          <p:spTgt spid="22"/>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31" dur="250"/>
                                        <p:tgtEl>
                                          <p:spTgt spid="2">
                                            <p:graphicEl>
                                              <a:chart seriesIdx="0" categoryIdx="-4" bldStep="series"/>
                                            </p:graphic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25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4">
                                            <p:txEl>
                                              <p:pRg st="1" end="1"/>
                                            </p:txEl>
                                          </p:spTgt>
                                        </p:tgtEl>
                                        <p:attrNameLst>
                                          <p:attrName>style.visibility</p:attrName>
                                        </p:attrNameLst>
                                      </p:cBhvr>
                                      <p:to>
                                        <p:strVal val="visible"/>
                                      </p:to>
                                    </p:set>
                                    <p:animEffect transition="in" filter="fade">
                                      <p:cBhvr>
                                        <p:cTn id="40" dur="250"/>
                                        <p:tgtEl>
                                          <p:spTgt spid="44">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50"/>
                                        <p:tgtEl>
                                          <p:spTgt spid="34"/>
                                        </p:tgtEl>
                                      </p:cBhvr>
                                    </p:animEffect>
                                  </p:childTnLst>
                                </p:cTn>
                              </p:par>
                            </p:childTnLst>
                          </p:cTn>
                        </p:par>
                        <p:par>
                          <p:cTn id="44" fill="hold">
                            <p:stCondLst>
                              <p:cond delay="250"/>
                            </p:stCondLst>
                            <p:childTnLst>
                              <p:par>
                                <p:cTn id="45" presetID="10"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50"/>
                                        <p:tgtEl>
                                          <p:spTgt spid="31"/>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5">
                                            <p:graphicEl>
                                              <a:chart seriesIdx="0" categoryIdx="-4" bldStep="series"/>
                                            </p:graphicEl>
                                          </p:spTgt>
                                        </p:tgtEl>
                                        <p:attrNameLst>
                                          <p:attrName>style.visibility</p:attrName>
                                        </p:attrNameLst>
                                      </p:cBhvr>
                                      <p:to>
                                        <p:strVal val="visible"/>
                                      </p:to>
                                    </p:set>
                                    <p:animEffect transition="in" filter="wipe(left)">
                                      <p:cBhvr>
                                        <p:cTn id="51" dur="250"/>
                                        <p:tgtEl>
                                          <p:spTgt spid="45">
                                            <p:graphicEl>
                                              <a:chart seriesIdx="0" categoryIdx="-4" bldStep="series"/>
                                            </p:graphicEl>
                                          </p:spTgt>
                                        </p:tgtEl>
                                      </p:cBhvr>
                                    </p:animEffect>
                                  </p:childTnLst>
                                </p:cTn>
                              </p:par>
                            </p:childTnLst>
                          </p:cTn>
                        </p:par>
                        <p:par>
                          <p:cTn id="52" fill="hold">
                            <p:stCondLst>
                              <p:cond delay="750"/>
                            </p:stCondLst>
                            <p:childTnLst>
                              <p:par>
                                <p:cTn id="53" presetID="22" presetClass="entr" presetSubtype="8"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25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4">
                                            <p:txEl>
                                              <p:pRg st="2" end="2"/>
                                            </p:txEl>
                                          </p:spTgt>
                                        </p:tgtEl>
                                        <p:attrNameLst>
                                          <p:attrName>style.visibility</p:attrName>
                                        </p:attrNameLst>
                                      </p:cBhvr>
                                      <p:to>
                                        <p:strVal val="visible"/>
                                      </p:to>
                                    </p:set>
                                    <p:animEffect transition="in" filter="fade">
                                      <p:cBhvr>
                                        <p:cTn id="60" dur="250"/>
                                        <p:tgtEl>
                                          <p:spTgt spid="44">
                                            <p:txEl>
                                              <p:pRg st="2" end="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Sub>
          <a:bldChart bld="series" animBg="0"/>
        </p:bldSub>
      </p:bldGraphic>
      <p:bldGraphic spid="2" grpId="0">
        <p:bldSub>
          <a:bldChart bld="series" animBg="0"/>
        </p:bldSub>
      </p:bldGraphic>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body" idx="1"/>
          </p:nvPr>
        </p:nvSpPr>
        <p:spPr/>
        <p:txBody>
          <a:bodyPr/>
          <a:lstStyle/>
          <a:p>
            <a:pPr eaLnBrk="1" hangingPunct="1"/>
            <a:r>
              <a:rPr lang="en-GB" dirty="0" smtClean="0"/>
              <a:t>Your personal circumstances </a:t>
            </a:r>
          </a:p>
          <a:p>
            <a:pPr eaLnBrk="1" hangingPunct="1"/>
            <a:r>
              <a:rPr lang="en-AU" dirty="0" smtClean="0"/>
              <a:t>Your investment timeframe</a:t>
            </a:r>
          </a:p>
          <a:p>
            <a:pPr eaLnBrk="1" hangingPunct="1"/>
            <a:r>
              <a:rPr lang="en-AU" dirty="0" smtClean="0"/>
              <a:t>Your attitude to risk  </a:t>
            </a:r>
          </a:p>
          <a:p>
            <a:pPr eaLnBrk="1" hangingPunct="1"/>
            <a:r>
              <a:rPr lang="en-US" dirty="0" smtClean="0"/>
              <a:t>Your attitude to short-term loss</a:t>
            </a:r>
          </a:p>
          <a:p>
            <a:pPr eaLnBrk="1" hangingPunct="1"/>
            <a:r>
              <a:rPr lang="en-GB" dirty="0" smtClean="0"/>
              <a:t>Your retirement objectives</a:t>
            </a:r>
          </a:p>
          <a:p>
            <a:pPr marL="0" indent="0" eaLnBrk="1" hangingPunct="1">
              <a:buNone/>
            </a:pPr>
            <a:endParaRPr lang="en-GB" dirty="0"/>
          </a:p>
          <a:p>
            <a:pPr marL="0" indent="0" eaLnBrk="1" hangingPunct="1">
              <a:buNone/>
            </a:pPr>
            <a:r>
              <a:rPr lang="en-GB" b="1" dirty="0" smtClean="0"/>
              <a:t>Do you know which fund(s) your contributions are invested in?</a:t>
            </a:r>
          </a:p>
        </p:txBody>
      </p:sp>
      <p:sp>
        <p:nvSpPr>
          <p:cNvPr id="25605" name="Rectangle 4"/>
          <p:cNvSpPr>
            <a:spLocks noGrp="1" noChangeArrowheads="1"/>
          </p:cNvSpPr>
          <p:nvPr>
            <p:ph type="title"/>
          </p:nvPr>
        </p:nvSpPr>
        <p:spPr/>
        <p:txBody>
          <a:bodyPr/>
          <a:lstStyle/>
          <a:p>
            <a:pPr eaLnBrk="1" hangingPunct="1"/>
            <a:r>
              <a:rPr lang="en-GB" smtClean="0"/>
              <a:t>WHAT SHOULD YOU CONSIDER WHEN MAKING INVESTMENT DECISIONS?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lstStyle/>
          <a:p>
            <a:r>
              <a:rPr lang="en-IE" dirty="0"/>
              <a:t>GROWING YOUR RETIREMENT ACCOUNT</a:t>
            </a:r>
            <a:br>
              <a:rPr lang="en-IE" dirty="0"/>
            </a:br>
            <a:r>
              <a:rPr lang="en-GB" dirty="0" smtClean="0">
                <a:solidFill>
                  <a:schemeClr val="accent2"/>
                </a:solidFill>
              </a:rPr>
              <a:t>THE FUNCTION OF DIFFERENT INVESTMENT OPTIONS</a:t>
            </a:r>
          </a:p>
        </p:txBody>
      </p:sp>
      <p:graphicFrame>
        <p:nvGraphicFramePr>
          <p:cNvPr id="113" name="Chart 112"/>
          <p:cNvGraphicFramePr/>
          <p:nvPr>
            <p:extLst>
              <p:ext uri="{D42A27DB-BD31-4B8C-83A1-F6EECF244321}">
                <p14:modId xmlns:p14="http://schemas.microsoft.com/office/powerpoint/2010/main" val="2520562541"/>
              </p:ext>
            </p:extLst>
          </p:nvPr>
        </p:nvGraphicFramePr>
        <p:xfrm>
          <a:off x="235214" y="3140968"/>
          <a:ext cx="8904023" cy="3169696"/>
        </p:xfrm>
        <a:graphic>
          <a:graphicData uri="http://schemas.openxmlformats.org/drawingml/2006/chart">
            <c:chart xmlns:c="http://schemas.openxmlformats.org/drawingml/2006/chart" xmlns:r="http://schemas.openxmlformats.org/officeDocument/2006/relationships" r:id="rId2"/>
          </a:graphicData>
        </a:graphic>
      </p:graphicFrame>
      <p:grpSp>
        <p:nvGrpSpPr>
          <p:cNvPr id="23" name="Group 4"/>
          <p:cNvGrpSpPr>
            <a:grpSpLocks noChangeAspect="1"/>
          </p:cNvGrpSpPr>
          <p:nvPr/>
        </p:nvGrpSpPr>
        <p:grpSpPr bwMode="auto">
          <a:xfrm>
            <a:off x="481013" y="1412875"/>
            <a:ext cx="747712" cy="1079500"/>
            <a:chOff x="303" y="890"/>
            <a:chExt cx="471" cy="680"/>
          </a:xfrm>
        </p:grpSpPr>
        <p:sp>
          <p:nvSpPr>
            <p:cNvPr id="24" name="AutoShape 3"/>
            <p:cNvSpPr>
              <a:spLocks noChangeAspect="1" noChangeArrowheads="1" noTextEdit="1"/>
            </p:cNvSpPr>
            <p:nvPr/>
          </p:nvSpPr>
          <p:spPr bwMode="auto">
            <a:xfrm>
              <a:off x="303" y="890"/>
              <a:ext cx="471"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 name="Freeform 5"/>
            <p:cNvSpPr>
              <a:spLocks/>
            </p:cNvSpPr>
            <p:nvPr/>
          </p:nvSpPr>
          <p:spPr bwMode="auto">
            <a:xfrm>
              <a:off x="303" y="1413"/>
              <a:ext cx="471" cy="157"/>
            </a:xfrm>
            <a:custGeom>
              <a:avLst/>
              <a:gdLst>
                <a:gd name="T0" fmla="*/ 8006 w 8007"/>
                <a:gd name="T1" fmla="*/ 2246 h 2668"/>
                <a:gd name="T2" fmla="*/ 7998 w 8007"/>
                <a:gd name="T3" fmla="*/ 2313 h 2668"/>
                <a:gd name="T4" fmla="*/ 7980 w 8007"/>
                <a:gd name="T5" fmla="*/ 2376 h 2668"/>
                <a:gd name="T6" fmla="*/ 7953 w 8007"/>
                <a:gd name="T7" fmla="*/ 2435 h 2668"/>
                <a:gd name="T8" fmla="*/ 7918 w 8007"/>
                <a:gd name="T9" fmla="*/ 2489 h 2668"/>
                <a:gd name="T10" fmla="*/ 7876 w 8007"/>
                <a:gd name="T11" fmla="*/ 2538 h 2668"/>
                <a:gd name="T12" fmla="*/ 7828 w 8007"/>
                <a:gd name="T13" fmla="*/ 2579 h 2668"/>
                <a:gd name="T14" fmla="*/ 7774 w 8007"/>
                <a:gd name="T15" fmla="*/ 2614 h 2668"/>
                <a:gd name="T16" fmla="*/ 7715 w 8007"/>
                <a:gd name="T17" fmla="*/ 2641 h 2668"/>
                <a:gd name="T18" fmla="*/ 7651 w 8007"/>
                <a:gd name="T19" fmla="*/ 2659 h 2668"/>
                <a:gd name="T20" fmla="*/ 7585 w 8007"/>
                <a:gd name="T21" fmla="*/ 2667 h 2668"/>
                <a:gd name="T22" fmla="*/ 445 w 8007"/>
                <a:gd name="T23" fmla="*/ 2668 h 2668"/>
                <a:gd name="T24" fmla="*/ 377 w 8007"/>
                <a:gd name="T25" fmla="*/ 2662 h 2668"/>
                <a:gd name="T26" fmla="*/ 313 w 8007"/>
                <a:gd name="T27" fmla="*/ 2648 h 2668"/>
                <a:gd name="T28" fmla="*/ 252 w 8007"/>
                <a:gd name="T29" fmla="*/ 2624 h 2668"/>
                <a:gd name="T30" fmla="*/ 196 w 8007"/>
                <a:gd name="T31" fmla="*/ 2592 h 2668"/>
                <a:gd name="T32" fmla="*/ 146 w 8007"/>
                <a:gd name="T33" fmla="*/ 2552 h 2668"/>
                <a:gd name="T34" fmla="*/ 102 w 8007"/>
                <a:gd name="T35" fmla="*/ 2506 h 2668"/>
                <a:gd name="T36" fmla="*/ 64 w 8007"/>
                <a:gd name="T37" fmla="*/ 2454 h 2668"/>
                <a:gd name="T38" fmla="*/ 35 w 8007"/>
                <a:gd name="T39" fmla="*/ 2396 h 2668"/>
                <a:gd name="T40" fmla="*/ 14 w 8007"/>
                <a:gd name="T41" fmla="*/ 2335 h 2668"/>
                <a:gd name="T42" fmla="*/ 2 w 8007"/>
                <a:gd name="T43" fmla="*/ 2269 h 2668"/>
                <a:gd name="T44" fmla="*/ 0 w 8007"/>
                <a:gd name="T45" fmla="*/ 445 h 2668"/>
                <a:gd name="T46" fmla="*/ 2 w 8007"/>
                <a:gd name="T47" fmla="*/ 399 h 2668"/>
                <a:gd name="T48" fmla="*/ 14 w 8007"/>
                <a:gd name="T49" fmla="*/ 333 h 2668"/>
                <a:gd name="T50" fmla="*/ 35 w 8007"/>
                <a:gd name="T51" fmla="*/ 272 h 2668"/>
                <a:gd name="T52" fmla="*/ 64 w 8007"/>
                <a:gd name="T53" fmla="*/ 214 h 2668"/>
                <a:gd name="T54" fmla="*/ 102 w 8007"/>
                <a:gd name="T55" fmla="*/ 162 h 2668"/>
                <a:gd name="T56" fmla="*/ 146 w 8007"/>
                <a:gd name="T57" fmla="*/ 116 h 2668"/>
                <a:gd name="T58" fmla="*/ 196 w 8007"/>
                <a:gd name="T59" fmla="*/ 76 h 2668"/>
                <a:gd name="T60" fmla="*/ 252 w 8007"/>
                <a:gd name="T61" fmla="*/ 44 h 2668"/>
                <a:gd name="T62" fmla="*/ 313 w 8007"/>
                <a:gd name="T63" fmla="*/ 20 h 2668"/>
                <a:gd name="T64" fmla="*/ 377 w 8007"/>
                <a:gd name="T65" fmla="*/ 5 h 2668"/>
                <a:gd name="T66" fmla="*/ 445 w 8007"/>
                <a:gd name="T67" fmla="*/ 0 h 2668"/>
                <a:gd name="T68" fmla="*/ 7585 w 8007"/>
                <a:gd name="T69" fmla="*/ 1 h 2668"/>
                <a:gd name="T70" fmla="*/ 7651 w 8007"/>
                <a:gd name="T71" fmla="*/ 9 h 2668"/>
                <a:gd name="T72" fmla="*/ 7715 w 8007"/>
                <a:gd name="T73" fmla="*/ 27 h 2668"/>
                <a:gd name="T74" fmla="*/ 7774 w 8007"/>
                <a:gd name="T75" fmla="*/ 54 h 2668"/>
                <a:gd name="T76" fmla="*/ 7828 w 8007"/>
                <a:gd name="T77" fmla="*/ 89 h 2668"/>
                <a:gd name="T78" fmla="*/ 7876 w 8007"/>
                <a:gd name="T79" fmla="*/ 130 h 2668"/>
                <a:gd name="T80" fmla="*/ 7918 w 8007"/>
                <a:gd name="T81" fmla="*/ 179 h 2668"/>
                <a:gd name="T82" fmla="*/ 7953 w 8007"/>
                <a:gd name="T83" fmla="*/ 233 h 2668"/>
                <a:gd name="T84" fmla="*/ 7980 w 8007"/>
                <a:gd name="T85" fmla="*/ 292 h 2668"/>
                <a:gd name="T86" fmla="*/ 7998 w 8007"/>
                <a:gd name="T87" fmla="*/ 355 h 2668"/>
                <a:gd name="T88" fmla="*/ 8006 w 8007"/>
                <a:gd name="T89" fmla="*/ 422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07" h="2668">
                  <a:moveTo>
                    <a:pt x="8007" y="2224"/>
                  </a:moveTo>
                  <a:lnTo>
                    <a:pt x="8007" y="2224"/>
                  </a:lnTo>
                  <a:lnTo>
                    <a:pt x="8006" y="2246"/>
                  </a:lnTo>
                  <a:lnTo>
                    <a:pt x="8005" y="2269"/>
                  </a:lnTo>
                  <a:lnTo>
                    <a:pt x="8002" y="2291"/>
                  </a:lnTo>
                  <a:lnTo>
                    <a:pt x="7998" y="2313"/>
                  </a:lnTo>
                  <a:lnTo>
                    <a:pt x="7993" y="2335"/>
                  </a:lnTo>
                  <a:lnTo>
                    <a:pt x="7987" y="2356"/>
                  </a:lnTo>
                  <a:lnTo>
                    <a:pt x="7980" y="2376"/>
                  </a:lnTo>
                  <a:lnTo>
                    <a:pt x="7972" y="2396"/>
                  </a:lnTo>
                  <a:lnTo>
                    <a:pt x="7963" y="2416"/>
                  </a:lnTo>
                  <a:lnTo>
                    <a:pt x="7953" y="2435"/>
                  </a:lnTo>
                  <a:lnTo>
                    <a:pt x="7942" y="2454"/>
                  </a:lnTo>
                  <a:lnTo>
                    <a:pt x="7931" y="2472"/>
                  </a:lnTo>
                  <a:lnTo>
                    <a:pt x="7918" y="2489"/>
                  </a:lnTo>
                  <a:lnTo>
                    <a:pt x="7905" y="2506"/>
                  </a:lnTo>
                  <a:lnTo>
                    <a:pt x="7891" y="2522"/>
                  </a:lnTo>
                  <a:lnTo>
                    <a:pt x="7876" y="2538"/>
                  </a:lnTo>
                  <a:lnTo>
                    <a:pt x="7861" y="2552"/>
                  </a:lnTo>
                  <a:lnTo>
                    <a:pt x="7845" y="2566"/>
                  </a:lnTo>
                  <a:lnTo>
                    <a:pt x="7828" y="2579"/>
                  </a:lnTo>
                  <a:lnTo>
                    <a:pt x="7810" y="2592"/>
                  </a:lnTo>
                  <a:lnTo>
                    <a:pt x="7792" y="2603"/>
                  </a:lnTo>
                  <a:lnTo>
                    <a:pt x="7774" y="2614"/>
                  </a:lnTo>
                  <a:lnTo>
                    <a:pt x="7755" y="2624"/>
                  </a:lnTo>
                  <a:lnTo>
                    <a:pt x="7735" y="2633"/>
                  </a:lnTo>
                  <a:lnTo>
                    <a:pt x="7715" y="2641"/>
                  </a:lnTo>
                  <a:lnTo>
                    <a:pt x="7694" y="2648"/>
                  </a:lnTo>
                  <a:lnTo>
                    <a:pt x="7673" y="2654"/>
                  </a:lnTo>
                  <a:lnTo>
                    <a:pt x="7651" y="2659"/>
                  </a:lnTo>
                  <a:lnTo>
                    <a:pt x="7629" y="2662"/>
                  </a:lnTo>
                  <a:lnTo>
                    <a:pt x="7607" y="2665"/>
                  </a:lnTo>
                  <a:lnTo>
                    <a:pt x="7585" y="2667"/>
                  </a:lnTo>
                  <a:lnTo>
                    <a:pt x="7562" y="2668"/>
                  </a:lnTo>
                  <a:lnTo>
                    <a:pt x="445" y="2668"/>
                  </a:lnTo>
                  <a:lnTo>
                    <a:pt x="445" y="2668"/>
                  </a:lnTo>
                  <a:lnTo>
                    <a:pt x="422" y="2667"/>
                  </a:lnTo>
                  <a:lnTo>
                    <a:pt x="399" y="2665"/>
                  </a:lnTo>
                  <a:lnTo>
                    <a:pt x="377" y="2662"/>
                  </a:lnTo>
                  <a:lnTo>
                    <a:pt x="355" y="2659"/>
                  </a:lnTo>
                  <a:lnTo>
                    <a:pt x="334" y="2654"/>
                  </a:lnTo>
                  <a:lnTo>
                    <a:pt x="313" y="2648"/>
                  </a:lnTo>
                  <a:lnTo>
                    <a:pt x="292" y="2641"/>
                  </a:lnTo>
                  <a:lnTo>
                    <a:pt x="272" y="2633"/>
                  </a:lnTo>
                  <a:lnTo>
                    <a:pt x="252" y="2624"/>
                  </a:lnTo>
                  <a:lnTo>
                    <a:pt x="233" y="2614"/>
                  </a:lnTo>
                  <a:lnTo>
                    <a:pt x="214" y="2603"/>
                  </a:lnTo>
                  <a:lnTo>
                    <a:pt x="196" y="2592"/>
                  </a:lnTo>
                  <a:lnTo>
                    <a:pt x="179" y="2579"/>
                  </a:lnTo>
                  <a:lnTo>
                    <a:pt x="162" y="2566"/>
                  </a:lnTo>
                  <a:lnTo>
                    <a:pt x="146" y="2552"/>
                  </a:lnTo>
                  <a:lnTo>
                    <a:pt x="130" y="2538"/>
                  </a:lnTo>
                  <a:lnTo>
                    <a:pt x="116" y="2522"/>
                  </a:lnTo>
                  <a:lnTo>
                    <a:pt x="102" y="2506"/>
                  </a:lnTo>
                  <a:lnTo>
                    <a:pt x="88" y="2489"/>
                  </a:lnTo>
                  <a:lnTo>
                    <a:pt x="76" y="2472"/>
                  </a:lnTo>
                  <a:lnTo>
                    <a:pt x="64" y="2454"/>
                  </a:lnTo>
                  <a:lnTo>
                    <a:pt x="54" y="2435"/>
                  </a:lnTo>
                  <a:lnTo>
                    <a:pt x="44" y="2416"/>
                  </a:lnTo>
                  <a:lnTo>
                    <a:pt x="35" y="2396"/>
                  </a:lnTo>
                  <a:lnTo>
                    <a:pt x="27" y="2376"/>
                  </a:lnTo>
                  <a:lnTo>
                    <a:pt x="20" y="2356"/>
                  </a:lnTo>
                  <a:lnTo>
                    <a:pt x="14" y="2335"/>
                  </a:lnTo>
                  <a:lnTo>
                    <a:pt x="9" y="2313"/>
                  </a:lnTo>
                  <a:lnTo>
                    <a:pt x="5" y="2291"/>
                  </a:lnTo>
                  <a:lnTo>
                    <a:pt x="2" y="2269"/>
                  </a:lnTo>
                  <a:lnTo>
                    <a:pt x="1" y="2246"/>
                  </a:lnTo>
                  <a:lnTo>
                    <a:pt x="0" y="2224"/>
                  </a:lnTo>
                  <a:lnTo>
                    <a:pt x="0" y="445"/>
                  </a:lnTo>
                  <a:lnTo>
                    <a:pt x="0" y="445"/>
                  </a:lnTo>
                  <a:lnTo>
                    <a:pt x="1" y="422"/>
                  </a:lnTo>
                  <a:lnTo>
                    <a:pt x="2" y="399"/>
                  </a:lnTo>
                  <a:lnTo>
                    <a:pt x="5" y="377"/>
                  </a:lnTo>
                  <a:lnTo>
                    <a:pt x="9" y="355"/>
                  </a:lnTo>
                  <a:lnTo>
                    <a:pt x="14" y="333"/>
                  </a:lnTo>
                  <a:lnTo>
                    <a:pt x="20" y="312"/>
                  </a:lnTo>
                  <a:lnTo>
                    <a:pt x="27" y="292"/>
                  </a:lnTo>
                  <a:lnTo>
                    <a:pt x="35" y="272"/>
                  </a:lnTo>
                  <a:lnTo>
                    <a:pt x="44" y="252"/>
                  </a:lnTo>
                  <a:lnTo>
                    <a:pt x="54" y="233"/>
                  </a:lnTo>
                  <a:lnTo>
                    <a:pt x="64" y="214"/>
                  </a:lnTo>
                  <a:lnTo>
                    <a:pt x="76" y="196"/>
                  </a:lnTo>
                  <a:lnTo>
                    <a:pt x="88" y="179"/>
                  </a:lnTo>
                  <a:lnTo>
                    <a:pt x="102" y="162"/>
                  </a:lnTo>
                  <a:lnTo>
                    <a:pt x="116" y="146"/>
                  </a:lnTo>
                  <a:lnTo>
                    <a:pt x="130" y="130"/>
                  </a:lnTo>
                  <a:lnTo>
                    <a:pt x="146" y="116"/>
                  </a:lnTo>
                  <a:lnTo>
                    <a:pt x="162" y="102"/>
                  </a:lnTo>
                  <a:lnTo>
                    <a:pt x="179" y="89"/>
                  </a:lnTo>
                  <a:lnTo>
                    <a:pt x="196" y="76"/>
                  </a:lnTo>
                  <a:lnTo>
                    <a:pt x="214" y="65"/>
                  </a:lnTo>
                  <a:lnTo>
                    <a:pt x="233" y="54"/>
                  </a:lnTo>
                  <a:lnTo>
                    <a:pt x="252" y="44"/>
                  </a:lnTo>
                  <a:lnTo>
                    <a:pt x="272" y="35"/>
                  </a:lnTo>
                  <a:lnTo>
                    <a:pt x="292" y="27"/>
                  </a:lnTo>
                  <a:lnTo>
                    <a:pt x="313" y="20"/>
                  </a:lnTo>
                  <a:lnTo>
                    <a:pt x="334" y="14"/>
                  </a:lnTo>
                  <a:lnTo>
                    <a:pt x="355" y="9"/>
                  </a:lnTo>
                  <a:lnTo>
                    <a:pt x="377" y="5"/>
                  </a:lnTo>
                  <a:lnTo>
                    <a:pt x="399" y="3"/>
                  </a:lnTo>
                  <a:lnTo>
                    <a:pt x="422" y="1"/>
                  </a:lnTo>
                  <a:lnTo>
                    <a:pt x="445" y="0"/>
                  </a:lnTo>
                  <a:lnTo>
                    <a:pt x="7562" y="0"/>
                  </a:lnTo>
                  <a:lnTo>
                    <a:pt x="7562" y="0"/>
                  </a:lnTo>
                  <a:lnTo>
                    <a:pt x="7585" y="1"/>
                  </a:lnTo>
                  <a:lnTo>
                    <a:pt x="7607" y="3"/>
                  </a:lnTo>
                  <a:lnTo>
                    <a:pt x="7629" y="5"/>
                  </a:lnTo>
                  <a:lnTo>
                    <a:pt x="7651" y="9"/>
                  </a:lnTo>
                  <a:lnTo>
                    <a:pt x="7673" y="14"/>
                  </a:lnTo>
                  <a:lnTo>
                    <a:pt x="7694" y="20"/>
                  </a:lnTo>
                  <a:lnTo>
                    <a:pt x="7715" y="27"/>
                  </a:lnTo>
                  <a:lnTo>
                    <a:pt x="7735" y="35"/>
                  </a:lnTo>
                  <a:lnTo>
                    <a:pt x="7755" y="44"/>
                  </a:lnTo>
                  <a:lnTo>
                    <a:pt x="7774" y="54"/>
                  </a:lnTo>
                  <a:lnTo>
                    <a:pt x="7792" y="65"/>
                  </a:lnTo>
                  <a:lnTo>
                    <a:pt x="7810" y="76"/>
                  </a:lnTo>
                  <a:lnTo>
                    <a:pt x="7828" y="89"/>
                  </a:lnTo>
                  <a:lnTo>
                    <a:pt x="7845" y="102"/>
                  </a:lnTo>
                  <a:lnTo>
                    <a:pt x="7861" y="116"/>
                  </a:lnTo>
                  <a:lnTo>
                    <a:pt x="7876" y="130"/>
                  </a:lnTo>
                  <a:lnTo>
                    <a:pt x="7891" y="146"/>
                  </a:lnTo>
                  <a:lnTo>
                    <a:pt x="7905" y="162"/>
                  </a:lnTo>
                  <a:lnTo>
                    <a:pt x="7918" y="179"/>
                  </a:lnTo>
                  <a:lnTo>
                    <a:pt x="7931" y="196"/>
                  </a:lnTo>
                  <a:lnTo>
                    <a:pt x="7942" y="214"/>
                  </a:lnTo>
                  <a:lnTo>
                    <a:pt x="7953" y="233"/>
                  </a:lnTo>
                  <a:lnTo>
                    <a:pt x="7963" y="252"/>
                  </a:lnTo>
                  <a:lnTo>
                    <a:pt x="7972" y="272"/>
                  </a:lnTo>
                  <a:lnTo>
                    <a:pt x="7980" y="292"/>
                  </a:lnTo>
                  <a:lnTo>
                    <a:pt x="7987" y="312"/>
                  </a:lnTo>
                  <a:lnTo>
                    <a:pt x="7993" y="333"/>
                  </a:lnTo>
                  <a:lnTo>
                    <a:pt x="7998" y="355"/>
                  </a:lnTo>
                  <a:lnTo>
                    <a:pt x="8002" y="377"/>
                  </a:lnTo>
                  <a:lnTo>
                    <a:pt x="8005" y="399"/>
                  </a:lnTo>
                  <a:lnTo>
                    <a:pt x="8006" y="422"/>
                  </a:lnTo>
                  <a:lnTo>
                    <a:pt x="8007" y="445"/>
                  </a:lnTo>
                  <a:lnTo>
                    <a:pt x="8007" y="22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Freeform 6"/>
            <p:cNvSpPr>
              <a:spLocks/>
            </p:cNvSpPr>
            <p:nvPr/>
          </p:nvSpPr>
          <p:spPr bwMode="auto">
            <a:xfrm>
              <a:off x="303" y="890"/>
              <a:ext cx="471" cy="471"/>
            </a:xfrm>
            <a:custGeom>
              <a:avLst/>
              <a:gdLst>
                <a:gd name="T0" fmla="*/ 8005 w 8006"/>
                <a:gd name="T1" fmla="*/ 422 h 8000"/>
                <a:gd name="T2" fmla="*/ 7994 w 8006"/>
                <a:gd name="T3" fmla="*/ 339 h 8000"/>
                <a:gd name="T4" fmla="*/ 7972 w 8006"/>
                <a:gd name="T5" fmla="*/ 270 h 8000"/>
                <a:gd name="T6" fmla="*/ 7929 w 8006"/>
                <a:gd name="T7" fmla="*/ 192 h 8000"/>
                <a:gd name="T8" fmla="*/ 7887 w 8006"/>
                <a:gd name="T9" fmla="*/ 137 h 8000"/>
                <a:gd name="T10" fmla="*/ 7878 w 8006"/>
                <a:gd name="T11" fmla="*/ 128 h 8000"/>
                <a:gd name="T12" fmla="*/ 7830 w 8006"/>
                <a:gd name="T13" fmla="*/ 88 h 8000"/>
                <a:gd name="T14" fmla="*/ 7748 w 8006"/>
                <a:gd name="T15" fmla="*/ 39 h 8000"/>
                <a:gd name="T16" fmla="*/ 7679 w 8006"/>
                <a:gd name="T17" fmla="*/ 15 h 8000"/>
                <a:gd name="T18" fmla="*/ 7596 w 8006"/>
                <a:gd name="T19" fmla="*/ 2 h 8000"/>
                <a:gd name="T20" fmla="*/ 7512 w 8006"/>
                <a:gd name="T21" fmla="*/ 4 h 8000"/>
                <a:gd name="T22" fmla="*/ 7444 w 8006"/>
                <a:gd name="T23" fmla="*/ 19 h 8000"/>
                <a:gd name="T24" fmla="*/ 6004 w 8006"/>
                <a:gd name="T25" fmla="*/ 399 h 8000"/>
                <a:gd name="T26" fmla="*/ 5751 w 8006"/>
                <a:gd name="T27" fmla="*/ 514 h 8000"/>
                <a:gd name="T28" fmla="*/ 5621 w 8006"/>
                <a:gd name="T29" fmla="*/ 658 h 8000"/>
                <a:gd name="T30" fmla="*/ 5584 w 8006"/>
                <a:gd name="T31" fmla="*/ 756 h 8000"/>
                <a:gd name="T32" fmla="*/ 5576 w 8006"/>
                <a:gd name="T33" fmla="*/ 861 h 8000"/>
                <a:gd name="T34" fmla="*/ 5649 w 8006"/>
                <a:gd name="T35" fmla="*/ 1085 h 8000"/>
                <a:gd name="T36" fmla="*/ 4895 w 8006"/>
                <a:gd name="T37" fmla="*/ 2357 h 8000"/>
                <a:gd name="T38" fmla="*/ 3726 w 8006"/>
                <a:gd name="T39" fmla="*/ 2386 h 8000"/>
                <a:gd name="T40" fmla="*/ 3531 w 8006"/>
                <a:gd name="T41" fmla="*/ 2490 h 8000"/>
                <a:gd name="T42" fmla="*/ 3429 w 8006"/>
                <a:gd name="T43" fmla="*/ 2634 h 8000"/>
                <a:gd name="T44" fmla="*/ 1600 w 8006"/>
                <a:gd name="T45" fmla="*/ 4323 h 8000"/>
                <a:gd name="T46" fmla="*/ 1433 w 8006"/>
                <a:gd name="T47" fmla="*/ 4421 h 8000"/>
                <a:gd name="T48" fmla="*/ 40 w 8006"/>
                <a:gd name="T49" fmla="*/ 7378 h 8000"/>
                <a:gd name="T50" fmla="*/ 22 w 8006"/>
                <a:gd name="T51" fmla="*/ 7429 h 8000"/>
                <a:gd name="T52" fmla="*/ 6 w 8006"/>
                <a:gd name="T53" fmla="*/ 7501 h 8000"/>
                <a:gd name="T54" fmla="*/ 1 w 8006"/>
                <a:gd name="T55" fmla="*/ 7574 h 8000"/>
                <a:gd name="T56" fmla="*/ 13 w 8006"/>
                <a:gd name="T57" fmla="*/ 7661 h 8000"/>
                <a:gd name="T58" fmla="*/ 50 w 8006"/>
                <a:gd name="T59" fmla="*/ 7761 h 8000"/>
                <a:gd name="T60" fmla="*/ 96 w 8006"/>
                <a:gd name="T61" fmla="*/ 7831 h 8000"/>
                <a:gd name="T62" fmla="*/ 171 w 8006"/>
                <a:gd name="T63" fmla="*/ 7907 h 8000"/>
                <a:gd name="T64" fmla="*/ 245 w 8006"/>
                <a:gd name="T65" fmla="*/ 7953 h 8000"/>
                <a:gd name="T66" fmla="*/ 317 w 8006"/>
                <a:gd name="T67" fmla="*/ 7981 h 8000"/>
                <a:gd name="T68" fmla="*/ 414 w 8006"/>
                <a:gd name="T69" fmla="*/ 7999 h 8000"/>
                <a:gd name="T70" fmla="*/ 439 w 8006"/>
                <a:gd name="T71" fmla="*/ 8000 h 8000"/>
                <a:gd name="T72" fmla="*/ 540 w 8006"/>
                <a:gd name="T73" fmla="*/ 7987 h 8000"/>
                <a:gd name="T74" fmla="*/ 615 w 8006"/>
                <a:gd name="T75" fmla="*/ 7963 h 8000"/>
                <a:gd name="T76" fmla="*/ 696 w 8006"/>
                <a:gd name="T77" fmla="*/ 7916 h 8000"/>
                <a:gd name="T78" fmla="*/ 778 w 8006"/>
                <a:gd name="T79" fmla="*/ 7840 h 8000"/>
                <a:gd name="T80" fmla="*/ 823 w 8006"/>
                <a:gd name="T81" fmla="*/ 7775 h 8000"/>
                <a:gd name="T82" fmla="*/ 2030 w 8006"/>
                <a:gd name="T83" fmla="*/ 5149 h 8000"/>
                <a:gd name="T84" fmla="*/ 3313 w 8006"/>
                <a:gd name="T85" fmla="*/ 4978 h 8000"/>
                <a:gd name="T86" fmla="*/ 3471 w 8006"/>
                <a:gd name="T87" fmla="*/ 4849 h 8000"/>
                <a:gd name="T88" fmla="*/ 5079 w 8006"/>
                <a:gd name="T89" fmla="*/ 3232 h 8000"/>
                <a:gd name="T90" fmla="*/ 5220 w 8006"/>
                <a:gd name="T91" fmla="*/ 3207 h 8000"/>
                <a:gd name="T92" fmla="*/ 5343 w 8006"/>
                <a:gd name="T93" fmla="*/ 3139 h 8000"/>
                <a:gd name="T94" fmla="*/ 6823 w 8006"/>
                <a:gd name="T95" fmla="*/ 2287 h 8000"/>
                <a:gd name="T96" fmla="*/ 7050 w 8006"/>
                <a:gd name="T97" fmla="*/ 2413 h 8000"/>
                <a:gd name="T98" fmla="*/ 7205 w 8006"/>
                <a:gd name="T99" fmla="*/ 2429 h 8000"/>
                <a:gd name="T100" fmla="*/ 7306 w 8006"/>
                <a:gd name="T101" fmla="*/ 2404 h 8000"/>
                <a:gd name="T102" fmla="*/ 7423 w 8006"/>
                <a:gd name="T103" fmla="*/ 2329 h 8000"/>
                <a:gd name="T104" fmla="*/ 7566 w 8006"/>
                <a:gd name="T105" fmla="*/ 2123 h 8000"/>
                <a:gd name="T106" fmla="*/ 7979 w 8006"/>
                <a:gd name="T107" fmla="*/ 610 h 8000"/>
                <a:gd name="T108" fmla="*/ 7999 w 8006"/>
                <a:gd name="T109" fmla="*/ 518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06" h="8000">
                  <a:moveTo>
                    <a:pt x="8003" y="482"/>
                  </a:moveTo>
                  <a:lnTo>
                    <a:pt x="8003" y="482"/>
                  </a:lnTo>
                  <a:lnTo>
                    <a:pt x="8005" y="464"/>
                  </a:lnTo>
                  <a:lnTo>
                    <a:pt x="8006" y="446"/>
                  </a:lnTo>
                  <a:lnTo>
                    <a:pt x="8006" y="446"/>
                  </a:lnTo>
                  <a:lnTo>
                    <a:pt x="8006" y="434"/>
                  </a:lnTo>
                  <a:lnTo>
                    <a:pt x="8005" y="422"/>
                  </a:lnTo>
                  <a:lnTo>
                    <a:pt x="8003" y="399"/>
                  </a:lnTo>
                  <a:lnTo>
                    <a:pt x="8003" y="399"/>
                  </a:lnTo>
                  <a:lnTo>
                    <a:pt x="8002" y="380"/>
                  </a:lnTo>
                  <a:lnTo>
                    <a:pt x="7999" y="362"/>
                  </a:lnTo>
                  <a:lnTo>
                    <a:pt x="7999" y="362"/>
                  </a:lnTo>
                  <a:lnTo>
                    <a:pt x="7997" y="350"/>
                  </a:lnTo>
                  <a:lnTo>
                    <a:pt x="7994" y="339"/>
                  </a:lnTo>
                  <a:lnTo>
                    <a:pt x="7988" y="317"/>
                  </a:lnTo>
                  <a:lnTo>
                    <a:pt x="7988" y="317"/>
                  </a:lnTo>
                  <a:lnTo>
                    <a:pt x="7983" y="298"/>
                  </a:lnTo>
                  <a:lnTo>
                    <a:pt x="7980" y="289"/>
                  </a:lnTo>
                  <a:lnTo>
                    <a:pt x="7977" y="280"/>
                  </a:lnTo>
                  <a:lnTo>
                    <a:pt x="7977" y="280"/>
                  </a:lnTo>
                  <a:lnTo>
                    <a:pt x="7972" y="270"/>
                  </a:lnTo>
                  <a:lnTo>
                    <a:pt x="7967" y="259"/>
                  </a:lnTo>
                  <a:lnTo>
                    <a:pt x="7956" y="239"/>
                  </a:lnTo>
                  <a:lnTo>
                    <a:pt x="7956" y="239"/>
                  </a:lnTo>
                  <a:lnTo>
                    <a:pt x="7947" y="221"/>
                  </a:lnTo>
                  <a:lnTo>
                    <a:pt x="7938" y="203"/>
                  </a:lnTo>
                  <a:lnTo>
                    <a:pt x="7938" y="203"/>
                  </a:lnTo>
                  <a:lnTo>
                    <a:pt x="7929" y="192"/>
                  </a:lnTo>
                  <a:lnTo>
                    <a:pt x="7921" y="180"/>
                  </a:lnTo>
                  <a:lnTo>
                    <a:pt x="7921" y="180"/>
                  </a:lnTo>
                  <a:lnTo>
                    <a:pt x="7910" y="166"/>
                  </a:lnTo>
                  <a:lnTo>
                    <a:pt x="7899" y="152"/>
                  </a:lnTo>
                  <a:lnTo>
                    <a:pt x="7899" y="152"/>
                  </a:lnTo>
                  <a:lnTo>
                    <a:pt x="7893" y="145"/>
                  </a:lnTo>
                  <a:lnTo>
                    <a:pt x="7887" y="137"/>
                  </a:lnTo>
                  <a:lnTo>
                    <a:pt x="7887" y="137"/>
                  </a:lnTo>
                  <a:lnTo>
                    <a:pt x="7882" y="133"/>
                  </a:lnTo>
                  <a:lnTo>
                    <a:pt x="7882" y="133"/>
                  </a:lnTo>
                  <a:lnTo>
                    <a:pt x="7880" y="130"/>
                  </a:lnTo>
                  <a:lnTo>
                    <a:pt x="7880" y="130"/>
                  </a:lnTo>
                  <a:lnTo>
                    <a:pt x="7878" y="128"/>
                  </a:lnTo>
                  <a:lnTo>
                    <a:pt x="7878" y="128"/>
                  </a:lnTo>
                  <a:lnTo>
                    <a:pt x="7876" y="127"/>
                  </a:lnTo>
                  <a:lnTo>
                    <a:pt x="7876" y="127"/>
                  </a:lnTo>
                  <a:lnTo>
                    <a:pt x="7866" y="116"/>
                  </a:lnTo>
                  <a:lnTo>
                    <a:pt x="7854" y="107"/>
                  </a:lnTo>
                  <a:lnTo>
                    <a:pt x="7843" y="97"/>
                  </a:lnTo>
                  <a:lnTo>
                    <a:pt x="7830" y="88"/>
                  </a:lnTo>
                  <a:lnTo>
                    <a:pt x="7830" y="88"/>
                  </a:lnTo>
                  <a:lnTo>
                    <a:pt x="7814" y="76"/>
                  </a:lnTo>
                  <a:lnTo>
                    <a:pt x="7814" y="76"/>
                  </a:lnTo>
                  <a:lnTo>
                    <a:pt x="7796" y="65"/>
                  </a:lnTo>
                  <a:lnTo>
                    <a:pt x="7778" y="55"/>
                  </a:lnTo>
                  <a:lnTo>
                    <a:pt x="7778" y="55"/>
                  </a:lnTo>
                  <a:lnTo>
                    <a:pt x="7758" y="44"/>
                  </a:lnTo>
                  <a:lnTo>
                    <a:pt x="7748" y="39"/>
                  </a:lnTo>
                  <a:lnTo>
                    <a:pt x="7738" y="35"/>
                  </a:lnTo>
                  <a:lnTo>
                    <a:pt x="7738" y="35"/>
                  </a:lnTo>
                  <a:lnTo>
                    <a:pt x="7729" y="31"/>
                  </a:lnTo>
                  <a:lnTo>
                    <a:pt x="7719" y="28"/>
                  </a:lnTo>
                  <a:lnTo>
                    <a:pt x="7700" y="22"/>
                  </a:lnTo>
                  <a:lnTo>
                    <a:pt x="7700" y="22"/>
                  </a:lnTo>
                  <a:lnTo>
                    <a:pt x="7679" y="15"/>
                  </a:lnTo>
                  <a:lnTo>
                    <a:pt x="7668" y="12"/>
                  </a:lnTo>
                  <a:lnTo>
                    <a:pt x="7657" y="9"/>
                  </a:lnTo>
                  <a:lnTo>
                    <a:pt x="7657" y="9"/>
                  </a:lnTo>
                  <a:lnTo>
                    <a:pt x="7638" y="6"/>
                  </a:lnTo>
                  <a:lnTo>
                    <a:pt x="7618" y="4"/>
                  </a:lnTo>
                  <a:lnTo>
                    <a:pt x="7618" y="4"/>
                  </a:lnTo>
                  <a:lnTo>
                    <a:pt x="7596" y="2"/>
                  </a:lnTo>
                  <a:lnTo>
                    <a:pt x="7585" y="1"/>
                  </a:lnTo>
                  <a:lnTo>
                    <a:pt x="7574" y="0"/>
                  </a:lnTo>
                  <a:lnTo>
                    <a:pt x="7574" y="0"/>
                  </a:lnTo>
                  <a:lnTo>
                    <a:pt x="7554" y="1"/>
                  </a:lnTo>
                  <a:lnTo>
                    <a:pt x="7534" y="3"/>
                  </a:lnTo>
                  <a:lnTo>
                    <a:pt x="7534" y="3"/>
                  </a:lnTo>
                  <a:lnTo>
                    <a:pt x="7512" y="4"/>
                  </a:lnTo>
                  <a:lnTo>
                    <a:pt x="7501" y="5"/>
                  </a:lnTo>
                  <a:lnTo>
                    <a:pt x="7490" y="7"/>
                  </a:lnTo>
                  <a:lnTo>
                    <a:pt x="7490" y="7"/>
                  </a:lnTo>
                  <a:lnTo>
                    <a:pt x="7471" y="12"/>
                  </a:lnTo>
                  <a:lnTo>
                    <a:pt x="7452" y="17"/>
                  </a:lnTo>
                  <a:lnTo>
                    <a:pt x="7452" y="17"/>
                  </a:lnTo>
                  <a:lnTo>
                    <a:pt x="7444" y="19"/>
                  </a:lnTo>
                  <a:lnTo>
                    <a:pt x="7444" y="19"/>
                  </a:lnTo>
                  <a:lnTo>
                    <a:pt x="7419" y="23"/>
                  </a:lnTo>
                  <a:lnTo>
                    <a:pt x="7395" y="28"/>
                  </a:lnTo>
                  <a:lnTo>
                    <a:pt x="7370" y="33"/>
                  </a:lnTo>
                  <a:lnTo>
                    <a:pt x="7345" y="40"/>
                  </a:lnTo>
                  <a:lnTo>
                    <a:pt x="6004" y="399"/>
                  </a:lnTo>
                  <a:lnTo>
                    <a:pt x="6004" y="399"/>
                  </a:lnTo>
                  <a:lnTo>
                    <a:pt x="5961" y="411"/>
                  </a:lnTo>
                  <a:lnTo>
                    <a:pt x="5921" y="425"/>
                  </a:lnTo>
                  <a:lnTo>
                    <a:pt x="5883" y="440"/>
                  </a:lnTo>
                  <a:lnTo>
                    <a:pt x="5846" y="457"/>
                  </a:lnTo>
                  <a:lnTo>
                    <a:pt x="5812" y="475"/>
                  </a:lnTo>
                  <a:lnTo>
                    <a:pt x="5781" y="494"/>
                  </a:lnTo>
                  <a:lnTo>
                    <a:pt x="5751" y="514"/>
                  </a:lnTo>
                  <a:lnTo>
                    <a:pt x="5724" y="536"/>
                  </a:lnTo>
                  <a:lnTo>
                    <a:pt x="5699" y="558"/>
                  </a:lnTo>
                  <a:lnTo>
                    <a:pt x="5676" y="582"/>
                  </a:lnTo>
                  <a:lnTo>
                    <a:pt x="5655" y="606"/>
                  </a:lnTo>
                  <a:lnTo>
                    <a:pt x="5637" y="632"/>
                  </a:lnTo>
                  <a:lnTo>
                    <a:pt x="5629" y="645"/>
                  </a:lnTo>
                  <a:lnTo>
                    <a:pt x="5621" y="658"/>
                  </a:lnTo>
                  <a:lnTo>
                    <a:pt x="5614" y="671"/>
                  </a:lnTo>
                  <a:lnTo>
                    <a:pt x="5608" y="685"/>
                  </a:lnTo>
                  <a:lnTo>
                    <a:pt x="5602" y="699"/>
                  </a:lnTo>
                  <a:lnTo>
                    <a:pt x="5596" y="713"/>
                  </a:lnTo>
                  <a:lnTo>
                    <a:pt x="5592" y="727"/>
                  </a:lnTo>
                  <a:lnTo>
                    <a:pt x="5587" y="741"/>
                  </a:lnTo>
                  <a:lnTo>
                    <a:pt x="5584" y="756"/>
                  </a:lnTo>
                  <a:lnTo>
                    <a:pt x="5581" y="771"/>
                  </a:lnTo>
                  <a:lnTo>
                    <a:pt x="5579" y="785"/>
                  </a:lnTo>
                  <a:lnTo>
                    <a:pt x="5577" y="800"/>
                  </a:lnTo>
                  <a:lnTo>
                    <a:pt x="5576" y="815"/>
                  </a:lnTo>
                  <a:lnTo>
                    <a:pt x="5575" y="830"/>
                  </a:lnTo>
                  <a:lnTo>
                    <a:pt x="5575" y="846"/>
                  </a:lnTo>
                  <a:lnTo>
                    <a:pt x="5576" y="861"/>
                  </a:lnTo>
                  <a:lnTo>
                    <a:pt x="5579" y="892"/>
                  </a:lnTo>
                  <a:lnTo>
                    <a:pt x="5584" y="924"/>
                  </a:lnTo>
                  <a:lnTo>
                    <a:pt x="5592" y="956"/>
                  </a:lnTo>
                  <a:lnTo>
                    <a:pt x="5603" y="988"/>
                  </a:lnTo>
                  <a:lnTo>
                    <a:pt x="5616" y="1020"/>
                  </a:lnTo>
                  <a:lnTo>
                    <a:pt x="5631" y="1052"/>
                  </a:lnTo>
                  <a:lnTo>
                    <a:pt x="5649" y="1085"/>
                  </a:lnTo>
                  <a:lnTo>
                    <a:pt x="5669" y="1117"/>
                  </a:lnTo>
                  <a:lnTo>
                    <a:pt x="5692" y="1150"/>
                  </a:lnTo>
                  <a:lnTo>
                    <a:pt x="5718" y="1183"/>
                  </a:lnTo>
                  <a:lnTo>
                    <a:pt x="5746" y="1215"/>
                  </a:lnTo>
                  <a:lnTo>
                    <a:pt x="5777" y="1248"/>
                  </a:lnTo>
                  <a:lnTo>
                    <a:pt x="5919" y="1390"/>
                  </a:lnTo>
                  <a:lnTo>
                    <a:pt x="4895" y="2357"/>
                  </a:lnTo>
                  <a:lnTo>
                    <a:pt x="3823" y="2373"/>
                  </a:lnTo>
                  <a:lnTo>
                    <a:pt x="3823" y="2373"/>
                  </a:lnTo>
                  <a:lnTo>
                    <a:pt x="3807" y="2374"/>
                  </a:lnTo>
                  <a:lnTo>
                    <a:pt x="3790" y="2375"/>
                  </a:lnTo>
                  <a:lnTo>
                    <a:pt x="3774" y="2377"/>
                  </a:lnTo>
                  <a:lnTo>
                    <a:pt x="3758" y="2379"/>
                  </a:lnTo>
                  <a:lnTo>
                    <a:pt x="3726" y="2386"/>
                  </a:lnTo>
                  <a:lnTo>
                    <a:pt x="3695" y="2395"/>
                  </a:lnTo>
                  <a:lnTo>
                    <a:pt x="3665" y="2405"/>
                  </a:lnTo>
                  <a:lnTo>
                    <a:pt x="3636" y="2418"/>
                  </a:lnTo>
                  <a:lnTo>
                    <a:pt x="3608" y="2434"/>
                  </a:lnTo>
                  <a:lnTo>
                    <a:pt x="3581" y="2451"/>
                  </a:lnTo>
                  <a:lnTo>
                    <a:pt x="3556" y="2470"/>
                  </a:lnTo>
                  <a:lnTo>
                    <a:pt x="3531" y="2490"/>
                  </a:lnTo>
                  <a:lnTo>
                    <a:pt x="3509" y="2513"/>
                  </a:lnTo>
                  <a:lnTo>
                    <a:pt x="3488" y="2537"/>
                  </a:lnTo>
                  <a:lnTo>
                    <a:pt x="3469" y="2563"/>
                  </a:lnTo>
                  <a:lnTo>
                    <a:pt x="3451" y="2590"/>
                  </a:lnTo>
                  <a:lnTo>
                    <a:pt x="3443" y="2604"/>
                  </a:lnTo>
                  <a:lnTo>
                    <a:pt x="3436" y="2619"/>
                  </a:lnTo>
                  <a:lnTo>
                    <a:pt x="3429" y="2634"/>
                  </a:lnTo>
                  <a:lnTo>
                    <a:pt x="3422" y="2649"/>
                  </a:lnTo>
                  <a:lnTo>
                    <a:pt x="2810" y="4176"/>
                  </a:lnTo>
                  <a:lnTo>
                    <a:pt x="1683" y="4305"/>
                  </a:lnTo>
                  <a:lnTo>
                    <a:pt x="1683" y="4305"/>
                  </a:lnTo>
                  <a:lnTo>
                    <a:pt x="1655" y="4309"/>
                  </a:lnTo>
                  <a:lnTo>
                    <a:pt x="1627" y="4315"/>
                  </a:lnTo>
                  <a:lnTo>
                    <a:pt x="1600" y="4323"/>
                  </a:lnTo>
                  <a:lnTo>
                    <a:pt x="1573" y="4332"/>
                  </a:lnTo>
                  <a:lnTo>
                    <a:pt x="1548" y="4343"/>
                  </a:lnTo>
                  <a:lnTo>
                    <a:pt x="1523" y="4356"/>
                  </a:lnTo>
                  <a:lnTo>
                    <a:pt x="1499" y="4370"/>
                  </a:lnTo>
                  <a:lnTo>
                    <a:pt x="1475" y="4386"/>
                  </a:lnTo>
                  <a:lnTo>
                    <a:pt x="1453" y="4403"/>
                  </a:lnTo>
                  <a:lnTo>
                    <a:pt x="1433" y="4421"/>
                  </a:lnTo>
                  <a:lnTo>
                    <a:pt x="1413" y="4441"/>
                  </a:lnTo>
                  <a:lnTo>
                    <a:pt x="1394" y="4462"/>
                  </a:lnTo>
                  <a:lnTo>
                    <a:pt x="1377" y="4484"/>
                  </a:lnTo>
                  <a:lnTo>
                    <a:pt x="1361" y="4508"/>
                  </a:lnTo>
                  <a:lnTo>
                    <a:pt x="1347" y="4532"/>
                  </a:lnTo>
                  <a:lnTo>
                    <a:pt x="1334" y="4558"/>
                  </a:lnTo>
                  <a:lnTo>
                    <a:pt x="40" y="7378"/>
                  </a:lnTo>
                  <a:lnTo>
                    <a:pt x="40" y="7378"/>
                  </a:lnTo>
                  <a:lnTo>
                    <a:pt x="38" y="7383"/>
                  </a:lnTo>
                  <a:lnTo>
                    <a:pt x="38" y="7383"/>
                  </a:lnTo>
                  <a:lnTo>
                    <a:pt x="33" y="7394"/>
                  </a:lnTo>
                  <a:lnTo>
                    <a:pt x="29" y="7406"/>
                  </a:lnTo>
                  <a:lnTo>
                    <a:pt x="22" y="7429"/>
                  </a:lnTo>
                  <a:lnTo>
                    <a:pt x="22" y="7429"/>
                  </a:lnTo>
                  <a:lnTo>
                    <a:pt x="16" y="7448"/>
                  </a:lnTo>
                  <a:lnTo>
                    <a:pt x="13" y="7458"/>
                  </a:lnTo>
                  <a:lnTo>
                    <a:pt x="10" y="7468"/>
                  </a:lnTo>
                  <a:lnTo>
                    <a:pt x="10" y="7468"/>
                  </a:lnTo>
                  <a:lnTo>
                    <a:pt x="8" y="7484"/>
                  </a:lnTo>
                  <a:lnTo>
                    <a:pt x="6" y="7501"/>
                  </a:lnTo>
                  <a:lnTo>
                    <a:pt x="6" y="7501"/>
                  </a:lnTo>
                  <a:lnTo>
                    <a:pt x="2" y="7528"/>
                  </a:lnTo>
                  <a:lnTo>
                    <a:pt x="1" y="7542"/>
                  </a:lnTo>
                  <a:lnTo>
                    <a:pt x="0" y="7555"/>
                  </a:lnTo>
                  <a:lnTo>
                    <a:pt x="0" y="7555"/>
                  </a:lnTo>
                  <a:lnTo>
                    <a:pt x="0" y="7561"/>
                  </a:lnTo>
                  <a:lnTo>
                    <a:pt x="0" y="7561"/>
                  </a:lnTo>
                  <a:lnTo>
                    <a:pt x="1" y="7574"/>
                  </a:lnTo>
                  <a:lnTo>
                    <a:pt x="3" y="7588"/>
                  </a:lnTo>
                  <a:lnTo>
                    <a:pt x="3" y="7588"/>
                  </a:lnTo>
                  <a:lnTo>
                    <a:pt x="4" y="7614"/>
                  </a:lnTo>
                  <a:lnTo>
                    <a:pt x="6" y="7628"/>
                  </a:lnTo>
                  <a:lnTo>
                    <a:pt x="8" y="7641"/>
                  </a:lnTo>
                  <a:lnTo>
                    <a:pt x="8" y="7641"/>
                  </a:lnTo>
                  <a:lnTo>
                    <a:pt x="13" y="7661"/>
                  </a:lnTo>
                  <a:lnTo>
                    <a:pt x="18" y="7680"/>
                  </a:lnTo>
                  <a:lnTo>
                    <a:pt x="18" y="7680"/>
                  </a:lnTo>
                  <a:lnTo>
                    <a:pt x="24" y="7701"/>
                  </a:lnTo>
                  <a:lnTo>
                    <a:pt x="31" y="7722"/>
                  </a:lnTo>
                  <a:lnTo>
                    <a:pt x="31" y="7722"/>
                  </a:lnTo>
                  <a:lnTo>
                    <a:pt x="40" y="7742"/>
                  </a:lnTo>
                  <a:lnTo>
                    <a:pt x="50" y="7761"/>
                  </a:lnTo>
                  <a:lnTo>
                    <a:pt x="50" y="7761"/>
                  </a:lnTo>
                  <a:lnTo>
                    <a:pt x="60" y="7779"/>
                  </a:lnTo>
                  <a:lnTo>
                    <a:pt x="70" y="7797"/>
                  </a:lnTo>
                  <a:lnTo>
                    <a:pt x="70" y="7797"/>
                  </a:lnTo>
                  <a:lnTo>
                    <a:pt x="82" y="7815"/>
                  </a:lnTo>
                  <a:lnTo>
                    <a:pt x="96" y="7831"/>
                  </a:lnTo>
                  <a:lnTo>
                    <a:pt x="96" y="7831"/>
                  </a:lnTo>
                  <a:lnTo>
                    <a:pt x="108" y="7848"/>
                  </a:lnTo>
                  <a:lnTo>
                    <a:pt x="122" y="7864"/>
                  </a:lnTo>
                  <a:lnTo>
                    <a:pt x="122" y="7864"/>
                  </a:lnTo>
                  <a:lnTo>
                    <a:pt x="139" y="7879"/>
                  </a:lnTo>
                  <a:lnTo>
                    <a:pt x="156" y="7894"/>
                  </a:lnTo>
                  <a:lnTo>
                    <a:pt x="156" y="7894"/>
                  </a:lnTo>
                  <a:lnTo>
                    <a:pt x="171" y="7907"/>
                  </a:lnTo>
                  <a:lnTo>
                    <a:pt x="186" y="7919"/>
                  </a:lnTo>
                  <a:lnTo>
                    <a:pt x="186" y="7919"/>
                  </a:lnTo>
                  <a:lnTo>
                    <a:pt x="198" y="7926"/>
                  </a:lnTo>
                  <a:lnTo>
                    <a:pt x="210" y="7933"/>
                  </a:lnTo>
                  <a:lnTo>
                    <a:pt x="234" y="7947"/>
                  </a:lnTo>
                  <a:lnTo>
                    <a:pt x="234" y="7947"/>
                  </a:lnTo>
                  <a:lnTo>
                    <a:pt x="245" y="7953"/>
                  </a:lnTo>
                  <a:lnTo>
                    <a:pt x="256" y="7959"/>
                  </a:lnTo>
                  <a:lnTo>
                    <a:pt x="256" y="7959"/>
                  </a:lnTo>
                  <a:lnTo>
                    <a:pt x="260" y="7961"/>
                  </a:lnTo>
                  <a:lnTo>
                    <a:pt x="260" y="7961"/>
                  </a:lnTo>
                  <a:lnTo>
                    <a:pt x="279" y="7969"/>
                  </a:lnTo>
                  <a:lnTo>
                    <a:pt x="298" y="7975"/>
                  </a:lnTo>
                  <a:lnTo>
                    <a:pt x="317" y="7981"/>
                  </a:lnTo>
                  <a:lnTo>
                    <a:pt x="337" y="7986"/>
                  </a:lnTo>
                  <a:lnTo>
                    <a:pt x="337" y="7986"/>
                  </a:lnTo>
                  <a:lnTo>
                    <a:pt x="348" y="7990"/>
                  </a:lnTo>
                  <a:lnTo>
                    <a:pt x="348" y="7990"/>
                  </a:lnTo>
                  <a:lnTo>
                    <a:pt x="369" y="7994"/>
                  </a:lnTo>
                  <a:lnTo>
                    <a:pt x="392" y="7997"/>
                  </a:lnTo>
                  <a:lnTo>
                    <a:pt x="414" y="7999"/>
                  </a:lnTo>
                  <a:lnTo>
                    <a:pt x="437" y="7999"/>
                  </a:lnTo>
                  <a:lnTo>
                    <a:pt x="437" y="7999"/>
                  </a:lnTo>
                  <a:lnTo>
                    <a:pt x="439" y="8000"/>
                  </a:lnTo>
                  <a:lnTo>
                    <a:pt x="439" y="8000"/>
                  </a:lnTo>
                  <a:lnTo>
                    <a:pt x="439" y="8000"/>
                  </a:lnTo>
                  <a:lnTo>
                    <a:pt x="439" y="8000"/>
                  </a:lnTo>
                  <a:lnTo>
                    <a:pt x="439" y="8000"/>
                  </a:lnTo>
                  <a:lnTo>
                    <a:pt x="439" y="8000"/>
                  </a:lnTo>
                  <a:lnTo>
                    <a:pt x="459" y="7999"/>
                  </a:lnTo>
                  <a:lnTo>
                    <a:pt x="478" y="7997"/>
                  </a:lnTo>
                  <a:lnTo>
                    <a:pt x="497" y="7995"/>
                  </a:lnTo>
                  <a:lnTo>
                    <a:pt x="517" y="7992"/>
                  </a:lnTo>
                  <a:lnTo>
                    <a:pt x="517" y="7992"/>
                  </a:lnTo>
                  <a:lnTo>
                    <a:pt x="540" y="7987"/>
                  </a:lnTo>
                  <a:lnTo>
                    <a:pt x="540" y="7987"/>
                  </a:lnTo>
                  <a:lnTo>
                    <a:pt x="568" y="7979"/>
                  </a:lnTo>
                  <a:lnTo>
                    <a:pt x="597" y="7970"/>
                  </a:lnTo>
                  <a:lnTo>
                    <a:pt x="597" y="7970"/>
                  </a:lnTo>
                  <a:lnTo>
                    <a:pt x="606" y="7966"/>
                  </a:lnTo>
                  <a:lnTo>
                    <a:pt x="615" y="7963"/>
                  </a:lnTo>
                  <a:lnTo>
                    <a:pt x="615" y="7963"/>
                  </a:lnTo>
                  <a:lnTo>
                    <a:pt x="632" y="7955"/>
                  </a:lnTo>
                  <a:lnTo>
                    <a:pt x="648" y="7946"/>
                  </a:lnTo>
                  <a:lnTo>
                    <a:pt x="664" y="7937"/>
                  </a:lnTo>
                  <a:lnTo>
                    <a:pt x="680" y="7928"/>
                  </a:lnTo>
                  <a:lnTo>
                    <a:pt x="680" y="7928"/>
                  </a:lnTo>
                  <a:lnTo>
                    <a:pt x="696" y="7916"/>
                  </a:lnTo>
                  <a:lnTo>
                    <a:pt x="696" y="7916"/>
                  </a:lnTo>
                  <a:lnTo>
                    <a:pt x="719" y="7898"/>
                  </a:lnTo>
                  <a:lnTo>
                    <a:pt x="741" y="7879"/>
                  </a:lnTo>
                  <a:lnTo>
                    <a:pt x="741" y="7879"/>
                  </a:lnTo>
                  <a:lnTo>
                    <a:pt x="756" y="7864"/>
                  </a:lnTo>
                  <a:lnTo>
                    <a:pt x="756" y="7864"/>
                  </a:lnTo>
                  <a:lnTo>
                    <a:pt x="767" y="7852"/>
                  </a:lnTo>
                  <a:lnTo>
                    <a:pt x="778" y="7840"/>
                  </a:lnTo>
                  <a:lnTo>
                    <a:pt x="788" y="7827"/>
                  </a:lnTo>
                  <a:lnTo>
                    <a:pt x="798" y="7814"/>
                  </a:lnTo>
                  <a:lnTo>
                    <a:pt x="798" y="7814"/>
                  </a:lnTo>
                  <a:lnTo>
                    <a:pt x="805" y="7804"/>
                  </a:lnTo>
                  <a:lnTo>
                    <a:pt x="805" y="7804"/>
                  </a:lnTo>
                  <a:lnTo>
                    <a:pt x="814" y="7790"/>
                  </a:lnTo>
                  <a:lnTo>
                    <a:pt x="823" y="7775"/>
                  </a:lnTo>
                  <a:lnTo>
                    <a:pt x="831" y="7760"/>
                  </a:lnTo>
                  <a:lnTo>
                    <a:pt x="839" y="7744"/>
                  </a:lnTo>
                  <a:lnTo>
                    <a:pt x="839" y="7744"/>
                  </a:lnTo>
                  <a:lnTo>
                    <a:pt x="843" y="7734"/>
                  </a:lnTo>
                  <a:lnTo>
                    <a:pt x="843" y="7734"/>
                  </a:lnTo>
                  <a:lnTo>
                    <a:pt x="845" y="7730"/>
                  </a:lnTo>
                  <a:lnTo>
                    <a:pt x="2030" y="5149"/>
                  </a:lnTo>
                  <a:lnTo>
                    <a:pt x="3172" y="5019"/>
                  </a:lnTo>
                  <a:lnTo>
                    <a:pt x="3172" y="5019"/>
                  </a:lnTo>
                  <a:lnTo>
                    <a:pt x="3201" y="5014"/>
                  </a:lnTo>
                  <a:lnTo>
                    <a:pt x="3230" y="5008"/>
                  </a:lnTo>
                  <a:lnTo>
                    <a:pt x="3259" y="5000"/>
                  </a:lnTo>
                  <a:lnTo>
                    <a:pt x="3287" y="4989"/>
                  </a:lnTo>
                  <a:lnTo>
                    <a:pt x="3313" y="4978"/>
                  </a:lnTo>
                  <a:lnTo>
                    <a:pt x="3339" y="4964"/>
                  </a:lnTo>
                  <a:lnTo>
                    <a:pt x="3364" y="4948"/>
                  </a:lnTo>
                  <a:lnTo>
                    <a:pt x="3388" y="4932"/>
                  </a:lnTo>
                  <a:lnTo>
                    <a:pt x="3411" y="4913"/>
                  </a:lnTo>
                  <a:lnTo>
                    <a:pt x="3432" y="4893"/>
                  </a:lnTo>
                  <a:lnTo>
                    <a:pt x="3452" y="4872"/>
                  </a:lnTo>
                  <a:lnTo>
                    <a:pt x="3471" y="4849"/>
                  </a:lnTo>
                  <a:lnTo>
                    <a:pt x="3488" y="4825"/>
                  </a:lnTo>
                  <a:lnTo>
                    <a:pt x="3503" y="4800"/>
                  </a:lnTo>
                  <a:lnTo>
                    <a:pt x="3517" y="4773"/>
                  </a:lnTo>
                  <a:lnTo>
                    <a:pt x="3529" y="4746"/>
                  </a:lnTo>
                  <a:lnTo>
                    <a:pt x="4130" y="3247"/>
                  </a:lnTo>
                  <a:lnTo>
                    <a:pt x="5079" y="3232"/>
                  </a:lnTo>
                  <a:lnTo>
                    <a:pt x="5079" y="3232"/>
                  </a:lnTo>
                  <a:lnTo>
                    <a:pt x="5100" y="3231"/>
                  </a:lnTo>
                  <a:lnTo>
                    <a:pt x="5120" y="3229"/>
                  </a:lnTo>
                  <a:lnTo>
                    <a:pt x="5140" y="3226"/>
                  </a:lnTo>
                  <a:lnTo>
                    <a:pt x="5161" y="3223"/>
                  </a:lnTo>
                  <a:lnTo>
                    <a:pt x="5181" y="3218"/>
                  </a:lnTo>
                  <a:lnTo>
                    <a:pt x="5201" y="3213"/>
                  </a:lnTo>
                  <a:lnTo>
                    <a:pt x="5220" y="3207"/>
                  </a:lnTo>
                  <a:lnTo>
                    <a:pt x="5239" y="3199"/>
                  </a:lnTo>
                  <a:lnTo>
                    <a:pt x="5257" y="3191"/>
                  </a:lnTo>
                  <a:lnTo>
                    <a:pt x="5275" y="3183"/>
                  </a:lnTo>
                  <a:lnTo>
                    <a:pt x="5293" y="3173"/>
                  </a:lnTo>
                  <a:lnTo>
                    <a:pt x="5310" y="3162"/>
                  </a:lnTo>
                  <a:lnTo>
                    <a:pt x="5327" y="3151"/>
                  </a:lnTo>
                  <a:lnTo>
                    <a:pt x="5343" y="3139"/>
                  </a:lnTo>
                  <a:lnTo>
                    <a:pt x="5359" y="3126"/>
                  </a:lnTo>
                  <a:lnTo>
                    <a:pt x="5375" y="3112"/>
                  </a:lnTo>
                  <a:lnTo>
                    <a:pt x="6541" y="2011"/>
                  </a:lnTo>
                  <a:lnTo>
                    <a:pt x="6759" y="2228"/>
                  </a:lnTo>
                  <a:lnTo>
                    <a:pt x="6759" y="2228"/>
                  </a:lnTo>
                  <a:lnTo>
                    <a:pt x="6791" y="2259"/>
                  </a:lnTo>
                  <a:lnTo>
                    <a:pt x="6823" y="2287"/>
                  </a:lnTo>
                  <a:lnTo>
                    <a:pt x="6855" y="2313"/>
                  </a:lnTo>
                  <a:lnTo>
                    <a:pt x="6888" y="2336"/>
                  </a:lnTo>
                  <a:lnTo>
                    <a:pt x="6921" y="2356"/>
                  </a:lnTo>
                  <a:lnTo>
                    <a:pt x="6953" y="2374"/>
                  </a:lnTo>
                  <a:lnTo>
                    <a:pt x="6985" y="2390"/>
                  </a:lnTo>
                  <a:lnTo>
                    <a:pt x="7018" y="2403"/>
                  </a:lnTo>
                  <a:lnTo>
                    <a:pt x="7050" y="2413"/>
                  </a:lnTo>
                  <a:lnTo>
                    <a:pt x="7081" y="2421"/>
                  </a:lnTo>
                  <a:lnTo>
                    <a:pt x="7113" y="2427"/>
                  </a:lnTo>
                  <a:lnTo>
                    <a:pt x="7144" y="2430"/>
                  </a:lnTo>
                  <a:lnTo>
                    <a:pt x="7160" y="2430"/>
                  </a:lnTo>
                  <a:lnTo>
                    <a:pt x="7175" y="2430"/>
                  </a:lnTo>
                  <a:lnTo>
                    <a:pt x="7190" y="2430"/>
                  </a:lnTo>
                  <a:lnTo>
                    <a:pt x="7205" y="2429"/>
                  </a:lnTo>
                  <a:lnTo>
                    <a:pt x="7220" y="2427"/>
                  </a:lnTo>
                  <a:lnTo>
                    <a:pt x="7235" y="2424"/>
                  </a:lnTo>
                  <a:lnTo>
                    <a:pt x="7249" y="2421"/>
                  </a:lnTo>
                  <a:lnTo>
                    <a:pt x="7264" y="2418"/>
                  </a:lnTo>
                  <a:lnTo>
                    <a:pt x="7278" y="2414"/>
                  </a:lnTo>
                  <a:lnTo>
                    <a:pt x="7292" y="2409"/>
                  </a:lnTo>
                  <a:lnTo>
                    <a:pt x="7306" y="2404"/>
                  </a:lnTo>
                  <a:lnTo>
                    <a:pt x="7320" y="2398"/>
                  </a:lnTo>
                  <a:lnTo>
                    <a:pt x="7334" y="2391"/>
                  </a:lnTo>
                  <a:lnTo>
                    <a:pt x="7347" y="2384"/>
                  </a:lnTo>
                  <a:lnTo>
                    <a:pt x="7360" y="2376"/>
                  </a:lnTo>
                  <a:lnTo>
                    <a:pt x="7374" y="2368"/>
                  </a:lnTo>
                  <a:lnTo>
                    <a:pt x="7399" y="2350"/>
                  </a:lnTo>
                  <a:lnTo>
                    <a:pt x="7423" y="2329"/>
                  </a:lnTo>
                  <a:lnTo>
                    <a:pt x="7448" y="2307"/>
                  </a:lnTo>
                  <a:lnTo>
                    <a:pt x="7471" y="2282"/>
                  </a:lnTo>
                  <a:lnTo>
                    <a:pt x="7492" y="2254"/>
                  </a:lnTo>
                  <a:lnTo>
                    <a:pt x="7512" y="2225"/>
                  </a:lnTo>
                  <a:lnTo>
                    <a:pt x="7531" y="2193"/>
                  </a:lnTo>
                  <a:lnTo>
                    <a:pt x="7549" y="2159"/>
                  </a:lnTo>
                  <a:lnTo>
                    <a:pt x="7566" y="2123"/>
                  </a:lnTo>
                  <a:lnTo>
                    <a:pt x="7581" y="2084"/>
                  </a:lnTo>
                  <a:lnTo>
                    <a:pt x="7595" y="2044"/>
                  </a:lnTo>
                  <a:lnTo>
                    <a:pt x="7608" y="2001"/>
                  </a:lnTo>
                  <a:lnTo>
                    <a:pt x="7967" y="660"/>
                  </a:lnTo>
                  <a:lnTo>
                    <a:pt x="7967" y="660"/>
                  </a:lnTo>
                  <a:lnTo>
                    <a:pt x="7973" y="635"/>
                  </a:lnTo>
                  <a:lnTo>
                    <a:pt x="7979" y="610"/>
                  </a:lnTo>
                  <a:lnTo>
                    <a:pt x="7983" y="586"/>
                  </a:lnTo>
                  <a:lnTo>
                    <a:pt x="7987" y="562"/>
                  </a:lnTo>
                  <a:lnTo>
                    <a:pt x="7987" y="562"/>
                  </a:lnTo>
                  <a:lnTo>
                    <a:pt x="7992" y="546"/>
                  </a:lnTo>
                  <a:lnTo>
                    <a:pt x="7997" y="529"/>
                  </a:lnTo>
                  <a:lnTo>
                    <a:pt x="7997" y="529"/>
                  </a:lnTo>
                  <a:lnTo>
                    <a:pt x="7999" y="518"/>
                  </a:lnTo>
                  <a:lnTo>
                    <a:pt x="8000" y="506"/>
                  </a:lnTo>
                  <a:lnTo>
                    <a:pt x="8003" y="482"/>
                  </a:lnTo>
                  <a:lnTo>
                    <a:pt x="8003" y="4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Freeform 7"/>
            <p:cNvSpPr>
              <a:spLocks/>
            </p:cNvSpPr>
            <p:nvPr/>
          </p:nvSpPr>
          <p:spPr bwMode="auto">
            <a:xfrm>
              <a:off x="303" y="890"/>
              <a:ext cx="471" cy="471"/>
            </a:xfrm>
            <a:custGeom>
              <a:avLst/>
              <a:gdLst>
                <a:gd name="T0" fmla="*/ 890 w 8007"/>
                <a:gd name="T1" fmla="*/ 444 h 8003"/>
                <a:gd name="T2" fmla="*/ 887 w 8007"/>
                <a:gd name="T3" fmla="*/ 399 h 8003"/>
                <a:gd name="T4" fmla="*/ 876 w 8007"/>
                <a:gd name="T5" fmla="*/ 333 h 8003"/>
                <a:gd name="T6" fmla="*/ 855 w 8007"/>
                <a:gd name="T7" fmla="*/ 271 h 8003"/>
                <a:gd name="T8" fmla="*/ 825 w 8007"/>
                <a:gd name="T9" fmla="*/ 214 h 8003"/>
                <a:gd name="T10" fmla="*/ 788 w 8007"/>
                <a:gd name="T11" fmla="*/ 162 h 8003"/>
                <a:gd name="T12" fmla="*/ 744 w 8007"/>
                <a:gd name="T13" fmla="*/ 115 h 8003"/>
                <a:gd name="T14" fmla="*/ 694 w 8007"/>
                <a:gd name="T15" fmla="*/ 76 h 8003"/>
                <a:gd name="T16" fmla="*/ 638 w 8007"/>
                <a:gd name="T17" fmla="*/ 44 h 8003"/>
                <a:gd name="T18" fmla="*/ 577 w 8007"/>
                <a:gd name="T19" fmla="*/ 20 h 8003"/>
                <a:gd name="T20" fmla="*/ 512 w 8007"/>
                <a:gd name="T21" fmla="*/ 5 h 8003"/>
                <a:gd name="T22" fmla="*/ 444 w 8007"/>
                <a:gd name="T23" fmla="*/ 0 h 8003"/>
                <a:gd name="T24" fmla="*/ 399 w 8007"/>
                <a:gd name="T25" fmla="*/ 2 h 8003"/>
                <a:gd name="T26" fmla="*/ 333 w 8007"/>
                <a:gd name="T27" fmla="*/ 14 h 8003"/>
                <a:gd name="T28" fmla="*/ 271 w 8007"/>
                <a:gd name="T29" fmla="*/ 35 h 8003"/>
                <a:gd name="T30" fmla="*/ 214 w 8007"/>
                <a:gd name="T31" fmla="*/ 64 h 8003"/>
                <a:gd name="T32" fmla="*/ 162 w 8007"/>
                <a:gd name="T33" fmla="*/ 101 h 8003"/>
                <a:gd name="T34" fmla="*/ 115 w 8007"/>
                <a:gd name="T35" fmla="*/ 146 h 8003"/>
                <a:gd name="T36" fmla="*/ 76 w 8007"/>
                <a:gd name="T37" fmla="*/ 196 h 8003"/>
                <a:gd name="T38" fmla="*/ 44 w 8007"/>
                <a:gd name="T39" fmla="*/ 252 h 8003"/>
                <a:gd name="T40" fmla="*/ 20 w 8007"/>
                <a:gd name="T41" fmla="*/ 312 h 8003"/>
                <a:gd name="T42" fmla="*/ 5 w 8007"/>
                <a:gd name="T43" fmla="*/ 376 h 8003"/>
                <a:gd name="T44" fmla="*/ 0 w 8007"/>
                <a:gd name="T45" fmla="*/ 444 h 8003"/>
                <a:gd name="T46" fmla="*/ 0 w 8007"/>
                <a:gd name="T47" fmla="*/ 7581 h 8003"/>
                <a:gd name="T48" fmla="*/ 9 w 8007"/>
                <a:gd name="T49" fmla="*/ 7648 h 8003"/>
                <a:gd name="T50" fmla="*/ 27 w 8007"/>
                <a:gd name="T51" fmla="*/ 7711 h 8003"/>
                <a:gd name="T52" fmla="*/ 53 w 8007"/>
                <a:gd name="T53" fmla="*/ 7770 h 8003"/>
                <a:gd name="T54" fmla="*/ 88 w 8007"/>
                <a:gd name="T55" fmla="*/ 7824 h 8003"/>
                <a:gd name="T56" fmla="*/ 130 w 8007"/>
                <a:gd name="T57" fmla="*/ 7873 h 8003"/>
                <a:gd name="T58" fmla="*/ 178 w 8007"/>
                <a:gd name="T59" fmla="*/ 7914 h 8003"/>
                <a:gd name="T60" fmla="*/ 232 w 8007"/>
                <a:gd name="T61" fmla="*/ 7949 h 8003"/>
                <a:gd name="T62" fmla="*/ 291 w 8007"/>
                <a:gd name="T63" fmla="*/ 7976 h 8003"/>
                <a:gd name="T64" fmla="*/ 355 w 8007"/>
                <a:gd name="T65" fmla="*/ 7994 h 8003"/>
                <a:gd name="T66" fmla="*/ 421 w 8007"/>
                <a:gd name="T67" fmla="*/ 8002 h 8003"/>
                <a:gd name="T68" fmla="*/ 7562 w 8007"/>
                <a:gd name="T69" fmla="*/ 8003 h 8003"/>
                <a:gd name="T70" fmla="*/ 7630 w 8007"/>
                <a:gd name="T71" fmla="*/ 7998 h 8003"/>
                <a:gd name="T72" fmla="*/ 7694 w 8007"/>
                <a:gd name="T73" fmla="*/ 7983 h 8003"/>
                <a:gd name="T74" fmla="*/ 7755 w 8007"/>
                <a:gd name="T75" fmla="*/ 7959 h 8003"/>
                <a:gd name="T76" fmla="*/ 7811 w 8007"/>
                <a:gd name="T77" fmla="*/ 7927 h 8003"/>
                <a:gd name="T78" fmla="*/ 7861 w 8007"/>
                <a:gd name="T79" fmla="*/ 7887 h 8003"/>
                <a:gd name="T80" fmla="*/ 7905 w 8007"/>
                <a:gd name="T81" fmla="*/ 7841 h 8003"/>
                <a:gd name="T82" fmla="*/ 7942 w 8007"/>
                <a:gd name="T83" fmla="*/ 7789 h 8003"/>
                <a:gd name="T84" fmla="*/ 7972 w 8007"/>
                <a:gd name="T85" fmla="*/ 7731 h 8003"/>
                <a:gd name="T86" fmla="*/ 7993 w 8007"/>
                <a:gd name="T87" fmla="*/ 7669 h 8003"/>
                <a:gd name="T88" fmla="*/ 8004 w 8007"/>
                <a:gd name="T89" fmla="*/ 7603 h 8003"/>
                <a:gd name="T90" fmla="*/ 8007 w 8007"/>
                <a:gd name="T91" fmla="*/ 7558 h 8003"/>
                <a:gd name="T92" fmla="*/ 8001 w 8007"/>
                <a:gd name="T93" fmla="*/ 7490 h 8003"/>
                <a:gd name="T94" fmla="*/ 7987 w 8007"/>
                <a:gd name="T95" fmla="*/ 7426 h 8003"/>
                <a:gd name="T96" fmla="*/ 7963 w 8007"/>
                <a:gd name="T97" fmla="*/ 7365 h 8003"/>
                <a:gd name="T98" fmla="*/ 7931 w 8007"/>
                <a:gd name="T99" fmla="*/ 7309 h 8003"/>
                <a:gd name="T100" fmla="*/ 7891 w 8007"/>
                <a:gd name="T101" fmla="*/ 7259 h 8003"/>
                <a:gd name="T102" fmla="*/ 7845 w 8007"/>
                <a:gd name="T103" fmla="*/ 7215 h 8003"/>
                <a:gd name="T104" fmla="*/ 7793 w 8007"/>
                <a:gd name="T105" fmla="*/ 7178 h 8003"/>
                <a:gd name="T106" fmla="*/ 7735 w 8007"/>
                <a:gd name="T107" fmla="*/ 7148 h 8003"/>
                <a:gd name="T108" fmla="*/ 7673 w 8007"/>
                <a:gd name="T109" fmla="*/ 7128 h 8003"/>
                <a:gd name="T110" fmla="*/ 7608 w 8007"/>
                <a:gd name="T111" fmla="*/ 7116 h 8003"/>
                <a:gd name="T112" fmla="*/ 7562 w 8007"/>
                <a:gd name="T113" fmla="*/ 7114 h 8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07" h="8003">
                  <a:moveTo>
                    <a:pt x="7562" y="7114"/>
                  </a:moveTo>
                  <a:lnTo>
                    <a:pt x="890" y="7114"/>
                  </a:lnTo>
                  <a:lnTo>
                    <a:pt x="890" y="444"/>
                  </a:lnTo>
                  <a:lnTo>
                    <a:pt x="890" y="444"/>
                  </a:lnTo>
                  <a:lnTo>
                    <a:pt x="889" y="421"/>
                  </a:lnTo>
                  <a:lnTo>
                    <a:pt x="887" y="399"/>
                  </a:lnTo>
                  <a:lnTo>
                    <a:pt x="884" y="376"/>
                  </a:lnTo>
                  <a:lnTo>
                    <a:pt x="881" y="355"/>
                  </a:lnTo>
                  <a:lnTo>
                    <a:pt x="876" y="333"/>
                  </a:lnTo>
                  <a:lnTo>
                    <a:pt x="870" y="312"/>
                  </a:lnTo>
                  <a:lnTo>
                    <a:pt x="863" y="291"/>
                  </a:lnTo>
                  <a:lnTo>
                    <a:pt x="855" y="271"/>
                  </a:lnTo>
                  <a:lnTo>
                    <a:pt x="846" y="252"/>
                  </a:lnTo>
                  <a:lnTo>
                    <a:pt x="836" y="232"/>
                  </a:lnTo>
                  <a:lnTo>
                    <a:pt x="825" y="214"/>
                  </a:lnTo>
                  <a:lnTo>
                    <a:pt x="814" y="196"/>
                  </a:lnTo>
                  <a:lnTo>
                    <a:pt x="801" y="178"/>
                  </a:lnTo>
                  <a:lnTo>
                    <a:pt x="788" y="162"/>
                  </a:lnTo>
                  <a:lnTo>
                    <a:pt x="774" y="146"/>
                  </a:lnTo>
                  <a:lnTo>
                    <a:pt x="759" y="130"/>
                  </a:lnTo>
                  <a:lnTo>
                    <a:pt x="744" y="115"/>
                  </a:lnTo>
                  <a:lnTo>
                    <a:pt x="728" y="101"/>
                  </a:lnTo>
                  <a:lnTo>
                    <a:pt x="711" y="88"/>
                  </a:lnTo>
                  <a:lnTo>
                    <a:pt x="694" y="76"/>
                  </a:lnTo>
                  <a:lnTo>
                    <a:pt x="676" y="64"/>
                  </a:lnTo>
                  <a:lnTo>
                    <a:pt x="657" y="54"/>
                  </a:lnTo>
                  <a:lnTo>
                    <a:pt x="638" y="44"/>
                  </a:lnTo>
                  <a:lnTo>
                    <a:pt x="618" y="35"/>
                  </a:lnTo>
                  <a:lnTo>
                    <a:pt x="598" y="27"/>
                  </a:lnTo>
                  <a:lnTo>
                    <a:pt x="577" y="20"/>
                  </a:lnTo>
                  <a:lnTo>
                    <a:pt x="555" y="14"/>
                  </a:lnTo>
                  <a:lnTo>
                    <a:pt x="534" y="9"/>
                  </a:lnTo>
                  <a:lnTo>
                    <a:pt x="512" y="5"/>
                  </a:lnTo>
                  <a:lnTo>
                    <a:pt x="490" y="2"/>
                  </a:lnTo>
                  <a:lnTo>
                    <a:pt x="467" y="1"/>
                  </a:lnTo>
                  <a:lnTo>
                    <a:pt x="444" y="0"/>
                  </a:lnTo>
                  <a:lnTo>
                    <a:pt x="444" y="0"/>
                  </a:lnTo>
                  <a:lnTo>
                    <a:pt x="421" y="1"/>
                  </a:lnTo>
                  <a:lnTo>
                    <a:pt x="399" y="2"/>
                  </a:lnTo>
                  <a:lnTo>
                    <a:pt x="377" y="5"/>
                  </a:lnTo>
                  <a:lnTo>
                    <a:pt x="355" y="9"/>
                  </a:lnTo>
                  <a:lnTo>
                    <a:pt x="333" y="14"/>
                  </a:lnTo>
                  <a:lnTo>
                    <a:pt x="312" y="20"/>
                  </a:lnTo>
                  <a:lnTo>
                    <a:pt x="291" y="27"/>
                  </a:lnTo>
                  <a:lnTo>
                    <a:pt x="271" y="35"/>
                  </a:lnTo>
                  <a:lnTo>
                    <a:pt x="252" y="44"/>
                  </a:lnTo>
                  <a:lnTo>
                    <a:pt x="232" y="54"/>
                  </a:lnTo>
                  <a:lnTo>
                    <a:pt x="214" y="64"/>
                  </a:lnTo>
                  <a:lnTo>
                    <a:pt x="196" y="76"/>
                  </a:lnTo>
                  <a:lnTo>
                    <a:pt x="178" y="88"/>
                  </a:lnTo>
                  <a:lnTo>
                    <a:pt x="162" y="101"/>
                  </a:lnTo>
                  <a:lnTo>
                    <a:pt x="145" y="115"/>
                  </a:lnTo>
                  <a:lnTo>
                    <a:pt x="130" y="130"/>
                  </a:lnTo>
                  <a:lnTo>
                    <a:pt x="115" y="146"/>
                  </a:lnTo>
                  <a:lnTo>
                    <a:pt x="101" y="162"/>
                  </a:lnTo>
                  <a:lnTo>
                    <a:pt x="88" y="178"/>
                  </a:lnTo>
                  <a:lnTo>
                    <a:pt x="76" y="196"/>
                  </a:lnTo>
                  <a:lnTo>
                    <a:pt x="64" y="214"/>
                  </a:lnTo>
                  <a:lnTo>
                    <a:pt x="53" y="232"/>
                  </a:lnTo>
                  <a:lnTo>
                    <a:pt x="44" y="252"/>
                  </a:lnTo>
                  <a:lnTo>
                    <a:pt x="35" y="271"/>
                  </a:lnTo>
                  <a:lnTo>
                    <a:pt x="27" y="291"/>
                  </a:lnTo>
                  <a:lnTo>
                    <a:pt x="20" y="312"/>
                  </a:lnTo>
                  <a:lnTo>
                    <a:pt x="14" y="333"/>
                  </a:lnTo>
                  <a:lnTo>
                    <a:pt x="9" y="355"/>
                  </a:lnTo>
                  <a:lnTo>
                    <a:pt x="5" y="376"/>
                  </a:lnTo>
                  <a:lnTo>
                    <a:pt x="2" y="399"/>
                  </a:lnTo>
                  <a:lnTo>
                    <a:pt x="0" y="421"/>
                  </a:lnTo>
                  <a:lnTo>
                    <a:pt x="0" y="444"/>
                  </a:lnTo>
                  <a:lnTo>
                    <a:pt x="0" y="7558"/>
                  </a:lnTo>
                  <a:lnTo>
                    <a:pt x="0" y="7558"/>
                  </a:lnTo>
                  <a:lnTo>
                    <a:pt x="0" y="7581"/>
                  </a:lnTo>
                  <a:lnTo>
                    <a:pt x="2" y="7603"/>
                  </a:lnTo>
                  <a:lnTo>
                    <a:pt x="5" y="7626"/>
                  </a:lnTo>
                  <a:lnTo>
                    <a:pt x="9" y="7648"/>
                  </a:lnTo>
                  <a:lnTo>
                    <a:pt x="14" y="7669"/>
                  </a:lnTo>
                  <a:lnTo>
                    <a:pt x="20" y="7690"/>
                  </a:lnTo>
                  <a:lnTo>
                    <a:pt x="27" y="7711"/>
                  </a:lnTo>
                  <a:lnTo>
                    <a:pt x="35" y="7731"/>
                  </a:lnTo>
                  <a:lnTo>
                    <a:pt x="44" y="7751"/>
                  </a:lnTo>
                  <a:lnTo>
                    <a:pt x="53" y="7770"/>
                  </a:lnTo>
                  <a:lnTo>
                    <a:pt x="64" y="7789"/>
                  </a:lnTo>
                  <a:lnTo>
                    <a:pt x="76" y="7807"/>
                  </a:lnTo>
                  <a:lnTo>
                    <a:pt x="88" y="7824"/>
                  </a:lnTo>
                  <a:lnTo>
                    <a:pt x="101" y="7841"/>
                  </a:lnTo>
                  <a:lnTo>
                    <a:pt x="115" y="7857"/>
                  </a:lnTo>
                  <a:lnTo>
                    <a:pt x="130" y="7873"/>
                  </a:lnTo>
                  <a:lnTo>
                    <a:pt x="145" y="7887"/>
                  </a:lnTo>
                  <a:lnTo>
                    <a:pt x="162" y="7901"/>
                  </a:lnTo>
                  <a:lnTo>
                    <a:pt x="178" y="7914"/>
                  </a:lnTo>
                  <a:lnTo>
                    <a:pt x="196" y="7927"/>
                  </a:lnTo>
                  <a:lnTo>
                    <a:pt x="214" y="7938"/>
                  </a:lnTo>
                  <a:lnTo>
                    <a:pt x="232" y="7949"/>
                  </a:lnTo>
                  <a:lnTo>
                    <a:pt x="252" y="7959"/>
                  </a:lnTo>
                  <a:lnTo>
                    <a:pt x="271" y="7968"/>
                  </a:lnTo>
                  <a:lnTo>
                    <a:pt x="291" y="7976"/>
                  </a:lnTo>
                  <a:lnTo>
                    <a:pt x="312" y="7983"/>
                  </a:lnTo>
                  <a:lnTo>
                    <a:pt x="333" y="7989"/>
                  </a:lnTo>
                  <a:lnTo>
                    <a:pt x="355" y="7994"/>
                  </a:lnTo>
                  <a:lnTo>
                    <a:pt x="377" y="7998"/>
                  </a:lnTo>
                  <a:lnTo>
                    <a:pt x="399" y="8001"/>
                  </a:lnTo>
                  <a:lnTo>
                    <a:pt x="421" y="8002"/>
                  </a:lnTo>
                  <a:lnTo>
                    <a:pt x="444" y="8003"/>
                  </a:lnTo>
                  <a:lnTo>
                    <a:pt x="7562" y="8003"/>
                  </a:lnTo>
                  <a:lnTo>
                    <a:pt x="7562" y="8003"/>
                  </a:lnTo>
                  <a:lnTo>
                    <a:pt x="7585" y="8002"/>
                  </a:lnTo>
                  <a:lnTo>
                    <a:pt x="7608" y="8001"/>
                  </a:lnTo>
                  <a:lnTo>
                    <a:pt x="7630" y="7998"/>
                  </a:lnTo>
                  <a:lnTo>
                    <a:pt x="7652" y="7994"/>
                  </a:lnTo>
                  <a:lnTo>
                    <a:pt x="7673" y="7989"/>
                  </a:lnTo>
                  <a:lnTo>
                    <a:pt x="7694" y="7983"/>
                  </a:lnTo>
                  <a:lnTo>
                    <a:pt x="7715" y="7976"/>
                  </a:lnTo>
                  <a:lnTo>
                    <a:pt x="7735" y="7968"/>
                  </a:lnTo>
                  <a:lnTo>
                    <a:pt x="7755" y="7959"/>
                  </a:lnTo>
                  <a:lnTo>
                    <a:pt x="7774" y="7949"/>
                  </a:lnTo>
                  <a:lnTo>
                    <a:pt x="7793" y="7938"/>
                  </a:lnTo>
                  <a:lnTo>
                    <a:pt x="7811" y="7927"/>
                  </a:lnTo>
                  <a:lnTo>
                    <a:pt x="7828" y="7914"/>
                  </a:lnTo>
                  <a:lnTo>
                    <a:pt x="7845" y="7901"/>
                  </a:lnTo>
                  <a:lnTo>
                    <a:pt x="7861" y="7887"/>
                  </a:lnTo>
                  <a:lnTo>
                    <a:pt x="7876" y="7873"/>
                  </a:lnTo>
                  <a:lnTo>
                    <a:pt x="7891" y="7857"/>
                  </a:lnTo>
                  <a:lnTo>
                    <a:pt x="7905" y="7841"/>
                  </a:lnTo>
                  <a:lnTo>
                    <a:pt x="7918" y="7824"/>
                  </a:lnTo>
                  <a:lnTo>
                    <a:pt x="7931" y="7807"/>
                  </a:lnTo>
                  <a:lnTo>
                    <a:pt x="7942" y="7789"/>
                  </a:lnTo>
                  <a:lnTo>
                    <a:pt x="7953" y="7770"/>
                  </a:lnTo>
                  <a:lnTo>
                    <a:pt x="7963" y="7751"/>
                  </a:lnTo>
                  <a:lnTo>
                    <a:pt x="7972" y="7731"/>
                  </a:lnTo>
                  <a:lnTo>
                    <a:pt x="7980" y="7711"/>
                  </a:lnTo>
                  <a:lnTo>
                    <a:pt x="7987" y="7690"/>
                  </a:lnTo>
                  <a:lnTo>
                    <a:pt x="7993" y="7669"/>
                  </a:lnTo>
                  <a:lnTo>
                    <a:pt x="7998" y="7648"/>
                  </a:lnTo>
                  <a:lnTo>
                    <a:pt x="8001" y="7626"/>
                  </a:lnTo>
                  <a:lnTo>
                    <a:pt x="8004" y="7603"/>
                  </a:lnTo>
                  <a:lnTo>
                    <a:pt x="8006" y="7581"/>
                  </a:lnTo>
                  <a:lnTo>
                    <a:pt x="8007" y="7558"/>
                  </a:lnTo>
                  <a:lnTo>
                    <a:pt x="8007" y="7558"/>
                  </a:lnTo>
                  <a:lnTo>
                    <a:pt x="8006" y="7535"/>
                  </a:lnTo>
                  <a:lnTo>
                    <a:pt x="8004" y="7513"/>
                  </a:lnTo>
                  <a:lnTo>
                    <a:pt x="8001" y="7490"/>
                  </a:lnTo>
                  <a:lnTo>
                    <a:pt x="7998" y="7468"/>
                  </a:lnTo>
                  <a:lnTo>
                    <a:pt x="7993" y="7447"/>
                  </a:lnTo>
                  <a:lnTo>
                    <a:pt x="7987" y="7426"/>
                  </a:lnTo>
                  <a:lnTo>
                    <a:pt x="7980" y="7405"/>
                  </a:lnTo>
                  <a:lnTo>
                    <a:pt x="7972" y="7385"/>
                  </a:lnTo>
                  <a:lnTo>
                    <a:pt x="7963" y="7365"/>
                  </a:lnTo>
                  <a:lnTo>
                    <a:pt x="7953" y="7346"/>
                  </a:lnTo>
                  <a:lnTo>
                    <a:pt x="7942" y="7328"/>
                  </a:lnTo>
                  <a:lnTo>
                    <a:pt x="7931" y="7309"/>
                  </a:lnTo>
                  <a:lnTo>
                    <a:pt x="7918" y="7292"/>
                  </a:lnTo>
                  <a:lnTo>
                    <a:pt x="7905" y="7275"/>
                  </a:lnTo>
                  <a:lnTo>
                    <a:pt x="7891" y="7259"/>
                  </a:lnTo>
                  <a:lnTo>
                    <a:pt x="7876" y="7244"/>
                  </a:lnTo>
                  <a:lnTo>
                    <a:pt x="7861" y="7229"/>
                  </a:lnTo>
                  <a:lnTo>
                    <a:pt x="7845" y="7215"/>
                  </a:lnTo>
                  <a:lnTo>
                    <a:pt x="7828" y="7202"/>
                  </a:lnTo>
                  <a:lnTo>
                    <a:pt x="7811" y="7189"/>
                  </a:lnTo>
                  <a:lnTo>
                    <a:pt x="7793" y="7178"/>
                  </a:lnTo>
                  <a:lnTo>
                    <a:pt x="7774" y="7167"/>
                  </a:lnTo>
                  <a:lnTo>
                    <a:pt x="7755" y="7157"/>
                  </a:lnTo>
                  <a:lnTo>
                    <a:pt x="7735" y="7148"/>
                  </a:lnTo>
                  <a:lnTo>
                    <a:pt x="7715" y="7141"/>
                  </a:lnTo>
                  <a:lnTo>
                    <a:pt x="7694" y="7134"/>
                  </a:lnTo>
                  <a:lnTo>
                    <a:pt x="7673" y="7128"/>
                  </a:lnTo>
                  <a:lnTo>
                    <a:pt x="7652" y="7123"/>
                  </a:lnTo>
                  <a:lnTo>
                    <a:pt x="7630" y="7119"/>
                  </a:lnTo>
                  <a:lnTo>
                    <a:pt x="7608" y="7116"/>
                  </a:lnTo>
                  <a:lnTo>
                    <a:pt x="7585" y="7114"/>
                  </a:lnTo>
                  <a:lnTo>
                    <a:pt x="7562" y="7114"/>
                  </a:lnTo>
                  <a:lnTo>
                    <a:pt x="7562" y="71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8"/>
            <p:cNvSpPr>
              <a:spLocks noEditPoints="1"/>
            </p:cNvSpPr>
            <p:nvPr/>
          </p:nvSpPr>
          <p:spPr bwMode="auto">
            <a:xfrm>
              <a:off x="387" y="1463"/>
              <a:ext cx="303" cy="57"/>
            </a:xfrm>
            <a:custGeom>
              <a:avLst/>
              <a:gdLst>
                <a:gd name="T0" fmla="*/ 611 w 5136"/>
                <a:gd name="T1" fmla="*/ 769 h 967"/>
                <a:gd name="T2" fmla="*/ 447 w 5136"/>
                <a:gd name="T3" fmla="*/ 756 h 967"/>
                <a:gd name="T4" fmla="*/ 319 w 5136"/>
                <a:gd name="T5" fmla="*/ 684 h 967"/>
                <a:gd name="T6" fmla="*/ 250 w 5136"/>
                <a:gd name="T7" fmla="*/ 566 h 967"/>
                <a:gd name="T8" fmla="*/ 252 w 5136"/>
                <a:gd name="T9" fmla="*/ 414 h 967"/>
                <a:gd name="T10" fmla="*/ 319 w 5136"/>
                <a:gd name="T11" fmla="*/ 292 h 967"/>
                <a:gd name="T12" fmla="*/ 461 w 5136"/>
                <a:gd name="T13" fmla="*/ 212 h 967"/>
                <a:gd name="T14" fmla="*/ 653 w 5136"/>
                <a:gd name="T15" fmla="*/ 199 h 967"/>
                <a:gd name="T16" fmla="*/ 872 w 5136"/>
                <a:gd name="T17" fmla="*/ 254 h 967"/>
                <a:gd name="T18" fmla="*/ 815 w 5136"/>
                <a:gd name="T19" fmla="*/ 32 h 967"/>
                <a:gd name="T20" fmla="*/ 568 w 5136"/>
                <a:gd name="T21" fmla="*/ 0 h 967"/>
                <a:gd name="T22" fmla="*/ 313 w 5136"/>
                <a:gd name="T23" fmla="*/ 45 h 967"/>
                <a:gd name="T24" fmla="*/ 106 w 5136"/>
                <a:gd name="T25" fmla="*/ 187 h 967"/>
                <a:gd name="T26" fmla="*/ 6 w 5136"/>
                <a:gd name="T27" fmla="*/ 407 h 967"/>
                <a:gd name="T28" fmla="*/ 24 w 5136"/>
                <a:gd name="T29" fmla="*/ 640 h 967"/>
                <a:gd name="T30" fmla="*/ 158 w 5136"/>
                <a:gd name="T31" fmla="*/ 838 h 967"/>
                <a:gd name="T32" fmla="*/ 389 w 5136"/>
                <a:gd name="T33" fmla="*/ 949 h 967"/>
                <a:gd name="T34" fmla="*/ 648 w 5136"/>
                <a:gd name="T35" fmla="*/ 962 h 967"/>
                <a:gd name="T36" fmla="*/ 900 w 5136"/>
                <a:gd name="T37" fmla="*/ 879 h 967"/>
                <a:gd name="T38" fmla="*/ 1210 w 5136"/>
                <a:gd name="T39" fmla="*/ 318 h 967"/>
                <a:gd name="T40" fmla="*/ 1472 w 5136"/>
                <a:gd name="T41" fmla="*/ 555 h 967"/>
                <a:gd name="T42" fmla="*/ 1575 w 5136"/>
                <a:gd name="T43" fmla="*/ 493 h 967"/>
                <a:gd name="T44" fmla="*/ 1749 w 5136"/>
                <a:gd name="T45" fmla="*/ 363 h 967"/>
                <a:gd name="T46" fmla="*/ 1602 w 5136"/>
                <a:gd name="T47" fmla="*/ 306 h 967"/>
                <a:gd name="T48" fmla="*/ 1471 w 5136"/>
                <a:gd name="T49" fmla="*/ 396 h 967"/>
                <a:gd name="T50" fmla="*/ 2151 w 5136"/>
                <a:gd name="T51" fmla="*/ 307 h 967"/>
                <a:gd name="T52" fmla="*/ 1990 w 5136"/>
                <a:gd name="T53" fmla="*/ 353 h 967"/>
                <a:gd name="T54" fmla="*/ 1872 w 5136"/>
                <a:gd name="T55" fmla="*/ 463 h 967"/>
                <a:gd name="T56" fmla="*/ 1826 w 5136"/>
                <a:gd name="T57" fmla="*/ 635 h 967"/>
                <a:gd name="T58" fmla="*/ 1860 w 5136"/>
                <a:gd name="T59" fmla="*/ 787 h 967"/>
                <a:gd name="T60" fmla="*/ 1967 w 5136"/>
                <a:gd name="T61" fmla="*/ 907 h 967"/>
                <a:gd name="T62" fmla="*/ 2129 w 5136"/>
                <a:gd name="T63" fmla="*/ 964 h 967"/>
                <a:gd name="T64" fmla="*/ 2332 w 5136"/>
                <a:gd name="T65" fmla="*/ 942 h 967"/>
                <a:gd name="T66" fmla="*/ 2468 w 5136"/>
                <a:gd name="T67" fmla="*/ 853 h 967"/>
                <a:gd name="T68" fmla="*/ 2541 w 5136"/>
                <a:gd name="T69" fmla="*/ 683 h 967"/>
                <a:gd name="T70" fmla="*/ 2517 w 5136"/>
                <a:gd name="T71" fmla="*/ 498 h 967"/>
                <a:gd name="T72" fmla="*/ 2410 w 5136"/>
                <a:gd name="T73" fmla="*/ 370 h 967"/>
                <a:gd name="T74" fmla="*/ 2246 w 5136"/>
                <a:gd name="T75" fmla="*/ 310 h 967"/>
                <a:gd name="T76" fmla="*/ 2119 w 5136"/>
                <a:gd name="T77" fmla="*/ 833 h 967"/>
                <a:gd name="T78" fmla="*/ 2041 w 5136"/>
                <a:gd name="T79" fmla="*/ 666 h 967"/>
                <a:gd name="T80" fmla="*/ 2081 w 5136"/>
                <a:gd name="T81" fmla="*/ 476 h 967"/>
                <a:gd name="T82" fmla="*/ 2205 w 5136"/>
                <a:gd name="T83" fmla="*/ 425 h 967"/>
                <a:gd name="T84" fmla="*/ 2317 w 5136"/>
                <a:gd name="T85" fmla="*/ 528 h 967"/>
                <a:gd name="T86" fmla="*/ 2321 w 5136"/>
                <a:gd name="T87" fmla="*/ 725 h 967"/>
                <a:gd name="T88" fmla="*/ 2219 w 5136"/>
                <a:gd name="T89" fmla="*/ 845 h 967"/>
                <a:gd name="T90" fmla="*/ 2916 w 5136"/>
                <a:gd name="T91" fmla="*/ 962 h 967"/>
                <a:gd name="T92" fmla="*/ 3801 w 5136"/>
                <a:gd name="T93" fmla="*/ 416 h 967"/>
                <a:gd name="T94" fmla="*/ 3904 w 5136"/>
                <a:gd name="T95" fmla="*/ 817 h 967"/>
                <a:gd name="T96" fmla="*/ 3966 w 5136"/>
                <a:gd name="T97" fmla="*/ 915 h 967"/>
                <a:gd name="T98" fmla="*/ 4139 w 5136"/>
                <a:gd name="T99" fmla="*/ 967 h 967"/>
                <a:gd name="T100" fmla="*/ 4324 w 5136"/>
                <a:gd name="T101" fmla="*/ 783 h 967"/>
                <a:gd name="T102" fmla="*/ 4179 w 5136"/>
                <a:gd name="T103" fmla="*/ 819 h 967"/>
                <a:gd name="T104" fmla="*/ 4103 w 5136"/>
                <a:gd name="T105" fmla="*/ 769 h 967"/>
                <a:gd name="T106" fmla="*/ 4092 w 5136"/>
                <a:gd name="T107" fmla="*/ 118 h 967"/>
                <a:gd name="T108" fmla="*/ 4793 w 5136"/>
                <a:gd name="T109" fmla="*/ 330 h 967"/>
                <a:gd name="T110" fmla="*/ 4497 w 5136"/>
                <a:gd name="T111" fmla="*/ 13 h 967"/>
                <a:gd name="T112" fmla="*/ 4764 w 5136"/>
                <a:gd name="T113" fmla="*/ 464 h 967"/>
                <a:gd name="T114" fmla="*/ 4846 w 5136"/>
                <a:gd name="T115" fmla="*/ 440 h 967"/>
                <a:gd name="T116" fmla="*/ 4925 w 5136"/>
                <a:gd name="T117" fmla="*/ 497 h 967"/>
                <a:gd name="T118" fmla="*/ 5136 w 5136"/>
                <a:gd name="T119" fmla="*/ 532 h 967"/>
                <a:gd name="T120" fmla="*/ 5096 w 5136"/>
                <a:gd name="T121" fmla="*/ 400 h 967"/>
                <a:gd name="T122" fmla="*/ 4963 w 5136"/>
                <a:gd name="T123" fmla="*/ 312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36" h="967">
                  <a:moveTo>
                    <a:pt x="588" y="627"/>
                  </a:moveTo>
                  <a:lnTo>
                    <a:pt x="724" y="627"/>
                  </a:lnTo>
                  <a:lnTo>
                    <a:pt x="724" y="738"/>
                  </a:lnTo>
                  <a:lnTo>
                    <a:pt x="724" y="738"/>
                  </a:lnTo>
                  <a:lnTo>
                    <a:pt x="708" y="746"/>
                  </a:lnTo>
                  <a:lnTo>
                    <a:pt x="691" y="752"/>
                  </a:lnTo>
                  <a:lnTo>
                    <a:pt x="673" y="758"/>
                  </a:lnTo>
                  <a:lnTo>
                    <a:pt x="653" y="763"/>
                  </a:lnTo>
                  <a:lnTo>
                    <a:pt x="633" y="766"/>
                  </a:lnTo>
                  <a:lnTo>
                    <a:pt x="611" y="769"/>
                  </a:lnTo>
                  <a:lnTo>
                    <a:pt x="590" y="771"/>
                  </a:lnTo>
                  <a:lnTo>
                    <a:pt x="568" y="772"/>
                  </a:lnTo>
                  <a:lnTo>
                    <a:pt x="568" y="772"/>
                  </a:lnTo>
                  <a:lnTo>
                    <a:pt x="549" y="771"/>
                  </a:lnTo>
                  <a:lnTo>
                    <a:pt x="531" y="770"/>
                  </a:lnTo>
                  <a:lnTo>
                    <a:pt x="513" y="769"/>
                  </a:lnTo>
                  <a:lnTo>
                    <a:pt x="496" y="766"/>
                  </a:lnTo>
                  <a:lnTo>
                    <a:pt x="479" y="763"/>
                  </a:lnTo>
                  <a:lnTo>
                    <a:pt x="462" y="760"/>
                  </a:lnTo>
                  <a:lnTo>
                    <a:pt x="447" y="756"/>
                  </a:lnTo>
                  <a:lnTo>
                    <a:pt x="431" y="751"/>
                  </a:lnTo>
                  <a:lnTo>
                    <a:pt x="416" y="746"/>
                  </a:lnTo>
                  <a:lnTo>
                    <a:pt x="402" y="740"/>
                  </a:lnTo>
                  <a:lnTo>
                    <a:pt x="389" y="734"/>
                  </a:lnTo>
                  <a:lnTo>
                    <a:pt x="376" y="727"/>
                  </a:lnTo>
                  <a:lnTo>
                    <a:pt x="363" y="719"/>
                  </a:lnTo>
                  <a:lnTo>
                    <a:pt x="351" y="711"/>
                  </a:lnTo>
                  <a:lnTo>
                    <a:pt x="340" y="703"/>
                  </a:lnTo>
                  <a:lnTo>
                    <a:pt x="329" y="694"/>
                  </a:lnTo>
                  <a:lnTo>
                    <a:pt x="319" y="684"/>
                  </a:lnTo>
                  <a:lnTo>
                    <a:pt x="309" y="675"/>
                  </a:lnTo>
                  <a:lnTo>
                    <a:pt x="300" y="664"/>
                  </a:lnTo>
                  <a:lnTo>
                    <a:pt x="292" y="652"/>
                  </a:lnTo>
                  <a:lnTo>
                    <a:pt x="284" y="641"/>
                  </a:lnTo>
                  <a:lnTo>
                    <a:pt x="276" y="630"/>
                  </a:lnTo>
                  <a:lnTo>
                    <a:pt x="270" y="618"/>
                  </a:lnTo>
                  <a:lnTo>
                    <a:pt x="264" y="605"/>
                  </a:lnTo>
                  <a:lnTo>
                    <a:pt x="259" y="592"/>
                  </a:lnTo>
                  <a:lnTo>
                    <a:pt x="254" y="579"/>
                  </a:lnTo>
                  <a:lnTo>
                    <a:pt x="250" y="566"/>
                  </a:lnTo>
                  <a:lnTo>
                    <a:pt x="247" y="552"/>
                  </a:lnTo>
                  <a:lnTo>
                    <a:pt x="245" y="538"/>
                  </a:lnTo>
                  <a:lnTo>
                    <a:pt x="243" y="523"/>
                  </a:lnTo>
                  <a:lnTo>
                    <a:pt x="242" y="508"/>
                  </a:lnTo>
                  <a:lnTo>
                    <a:pt x="242" y="493"/>
                  </a:lnTo>
                  <a:lnTo>
                    <a:pt x="242" y="493"/>
                  </a:lnTo>
                  <a:lnTo>
                    <a:pt x="243" y="467"/>
                  </a:lnTo>
                  <a:lnTo>
                    <a:pt x="246" y="440"/>
                  </a:lnTo>
                  <a:lnTo>
                    <a:pt x="249" y="427"/>
                  </a:lnTo>
                  <a:lnTo>
                    <a:pt x="252" y="414"/>
                  </a:lnTo>
                  <a:lnTo>
                    <a:pt x="255" y="401"/>
                  </a:lnTo>
                  <a:lnTo>
                    <a:pt x="260" y="388"/>
                  </a:lnTo>
                  <a:lnTo>
                    <a:pt x="265" y="375"/>
                  </a:lnTo>
                  <a:lnTo>
                    <a:pt x="270" y="363"/>
                  </a:lnTo>
                  <a:lnTo>
                    <a:pt x="277" y="350"/>
                  </a:lnTo>
                  <a:lnTo>
                    <a:pt x="285" y="338"/>
                  </a:lnTo>
                  <a:lnTo>
                    <a:pt x="292" y="326"/>
                  </a:lnTo>
                  <a:lnTo>
                    <a:pt x="301" y="315"/>
                  </a:lnTo>
                  <a:lnTo>
                    <a:pt x="310" y="303"/>
                  </a:lnTo>
                  <a:lnTo>
                    <a:pt x="319" y="292"/>
                  </a:lnTo>
                  <a:lnTo>
                    <a:pt x="330" y="282"/>
                  </a:lnTo>
                  <a:lnTo>
                    <a:pt x="341" y="272"/>
                  </a:lnTo>
                  <a:lnTo>
                    <a:pt x="353" y="263"/>
                  </a:lnTo>
                  <a:lnTo>
                    <a:pt x="366" y="254"/>
                  </a:lnTo>
                  <a:lnTo>
                    <a:pt x="380" y="245"/>
                  </a:lnTo>
                  <a:lnTo>
                    <a:pt x="395" y="237"/>
                  </a:lnTo>
                  <a:lnTo>
                    <a:pt x="410" y="230"/>
                  </a:lnTo>
                  <a:lnTo>
                    <a:pt x="426" y="223"/>
                  </a:lnTo>
                  <a:lnTo>
                    <a:pt x="443" y="217"/>
                  </a:lnTo>
                  <a:lnTo>
                    <a:pt x="461" y="212"/>
                  </a:lnTo>
                  <a:lnTo>
                    <a:pt x="480" y="207"/>
                  </a:lnTo>
                  <a:lnTo>
                    <a:pt x="500" y="203"/>
                  </a:lnTo>
                  <a:lnTo>
                    <a:pt x="520" y="200"/>
                  </a:lnTo>
                  <a:lnTo>
                    <a:pt x="542" y="198"/>
                  </a:lnTo>
                  <a:lnTo>
                    <a:pt x="564" y="197"/>
                  </a:lnTo>
                  <a:lnTo>
                    <a:pt x="588" y="196"/>
                  </a:lnTo>
                  <a:lnTo>
                    <a:pt x="588" y="196"/>
                  </a:lnTo>
                  <a:lnTo>
                    <a:pt x="609" y="197"/>
                  </a:lnTo>
                  <a:lnTo>
                    <a:pt x="631" y="198"/>
                  </a:lnTo>
                  <a:lnTo>
                    <a:pt x="653" y="199"/>
                  </a:lnTo>
                  <a:lnTo>
                    <a:pt x="675" y="202"/>
                  </a:lnTo>
                  <a:lnTo>
                    <a:pt x="696" y="205"/>
                  </a:lnTo>
                  <a:lnTo>
                    <a:pt x="718" y="209"/>
                  </a:lnTo>
                  <a:lnTo>
                    <a:pt x="740" y="213"/>
                  </a:lnTo>
                  <a:lnTo>
                    <a:pt x="762" y="218"/>
                  </a:lnTo>
                  <a:lnTo>
                    <a:pt x="784" y="224"/>
                  </a:lnTo>
                  <a:lnTo>
                    <a:pt x="806" y="230"/>
                  </a:lnTo>
                  <a:lnTo>
                    <a:pt x="828" y="238"/>
                  </a:lnTo>
                  <a:lnTo>
                    <a:pt x="850" y="245"/>
                  </a:lnTo>
                  <a:lnTo>
                    <a:pt x="872" y="254"/>
                  </a:lnTo>
                  <a:lnTo>
                    <a:pt x="895" y="263"/>
                  </a:lnTo>
                  <a:lnTo>
                    <a:pt x="939" y="283"/>
                  </a:lnTo>
                  <a:lnTo>
                    <a:pt x="939" y="78"/>
                  </a:lnTo>
                  <a:lnTo>
                    <a:pt x="939" y="78"/>
                  </a:lnTo>
                  <a:lnTo>
                    <a:pt x="920" y="69"/>
                  </a:lnTo>
                  <a:lnTo>
                    <a:pt x="900" y="61"/>
                  </a:lnTo>
                  <a:lnTo>
                    <a:pt x="880" y="53"/>
                  </a:lnTo>
                  <a:lnTo>
                    <a:pt x="859" y="45"/>
                  </a:lnTo>
                  <a:lnTo>
                    <a:pt x="837" y="38"/>
                  </a:lnTo>
                  <a:lnTo>
                    <a:pt x="815" y="32"/>
                  </a:lnTo>
                  <a:lnTo>
                    <a:pt x="792" y="26"/>
                  </a:lnTo>
                  <a:lnTo>
                    <a:pt x="769" y="21"/>
                  </a:lnTo>
                  <a:lnTo>
                    <a:pt x="745" y="16"/>
                  </a:lnTo>
                  <a:lnTo>
                    <a:pt x="721" y="12"/>
                  </a:lnTo>
                  <a:lnTo>
                    <a:pt x="696" y="9"/>
                  </a:lnTo>
                  <a:lnTo>
                    <a:pt x="672" y="6"/>
                  </a:lnTo>
                  <a:lnTo>
                    <a:pt x="646" y="3"/>
                  </a:lnTo>
                  <a:lnTo>
                    <a:pt x="621" y="2"/>
                  </a:lnTo>
                  <a:lnTo>
                    <a:pt x="595" y="1"/>
                  </a:lnTo>
                  <a:lnTo>
                    <a:pt x="568" y="0"/>
                  </a:lnTo>
                  <a:lnTo>
                    <a:pt x="568" y="0"/>
                  </a:lnTo>
                  <a:lnTo>
                    <a:pt x="537" y="1"/>
                  </a:lnTo>
                  <a:lnTo>
                    <a:pt x="507" y="3"/>
                  </a:lnTo>
                  <a:lnTo>
                    <a:pt x="477" y="6"/>
                  </a:lnTo>
                  <a:lnTo>
                    <a:pt x="448" y="9"/>
                  </a:lnTo>
                  <a:lnTo>
                    <a:pt x="419" y="14"/>
                  </a:lnTo>
                  <a:lnTo>
                    <a:pt x="391" y="21"/>
                  </a:lnTo>
                  <a:lnTo>
                    <a:pt x="364" y="28"/>
                  </a:lnTo>
                  <a:lnTo>
                    <a:pt x="338" y="36"/>
                  </a:lnTo>
                  <a:lnTo>
                    <a:pt x="313" y="45"/>
                  </a:lnTo>
                  <a:lnTo>
                    <a:pt x="288" y="55"/>
                  </a:lnTo>
                  <a:lnTo>
                    <a:pt x="263" y="66"/>
                  </a:lnTo>
                  <a:lnTo>
                    <a:pt x="240" y="78"/>
                  </a:lnTo>
                  <a:lnTo>
                    <a:pt x="218" y="91"/>
                  </a:lnTo>
                  <a:lnTo>
                    <a:pt x="197" y="105"/>
                  </a:lnTo>
                  <a:lnTo>
                    <a:pt x="177" y="119"/>
                  </a:lnTo>
                  <a:lnTo>
                    <a:pt x="158" y="135"/>
                  </a:lnTo>
                  <a:lnTo>
                    <a:pt x="140" y="151"/>
                  </a:lnTo>
                  <a:lnTo>
                    <a:pt x="122" y="169"/>
                  </a:lnTo>
                  <a:lnTo>
                    <a:pt x="106" y="187"/>
                  </a:lnTo>
                  <a:lnTo>
                    <a:pt x="91" y="205"/>
                  </a:lnTo>
                  <a:lnTo>
                    <a:pt x="77" y="225"/>
                  </a:lnTo>
                  <a:lnTo>
                    <a:pt x="64" y="245"/>
                  </a:lnTo>
                  <a:lnTo>
                    <a:pt x="52" y="266"/>
                  </a:lnTo>
                  <a:lnTo>
                    <a:pt x="42" y="288"/>
                  </a:lnTo>
                  <a:lnTo>
                    <a:pt x="32" y="310"/>
                  </a:lnTo>
                  <a:lnTo>
                    <a:pt x="24" y="334"/>
                  </a:lnTo>
                  <a:lnTo>
                    <a:pt x="17" y="357"/>
                  </a:lnTo>
                  <a:lnTo>
                    <a:pt x="11" y="382"/>
                  </a:lnTo>
                  <a:lnTo>
                    <a:pt x="6" y="407"/>
                  </a:lnTo>
                  <a:lnTo>
                    <a:pt x="3" y="432"/>
                  </a:lnTo>
                  <a:lnTo>
                    <a:pt x="1" y="458"/>
                  </a:lnTo>
                  <a:lnTo>
                    <a:pt x="0" y="485"/>
                  </a:lnTo>
                  <a:lnTo>
                    <a:pt x="0" y="485"/>
                  </a:lnTo>
                  <a:lnTo>
                    <a:pt x="1" y="513"/>
                  </a:lnTo>
                  <a:lnTo>
                    <a:pt x="3" y="539"/>
                  </a:lnTo>
                  <a:lnTo>
                    <a:pt x="6" y="566"/>
                  </a:lnTo>
                  <a:lnTo>
                    <a:pt x="11" y="591"/>
                  </a:lnTo>
                  <a:lnTo>
                    <a:pt x="17" y="616"/>
                  </a:lnTo>
                  <a:lnTo>
                    <a:pt x="24" y="640"/>
                  </a:lnTo>
                  <a:lnTo>
                    <a:pt x="32" y="664"/>
                  </a:lnTo>
                  <a:lnTo>
                    <a:pt x="42" y="687"/>
                  </a:lnTo>
                  <a:lnTo>
                    <a:pt x="52" y="709"/>
                  </a:lnTo>
                  <a:lnTo>
                    <a:pt x="64" y="730"/>
                  </a:lnTo>
                  <a:lnTo>
                    <a:pt x="77" y="750"/>
                  </a:lnTo>
                  <a:lnTo>
                    <a:pt x="91" y="769"/>
                  </a:lnTo>
                  <a:lnTo>
                    <a:pt x="106" y="788"/>
                  </a:lnTo>
                  <a:lnTo>
                    <a:pt x="123" y="806"/>
                  </a:lnTo>
                  <a:lnTo>
                    <a:pt x="140" y="822"/>
                  </a:lnTo>
                  <a:lnTo>
                    <a:pt x="158" y="838"/>
                  </a:lnTo>
                  <a:lnTo>
                    <a:pt x="177" y="854"/>
                  </a:lnTo>
                  <a:lnTo>
                    <a:pt x="197" y="868"/>
                  </a:lnTo>
                  <a:lnTo>
                    <a:pt x="218" y="881"/>
                  </a:lnTo>
                  <a:lnTo>
                    <a:pt x="240" y="894"/>
                  </a:lnTo>
                  <a:lnTo>
                    <a:pt x="262" y="905"/>
                  </a:lnTo>
                  <a:lnTo>
                    <a:pt x="287" y="916"/>
                  </a:lnTo>
                  <a:lnTo>
                    <a:pt x="311" y="925"/>
                  </a:lnTo>
                  <a:lnTo>
                    <a:pt x="336" y="934"/>
                  </a:lnTo>
                  <a:lnTo>
                    <a:pt x="362" y="942"/>
                  </a:lnTo>
                  <a:lnTo>
                    <a:pt x="389" y="949"/>
                  </a:lnTo>
                  <a:lnTo>
                    <a:pt x="416" y="954"/>
                  </a:lnTo>
                  <a:lnTo>
                    <a:pt x="444" y="959"/>
                  </a:lnTo>
                  <a:lnTo>
                    <a:pt x="473" y="963"/>
                  </a:lnTo>
                  <a:lnTo>
                    <a:pt x="502" y="965"/>
                  </a:lnTo>
                  <a:lnTo>
                    <a:pt x="532" y="967"/>
                  </a:lnTo>
                  <a:lnTo>
                    <a:pt x="563" y="967"/>
                  </a:lnTo>
                  <a:lnTo>
                    <a:pt x="563" y="967"/>
                  </a:lnTo>
                  <a:lnTo>
                    <a:pt x="591" y="967"/>
                  </a:lnTo>
                  <a:lnTo>
                    <a:pt x="620" y="965"/>
                  </a:lnTo>
                  <a:lnTo>
                    <a:pt x="648" y="962"/>
                  </a:lnTo>
                  <a:lnTo>
                    <a:pt x="675" y="958"/>
                  </a:lnTo>
                  <a:lnTo>
                    <a:pt x="703" y="953"/>
                  </a:lnTo>
                  <a:lnTo>
                    <a:pt x="730" y="947"/>
                  </a:lnTo>
                  <a:lnTo>
                    <a:pt x="757" y="939"/>
                  </a:lnTo>
                  <a:lnTo>
                    <a:pt x="782" y="931"/>
                  </a:lnTo>
                  <a:lnTo>
                    <a:pt x="808" y="922"/>
                  </a:lnTo>
                  <a:lnTo>
                    <a:pt x="832" y="913"/>
                  </a:lnTo>
                  <a:lnTo>
                    <a:pt x="856" y="902"/>
                  </a:lnTo>
                  <a:lnTo>
                    <a:pt x="879" y="891"/>
                  </a:lnTo>
                  <a:lnTo>
                    <a:pt x="900" y="879"/>
                  </a:lnTo>
                  <a:lnTo>
                    <a:pt x="921" y="867"/>
                  </a:lnTo>
                  <a:lnTo>
                    <a:pt x="941" y="854"/>
                  </a:lnTo>
                  <a:lnTo>
                    <a:pt x="959" y="841"/>
                  </a:lnTo>
                  <a:lnTo>
                    <a:pt x="959" y="455"/>
                  </a:lnTo>
                  <a:lnTo>
                    <a:pt x="588" y="455"/>
                  </a:lnTo>
                  <a:lnTo>
                    <a:pt x="588" y="627"/>
                  </a:lnTo>
                  <a:close/>
                  <a:moveTo>
                    <a:pt x="1412" y="500"/>
                  </a:moveTo>
                  <a:lnTo>
                    <a:pt x="1410" y="500"/>
                  </a:lnTo>
                  <a:lnTo>
                    <a:pt x="1410" y="318"/>
                  </a:lnTo>
                  <a:lnTo>
                    <a:pt x="1210" y="318"/>
                  </a:lnTo>
                  <a:lnTo>
                    <a:pt x="1210" y="955"/>
                  </a:lnTo>
                  <a:lnTo>
                    <a:pt x="1410" y="955"/>
                  </a:lnTo>
                  <a:lnTo>
                    <a:pt x="1410" y="680"/>
                  </a:lnTo>
                  <a:lnTo>
                    <a:pt x="1410" y="680"/>
                  </a:lnTo>
                  <a:lnTo>
                    <a:pt x="1427" y="638"/>
                  </a:lnTo>
                  <a:lnTo>
                    <a:pt x="1436" y="619"/>
                  </a:lnTo>
                  <a:lnTo>
                    <a:pt x="1445" y="601"/>
                  </a:lnTo>
                  <a:lnTo>
                    <a:pt x="1454" y="584"/>
                  </a:lnTo>
                  <a:lnTo>
                    <a:pt x="1463" y="569"/>
                  </a:lnTo>
                  <a:lnTo>
                    <a:pt x="1472" y="555"/>
                  </a:lnTo>
                  <a:lnTo>
                    <a:pt x="1482" y="542"/>
                  </a:lnTo>
                  <a:lnTo>
                    <a:pt x="1492" y="531"/>
                  </a:lnTo>
                  <a:lnTo>
                    <a:pt x="1503" y="521"/>
                  </a:lnTo>
                  <a:lnTo>
                    <a:pt x="1513" y="513"/>
                  </a:lnTo>
                  <a:lnTo>
                    <a:pt x="1525" y="506"/>
                  </a:lnTo>
                  <a:lnTo>
                    <a:pt x="1537" y="500"/>
                  </a:lnTo>
                  <a:lnTo>
                    <a:pt x="1549" y="496"/>
                  </a:lnTo>
                  <a:lnTo>
                    <a:pt x="1562" y="494"/>
                  </a:lnTo>
                  <a:lnTo>
                    <a:pt x="1575" y="493"/>
                  </a:lnTo>
                  <a:lnTo>
                    <a:pt x="1575" y="493"/>
                  </a:lnTo>
                  <a:lnTo>
                    <a:pt x="1587" y="494"/>
                  </a:lnTo>
                  <a:lnTo>
                    <a:pt x="1600" y="496"/>
                  </a:lnTo>
                  <a:lnTo>
                    <a:pt x="1613" y="499"/>
                  </a:lnTo>
                  <a:lnTo>
                    <a:pt x="1627" y="504"/>
                  </a:lnTo>
                  <a:lnTo>
                    <a:pt x="1642" y="511"/>
                  </a:lnTo>
                  <a:lnTo>
                    <a:pt x="1658" y="519"/>
                  </a:lnTo>
                  <a:lnTo>
                    <a:pt x="1675" y="529"/>
                  </a:lnTo>
                  <a:lnTo>
                    <a:pt x="1694" y="540"/>
                  </a:lnTo>
                  <a:lnTo>
                    <a:pt x="1749" y="363"/>
                  </a:lnTo>
                  <a:lnTo>
                    <a:pt x="1749" y="363"/>
                  </a:lnTo>
                  <a:lnTo>
                    <a:pt x="1728" y="349"/>
                  </a:lnTo>
                  <a:lnTo>
                    <a:pt x="1709" y="336"/>
                  </a:lnTo>
                  <a:lnTo>
                    <a:pt x="1692" y="326"/>
                  </a:lnTo>
                  <a:lnTo>
                    <a:pt x="1676" y="318"/>
                  </a:lnTo>
                  <a:lnTo>
                    <a:pt x="1661" y="313"/>
                  </a:lnTo>
                  <a:lnTo>
                    <a:pt x="1646" y="308"/>
                  </a:lnTo>
                  <a:lnTo>
                    <a:pt x="1631" y="306"/>
                  </a:lnTo>
                  <a:lnTo>
                    <a:pt x="1617" y="305"/>
                  </a:lnTo>
                  <a:lnTo>
                    <a:pt x="1617" y="305"/>
                  </a:lnTo>
                  <a:lnTo>
                    <a:pt x="1602" y="306"/>
                  </a:lnTo>
                  <a:lnTo>
                    <a:pt x="1588" y="308"/>
                  </a:lnTo>
                  <a:lnTo>
                    <a:pt x="1574" y="312"/>
                  </a:lnTo>
                  <a:lnTo>
                    <a:pt x="1561" y="317"/>
                  </a:lnTo>
                  <a:lnTo>
                    <a:pt x="1547" y="324"/>
                  </a:lnTo>
                  <a:lnTo>
                    <a:pt x="1534" y="332"/>
                  </a:lnTo>
                  <a:lnTo>
                    <a:pt x="1521" y="342"/>
                  </a:lnTo>
                  <a:lnTo>
                    <a:pt x="1508" y="353"/>
                  </a:lnTo>
                  <a:lnTo>
                    <a:pt x="1496" y="366"/>
                  </a:lnTo>
                  <a:lnTo>
                    <a:pt x="1483" y="380"/>
                  </a:lnTo>
                  <a:lnTo>
                    <a:pt x="1471" y="396"/>
                  </a:lnTo>
                  <a:lnTo>
                    <a:pt x="1459" y="414"/>
                  </a:lnTo>
                  <a:lnTo>
                    <a:pt x="1448" y="433"/>
                  </a:lnTo>
                  <a:lnTo>
                    <a:pt x="1436" y="454"/>
                  </a:lnTo>
                  <a:lnTo>
                    <a:pt x="1424" y="476"/>
                  </a:lnTo>
                  <a:lnTo>
                    <a:pt x="1412" y="500"/>
                  </a:lnTo>
                  <a:lnTo>
                    <a:pt x="1412" y="500"/>
                  </a:lnTo>
                  <a:close/>
                  <a:moveTo>
                    <a:pt x="2186" y="305"/>
                  </a:moveTo>
                  <a:lnTo>
                    <a:pt x="2186" y="305"/>
                  </a:lnTo>
                  <a:lnTo>
                    <a:pt x="2169" y="306"/>
                  </a:lnTo>
                  <a:lnTo>
                    <a:pt x="2151" y="307"/>
                  </a:lnTo>
                  <a:lnTo>
                    <a:pt x="2134" y="308"/>
                  </a:lnTo>
                  <a:lnTo>
                    <a:pt x="2117" y="311"/>
                  </a:lnTo>
                  <a:lnTo>
                    <a:pt x="2100" y="314"/>
                  </a:lnTo>
                  <a:lnTo>
                    <a:pt x="2083" y="317"/>
                  </a:lnTo>
                  <a:lnTo>
                    <a:pt x="2067" y="322"/>
                  </a:lnTo>
                  <a:lnTo>
                    <a:pt x="2051" y="327"/>
                  </a:lnTo>
                  <a:lnTo>
                    <a:pt x="2035" y="332"/>
                  </a:lnTo>
                  <a:lnTo>
                    <a:pt x="2020" y="338"/>
                  </a:lnTo>
                  <a:lnTo>
                    <a:pt x="2005" y="345"/>
                  </a:lnTo>
                  <a:lnTo>
                    <a:pt x="1990" y="353"/>
                  </a:lnTo>
                  <a:lnTo>
                    <a:pt x="1976" y="361"/>
                  </a:lnTo>
                  <a:lnTo>
                    <a:pt x="1962" y="370"/>
                  </a:lnTo>
                  <a:lnTo>
                    <a:pt x="1949" y="379"/>
                  </a:lnTo>
                  <a:lnTo>
                    <a:pt x="1936" y="389"/>
                  </a:lnTo>
                  <a:lnTo>
                    <a:pt x="1924" y="400"/>
                  </a:lnTo>
                  <a:lnTo>
                    <a:pt x="1912" y="411"/>
                  </a:lnTo>
                  <a:lnTo>
                    <a:pt x="1901" y="423"/>
                  </a:lnTo>
                  <a:lnTo>
                    <a:pt x="1891" y="436"/>
                  </a:lnTo>
                  <a:lnTo>
                    <a:pt x="1881" y="449"/>
                  </a:lnTo>
                  <a:lnTo>
                    <a:pt x="1872" y="463"/>
                  </a:lnTo>
                  <a:lnTo>
                    <a:pt x="1864" y="477"/>
                  </a:lnTo>
                  <a:lnTo>
                    <a:pt x="1856" y="492"/>
                  </a:lnTo>
                  <a:lnTo>
                    <a:pt x="1849" y="508"/>
                  </a:lnTo>
                  <a:lnTo>
                    <a:pt x="1843" y="524"/>
                  </a:lnTo>
                  <a:lnTo>
                    <a:pt x="1838" y="541"/>
                  </a:lnTo>
                  <a:lnTo>
                    <a:pt x="1834" y="559"/>
                  </a:lnTo>
                  <a:lnTo>
                    <a:pt x="1831" y="577"/>
                  </a:lnTo>
                  <a:lnTo>
                    <a:pt x="1828" y="596"/>
                  </a:lnTo>
                  <a:lnTo>
                    <a:pt x="1827" y="615"/>
                  </a:lnTo>
                  <a:lnTo>
                    <a:pt x="1826" y="635"/>
                  </a:lnTo>
                  <a:lnTo>
                    <a:pt x="1826" y="635"/>
                  </a:lnTo>
                  <a:lnTo>
                    <a:pt x="1827" y="654"/>
                  </a:lnTo>
                  <a:lnTo>
                    <a:pt x="1828" y="673"/>
                  </a:lnTo>
                  <a:lnTo>
                    <a:pt x="1830" y="691"/>
                  </a:lnTo>
                  <a:lnTo>
                    <a:pt x="1833" y="708"/>
                  </a:lnTo>
                  <a:lnTo>
                    <a:pt x="1837" y="725"/>
                  </a:lnTo>
                  <a:lnTo>
                    <a:pt x="1842" y="741"/>
                  </a:lnTo>
                  <a:lnTo>
                    <a:pt x="1847" y="757"/>
                  </a:lnTo>
                  <a:lnTo>
                    <a:pt x="1853" y="772"/>
                  </a:lnTo>
                  <a:lnTo>
                    <a:pt x="1860" y="787"/>
                  </a:lnTo>
                  <a:lnTo>
                    <a:pt x="1868" y="802"/>
                  </a:lnTo>
                  <a:lnTo>
                    <a:pt x="1876" y="816"/>
                  </a:lnTo>
                  <a:lnTo>
                    <a:pt x="1885" y="829"/>
                  </a:lnTo>
                  <a:lnTo>
                    <a:pt x="1895" y="842"/>
                  </a:lnTo>
                  <a:lnTo>
                    <a:pt x="1905" y="854"/>
                  </a:lnTo>
                  <a:lnTo>
                    <a:pt x="1916" y="866"/>
                  </a:lnTo>
                  <a:lnTo>
                    <a:pt x="1928" y="877"/>
                  </a:lnTo>
                  <a:lnTo>
                    <a:pt x="1940" y="887"/>
                  </a:lnTo>
                  <a:lnTo>
                    <a:pt x="1953" y="897"/>
                  </a:lnTo>
                  <a:lnTo>
                    <a:pt x="1967" y="907"/>
                  </a:lnTo>
                  <a:lnTo>
                    <a:pt x="1981" y="915"/>
                  </a:lnTo>
                  <a:lnTo>
                    <a:pt x="1995" y="923"/>
                  </a:lnTo>
                  <a:lnTo>
                    <a:pt x="2010" y="931"/>
                  </a:lnTo>
                  <a:lnTo>
                    <a:pt x="2026" y="938"/>
                  </a:lnTo>
                  <a:lnTo>
                    <a:pt x="2042" y="944"/>
                  </a:lnTo>
                  <a:lnTo>
                    <a:pt x="2059" y="949"/>
                  </a:lnTo>
                  <a:lnTo>
                    <a:pt x="2076" y="954"/>
                  </a:lnTo>
                  <a:lnTo>
                    <a:pt x="2093" y="958"/>
                  </a:lnTo>
                  <a:lnTo>
                    <a:pt x="2111" y="961"/>
                  </a:lnTo>
                  <a:lnTo>
                    <a:pt x="2129" y="964"/>
                  </a:lnTo>
                  <a:lnTo>
                    <a:pt x="2148" y="966"/>
                  </a:lnTo>
                  <a:lnTo>
                    <a:pt x="2167" y="967"/>
                  </a:lnTo>
                  <a:lnTo>
                    <a:pt x="2186" y="967"/>
                  </a:lnTo>
                  <a:lnTo>
                    <a:pt x="2186" y="967"/>
                  </a:lnTo>
                  <a:lnTo>
                    <a:pt x="2214" y="966"/>
                  </a:lnTo>
                  <a:lnTo>
                    <a:pt x="2242" y="964"/>
                  </a:lnTo>
                  <a:lnTo>
                    <a:pt x="2272" y="959"/>
                  </a:lnTo>
                  <a:lnTo>
                    <a:pt x="2302" y="951"/>
                  </a:lnTo>
                  <a:lnTo>
                    <a:pt x="2317" y="947"/>
                  </a:lnTo>
                  <a:lnTo>
                    <a:pt x="2332" y="942"/>
                  </a:lnTo>
                  <a:lnTo>
                    <a:pt x="2346" y="936"/>
                  </a:lnTo>
                  <a:lnTo>
                    <a:pt x="2361" y="930"/>
                  </a:lnTo>
                  <a:lnTo>
                    <a:pt x="2376" y="923"/>
                  </a:lnTo>
                  <a:lnTo>
                    <a:pt x="2390" y="915"/>
                  </a:lnTo>
                  <a:lnTo>
                    <a:pt x="2404" y="906"/>
                  </a:lnTo>
                  <a:lnTo>
                    <a:pt x="2418" y="897"/>
                  </a:lnTo>
                  <a:lnTo>
                    <a:pt x="2431" y="887"/>
                  </a:lnTo>
                  <a:lnTo>
                    <a:pt x="2444" y="877"/>
                  </a:lnTo>
                  <a:lnTo>
                    <a:pt x="2456" y="865"/>
                  </a:lnTo>
                  <a:lnTo>
                    <a:pt x="2468" y="853"/>
                  </a:lnTo>
                  <a:lnTo>
                    <a:pt x="2479" y="840"/>
                  </a:lnTo>
                  <a:lnTo>
                    <a:pt x="2489" y="826"/>
                  </a:lnTo>
                  <a:lnTo>
                    <a:pt x="2499" y="811"/>
                  </a:lnTo>
                  <a:lnTo>
                    <a:pt x="2508" y="796"/>
                  </a:lnTo>
                  <a:lnTo>
                    <a:pt x="2516" y="779"/>
                  </a:lnTo>
                  <a:lnTo>
                    <a:pt x="2523" y="762"/>
                  </a:lnTo>
                  <a:lnTo>
                    <a:pt x="2529" y="744"/>
                  </a:lnTo>
                  <a:lnTo>
                    <a:pt x="2534" y="724"/>
                  </a:lnTo>
                  <a:lnTo>
                    <a:pt x="2538" y="704"/>
                  </a:lnTo>
                  <a:lnTo>
                    <a:pt x="2541" y="683"/>
                  </a:lnTo>
                  <a:lnTo>
                    <a:pt x="2543" y="660"/>
                  </a:lnTo>
                  <a:lnTo>
                    <a:pt x="2544" y="637"/>
                  </a:lnTo>
                  <a:lnTo>
                    <a:pt x="2544" y="637"/>
                  </a:lnTo>
                  <a:lnTo>
                    <a:pt x="2543" y="614"/>
                  </a:lnTo>
                  <a:lnTo>
                    <a:pt x="2541" y="593"/>
                  </a:lnTo>
                  <a:lnTo>
                    <a:pt x="2539" y="572"/>
                  </a:lnTo>
                  <a:lnTo>
                    <a:pt x="2535" y="552"/>
                  </a:lnTo>
                  <a:lnTo>
                    <a:pt x="2530" y="533"/>
                  </a:lnTo>
                  <a:lnTo>
                    <a:pt x="2524" y="515"/>
                  </a:lnTo>
                  <a:lnTo>
                    <a:pt x="2517" y="498"/>
                  </a:lnTo>
                  <a:lnTo>
                    <a:pt x="2510" y="482"/>
                  </a:lnTo>
                  <a:lnTo>
                    <a:pt x="2501" y="466"/>
                  </a:lnTo>
                  <a:lnTo>
                    <a:pt x="2492" y="452"/>
                  </a:lnTo>
                  <a:lnTo>
                    <a:pt x="2482" y="438"/>
                  </a:lnTo>
                  <a:lnTo>
                    <a:pt x="2472" y="425"/>
                  </a:lnTo>
                  <a:lnTo>
                    <a:pt x="2461" y="412"/>
                  </a:lnTo>
                  <a:lnTo>
                    <a:pt x="2449" y="401"/>
                  </a:lnTo>
                  <a:lnTo>
                    <a:pt x="2436" y="390"/>
                  </a:lnTo>
                  <a:lnTo>
                    <a:pt x="2424" y="379"/>
                  </a:lnTo>
                  <a:lnTo>
                    <a:pt x="2410" y="370"/>
                  </a:lnTo>
                  <a:lnTo>
                    <a:pt x="2396" y="361"/>
                  </a:lnTo>
                  <a:lnTo>
                    <a:pt x="2382" y="353"/>
                  </a:lnTo>
                  <a:lnTo>
                    <a:pt x="2368" y="346"/>
                  </a:lnTo>
                  <a:lnTo>
                    <a:pt x="2353" y="339"/>
                  </a:lnTo>
                  <a:lnTo>
                    <a:pt x="2338" y="333"/>
                  </a:lnTo>
                  <a:lnTo>
                    <a:pt x="2323" y="328"/>
                  </a:lnTo>
                  <a:lnTo>
                    <a:pt x="2308" y="323"/>
                  </a:lnTo>
                  <a:lnTo>
                    <a:pt x="2293" y="319"/>
                  </a:lnTo>
                  <a:lnTo>
                    <a:pt x="2277" y="315"/>
                  </a:lnTo>
                  <a:lnTo>
                    <a:pt x="2246" y="310"/>
                  </a:lnTo>
                  <a:lnTo>
                    <a:pt x="2216" y="306"/>
                  </a:lnTo>
                  <a:lnTo>
                    <a:pt x="2186" y="305"/>
                  </a:lnTo>
                  <a:lnTo>
                    <a:pt x="2186" y="305"/>
                  </a:lnTo>
                  <a:close/>
                  <a:moveTo>
                    <a:pt x="2186" y="849"/>
                  </a:moveTo>
                  <a:lnTo>
                    <a:pt x="2186" y="849"/>
                  </a:lnTo>
                  <a:lnTo>
                    <a:pt x="2172" y="848"/>
                  </a:lnTo>
                  <a:lnTo>
                    <a:pt x="2158" y="846"/>
                  </a:lnTo>
                  <a:lnTo>
                    <a:pt x="2145" y="843"/>
                  </a:lnTo>
                  <a:lnTo>
                    <a:pt x="2131" y="839"/>
                  </a:lnTo>
                  <a:lnTo>
                    <a:pt x="2119" y="833"/>
                  </a:lnTo>
                  <a:lnTo>
                    <a:pt x="2107" y="825"/>
                  </a:lnTo>
                  <a:lnTo>
                    <a:pt x="2095" y="815"/>
                  </a:lnTo>
                  <a:lnTo>
                    <a:pt x="2085" y="804"/>
                  </a:lnTo>
                  <a:lnTo>
                    <a:pt x="2075" y="791"/>
                  </a:lnTo>
                  <a:lnTo>
                    <a:pt x="2066" y="776"/>
                  </a:lnTo>
                  <a:lnTo>
                    <a:pt x="2059" y="758"/>
                  </a:lnTo>
                  <a:lnTo>
                    <a:pt x="2052" y="739"/>
                  </a:lnTo>
                  <a:lnTo>
                    <a:pt x="2047" y="717"/>
                  </a:lnTo>
                  <a:lnTo>
                    <a:pt x="2043" y="693"/>
                  </a:lnTo>
                  <a:lnTo>
                    <a:pt x="2041" y="666"/>
                  </a:lnTo>
                  <a:lnTo>
                    <a:pt x="2040" y="635"/>
                  </a:lnTo>
                  <a:lnTo>
                    <a:pt x="2040" y="635"/>
                  </a:lnTo>
                  <a:lnTo>
                    <a:pt x="2041" y="609"/>
                  </a:lnTo>
                  <a:lnTo>
                    <a:pt x="2043" y="585"/>
                  </a:lnTo>
                  <a:lnTo>
                    <a:pt x="2046" y="563"/>
                  </a:lnTo>
                  <a:lnTo>
                    <a:pt x="2051" y="542"/>
                  </a:lnTo>
                  <a:lnTo>
                    <a:pt x="2057" y="523"/>
                  </a:lnTo>
                  <a:lnTo>
                    <a:pt x="2063" y="505"/>
                  </a:lnTo>
                  <a:lnTo>
                    <a:pt x="2072" y="490"/>
                  </a:lnTo>
                  <a:lnTo>
                    <a:pt x="2081" y="476"/>
                  </a:lnTo>
                  <a:lnTo>
                    <a:pt x="2091" y="464"/>
                  </a:lnTo>
                  <a:lnTo>
                    <a:pt x="2102" y="453"/>
                  </a:lnTo>
                  <a:lnTo>
                    <a:pt x="2114" y="444"/>
                  </a:lnTo>
                  <a:lnTo>
                    <a:pt x="2127" y="437"/>
                  </a:lnTo>
                  <a:lnTo>
                    <a:pt x="2141" y="431"/>
                  </a:lnTo>
                  <a:lnTo>
                    <a:pt x="2155" y="427"/>
                  </a:lnTo>
                  <a:lnTo>
                    <a:pt x="2170" y="425"/>
                  </a:lnTo>
                  <a:lnTo>
                    <a:pt x="2186" y="424"/>
                  </a:lnTo>
                  <a:lnTo>
                    <a:pt x="2186" y="424"/>
                  </a:lnTo>
                  <a:lnTo>
                    <a:pt x="2205" y="425"/>
                  </a:lnTo>
                  <a:lnTo>
                    <a:pt x="2221" y="428"/>
                  </a:lnTo>
                  <a:lnTo>
                    <a:pt x="2237" y="433"/>
                  </a:lnTo>
                  <a:lnTo>
                    <a:pt x="2251" y="439"/>
                  </a:lnTo>
                  <a:lnTo>
                    <a:pt x="2264" y="447"/>
                  </a:lnTo>
                  <a:lnTo>
                    <a:pt x="2276" y="457"/>
                  </a:lnTo>
                  <a:lnTo>
                    <a:pt x="2287" y="468"/>
                  </a:lnTo>
                  <a:lnTo>
                    <a:pt x="2296" y="481"/>
                  </a:lnTo>
                  <a:lnTo>
                    <a:pt x="2304" y="495"/>
                  </a:lnTo>
                  <a:lnTo>
                    <a:pt x="2311" y="511"/>
                  </a:lnTo>
                  <a:lnTo>
                    <a:pt x="2317" y="528"/>
                  </a:lnTo>
                  <a:lnTo>
                    <a:pt x="2322" y="546"/>
                  </a:lnTo>
                  <a:lnTo>
                    <a:pt x="2325" y="566"/>
                  </a:lnTo>
                  <a:lnTo>
                    <a:pt x="2328" y="587"/>
                  </a:lnTo>
                  <a:lnTo>
                    <a:pt x="2329" y="608"/>
                  </a:lnTo>
                  <a:lnTo>
                    <a:pt x="2330" y="631"/>
                  </a:lnTo>
                  <a:lnTo>
                    <a:pt x="2330" y="631"/>
                  </a:lnTo>
                  <a:lnTo>
                    <a:pt x="2329" y="657"/>
                  </a:lnTo>
                  <a:lnTo>
                    <a:pt x="2328" y="681"/>
                  </a:lnTo>
                  <a:lnTo>
                    <a:pt x="2325" y="704"/>
                  </a:lnTo>
                  <a:lnTo>
                    <a:pt x="2321" y="725"/>
                  </a:lnTo>
                  <a:lnTo>
                    <a:pt x="2316" y="744"/>
                  </a:lnTo>
                  <a:lnTo>
                    <a:pt x="2309" y="762"/>
                  </a:lnTo>
                  <a:lnTo>
                    <a:pt x="2302" y="778"/>
                  </a:lnTo>
                  <a:lnTo>
                    <a:pt x="2293" y="793"/>
                  </a:lnTo>
                  <a:lnTo>
                    <a:pt x="2284" y="806"/>
                  </a:lnTo>
                  <a:lnTo>
                    <a:pt x="2273" y="817"/>
                  </a:lnTo>
                  <a:lnTo>
                    <a:pt x="2261" y="827"/>
                  </a:lnTo>
                  <a:lnTo>
                    <a:pt x="2248" y="835"/>
                  </a:lnTo>
                  <a:lnTo>
                    <a:pt x="2234" y="841"/>
                  </a:lnTo>
                  <a:lnTo>
                    <a:pt x="2219" y="845"/>
                  </a:lnTo>
                  <a:lnTo>
                    <a:pt x="2203" y="848"/>
                  </a:lnTo>
                  <a:lnTo>
                    <a:pt x="2186" y="849"/>
                  </a:lnTo>
                  <a:lnTo>
                    <a:pt x="2186" y="849"/>
                  </a:lnTo>
                  <a:close/>
                  <a:moveTo>
                    <a:pt x="3381" y="669"/>
                  </a:moveTo>
                  <a:lnTo>
                    <a:pt x="3237" y="318"/>
                  </a:lnTo>
                  <a:lnTo>
                    <a:pt x="3134" y="318"/>
                  </a:lnTo>
                  <a:lnTo>
                    <a:pt x="2978" y="671"/>
                  </a:lnTo>
                  <a:lnTo>
                    <a:pt x="2833" y="318"/>
                  </a:lnTo>
                  <a:lnTo>
                    <a:pt x="2636" y="318"/>
                  </a:lnTo>
                  <a:lnTo>
                    <a:pt x="2916" y="962"/>
                  </a:lnTo>
                  <a:lnTo>
                    <a:pt x="3014" y="962"/>
                  </a:lnTo>
                  <a:lnTo>
                    <a:pt x="3175" y="601"/>
                  </a:lnTo>
                  <a:lnTo>
                    <a:pt x="3338" y="962"/>
                  </a:lnTo>
                  <a:lnTo>
                    <a:pt x="3437" y="962"/>
                  </a:lnTo>
                  <a:lnTo>
                    <a:pt x="3717" y="318"/>
                  </a:lnTo>
                  <a:lnTo>
                    <a:pt x="3519" y="318"/>
                  </a:lnTo>
                  <a:lnTo>
                    <a:pt x="3381" y="669"/>
                  </a:lnTo>
                  <a:close/>
                  <a:moveTo>
                    <a:pt x="4092" y="118"/>
                  </a:moveTo>
                  <a:lnTo>
                    <a:pt x="4067" y="118"/>
                  </a:lnTo>
                  <a:lnTo>
                    <a:pt x="3801" y="416"/>
                  </a:lnTo>
                  <a:lnTo>
                    <a:pt x="3801" y="455"/>
                  </a:lnTo>
                  <a:lnTo>
                    <a:pt x="3892" y="455"/>
                  </a:lnTo>
                  <a:lnTo>
                    <a:pt x="3892" y="729"/>
                  </a:lnTo>
                  <a:lnTo>
                    <a:pt x="3892" y="729"/>
                  </a:lnTo>
                  <a:lnTo>
                    <a:pt x="3893" y="745"/>
                  </a:lnTo>
                  <a:lnTo>
                    <a:pt x="3894" y="761"/>
                  </a:lnTo>
                  <a:lnTo>
                    <a:pt x="3895" y="776"/>
                  </a:lnTo>
                  <a:lnTo>
                    <a:pt x="3897" y="790"/>
                  </a:lnTo>
                  <a:lnTo>
                    <a:pt x="3900" y="804"/>
                  </a:lnTo>
                  <a:lnTo>
                    <a:pt x="3904" y="817"/>
                  </a:lnTo>
                  <a:lnTo>
                    <a:pt x="3908" y="829"/>
                  </a:lnTo>
                  <a:lnTo>
                    <a:pt x="3912" y="841"/>
                  </a:lnTo>
                  <a:lnTo>
                    <a:pt x="3917" y="852"/>
                  </a:lnTo>
                  <a:lnTo>
                    <a:pt x="3923" y="863"/>
                  </a:lnTo>
                  <a:lnTo>
                    <a:pt x="3929" y="873"/>
                  </a:lnTo>
                  <a:lnTo>
                    <a:pt x="3935" y="882"/>
                  </a:lnTo>
                  <a:lnTo>
                    <a:pt x="3942" y="891"/>
                  </a:lnTo>
                  <a:lnTo>
                    <a:pt x="3950" y="900"/>
                  </a:lnTo>
                  <a:lnTo>
                    <a:pt x="3958" y="908"/>
                  </a:lnTo>
                  <a:lnTo>
                    <a:pt x="3966" y="915"/>
                  </a:lnTo>
                  <a:lnTo>
                    <a:pt x="3975" y="922"/>
                  </a:lnTo>
                  <a:lnTo>
                    <a:pt x="3984" y="928"/>
                  </a:lnTo>
                  <a:lnTo>
                    <a:pt x="4003" y="939"/>
                  </a:lnTo>
                  <a:lnTo>
                    <a:pt x="4023" y="948"/>
                  </a:lnTo>
                  <a:lnTo>
                    <a:pt x="4045" y="955"/>
                  </a:lnTo>
                  <a:lnTo>
                    <a:pt x="4067" y="961"/>
                  </a:lnTo>
                  <a:lnTo>
                    <a:pt x="4091" y="964"/>
                  </a:lnTo>
                  <a:lnTo>
                    <a:pt x="4115" y="967"/>
                  </a:lnTo>
                  <a:lnTo>
                    <a:pt x="4139" y="967"/>
                  </a:lnTo>
                  <a:lnTo>
                    <a:pt x="4139" y="967"/>
                  </a:lnTo>
                  <a:lnTo>
                    <a:pt x="4162" y="967"/>
                  </a:lnTo>
                  <a:lnTo>
                    <a:pt x="4184" y="965"/>
                  </a:lnTo>
                  <a:lnTo>
                    <a:pt x="4206" y="962"/>
                  </a:lnTo>
                  <a:lnTo>
                    <a:pt x="4229" y="958"/>
                  </a:lnTo>
                  <a:lnTo>
                    <a:pt x="4251" y="953"/>
                  </a:lnTo>
                  <a:lnTo>
                    <a:pt x="4274" y="946"/>
                  </a:lnTo>
                  <a:lnTo>
                    <a:pt x="4299" y="937"/>
                  </a:lnTo>
                  <a:lnTo>
                    <a:pt x="4324" y="927"/>
                  </a:lnTo>
                  <a:lnTo>
                    <a:pt x="4324" y="783"/>
                  </a:lnTo>
                  <a:lnTo>
                    <a:pt x="4324" y="783"/>
                  </a:lnTo>
                  <a:lnTo>
                    <a:pt x="4305" y="792"/>
                  </a:lnTo>
                  <a:lnTo>
                    <a:pt x="4286" y="800"/>
                  </a:lnTo>
                  <a:lnTo>
                    <a:pt x="4269" y="806"/>
                  </a:lnTo>
                  <a:lnTo>
                    <a:pt x="4253" y="812"/>
                  </a:lnTo>
                  <a:lnTo>
                    <a:pt x="4237" y="815"/>
                  </a:lnTo>
                  <a:lnTo>
                    <a:pt x="4221" y="818"/>
                  </a:lnTo>
                  <a:lnTo>
                    <a:pt x="4206" y="819"/>
                  </a:lnTo>
                  <a:lnTo>
                    <a:pt x="4190" y="820"/>
                  </a:lnTo>
                  <a:lnTo>
                    <a:pt x="4190" y="820"/>
                  </a:lnTo>
                  <a:lnTo>
                    <a:pt x="4179" y="819"/>
                  </a:lnTo>
                  <a:lnTo>
                    <a:pt x="4168" y="818"/>
                  </a:lnTo>
                  <a:lnTo>
                    <a:pt x="4158" y="816"/>
                  </a:lnTo>
                  <a:lnTo>
                    <a:pt x="4149" y="813"/>
                  </a:lnTo>
                  <a:lnTo>
                    <a:pt x="4140" y="809"/>
                  </a:lnTo>
                  <a:lnTo>
                    <a:pt x="4132" y="804"/>
                  </a:lnTo>
                  <a:lnTo>
                    <a:pt x="4125" y="798"/>
                  </a:lnTo>
                  <a:lnTo>
                    <a:pt x="4118" y="792"/>
                  </a:lnTo>
                  <a:lnTo>
                    <a:pt x="4112" y="785"/>
                  </a:lnTo>
                  <a:lnTo>
                    <a:pt x="4107" y="777"/>
                  </a:lnTo>
                  <a:lnTo>
                    <a:pt x="4103" y="769"/>
                  </a:lnTo>
                  <a:lnTo>
                    <a:pt x="4099" y="760"/>
                  </a:lnTo>
                  <a:lnTo>
                    <a:pt x="4096" y="750"/>
                  </a:lnTo>
                  <a:lnTo>
                    <a:pt x="4094" y="740"/>
                  </a:lnTo>
                  <a:lnTo>
                    <a:pt x="4093" y="729"/>
                  </a:lnTo>
                  <a:lnTo>
                    <a:pt x="4092" y="718"/>
                  </a:lnTo>
                  <a:lnTo>
                    <a:pt x="4092" y="455"/>
                  </a:lnTo>
                  <a:lnTo>
                    <a:pt x="4324" y="455"/>
                  </a:lnTo>
                  <a:lnTo>
                    <a:pt x="4324" y="318"/>
                  </a:lnTo>
                  <a:lnTo>
                    <a:pt x="4092" y="318"/>
                  </a:lnTo>
                  <a:lnTo>
                    <a:pt x="4092" y="118"/>
                  </a:lnTo>
                  <a:close/>
                  <a:moveTo>
                    <a:pt x="4904" y="305"/>
                  </a:moveTo>
                  <a:lnTo>
                    <a:pt x="4904" y="305"/>
                  </a:lnTo>
                  <a:lnTo>
                    <a:pt x="4889" y="306"/>
                  </a:lnTo>
                  <a:lnTo>
                    <a:pt x="4875" y="307"/>
                  </a:lnTo>
                  <a:lnTo>
                    <a:pt x="4861" y="309"/>
                  </a:lnTo>
                  <a:lnTo>
                    <a:pt x="4846" y="311"/>
                  </a:lnTo>
                  <a:lnTo>
                    <a:pt x="4832" y="315"/>
                  </a:lnTo>
                  <a:lnTo>
                    <a:pt x="4819" y="319"/>
                  </a:lnTo>
                  <a:lnTo>
                    <a:pt x="4806" y="324"/>
                  </a:lnTo>
                  <a:lnTo>
                    <a:pt x="4793" y="330"/>
                  </a:lnTo>
                  <a:lnTo>
                    <a:pt x="4781" y="336"/>
                  </a:lnTo>
                  <a:lnTo>
                    <a:pt x="4769" y="344"/>
                  </a:lnTo>
                  <a:lnTo>
                    <a:pt x="4756" y="353"/>
                  </a:lnTo>
                  <a:lnTo>
                    <a:pt x="4744" y="362"/>
                  </a:lnTo>
                  <a:lnTo>
                    <a:pt x="4732" y="372"/>
                  </a:lnTo>
                  <a:lnTo>
                    <a:pt x="4720" y="384"/>
                  </a:lnTo>
                  <a:lnTo>
                    <a:pt x="4708" y="396"/>
                  </a:lnTo>
                  <a:lnTo>
                    <a:pt x="4696" y="409"/>
                  </a:lnTo>
                  <a:lnTo>
                    <a:pt x="4696" y="13"/>
                  </a:lnTo>
                  <a:lnTo>
                    <a:pt x="4497" y="13"/>
                  </a:lnTo>
                  <a:lnTo>
                    <a:pt x="4497" y="955"/>
                  </a:lnTo>
                  <a:lnTo>
                    <a:pt x="4696" y="955"/>
                  </a:lnTo>
                  <a:lnTo>
                    <a:pt x="4696" y="539"/>
                  </a:lnTo>
                  <a:lnTo>
                    <a:pt x="4696" y="539"/>
                  </a:lnTo>
                  <a:lnTo>
                    <a:pt x="4713" y="515"/>
                  </a:lnTo>
                  <a:lnTo>
                    <a:pt x="4729" y="495"/>
                  </a:lnTo>
                  <a:lnTo>
                    <a:pt x="4738" y="486"/>
                  </a:lnTo>
                  <a:lnTo>
                    <a:pt x="4746" y="478"/>
                  </a:lnTo>
                  <a:lnTo>
                    <a:pt x="4755" y="470"/>
                  </a:lnTo>
                  <a:lnTo>
                    <a:pt x="4764" y="464"/>
                  </a:lnTo>
                  <a:lnTo>
                    <a:pt x="4772" y="458"/>
                  </a:lnTo>
                  <a:lnTo>
                    <a:pt x="4781" y="453"/>
                  </a:lnTo>
                  <a:lnTo>
                    <a:pt x="4790" y="449"/>
                  </a:lnTo>
                  <a:lnTo>
                    <a:pt x="4799" y="445"/>
                  </a:lnTo>
                  <a:lnTo>
                    <a:pt x="4808" y="443"/>
                  </a:lnTo>
                  <a:lnTo>
                    <a:pt x="4817" y="441"/>
                  </a:lnTo>
                  <a:lnTo>
                    <a:pt x="4827" y="440"/>
                  </a:lnTo>
                  <a:lnTo>
                    <a:pt x="4836" y="439"/>
                  </a:lnTo>
                  <a:lnTo>
                    <a:pt x="4836" y="439"/>
                  </a:lnTo>
                  <a:lnTo>
                    <a:pt x="4846" y="440"/>
                  </a:lnTo>
                  <a:lnTo>
                    <a:pt x="4857" y="441"/>
                  </a:lnTo>
                  <a:lnTo>
                    <a:pt x="4867" y="443"/>
                  </a:lnTo>
                  <a:lnTo>
                    <a:pt x="4876" y="447"/>
                  </a:lnTo>
                  <a:lnTo>
                    <a:pt x="4885" y="451"/>
                  </a:lnTo>
                  <a:lnTo>
                    <a:pt x="4893" y="456"/>
                  </a:lnTo>
                  <a:lnTo>
                    <a:pt x="4901" y="462"/>
                  </a:lnTo>
                  <a:lnTo>
                    <a:pt x="4908" y="469"/>
                  </a:lnTo>
                  <a:lnTo>
                    <a:pt x="4914" y="477"/>
                  </a:lnTo>
                  <a:lnTo>
                    <a:pt x="4920" y="487"/>
                  </a:lnTo>
                  <a:lnTo>
                    <a:pt x="4925" y="497"/>
                  </a:lnTo>
                  <a:lnTo>
                    <a:pt x="4929" y="509"/>
                  </a:lnTo>
                  <a:lnTo>
                    <a:pt x="4932" y="521"/>
                  </a:lnTo>
                  <a:lnTo>
                    <a:pt x="4934" y="535"/>
                  </a:lnTo>
                  <a:lnTo>
                    <a:pt x="4936" y="550"/>
                  </a:lnTo>
                  <a:lnTo>
                    <a:pt x="4936" y="566"/>
                  </a:lnTo>
                  <a:lnTo>
                    <a:pt x="4936" y="955"/>
                  </a:lnTo>
                  <a:lnTo>
                    <a:pt x="5136" y="955"/>
                  </a:lnTo>
                  <a:lnTo>
                    <a:pt x="5136" y="550"/>
                  </a:lnTo>
                  <a:lnTo>
                    <a:pt x="5136" y="550"/>
                  </a:lnTo>
                  <a:lnTo>
                    <a:pt x="5136" y="532"/>
                  </a:lnTo>
                  <a:lnTo>
                    <a:pt x="5135" y="516"/>
                  </a:lnTo>
                  <a:lnTo>
                    <a:pt x="5133" y="500"/>
                  </a:lnTo>
                  <a:lnTo>
                    <a:pt x="5131" y="485"/>
                  </a:lnTo>
                  <a:lnTo>
                    <a:pt x="5127" y="471"/>
                  </a:lnTo>
                  <a:lnTo>
                    <a:pt x="5124" y="457"/>
                  </a:lnTo>
                  <a:lnTo>
                    <a:pt x="5119" y="445"/>
                  </a:lnTo>
                  <a:lnTo>
                    <a:pt x="5114" y="432"/>
                  </a:lnTo>
                  <a:lnTo>
                    <a:pt x="5109" y="421"/>
                  </a:lnTo>
                  <a:lnTo>
                    <a:pt x="5103" y="410"/>
                  </a:lnTo>
                  <a:lnTo>
                    <a:pt x="5096" y="400"/>
                  </a:lnTo>
                  <a:lnTo>
                    <a:pt x="5089" y="390"/>
                  </a:lnTo>
                  <a:lnTo>
                    <a:pt x="5082" y="381"/>
                  </a:lnTo>
                  <a:lnTo>
                    <a:pt x="5074" y="372"/>
                  </a:lnTo>
                  <a:lnTo>
                    <a:pt x="5066" y="365"/>
                  </a:lnTo>
                  <a:lnTo>
                    <a:pt x="5058" y="357"/>
                  </a:lnTo>
                  <a:lnTo>
                    <a:pt x="5040" y="344"/>
                  </a:lnTo>
                  <a:lnTo>
                    <a:pt x="5022" y="333"/>
                  </a:lnTo>
                  <a:lnTo>
                    <a:pt x="5002" y="324"/>
                  </a:lnTo>
                  <a:lnTo>
                    <a:pt x="4983" y="317"/>
                  </a:lnTo>
                  <a:lnTo>
                    <a:pt x="4963" y="312"/>
                  </a:lnTo>
                  <a:lnTo>
                    <a:pt x="4943" y="308"/>
                  </a:lnTo>
                  <a:lnTo>
                    <a:pt x="4923" y="306"/>
                  </a:lnTo>
                  <a:lnTo>
                    <a:pt x="4904" y="305"/>
                  </a:lnTo>
                  <a:lnTo>
                    <a:pt x="4904" y="3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9" name="Group 11"/>
          <p:cNvGrpSpPr>
            <a:grpSpLocks noChangeAspect="1"/>
          </p:cNvGrpSpPr>
          <p:nvPr/>
        </p:nvGrpSpPr>
        <p:grpSpPr bwMode="auto">
          <a:xfrm>
            <a:off x="4629150" y="1412875"/>
            <a:ext cx="747713" cy="1079500"/>
            <a:chOff x="2916" y="890"/>
            <a:chExt cx="471" cy="680"/>
          </a:xfrm>
        </p:grpSpPr>
        <p:sp>
          <p:nvSpPr>
            <p:cNvPr id="30" name="AutoShape 10"/>
            <p:cNvSpPr>
              <a:spLocks noChangeAspect="1" noChangeArrowheads="1" noTextEdit="1"/>
            </p:cNvSpPr>
            <p:nvPr/>
          </p:nvSpPr>
          <p:spPr bwMode="auto">
            <a:xfrm>
              <a:off x="2916" y="890"/>
              <a:ext cx="471"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Freeform 12"/>
            <p:cNvSpPr>
              <a:spLocks/>
            </p:cNvSpPr>
            <p:nvPr/>
          </p:nvSpPr>
          <p:spPr bwMode="auto">
            <a:xfrm>
              <a:off x="2916" y="1413"/>
              <a:ext cx="471" cy="157"/>
            </a:xfrm>
            <a:custGeom>
              <a:avLst/>
              <a:gdLst>
                <a:gd name="T0" fmla="*/ 8006 w 8007"/>
                <a:gd name="T1" fmla="*/ 2247 h 2668"/>
                <a:gd name="T2" fmla="*/ 7998 w 8007"/>
                <a:gd name="T3" fmla="*/ 2313 h 2668"/>
                <a:gd name="T4" fmla="*/ 7980 w 8007"/>
                <a:gd name="T5" fmla="*/ 2376 h 2668"/>
                <a:gd name="T6" fmla="*/ 7953 w 8007"/>
                <a:gd name="T7" fmla="*/ 2435 h 2668"/>
                <a:gd name="T8" fmla="*/ 7918 w 8007"/>
                <a:gd name="T9" fmla="*/ 2489 h 2668"/>
                <a:gd name="T10" fmla="*/ 7876 w 8007"/>
                <a:gd name="T11" fmla="*/ 2538 h 2668"/>
                <a:gd name="T12" fmla="*/ 7828 w 8007"/>
                <a:gd name="T13" fmla="*/ 2579 h 2668"/>
                <a:gd name="T14" fmla="*/ 7774 w 8007"/>
                <a:gd name="T15" fmla="*/ 2614 h 2668"/>
                <a:gd name="T16" fmla="*/ 7715 w 8007"/>
                <a:gd name="T17" fmla="*/ 2641 h 2668"/>
                <a:gd name="T18" fmla="*/ 7651 w 8007"/>
                <a:gd name="T19" fmla="*/ 2659 h 2668"/>
                <a:gd name="T20" fmla="*/ 7585 w 8007"/>
                <a:gd name="T21" fmla="*/ 2667 h 2668"/>
                <a:gd name="T22" fmla="*/ 445 w 8007"/>
                <a:gd name="T23" fmla="*/ 2668 h 2668"/>
                <a:gd name="T24" fmla="*/ 377 w 8007"/>
                <a:gd name="T25" fmla="*/ 2663 h 2668"/>
                <a:gd name="T26" fmla="*/ 313 w 8007"/>
                <a:gd name="T27" fmla="*/ 2648 h 2668"/>
                <a:gd name="T28" fmla="*/ 252 w 8007"/>
                <a:gd name="T29" fmla="*/ 2624 h 2668"/>
                <a:gd name="T30" fmla="*/ 196 w 8007"/>
                <a:gd name="T31" fmla="*/ 2592 h 2668"/>
                <a:gd name="T32" fmla="*/ 146 w 8007"/>
                <a:gd name="T33" fmla="*/ 2552 h 2668"/>
                <a:gd name="T34" fmla="*/ 102 w 8007"/>
                <a:gd name="T35" fmla="*/ 2506 h 2668"/>
                <a:gd name="T36" fmla="*/ 64 w 8007"/>
                <a:gd name="T37" fmla="*/ 2454 h 2668"/>
                <a:gd name="T38" fmla="*/ 35 w 8007"/>
                <a:gd name="T39" fmla="*/ 2397 h 2668"/>
                <a:gd name="T40" fmla="*/ 14 w 8007"/>
                <a:gd name="T41" fmla="*/ 2335 h 2668"/>
                <a:gd name="T42" fmla="*/ 2 w 8007"/>
                <a:gd name="T43" fmla="*/ 2269 h 2668"/>
                <a:gd name="T44" fmla="*/ 0 w 8007"/>
                <a:gd name="T45" fmla="*/ 445 h 2668"/>
                <a:gd name="T46" fmla="*/ 2 w 8007"/>
                <a:gd name="T47" fmla="*/ 399 h 2668"/>
                <a:gd name="T48" fmla="*/ 14 w 8007"/>
                <a:gd name="T49" fmla="*/ 334 h 2668"/>
                <a:gd name="T50" fmla="*/ 35 w 8007"/>
                <a:gd name="T51" fmla="*/ 272 h 2668"/>
                <a:gd name="T52" fmla="*/ 64 w 8007"/>
                <a:gd name="T53" fmla="*/ 214 h 2668"/>
                <a:gd name="T54" fmla="*/ 102 w 8007"/>
                <a:gd name="T55" fmla="*/ 162 h 2668"/>
                <a:gd name="T56" fmla="*/ 146 w 8007"/>
                <a:gd name="T57" fmla="*/ 116 h 2668"/>
                <a:gd name="T58" fmla="*/ 196 w 8007"/>
                <a:gd name="T59" fmla="*/ 76 h 2668"/>
                <a:gd name="T60" fmla="*/ 252 w 8007"/>
                <a:gd name="T61" fmla="*/ 44 h 2668"/>
                <a:gd name="T62" fmla="*/ 313 w 8007"/>
                <a:gd name="T63" fmla="*/ 20 h 2668"/>
                <a:gd name="T64" fmla="*/ 377 w 8007"/>
                <a:gd name="T65" fmla="*/ 6 h 2668"/>
                <a:gd name="T66" fmla="*/ 445 w 8007"/>
                <a:gd name="T67" fmla="*/ 0 h 2668"/>
                <a:gd name="T68" fmla="*/ 7585 w 8007"/>
                <a:gd name="T69" fmla="*/ 1 h 2668"/>
                <a:gd name="T70" fmla="*/ 7651 w 8007"/>
                <a:gd name="T71" fmla="*/ 9 h 2668"/>
                <a:gd name="T72" fmla="*/ 7715 w 8007"/>
                <a:gd name="T73" fmla="*/ 27 h 2668"/>
                <a:gd name="T74" fmla="*/ 7774 w 8007"/>
                <a:gd name="T75" fmla="*/ 54 h 2668"/>
                <a:gd name="T76" fmla="*/ 7828 w 8007"/>
                <a:gd name="T77" fmla="*/ 89 h 2668"/>
                <a:gd name="T78" fmla="*/ 7876 w 8007"/>
                <a:gd name="T79" fmla="*/ 130 h 2668"/>
                <a:gd name="T80" fmla="*/ 7918 w 8007"/>
                <a:gd name="T81" fmla="*/ 179 h 2668"/>
                <a:gd name="T82" fmla="*/ 7953 w 8007"/>
                <a:gd name="T83" fmla="*/ 233 h 2668"/>
                <a:gd name="T84" fmla="*/ 7980 w 8007"/>
                <a:gd name="T85" fmla="*/ 292 h 2668"/>
                <a:gd name="T86" fmla="*/ 7998 w 8007"/>
                <a:gd name="T87" fmla="*/ 355 h 2668"/>
                <a:gd name="T88" fmla="*/ 8006 w 8007"/>
                <a:gd name="T89" fmla="*/ 422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07" h="2668">
                  <a:moveTo>
                    <a:pt x="8007" y="2224"/>
                  </a:moveTo>
                  <a:lnTo>
                    <a:pt x="8007" y="2224"/>
                  </a:lnTo>
                  <a:lnTo>
                    <a:pt x="8006" y="2247"/>
                  </a:lnTo>
                  <a:lnTo>
                    <a:pt x="8005" y="2269"/>
                  </a:lnTo>
                  <a:lnTo>
                    <a:pt x="8002" y="2291"/>
                  </a:lnTo>
                  <a:lnTo>
                    <a:pt x="7998" y="2313"/>
                  </a:lnTo>
                  <a:lnTo>
                    <a:pt x="7993" y="2335"/>
                  </a:lnTo>
                  <a:lnTo>
                    <a:pt x="7987" y="2356"/>
                  </a:lnTo>
                  <a:lnTo>
                    <a:pt x="7980" y="2376"/>
                  </a:lnTo>
                  <a:lnTo>
                    <a:pt x="7972" y="2397"/>
                  </a:lnTo>
                  <a:lnTo>
                    <a:pt x="7963" y="2416"/>
                  </a:lnTo>
                  <a:lnTo>
                    <a:pt x="7953" y="2435"/>
                  </a:lnTo>
                  <a:lnTo>
                    <a:pt x="7942" y="2454"/>
                  </a:lnTo>
                  <a:lnTo>
                    <a:pt x="7931" y="2472"/>
                  </a:lnTo>
                  <a:lnTo>
                    <a:pt x="7918" y="2489"/>
                  </a:lnTo>
                  <a:lnTo>
                    <a:pt x="7905" y="2506"/>
                  </a:lnTo>
                  <a:lnTo>
                    <a:pt x="7891" y="2522"/>
                  </a:lnTo>
                  <a:lnTo>
                    <a:pt x="7876" y="2538"/>
                  </a:lnTo>
                  <a:lnTo>
                    <a:pt x="7861" y="2552"/>
                  </a:lnTo>
                  <a:lnTo>
                    <a:pt x="7845" y="2566"/>
                  </a:lnTo>
                  <a:lnTo>
                    <a:pt x="7828" y="2579"/>
                  </a:lnTo>
                  <a:lnTo>
                    <a:pt x="7811" y="2592"/>
                  </a:lnTo>
                  <a:lnTo>
                    <a:pt x="7792" y="2603"/>
                  </a:lnTo>
                  <a:lnTo>
                    <a:pt x="7774" y="2614"/>
                  </a:lnTo>
                  <a:lnTo>
                    <a:pt x="7755" y="2624"/>
                  </a:lnTo>
                  <a:lnTo>
                    <a:pt x="7735" y="2633"/>
                  </a:lnTo>
                  <a:lnTo>
                    <a:pt x="7715" y="2641"/>
                  </a:lnTo>
                  <a:lnTo>
                    <a:pt x="7694" y="2648"/>
                  </a:lnTo>
                  <a:lnTo>
                    <a:pt x="7673" y="2654"/>
                  </a:lnTo>
                  <a:lnTo>
                    <a:pt x="7651" y="2659"/>
                  </a:lnTo>
                  <a:lnTo>
                    <a:pt x="7629" y="2663"/>
                  </a:lnTo>
                  <a:lnTo>
                    <a:pt x="7607" y="2665"/>
                  </a:lnTo>
                  <a:lnTo>
                    <a:pt x="7585" y="2667"/>
                  </a:lnTo>
                  <a:lnTo>
                    <a:pt x="7562" y="2668"/>
                  </a:lnTo>
                  <a:lnTo>
                    <a:pt x="445" y="2668"/>
                  </a:lnTo>
                  <a:lnTo>
                    <a:pt x="445" y="2668"/>
                  </a:lnTo>
                  <a:lnTo>
                    <a:pt x="422" y="2667"/>
                  </a:lnTo>
                  <a:lnTo>
                    <a:pt x="399" y="2665"/>
                  </a:lnTo>
                  <a:lnTo>
                    <a:pt x="377" y="2663"/>
                  </a:lnTo>
                  <a:lnTo>
                    <a:pt x="355" y="2659"/>
                  </a:lnTo>
                  <a:lnTo>
                    <a:pt x="334" y="2654"/>
                  </a:lnTo>
                  <a:lnTo>
                    <a:pt x="313" y="2648"/>
                  </a:lnTo>
                  <a:lnTo>
                    <a:pt x="292" y="2641"/>
                  </a:lnTo>
                  <a:lnTo>
                    <a:pt x="272" y="2633"/>
                  </a:lnTo>
                  <a:lnTo>
                    <a:pt x="252" y="2624"/>
                  </a:lnTo>
                  <a:lnTo>
                    <a:pt x="233" y="2614"/>
                  </a:lnTo>
                  <a:lnTo>
                    <a:pt x="214" y="2603"/>
                  </a:lnTo>
                  <a:lnTo>
                    <a:pt x="196" y="2592"/>
                  </a:lnTo>
                  <a:lnTo>
                    <a:pt x="179" y="2579"/>
                  </a:lnTo>
                  <a:lnTo>
                    <a:pt x="162" y="2566"/>
                  </a:lnTo>
                  <a:lnTo>
                    <a:pt x="146" y="2552"/>
                  </a:lnTo>
                  <a:lnTo>
                    <a:pt x="130" y="2538"/>
                  </a:lnTo>
                  <a:lnTo>
                    <a:pt x="116" y="2522"/>
                  </a:lnTo>
                  <a:lnTo>
                    <a:pt x="102" y="2506"/>
                  </a:lnTo>
                  <a:lnTo>
                    <a:pt x="88" y="2489"/>
                  </a:lnTo>
                  <a:lnTo>
                    <a:pt x="76" y="2472"/>
                  </a:lnTo>
                  <a:lnTo>
                    <a:pt x="64" y="2454"/>
                  </a:lnTo>
                  <a:lnTo>
                    <a:pt x="54" y="2435"/>
                  </a:lnTo>
                  <a:lnTo>
                    <a:pt x="44" y="2416"/>
                  </a:lnTo>
                  <a:lnTo>
                    <a:pt x="35" y="2397"/>
                  </a:lnTo>
                  <a:lnTo>
                    <a:pt x="27" y="2376"/>
                  </a:lnTo>
                  <a:lnTo>
                    <a:pt x="20" y="2356"/>
                  </a:lnTo>
                  <a:lnTo>
                    <a:pt x="14" y="2335"/>
                  </a:lnTo>
                  <a:lnTo>
                    <a:pt x="9" y="2313"/>
                  </a:lnTo>
                  <a:lnTo>
                    <a:pt x="5" y="2291"/>
                  </a:lnTo>
                  <a:lnTo>
                    <a:pt x="2" y="2269"/>
                  </a:lnTo>
                  <a:lnTo>
                    <a:pt x="1" y="2247"/>
                  </a:lnTo>
                  <a:lnTo>
                    <a:pt x="0" y="2224"/>
                  </a:lnTo>
                  <a:lnTo>
                    <a:pt x="0" y="445"/>
                  </a:lnTo>
                  <a:lnTo>
                    <a:pt x="0" y="445"/>
                  </a:lnTo>
                  <a:lnTo>
                    <a:pt x="1" y="422"/>
                  </a:lnTo>
                  <a:lnTo>
                    <a:pt x="2" y="399"/>
                  </a:lnTo>
                  <a:lnTo>
                    <a:pt x="5" y="377"/>
                  </a:lnTo>
                  <a:lnTo>
                    <a:pt x="9" y="355"/>
                  </a:lnTo>
                  <a:lnTo>
                    <a:pt x="14" y="334"/>
                  </a:lnTo>
                  <a:lnTo>
                    <a:pt x="20" y="312"/>
                  </a:lnTo>
                  <a:lnTo>
                    <a:pt x="27" y="292"/>
                  </a:lnTo>
                  <a:lnTo>
                    <a:pt x="35" y="272"/>
                  </a:lnTo>
                  <a:lnTo>
                    <a:pt x="44" y="252"/>
                  </a:lnTo>
                  <a:lnTo>
                    <a:pt x="54" y="233"/>
                  </a:lnTo>
                  <a:lnTo>
                    <a:pt x="64" y="214"/>
                  </a:lnTo>
                  <a:lnTo>
                    <a:pt x="76" y="196"/>
                  </a:lnTo>
                  <a:lnTo>
                    <a:pt x="88" y="179"/>
                  </a:lnTo>
                  <a:lnTo>
                    <a:pt x="102" y="162"/>
                  </a:lnTo>
                  <a:lnTo>
                    <a:pt x="116" y="146"/>
                  </a:lnTo>
                  <a:lnTo>
                    <a:pt x="130" y="130"/>
                  </a:lnTo>
                  <a:lnTo>
                    <a:pt x="146" y="116"/>
                  </a:lnTo>
                  <a:lnTo>
                    <a:pt x="162" y="102"/>
                  </a:lnTo>
                  <a:lnTo>
                    <a:pt x="179" y="89"/>
                  </a:lnTo>
                  <a:lnTo>
                    <a:pt x="196" y="76"/>
                  </a:lnTo>
                  <a:lnTo>
                    <a:pt x="214" y="65"/>
                  </a:lnTo>
                  <a:lnTo>
                    <a:pt x="233" y="54"/>
                  </a:lnTo>
                  <a:lnTo>
                    <a:pt x="252" y="44"/>
                  </a:lnTo>
                  <a:lnTo>
                    <a:pt x="272" y="35"/>
                  </a:lnTo>
                  <a:lnTo>
                    <a:pt x="292" y="27"/>
                  </a:lnTo>
                  <a:lnTo>
                    <a:pt x="313" y="20"/>
                  </a:lnTo>
                  <a:lnTo>
                    <a:pt x="334" y="14"/>
                  </a:lnTo>
                  <a:lnTo>
                    <a:pt x="355" y="9"/>
                  </a:lnTo>
                  <a:lnTo>
                    <a:pt x="377" y="6"/>
                  </a:lnTo>
                  <a:lnTo>
                    <a:pt x="399" y="3"/>
                  </a:lnTo>
                  <a:lnTo>
                    <a:pt x="422" y="1"/>
                  </a:lnTo>
                  <a:lnTo>
                    <a:pt x="445" y="0"/>
                  </a:lnTo>
                  <a:lnTo>
                    <a:pt x="7562" y="0"/>
                  </a:lnTo>
                  <a:lnTo>
                    <a:pt x="7562" y="0"/>
                  </a:lnTo>
                  <a:lnTo>
                    <a:pt x="7585" y="1"/>
                  </a:lnTo>
                  <a:lnTo>
                    <a:pt x="7607" y="3"/>
                  </a:lnTo>
                  <a:lnTo>
                    <a:pt x="7629" y="6"/>
                  </a:lnTo>
                  <a:lnTo>
                    <a:pt x="7651" y="9"/>
                  </a:lnTo>
                  <a:lnTo>
                    <a:pt x="7673" y="14"/>
                  </a:lnTo>
                  <a:lnTo>
                    <a:pt x="7694" y="20"/>
                  </a:lnTo>
                  <a:lnTo>
                    <a:pt x="7715" y="27"/>
                  </a:lnTo>
                  <a:lnTo>
                    <a:pt x="7735" y="35"/>
                  </a:lnTo>
                  <a:lnTo>
                    <a:pt x="7755" y="44"/>
                  </a:lnTo>
                  <a:lnTo>
                    <a:pt x="7774" y="54"/>
                  </a:lnTo>
                  <a:lnTo>
                    <a:pt x="7792" y="65"/>
                  </a:lnTo>
                  <a:lnTo>
                    <a:pt x="7811" y="76"/>
                  </a:lnTo>
                  <a:lnTo>
                    <a:pt x="7828" y="89"/>
                  </a:lnTo>
                  <a:lnTo>
                    <a:pt x="7845" y="102"/>
                  </a:lnTo>
                  <a:lnTo>
                    <a:pt x="7861" y="116"/>
                  </a:lnTo>
                  <a:lnTo>
                    <a:pt x="7876" y="130"/>
                  </a:lnTo>
                  <a:lnTo>
                    <a:pt x="7891" y="146"/>
                  </a:lnTo>
                  <a:lnTo>
                    <a:pt x="7905" y="162"/>
                  </a:lnTo>
                  <a:lnTo>
                    <a:pt x="7918" y="179"/>
                  </a:lnTo>
                  <a:lnTo>
                    <a:pt x="7931" y="196"/>
                  </a:lnTo>
                  <a:lnTo>
                    <a:pt x="7942" y="214"/>
                  </a:lnTo>
                  <a:lnTo>
                    <a:pt x="7953" y="233"/>
                  </a:lnTo>
                  <a:lnTo>
                    <a:pt x="7963" y="252"/>
                  </a:lnTo>
                  <a:lnTo>
                    <a:pt x="7972" y="272"/>
                  </a:lnTo>
                  <a:lnTo>
                    <a:pt x="7980" y="292"/>
                  </a:lnTo>
                  <a:lnTo>
                    <a:pt x="7987" y="312"/>
                  </a:lnTo>
                  <a:lnTo>
                    <a:pt x="7993" y="334"/>
                  </a:lnTo>
                  <a:lnTo>
                    <a:pt x="7998" y="355"/>
                  </a:lnTo>
                  <a:lnTo>
                    <a:pt x="8002" y="377"/>
                  </a:lnTo>
                  <a:lnTo>
                    <a:pt x="8005" y="399"/>
                  </a:lnTo>
                  <a:lnTo>
                    <a:pt x="8006" y="422"/>
                  </a:lnTo>
                  <a:lnTo>
                    <a:pt x="8007" y="445"/>
                  </a:lnTo>
                  <a:lnTo>
                    <a:pt x="8007" y="22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Freeform 13"/>
            <p:cNvSpPr>
              <a:spLocks noEditPoints="1"/>
            </p:cNvSpPr>
            <p:nvPr/>
          </p:nvSpPr>
          <p:spPr bwMode="auto">
            <a:xfrm>
              <a:off x="2956" y="1463"/>
              <a:ext cx="391" cy="57"/>
            </a:xfrm>
            <a:custGeom>
              <a:avLst/>
              <a:gdLst>
                <a:gd name="T0" fmla="*/ 748 w 6659"/>
                <a:gd name="T1" fmla="*/ 864 h 966"/>
                <a:gd name="T2" fmla="*/ 935 w 6659"/>
                <a:gd name="T3" fmla="*/ 509 h 966"/>
                <a:gd name="T4" fmla="*/ 804 w 6659"/>
                <a:gd name="T5" fmla="*/ 151 h 966"/>
                <a:gd name="T6" fmla="*/ 388 w 6659"/>
                <a:gd name="T7" fmla="*/ 782 h 966"/>
                <a:gd name="T8" fmla="*/ 603 w 6659"/>
                <a:gd name="T9" fmla="*/ 254 h 966"/>
                <a:gd name="T10" fmla="*/ 691 w 6659"/>
                <a:gd name="T11" fmla="*/ 535 h 966"/>
                <a:gd name="T12" fmla="*/ 535 w 6659"/>
                <a:gd name="T13" fmla="*/ 754 h 966"/>
                <a:gd name="T14" fmla="*/ 1344 w 6659"/>
                <a:gd name="T15" fmla="*/ 324 h 966"/>
                <a:gd name="T16" fmla="*/ 1144 w 6659"/>
                <a:gd name="T17" fmla="*/ 518 h 966"/>
                <a:gd name="T18" fmla="*/ 1167 w 6659"/>
                <a:gd name="T19" fmla="*/ 802 h 966"/>
                <a:gd name="T20" fmla="*/ 1423 w 6659"/>
                <a:gd name="T21" fmla="*/ 961 h 966"/>
                <a:gd name="T22" fmla="*/ 1738 w 6659"/>
                <a:gd name="T23" fmla="*/ 909 h 966"/>
                <a:gd name="T24" fmla="*/ 1586 w 6659"/>
                <a:gd name="T25" fmla="*/ 838 h 966"/>
                <a:gd name="T26" fmla="*/ 1342 w 6659"/>
                <a:gd name="T27" fmla="*/ 704 h 966"/>
                <a:gd name="T28" fmla="*/ 1725 w 6659"/>
                <a:gd name="T29" fmla="*/ 424 h 966"/>
                <a:gd name="T30" fmla="*/ 1464 w 6659"/>
                <a:gd name="T31" fmla="*/ 305 h 966"/>
                <a:gd name="T32" fmla="*/ 1462 w 6659"/>
                <a:gd name="T33" fmla="*/ 425 h 966"/>
                <a:gd name="T34" fmla="*/ 1606 w 6659"/>
                <a:gd name="T35" fmla="*/ 563 h 966"/>
                <a:gd name="T36" fmla="*/ 2225 w 6659"/>
                <a:gd name="T37" fmla="*/ 217 h 966"/>
                <a:gd name="T38" fmla="*/ 2417 w 6659"/>
                <a:gd name="T39" fmla="*/ 12 h 966"/>
                <a:gd name="T40" fmla="*/ 2124 w 6659"/>
                <a:gd name="T41" fmla="*/ 48 h 966"/>
                <a:gd name="T42" fmla="*/ 2016 w 6659"/>
                <a:gd name="T43" fmla="*/ 268 h 966"/>
                <a:gd name="T44" fmla="*/ 2575 w 6659"/>
                <a:gd name="T45" fmla="*/ 377 h 966"/>
                <a:gd name="T46" fmla="*/ 2455 w 6659"/>
                <a:gd name="T47" fmla="*/ 637 h 966"/>
                <a:gd name="T48" fmla="*/ 2574 w 6659"/>
                <a:gd name="T49" fmla="*/ 887 h 966"/>
                <a:gd name="T50" fmla="*/ 2879 w 6659"/>
                <a:gd name="T51" fmla="*/ 965 h 966"/>
                <a:gd name="T52" fmla="*/ 3078 w 6659"/>
                <a:gd name="T53" fmla="*/ 773 h 966"/>
                <a:gd name="T54" fmla="*/ 2807 w 6659"/>
                <a:gd name="T55" fmla="*/ 833 h 966"/>
                <a:gd name="T56" fmla="*/ 3118 w 6659"/>
                <a:gd name="T57" fmla="*/ 605 h 966"/>
                <a:gd name="T58" fmla="*/ 2974 w 6659"/>
                <a:gd name="T59" fmla="*/ 350 h 966"/>
                <a:gd name="T60" fmla="*/ 2686 w 6659"/>
                <a:gd name="T61" fmla="*/ 507 h 966"/>
                <a:gd name="T62" fmla="*/ 2870 w 6659"/>
                <a:gd name="T63" fmla="*/ 440 h 966"/>
                <a:gd name="T64" fmla="*/ 3668 w 6659"/>
                <a:gd name="T65" fmla="*/ 310 h 966"/>
                <a:gd name="T66" fmla="*/ 3518 w 6659"/>
                <a:gd name="T67" fmla="*/ 538 h 966"/>
                <a:gd name="T68" fmla="*/ 3688 w 6659"/>
                <a:gd name="T69" fmla="*/ 442 h 966"/>
                <a:gd name="T70" fmla="*/ 3957 w 6659"/>
                <a:gd name="T71" fmla="*/ 532 h 966"/>
                <a:gd name="T72" fmla="*/ 3823 w 6659"/>
                <a:gd name="T73" fmla="*/ 323 h 966"/>
                <a:gd name="T74" fmla="*/ 4347 w 6659"/>
                <a:gd name="T75" fmla="*/ 476 h 966"/>
                <a:gd name="T76" fmla="*/ 4455 w 6659"/>
                <a:gd name="T77" fmla="*/ 427 h 966"/>
                <a:gd name="T78" fmla="*/ 4424 w 6659"/>
                <a:gd name="T79" fmla="*/ 305 h 966"/>
                <a:gd name="T80" fmla="*/ 4165 w 6659"/>
                <a:gd name="T81" fmla="*/ 458 h 966"/>
                <a:gd name="T82" fmla="*/ 4275 w 6659"/>
                <a:gd name="T83" fmla="*/ 667 h 966"/>
                <a:gd name="T84" fmla="*/ 4476 w 6659"/>
                <a:gd name="T85" fmla="*/ 796 h 966"/>
                <a:gd name="T86" fmla="*/ 4222 w 6659"/>
                <a:gd name="T87" fmla="*/ 801 h 966"/>
                <a:gd name="T88" fmla="*/ 4513 w 6659"/>
                <a:gd name="T89" fmla="*/ 953 h 966"/>
                <a:gd name="T90" fmla="*/ 4662 w 6659"/>
                <a:gd name="T91" fmla="*/ 760 h 966"/>
                <a:gd name="T92" fmla="*/ 4855 w 6659"/>
                <a:gd name="T93" fmla="*/ 954 h 966"/>
                <a:gd name="T94" fmla="*/ 4853 w 6659"/>
                <a:gd name="T95" fmla="*/ 67 h 966"/>
                <a:gd name="T96" fmla="*/ 4922 w 6659"/>
                <a:gd name="T97" fmla="*/ 215 h 966"/>
                <a:gd name="T98" fmla="*/ 5063 w 6659"/>
                <a:gd name="T99" fmla="*/ 132 h 966"/>
                <a:gd name="T100" fmla="*/ 4966 w 6659"/>
                <a:gd name="T101" fmla="*/ 0 h 966"/>
                <a:gd name="T102" fmla="*/ 6652 w 6659"/>
                <a:gd name="T103" fmla="*/ 566 h 966"/>
                <a:gd name="T104" fmla="*/ 6485 w 6659"/>
                <a:gd name="T105" fmla="*/ 335 h 966"/>
                <a:gd name="T106" fmla="*/ 6198 w 6659"/>
                <a:gd name="T107" fmla="*/ 329 h 966"/>
                <a:gd name="T108" fmla="*/ 6009 w 6659"/>
                <a:gd name="T109" fmla="*/ 534 h 966"/>
                <a:gd name="T110" fmla="*/ 6046 w 6659"/>
                <a:gd name="T111" fmla="*/ 816 h 966"/>
                <a:gd name="T112" fmla="*/ 6313 w 6659"/>
                <a:gd name="T113" fmla="*/ 963 h 966"/>
                <a:gd name="T114" fmla="*/ 6622 w 6659"/>
                <a:gd name="T115" fmla="*/ 901 h 966"/>
                <a:gd name="T116" fmla="*/ 6441 w 6659"/>
                <a:gd name="T117" fmla="*/ 840 h 966"/>
                <a:gd name="T118" fmla="*/ 6209 w 6659"/>
                <a:gd name="T119" fmla="*/ 686 h 966"/>
                <a:gd name="T120" fmla="*/ 6471 w 6659"/>
                <a:gd name="T121" fmla="*/ 533 h 966"/>
                <a:gd name="T122" fmla="*/ 6319 w 6659"/>
                <a:gd name="T123" fmla="*/ 42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59" h="966">
                  <a:moveTo>
                    <a:pt x="415" y="12"/>
                  </a:moveTo>
                  <a:lnTo>
                    <a:pt x="0" y="12"/>
                  </a:lnTo>
                  <a:lnTo>
                    <a:pt x="0" y="954"/>
                  </a:lnTo>
                  <a:lnTo>
                    <a:pt x="389" y="954"/>
                  </a:lnTo>
                  <a:lnTo>
                    <a:pt x="389" y="954"/>
                  </a:lnTo>
                  <a:lnTo>
                    <a:pt x="424" y="954"/>
                  </a:lnTo>
                  <a:lnTo>
                    <a:pt x="457" y="952"/>
                  </a:lnTo>
                  <a:lnTo>
                    <a:pt x="489" y="949"/>
                  </a:lnTo>
                  <a:lnTo>
                    <a:pt x="520" y="945"/>
                  </a:lnTo>
                  <a:lnTo>
                    <a:pt x="550" y="940"/>
                  </a:lnTo>
                  <a:lnTo>
                    <a:pt x="579" y="934"/>
                  </a:lnTo>
                  <a:lnTo>
                    <a:pt x="607" y="927"/>
                  </a:lnTo>
                  <a:lnTo>
                    <a:pt x="633" y="919"/>
                  </a:lnTo>
                  <a:lnTo>
                    <a:pt x="658" y="910"/>
                  </a:lnTo>
                  <a:lnTo>
                    <a:pt x="682" y="900"/>
                  </a:lnTo>
                  <a:lnTo>
                    <a:pt x="705" y="889"/>
                  </a:lnTo>
                  <a:lnTo>
                    <a:pt x="727" y="877"/>
                  </a:lnTo>
                  <a:lnTo>
                    <a:pt x="748" y="864"/>
                  </a:lnTo>
                  <a:lnTo>
                    <a:pt x="767" y="851"/>
                  </a:lnTo>
                  <a:lnTo>
                    <a:pt x="786" y="836"/>
                  </a:lnTo>
                  <a:lnTo>
                    <a:pt x="803" y="821"/>
                  </a:lnTo>
                  <a:lnTo>
                    <a:pt x="819" y="805"/>
                  </a:lnTo>
                  <a:lnTo>
                    <a:pt x="835" y="788"/>
                  </a:lnTo>
                  <a:lnTo>
                    <a:pt x="849" y="771"/>
                  </a:lnTo>
                  <a:lnTo>
                    <a:pt x="862" y="752"/>
                  </a:lnTo>
                  <a:lnTo>
                    <a:pt x="874" y="733"/>
                  </a:lnTo>
                  <a:lnTo>
                    <a:pt x="884" y="714"/>
                  </a:lnTo>
                  <a:lnTo>
                    <a:pt x="894" y="693"/>
                  </a:lnTo>
                  <a:lnTo>
                    <a:pt x="903" y="672"/>
                  </a:lnTo>
                  <a:lnTo>
                    <a:pt x="911" y="650"/>
                  </a:lnTo>
                  <a:lnTo>
                    <a:pt x="917" y="628"/>
                  </a:lnTo>
                  <a:lnTo>
                    <a:pt x="923" y="605"/>
                  </a:lnTo>
                  <a:lnTo>
                    <a:pt x="928" y="582"/>
                  </a:lnTo>
                  <a:lnTo>
                    <a:pt x="931" y="558"/>
                  </a:lnTo>
                  <a:lnTo>
                    <a:pt x="934" y="534"/>
                  </a:lnTo>
                  <a:lnTo>
                    <a:pt x="935" y="509"/>
                  </a:lnTo>
                  <a:lnTo>
                    <a:pt x="936" y="484"/>
                  </a:lnTo>
                  <a:lnTo>
                    <a:pt x="936" y="484"/>
                  </a:lnTo>
                  <a:lnTo>
                    <a:pt x="935" y="460"/>
                  </a:lnTo>
                  <a:lnTo>
                    <a:pt x="934" y="436"/>
                  </a:lnTo>
                  <a:lnTo>
                    <a:pt x="931" y="413"/>
                  </a:lnTo>
                  <a:lnTo>
                    <a:pt x="927" y="390"/>
                  </a:lnTo>
                  <a:lnTo>
                    <a:pt x="923" y="367"/>
                  </a:lnTo>
                  <a:lnTo>
                    <a:pt x="917" y="345"/>
                  </a:lnTo>
                  <a:lnTo>
                    <a:pt x="910" y="323"/>
                  </a:lnTo>
                  <a:lnTo>
                    <a:pt x="903" y="301"/>
                  </a:lnTo>
                  <a:lnTo>
                    <a:pt x="894" y="281"/>
                  </a:lnTo>
                  <a:lnTo>
                    <a:pt x="884" y="260"/>
                  </a:lnTo>
                  <a:lnTo>
                    <a:pt x="873" y="240"/>
                  </a:lnTo>
                  <a:lnTo>
                    <a:pt x="862" y="221"/>
                  </a:lnTo>
                  <a:lnTo>
                    <a:pt x="849" y="203"/>
                  </a:lnTo>
                  <a:lnTo>
                    <a:pt x="835" y="185"/>
                  </a:lnTo>
                  <a:lnTo>
                    <a:pt x="820" y="168"/>
                  </a:lnTo>
                  <a:lnTo>
                    <a:pt x="804" y="151"/>
                  </a:lnTo>
                  <a:lnTo>
                    <a:pt x="788" y="136"/>
                  </a:lnTo>
                  <a:lnTo>
                    <a:pt x="770" y="121"/>
                  </a:lnTo>
                  <a:lnTo>
                    <a:pt x="751" y="107"/>
                  </a:lnTo>
                  <a:lnTo>
                    <a:pt x="731" y="93"/>
                  </a:lnTo>
                  <a:lnTo>
                    <a:pt x="710" y="81"/>
                  </a:lnTo>
                  <a:lnTo>
                    <a:pt x="688" y="70"/>
                  </a:lnTo>
                  <a:lnTo>
                    <a:pt x="665" y="59"/>
                  </a:lnTo>
                  <a:lnTo>
                    <a:pt x="642" y="49"/>
                  </a:lnTo>
                  <a:lnTo>
                    <a:pt x="617" y="41"/>
                  </a:lnTo>
                  <a:lnTo>
                    <a:pt x="591" y="33"/>
                  </a:lnTo>
                  <a:lnTo>
                    <a:pt x="564" y="27"/>
                  </a:lnTo>
                  <a:lnTo>
                    <a:pt x="536" y="22"/>
                  </a:lnTo>
                  <a:lnTo>
                    <a:pt x="508" y="18"/>
                  </a:lnTo>
                  <a:lnTo>
                    <a:pt x="478" y="15"/>
                  </a:lnTo>
                  <a:lnTo>
                    <a:pt x="447" y="13"/>
                  </a:lnTo>
                  <a:lnTo>
                    <a:pt x="415" y="12"/>
                  </a:lnTo>
                  <a:lnTo>
                    <a:pt x="415" y="12"/>
                  </a:lnTo>
                  <a:close/>
                  <a:moveTo>
                    <a:pt x="388" y="782"/>
                  </a:moveTo>
                  <a:lnTo>
                    <a:pt x="235" y="782"/>
                  </a:lnTo>
                  <a:lnTo>
                    <a:pt x="235" y="185"/>
                  </a:lnTo>
                  <a:lnTo>
                    <a:pt x="385" y="185"/>
                  </a:lnTo>
                  <a:lnTo>
                    <a:pt x="385" y="185"/>
                  </a:lnTo>
                  <a:lnTo>
                    <a:pt x="405" y="185"/>
                  </a:lnTo>
                  <a:lnTo>
                    <a:pt x="425" y="186"/>
                  </a:lnTo>
                  <a:lnTo>
                    <a:pt x="444" y="188"/>
                  </a:lnTo>
                  <a:lnTo>
                    <a:pt x="462" y="191"/>
                  </a:lnTo>
                  <a:lnTo>
                    <a:pt x="479" y="194"/>
                  </a:lnTo>
                  <a:lnTo>
                    <a:pt x="496" y="198"/>
                  </a:lnTo>
                  <a:lnTo>
                    <a:pt x="512" y="203"/>
                  </a:lnTo>
                  <a:lnTo>
                    <a:pt x="527" y="208"/>
                  </a:lnTo>
                  <a:lnTo>
                    <a:pt x="542" y="214"/>
                  </a:lnTo>
                  <a:lnTo>
                    <a:pt x="555" y="221"/>
                  </a:lnTo>
                  <a:lnTo>
                    <a:pt x="568" y="228"/>
                  </a:lnTo>
                  <a:lnTo>
                    <a:pt x="581" y="236"/>
                  </a:lnTo>
                  <a:lnTo>
                    <a:pt x="592" y="245"/>
                  </a:lnTo>
                  <a:lnTo>
                    <a:pt x="603" y="254"/>
                  </a:lnTo>
                  <a:lnTo>
                    <a:pt x="613" y="263"/>
                  </a:lnTo>
                  <a:lnTo>
                    <a:pt x="623" y="273"/>
                  </a:lnTo>
                  <a:lnTo>
                    <a:pt x="632" y="283"/>
                  </a:lnTo>
                  <a:lnTo>
                    <a:pt x="640" y="294"/>
                  </a:lnTo>
                  <a:lnTo>
                    <a:pt x="648" y="306"/>
                  </a:lnTo>
                  <a:lnTo>
                    <a:pt x="655" y="317"/>
                  </a:lnTo>
                  <a:lnTo>
                    <a:pt x="661" y="329"/>
                  </a:lnTo>
                  <a:lnTo>
                    <a:pt x="667" y="342"/>
                  </a:lnTo>
                  <a:lnTo>
                    <a:pt x="672" y="355"/>
                  </a:lnTo>
                  <a:lnTo>
                    <a:pt x="677" y="368"/>
                  </a:lnTo>
                  <a:lnTo>
                    <a:pt x="681" y="381"/>
                  </a:lnTo>
                  <a:lnTo>
                    <a:pt x="685" y="395"/>
                  </a:lnTo>
                  <a:lnTo>
                    <a:pt x="690" y="423"/>
                  </a:lnTo>
                  <a:lnTo>
                    <a:pt x="693" y="453"/>
                  </a:lnTo>
                  <a:lnTo>
                    <a:pt x="694" y="483"/>
                  </a:lnTo>
                  <a:lnTo>
                    <a:pt x="694" y="483"/>
                  </a:lnTo>
                  <a:lnTo>
                    <a:pt x="693" y="509"/>
                  </a:lnTo>
                  <a:lnTo>
                    <a:pt x="691" y="535"/>
                  </a:lnTo>
                  <a:lnTo>
                    <a:pt x="686" y="561"/>
                  </a:lnTo>
                  <a:lnTo>
                    <a:pt x="679" y="587"/>
                  </a:lnTo>
                  <a:lnTo>
                    <a:pt x="675" y="600"/>
                  </a:lnTo>
                  <a:lnTo>
                    <a:pt x="671" y="613"/>
                  </a:lnTo>
                  <a:lnTo>
                    <a:pt x="665" y="625"/>
                  </a:lnTo>
                  <a:lnTo>
                    <a:pt x="659" y="638"/>
                  </a:lnTo>
                  <a:lnTo>
                    <a:pt x="653" y="649"/>
                  </a:lnTo>
                  <a:lnTo>
                    <a:pt x="646" y="662"/>
                  </a:lnTo>
                  <a:lnTo>
                    <a:pt x="638" y="673"/>
                  </a:lnTo>
                  <a:lnTo>
                    <a:pt x="629" y="684"/>
                  </a:lnTo>
                  <a:lnTo>
                    <a:pt x="620" y="695"/>
                  </a:lnTo>
                  <a:lnTo>
                    <a:pt x="610" y="705"/>
                  </a:lnTo>
                  <a:lnTo>
                    <a:pt x="600" y="715"/>
                  </a:lnTo>
                  <a:lnTo>
                    <a:pt x="588" y="724"/>
                  </a:lnTo>
                  <a:lnTo>
                    <a:pt x="576" y="732"/>
                  </a:lnTo>
                  <a:lnTo>
                    <a:pt x="563" y="740"/>
                  </a:lnTo>
                  <a:lnTo>
                    <a:pt x="550" y="748"/>
                  </a:lnTo>
                  <a:lnTo>
                    <a:pt x="535" y="754"/>
                  </a:lnTo>
                  <a:lnTo>
                    <a:pt x="520" y="761"/>
                  </a:lnTo>
                  <a:lnTo>
                    <a:pt x="504" y="766"/>
                  </a:lnTo>
                  <a:lnTo>
                    <a:pt x="487" y="771"/>
                  </a:lnTo>
                  <a:lnTo>
                    <a:pt x="469" y="775"/>
                  </a:lnTo>
                  <a:lnTo>
                    <a:pt x="450" y="778"/>
                  </a:lnTo>
                  <a:lnTo>
                    <a:pt x="430" y="780"/>
                  </a:lnTo>
                  <a:lnTo>
                    <a:pt x="409" y="781"/>
                  </a:lnTo>
                  <a:lnTo>
                    <a:pt x="388" y="782"/>
                  </a:lnTo>
                  <a:lnTo>
                    <a:pt x="388" y="782"/>
                  </a:lnTo>
                  <a:close/>
                  <a:moveTo>
                    <a:pt x="1464" y="305"/>
                  </a:moveTo>
                  <a:lnTo>
                    <a:pt x="1464" y="305"/>
                  </a:lnTo>
                  <a:lnTo>
                    <a:pt x="1445" y="305"/>
                  </a:lnTo>
                  <a:lnTo>
                    <a:pt x="1428" y="306"/>
                  </a:lnTo>
                  <a:lnTo>
                    <a:pt x="1410" y="308"/>
                  </a:lnTo>
                  <a:lnTo>
                    <a:pt x="1393" y="311"/>
                  </a:lnTo>
                  <a:lnTo>
                    <a:pt x="1376" y="314"/>
                  </a:lnTo>
                  <a:lnTo>
                    <a:pt x="1360" y="319"/>
                  </a:lnTo>
                  <a:lnTo>
                    <a:pt x="1344" y="324"/>
                  </a:lnTo>
                  <a:lnTo>
                    <a:pt x="1328" y="329"/>
                  </a:lnTo>
                  <a:lnTo>
                    <a:pt x="1313" y="335"/>
                  </a:lnTo>
                  <a:lnTo>
                    <a:pt x="1298" y="343"/>
                  </a:lnTo>
                  <a:lnTo>
                    <a:pt x="1284" y="350"/>
                  </a:lnTo>
                  <a:lnTo>
                    <a:pt x="1270" y="358"/>
                  </a:lnTo>
                  <a:lnTo>
                    <a:pt x="1257" y="367"/>
                  </a:lnTo>
                  <a:lnTo>
                    <a:pt x="1244" y="377"/>
                  </a:lnTo>
                  <a:lnTo>
                    <a:pt x="1232" y="387"/>
                  </a:lnTo>
                  <a:lnTo>
                    <a:pt x="1220" y="398"/>
                  </a:lnTo>
                  <a:lnTo>
                    <a:pt x="1209" y="409"/>
                  </a:lnTo>
                  <a:lnTo>
                    <a:pt x="1199" y="421"/>
                  </a:lnTo>
                  <a:lnTo>
                    <a:pt x="1189" y="433"/>
                  </a:lnTo>
                  <a:lnTo>
                    <a:pt x="1180" y="446"/>
                  </a:lnTo>
                  <a:lnTo>
                    <a:pt x="1171" y="460"/>
                  </a:lnTo>
                  <a:lnTo>
                    <a:pt x="1163" y="474"/>
                  </a:lnTo>
                  <a:lnTo>
                    <a:pt x="1156" y="488"/>
                  </a:lnTo>
                  <a:lnTo>
                    <a:pt x="1150" y="503"/>
                  </a:lnTo>
                  <a:lnTo>
                    <a:pt x="1144" y="518"/>
                  </a:lnTo>
                  <a:lnTo>
                    <a:pt x="1139" y="534"/>
                  </a:lnTo>
                  <a:lnTo>
                    <a:pt x="1134" y="550"/>
                  </a:lnTo>
                  <a:lnTo>
                    <a:pt x="1131" y="567"/>
                  </a:lnTo>
                  <a:lnTo>
                    <a:pt x="1128" y="584"/>
                  </a:lnTo>
                  <a:lnTo>
                    <a:pt x="1126" y="601"/>
                  </a:lnTo>
                  <a:lnTo>
                    <a:pt x="1125" y="619"/>
                  </a:lnTo>
                  <a:lnTo>
                    <a:pt x="1124" y="637"/>
                  </a:lnTo>
                  <a:lnTo>
                    <a:pt x="1124" y="637"/>
                  </a:lnTo>
                  <a:lnTo>
                    <a:pt x="1125" y="656"/>
                  </a:lnTo>
                  <a:lnTo>
                    <a:pt x="1126" y="675"/>
                  </a:lnTo>
                  <a:lnTo>
                    <a:pt x="1128" y="692"/>
                  </a:lnTo>
                  <a:lnTo>
                    <a:pt x="1131" y="709"/>
                  </a:lnTo>
                  <a:lnTo>
                    <a:pt x="1135" y="726"/>
                  </a:lnTo>
                  <a:lnTo>
                    <a:pt x="1140" y="742"/>
                  </a:lnTo>
                  <a:lnTo>
                    <a:pt x="1146" y="758"/>
                  </a:lnTo>
                  <a:lnTo>
                    <a:pt x="1152" y="773"/>
                  </a:lnTo>
                  <a:lnTo>
                    <a:pt x="1159" y="788"/>
                  </a:lnTo>
                  <a:lnTo>
                    <a:pt x="1167" y="802"/>
                  </a:lnTo>
                  <a:lnTo>
                    <a:pt x="1176" y="816"/>
                  </a:lnTo>
                  <a:lnTo>
                    <a:pt x="1185" y="829"/>
                  </a:lnTo>
                  <a:lnTo>
                    <a:pt x="1195" y="842"/>
                  </a:lnTo>
                  <a:lnTo>
                    <a:pt x="1206" y="854"/>
                  </a:lnTo>
                  <a:lnTo>
                    <a:pt x="1218" y="866"/>
                  </a:lnTo>
                  <a:lnTo>
                    <a:pt x="1230" y="877"/>
                  </a:lnTo>
                  <a:lnTo>
                    <a:pt x="1243" y="887"/>
                  </a:lnTo>
                  <a:lnTo>
                    <a:pt x="1256" y="897"/>
                  </a:lnTo>
                  <a:lnTo>
                    <a:pt x="1271" y="906"/>
                  </a:lnTo>
                  <a:lnTo>
                    <a:pt x="1285" y="915"/>
                  </a:lnTo>
                  <a:lnTo>
                    <a:pt x="1301" y="923"/>
                  </a:lnTo>
                  <a:lnTo>
                    <a:pt x="1317" y="930"/>
                  </a:lnTo>
                  <a:lnTo>
                    <a:pt x="1333" y="937"/>
                  </a:lnTo>
                  <a:lnTo>
                    <a:pt x="1350" y="943"/>
                  </a:lnTo>
                  <a:lnTo>
                    <a:pt x="1368" y="949"/>
                  </a:lnTo>
                  <a:lnTo>
                    <a:pt x="1386" y="953"/>
                  </a:lnTo>
                  <a:lnTo>
                    <a:pt x="1404" y="957"/>
                  </a:lnTo>
                  <a:lnTo>
                    <a:pt x="1423" y="961"/>
                  </a:lnTo>
                  <a:lnTo>
                    <a:pt x="1443" y="963"/>
                  </a:lnTo>
                  <a:lnTo>
                    <a:pt x="1462" y="965"/>
                  </a:lnTo>
                  <a:lnTo>
                    <a:pt x="1483" y="966"/>
                  </a:lnTo>
                  <a:lnTo>
                    <a:pt x="1504" y="966"/>
                  </a:lnTo>
                  <a:lnTo>
                    <a:pt x="1504" y="966"/>
                  </a:lnTo>
                  <a:lnTo>
                    <a:pt x="1526" y="966"/>
                  </a:lnTo>
                  <a:lnTo>
                    <a:pt x="1548" y="965"/>
                  </a:lnTo>
                  <a:lnTo>
                    <a:pt x="1568" y="963"/>
                  </a:lnTo>
                  <a:lnTo>
                    <a:pt x="1589" y="961"/>
                  </a:lnTo>
                  <a:lnTo>
                    <a:pt x="1608" y="957"/>
                  </a:lnTo>
                  <a:lnTo>
                    <a:pt x="1627" y="953"/>
                  </a:lnTo>
                  <a:lnTo>
                    <a:pt x="1645" y="949"/>
                  </a:lnTo>
                  <a:lnTo>
                    <a:pt x="1662" y="944"/>
                  </a:lnTo>
                  <a:lnTo>
                    <a:pt x="1679" y="938"/>
                  </a:lnTo>
                  <a:lnTo>
                    <a:pt x="1695" y="931"/>
                  </a:lnTo>
                  <a:lnTo>
                    <a:pt x="1710" y="924"/>
                  </a:lnTo>
                  <a:lnTo>
                    <a:pt x="1724" y="917"/>
                  </a:lnTo>
                  <a:lnTo>
                    <a:pt x="1738" y="909"/>
                  </a:lnTo>
                  <a:lnTo>
                    <a:pt x="1752" y="901"/>
                  </a:lnTo>
                  <a:lnTo>
                    <a:pt x="1765" y="892"/>
                  </a:lnTo>
                  <a:lnTo>
                    <a:pt x="1777" y="882"/>
                  </a:lnTo>
                  <a:lnTo>
                    <a:pt x="1777" y="750"/>
                  </a:lnTo>
                  <a:lnTo>
                    <a:pt x="1777" y="750"/>
                  </a:lnTo>
                  <a:lnTo>
                    <a:pt x="1762" y="762"/>
                  </a:lnTo>
                  <a:lnTo>
                    <a:pt x="1747" y="773"/>
                  </a:lnTo>
                  <a:lnTo>
                    <a:pt x="1732" y="783"/>
                  </a:lnTo>
                  <a:lnTo>
                    <a:pt x="1717" y="792"/>
                  </a:lnTo>
                  <a:lnTo>
                    <a:pt x="1703" y="800"/>
                  </a:lnTo>
                  <a:lnTo>
                    <a:pt x="1688" y="808"/>
                  </a:lnTo>
                  <a:lnTo>
                    <a:pt x="1674" y="814"/>
                  </a:lnTo>
                  <a:lnTo>
                    <a:pt x="1659" y="820"/>
                  </a:lnTo>
                  <a:lnTo>
                    <a:pt x="1644" y="825"/>
                  </a:lnTo>
                  <a:lnTo>
                    <a:pt x="1630" y="830"/>
                  </a:lnTo>
                  <a:lnTo>
                    <a:pt x="1615" y="833"/>
                  </a:lnTo>
                  <a:lnTo>
                    <a:pt x="1600" y="836"/>
                  </a:lnTo>
                  <a:lnTo>
                    <a:pt x="1586" y="838"/>
                  </a:lnTo>
                  <a:lnTo>
                    <a:pt x="1571" y="840"/>
                  </a:lnTo>
                  <a:lnTo>
                    <a:pt x="1556" y="841"/>
                  </a:lnTo>
                  <a:lnTo>
                    <a:pt x="1541" y="841"/>
                  </a:lnTo>
                  <a:lnTo>
                    <a:pt x="1541" y="841"/>
                  </a:lnTo>
                  <a:lnTo>
                    <a:pt x="1518" y="840"/>
                  </a:lnTo>
                  <a:lnTo>
                    <a:pt x="1496" y="837"/>
                  </a:lnTo>
                  <a:lnTo>
                    <a:pt x="1476" y="833"/>
                  </a:lnTo>
                  <a:lnTo>
                    <a:pt x="1457" y="828"/>
                  </a:lnTo>
                  <a:lnTo>
                    <a:pt x="1439" y="820"/>
                  </a:lnTo>
                  <a:lnTo>
                    <a:pt x="1423" y="812"/>
                  </a:lnTo>
                  <a:lnTo>
                    <a:pt x="1407" y="802"/>
                  </a:lnTo>
                  <a:lnTo>
                    <a:pt x="1394" y="791"/>
                  </a:lnTo>
                  <a:lnTo>
                    <a:pt x="1381" y="779"/>
                  </a:lnTo>
                  <a:lnTo>
                    <a:pt x="1371" y="766"/>
                  </a:lnTo>
                  <a:lnTo>
                    <a:pt x="1361" y="751"/>
                  </a:lnTo>
                  <a:lnTo>
                    <a:pt x="1353" y="736"/>
                  </a:lnTo>
                  <a:lnTo>
                    <a:pt x="1347" y="720"/>
                  </a:lnTo>
                  <a:lnTo>
                    <a:pt x="1342" y="704"/>
                  </a:lnTo>
                  <a:lnTo>
                    <a:pt x="1338" y="686"/>
                  </a:lnTo>
                  <a:lnTo>
                    <a:pt x="1337" y="668"/>
                  </a:lnTo>
                  <a:lnTo>
                    <a:pt x="1788" y="668"/>
                  </a:lnTo>
                  <a:lnTo>
                    <a:pt x="1788" y="668"/>
                  </a:lnTo>
                  <a:lnTo>
                    <a:pt x="1788" y="646"/>
                  </a:lnTo>
                  <a:lnTo>
                    <a:pt x="1788" y="625"/>
                  </a:lnTo>
                  <a:lnTo>
                    <a:pt x="1787" y="605"/>
                  </a:lnTo>
                  <a:lnTo>
                    <a:pt x="1785" y="585"/>
                  </a:lnTo>
                  <a:lnTo>
                    <a:pt x="1782" y="566"/>
                  </a:lnTo>
                  <a:lnTo>
                    <a:pt x="1779" y="548"/>
                  </a:lnTo>
                  <a:lnTo>
                    <a:pt x="1774" y="530"/>
                  </a:lnTo>
                  <a:lnTo>
                    <a:pt x="1769" y="513"/>
                  </a:lnTo>
                  <a:lnTo>
                    <a:pt x="1764" y="496"/>
                  </a:lnTo>
                  <a:lnTo>
                    <a:pt x="1757" y="481"/>
                  </a:lnTo>
                  <a:lnTo>
                    <a:pt x="1750" y="465"/>
                  </a:lnTo>
                  <a:lnTo>
                    <a:pt x="1742" y="451"/>
                  </a:lnTo>
                  <a:lnTo>
                    <a:pt x="1734" y="437"/>
                  </a:lnTo>
                  <a:lnTo>
                    <a:pt x="1725" y="424"/>
                  </a:lnTo>
                  <a:lnTo>
                    <a:pt x="1715" y="411"/>
                  </a:lnTo>
                  <a:lnTo>
                    <a:pt x="1704" y="399"/>
                  </a:lnTo>
                  <a:lnTo>
                    <a:pt x="1693" y="388"/>
                  </a:lnTo>
                  <a:lnTo>
                    <a:pt x="1682" y="377"/>
                  </a:lnTo>
                  <a:lnTo>
                    <a:pt x="1669" y="367"/>
                  </a:lnTo>
                  <a:lnTo>
                    <a:pt x="1657" y="358"/>
                  </a:lnTo>
                  <a:lnTo>
                    <a:pt x="1643" y="350"/>
                  </a:lnTo>
                  <a:lnTo>
                    <a:pt x="1629" y="342"/>
                  </a:lnTo>
                  <a:lnTo>
                    <a:pt x="1615" y="335"/>
                  </a:lnTo>
                  <a:lnTo>
                    <a:pt x="1600" y="329"/>
                  </a:lnTo>
                  <a:lnTo>
                    <a:pt x="1585" y="323"/>
                  </a:lnTo>
                  <a:lnTo>
                    <a:pt x="1569" y="318"/>
                  </a:lnTo>
                  <a:lnTo>
                    <a:pt x="1552" y="314"/>
                  </a:lnTo>
                  <a:lnTo>
                    <a:pt x="1535" y="311"/>
                  </a:lnTo>
                  <a:lnTo>
                    <a:pt x="1518" y="308"/>
                  </a:lnTo>
                  <a:lnTo>
                    <a:pt x="1500" y="306"/>
                  </a:lnTo>
                  <a:lnTo>
                    <a:pt x="1482" y="305"/>
                  </a:lnTo>
                  <a:lnTo>
                    <a:pt x="1464" y="305"/>
                  </a:lnTo>
                  <a:lnTo>
                    <a:pt x="1464" y="305"/>
                  </a:lnTo>
                  <a:close/>
                  <a:moveTo>
                    <a:pt x="1341" y="563"/>
                  </a:moveTo>
                  <a:lnTo>
                    <a:pt x="1341" y="563"/>
                  </a:lnTo>
                  <a:lnTo>
                    <a:pt x="1343" y="548"/>
                  </a:lnTo>
                  <a:lnTo>
                    <a:pt x="1346" y="533"/>
                  </a:lnTo>
                  <a:lnTo>
                    <a:pt x="1350" y="520"/>
                  </a:lnTo>
                  <a:lnTo>
                    <a:pt x="1355" y="507"/>
                  </a:lnTo>
                  <a:lnTo>
                    <a:pt x="1361" y="495"/>
                  </a:lnTo>
                  <a:lnTo>
                    <a:pt x="1368" y="483"/>
                  </a:lnTo>
                  <a:lnTo>
                    <a:pt x="1375" y="473"/>
                  </a:lnTo>
                  <a:lnTo>
                    <a:pt x="1384" y="463"/>
                  </a:lnTo>
                  <a:lnTo>
                    <a:pt x="1393" y="454"/>
                  </a:lnTo>
                  <a:lnTo>
                    <a:pt x="1403" y="447"/>
                  </a:lnTo>
                  <a:lnTo>
                    <a:pt x="1413" y="440"/>
                  </a:lnTo>
                  <a:lnTo>
                    <a:pt x="1425" y="435"/>
                  </a:lnTo>
                  <a:lnTo>
                    <a:pt x="1437" y="430"/>
                  </a:lnTo>
                  <a:lnTo>
                    <a:pt x="1449" y="427"/>
                  </a:lnTo>
                  <a:lnTo>
                    <a:pt x="1462" y="425"/>
                  </a:lnTo>
                  <a:lnTo>
                    <a:pt x="1476" y="425"/>
                  </a:lnTo>
                  <a:lnTo>
                    <a:pt x="1476" y="425"/>
                  </a:lnTo>
                  <a:lnTo>
                    <a:pt x="1490" y="425"/>
                  </a:lnTo>
                  <a:lnTo>
                    <a:pt x="1503" y="427"/>
                  </a:lnTo>
                  <a:lnTo>
                    <a:pt x="1516" y="430"/>
                  </a:lnTo>
                  <a:lnTo>
                    <a:pt x="1528" y="435"/>
                  </a:lnTo>
                  <a:lnTo>
                    <a:pt x="1539" y="440"/>
                  </a:lnTo>
                  <a:lnTo>
                    <a:pt x="1549" y="446"/>
                  </a:lnTo>
                  <a:lnTo>
                    <a:pt x="1558" y="454"/>
                  </a:lnTo>
                  <a:lnTo>
                    <a:pt x="1567" y="463"/>
                  </a:lnTo>
                  <a:lnTo>
                    <a:pt x="1574" y="472"/>
                  </a:lnTo>
                  <a:lnTo>
                    <a:pt x="1581" y="483"/>
                  </a:lnTo>
                  <a:lnTo>
                    <a:pt x="1588" y="494"/>
                  </a:lnTo>
                  <a:lnTo>
                    <a:pt x="1593" y="506"/>
                  </a:lnTo>
                  <a:lnTo>
                    <a:pt x="1597" y="519"/>
                  </a:lnTo>
                  <a:lnTo>
                    <a:pt x="1601" y="533"/>
                  </a:lnTo>
                  <a:lnTo>
                    <a:pt x="1604" y="547"/>
                  </a:lnTo>
                  <a:lnTo>
                    <a:pt x="1606" y="563"/>
                  </a:lnTo>
                  <a:lnTo>
                    <a:pt x="1341" y="563"/>
                  </a:lnTo>
                  <a:close/>
                  <a:moveTo>
                    <a:pt x="2015" y="285"/>
                  </a:moveTo>
                  <a:lnTo>
                    <a:pt x="2015" y="317"/>
                  </a:lnTo>
                  <a:lnTo>
                    <a:pt x="1924" y="317"/>
                  </a:lnTo>
                  <a:lnTo>
                    <a:pt x="1924" y="454"/>
                  </a:lnTo>
                  <a:lnTo>
                    <a:pt x="2015" y="454"/>
                  </a:lnTo>
                  <a:lnTo>
                    <a:pt x="2015" y="954"/>
                  </a:lnTo>
                  <a:lnTo>
                    <a:pt x="2216" y="954"/>
                  </a:lnTo>
                  <a:lnTo>
                    <a:pt x="2216" y="454"/>
                  </a:lnTo>
                  <a:lnTo>
                    <a:pt x="2331" y="454"/>
                  </a:lnTo>
                  <a:lnTo>
                    <a:pt x="2331" y="317"/>
                  </a:lnTo>
                  <a:lnTo>
                    <a:pt x="2216" y="317"/>
                  </a:lnTo>
                  <a:lnTo>
                    <a:pt x="2216" y="270"/>
                  </a:lnTo>
                  <a:lnTo>
                    <a:pt x="2216" y="270"/>
                  </a:lnTo>
                  <a:lnTo>
                    <a:pt x="2217" y="255"/>
                  </a:lnTo>
                  <a:lnTo>
                    <a:pt x="2219" y="241"/>
                  </a:lnTo>
                  <a:lnTo>
                    <a:pt x="2221" y="229"/>
                  </a:lnTo>
                  <a:lnTo>
                    <a:pt x="2225" y="217"/>
                  </a:lnTo>
                  <a:lnTo>
                    <a:pt x="2230" y="207"/>
                  </a:lnTo>
                  <a:lnTo>
                    <a:pt x="2235" y="198"/>
                  </a:lnTo>
                  <a:lnTo>
                    <a:pt x="2241" y="190"/>
                  </a:lnTo>
                  <a:lnTo>
                    <a:pt x="2248" y="183"/>
                  </a:lnTo>
                  <a:lnTo>
                    <a:pt x="2256" y="177"/>
                  </a:lnTo>
                  <a:lnTo>
                    <a:pt x="2265" y="171"/>
                  </a:lnTo>
                  <a:lnTo>
                    <a:pt x="2274" y="167"/>
                  </a:lnTo>
                  <a:lnTo>
                    <a:pt x="2283" y="164"/>
                  </a:lnTo>
                  <a:lnTo>
                    <a:pt x="2294" y="161"/>
                  </a:lnTo>
                  <a:lnTo>
                    <a:pt x="2304" y="160"/>
                  </a:lnTo>
                  <a:lnTo>
                    <a:pt x="2315" y="159"/>
                  </a:lnTo>
                  <a:lnTo>
                    <a:pt x="2327" y="158"/>
                  </a:lnTo>
                  <a:lnTo>
                    <a:pt x="2327" y="158"/>
                  </a:lnTo>
                  <a:lnTo>
                    <a:pt x="2352" y="159"/>
                  </a:lnTo>
                  <a:lnTo>
                    <a:pt x="2374" y="160"/>
                  </a:lnTo>
                  <a:lnTo>
                    <a:pt x="2396" y="162"/>
                  </a:lnTo>
                  <a:lnTo>
                    <a:pt x="2417" y="167"/>
                  </a:lnTo>
                  <a:lnTo>
                    <a:pt x="2417" y="12"/>
                  </a:lnTo>
                  <a:lnTo>
                    <a:pt x="2417" y="12"/>
                  </a:lnTo>
                  <a:lnTo>
                    <a:pt x="2389" y="7"/>
                  </a:lnTo>
                  <a:lnTo>
                    <a:pt x="2357" y="3"/>
                  </a:lnTo>
                  <a:lnTo>
                    <a:pt x="2326" y="1"/>
                  </a:lnTo>
                  <a:lnTo>
                    <a:pt x="2295" y="0"/>
                  </a:lnTo>
                  <a:lnTo>
                    <a:pt x="2295" y="0"/>
                  </a:lnTo>
                  <a:lnTo>
                    <a:pt x="2265" y="1"/>
                  </a:lnTo>
                  <a:lnTo>
                    <a:pt x="2251" y="2"/>
                  </a:lnTo>
                  <a:lnTo>
                    <a:pt x="2237" y="4"/>
                  </a:lnTo>
                  <a:lnTo>
                    <a:pt x="2223" y="7"/>
                  </a:lnTo>
                  <a:lnTo>
                    <a:pt x="2209" y="10"/>
                  </a:lnTo>
                  <a:lnTo>
                    <a:pt x="2196" y="14"/>
                  </a:lnTo>
                  <a:lnTo>
                    <a:pt x="2182" y="18"/>
                  </a:lnTo>
                  <a:lnTo>
                    <a:pt x="2170" y="23"/>
                  </a:lnTo>
                  <a:lnTo>
                    <a:pt x="2158" y="28"/>
                  </a:lnTo>
                  <a:lnTo>
                    <a:pt x="2146" y="34"/>
                  </a:lnTo>
                  <a:lnTo>
                    <a:pt x="2135" y="40"/>
                  </a:lnTo>
                  <a:lnTo>
                    <a:pt x="2124" y="48"/>
                  </a:lnTo>
                  <a:lnTo>
                    <a:pt x="2114" y="55"/>
                  </a:lnTo>
                  <a:lnTo>
                    <a:pt x="2104" y="63"/>
                  </a:lnTo>
                  <a:lnTo>
                    <a:pt x="2094" y="72"/>
                  </a:lnTo>
                  <a:lnTo>
                    <a:pt x="2085" y="81"/>
                  </a:lnTo>
                  <a:lnTo>
                    <a:pt x="2077" y="91"/>
                  </a:lnTo>
                  <a:lnTo>
                    <a:pt x="2069" y="101"/>
                  </a:lnTo>
                  <a:lnTo>
                    <a:pt x="2061" y="112"/>
                  </a:lnTo>
                  <a:lnTo>
                    <a:pt x="2054" y="124"/>
                  </a:lnTo>
                  <a:lnTo>
                    <a:pt x="2048" y="136"/>
                  </a:lnTo>
                  <a:lnTo>
                    <a:pt x="2042" y="148"/>
                  </a:lnTo>
                  <a:lnTo>
                    <a:pt x="2036" y="161"/>
                  </a:lnTo>
                  <a:lnTo>
                    <a:pt x="2032" y="175"/>
                  </a:lnTo>
                  <a:lnTo>
                    <a:pt x="2027" y="189"/>
                  </a:lnTo>
                  <a:lnTo>
                    <a:pt x="2024" y="204"/>
                  </a:lnTo>
                  <a:lnTo>
                    <a:pt x="2021" y="219"/>
                  </a:lnTo>
                  <a:lnTo>
                    <a:pt x="2018" y="235"/>
                  </a:lnTo>
                  <a:lnTo>
                    <a:pt x="2017" y="251"/>
                  </a:lnTo>
                  <a:lnTo>
                    <a:pt x="2016" y="268"/>
                  </a:lnTo>
                  <a:lnTo>
                    <a:pt x="2015" y="285"/>
                  </a:lnTo>
                  <a:lnTo>
                    <a:pt x="2015" y="285"/>
                  </a:lnTo>
                  <a:close/>
                  <a:moveTo>
                    <a:pt x="2795" y="305"/>
                  </a:moveTo>
                  <a:lnTo>
                    <a:pt x="2795" y="305"/>
                  </a:lnTo>
                  <a:lnTo>
                    <a:pt x="2776" y="305"/>
                  </a:lnTo>
                  <a:lnTo>
                    <a:pt x="2758" y="306"/>
                  </a:lnTo>
                  <a:lnTo>
                    <a:pt x="2741" y="308"/>
                  </a:lnTo>
                  <a:lnTo>
                    <a:pt x="2724" y="311"/>
                  </a:lnTo>
                  <a:lnTo>
                    <a:pt x="2707" y="314"/>
                  </a:lnTo>
                  <a:lnTo>
                    <a:pt x="2690" y="319"/>
                  </a:lnTo>
                  <a:lnTo>
                    <a:pt x="2674" y="324"/>
                  </a:lnTo>
                  <a:lnTo>
                    <a:pt x="2659" y="329"/>
                  </a:lnTo>
                  <a:lnTo>
                    <a:pt x="2644" y="335"/>
                  </a:lnTo>
                  <a:lnTo>
                    <a:pt x="2629" y="343"/>
                  </a:lnTo>
                  <a:lnTo>
                    <a:pt x="2615" y="350"/>
                  </a:lnTo>
                  <a:lnTo>
                    <a:pt x="2601" y="358"/>
                  </a:lnTo>
                  <a:lnTo>
                    <a:pt x="2588" y="367"/>
                  </a:lnTo>
                  <a:lnTo>
                    <a:pt x="2575" y="377"/>
                  </a:lnTo>
                  <a:lnTo>
                    <a:pt x="2563" y="387"/>
                  </a:lnTo>
                  <a:lnTo>
                    <a:pt x="2551" y="398"/>
                  </a:lnTo>
                  <a:lnTo>
                    <a:pt x="2540" y="409"/>
                  </a:lnTo>
                  <a:lnTo>
                    <a:pt x="2530" y="421"/>
                  </a:lnTo>
                  <a:lnTo>
                    <a:pt x="2520" y="433"/>
                  </a:lnTo>
                  <a:lnTo>
                    <a:pt x="2511" y="446"/>
                  </a:lnTo>
                  <a:lnTo>
                    <a:pt x="2502" y="460"/>
                  </a:lnTo>
                  <a:lnTo>
                    <a:pt x="2494" y="474"/>
                  </a:lnTo>
                  <a:lnTo>
                    <a:pt x="2487" y="488"/>
                  </a:lnTo>
                  <a:lnTo>
                    <a:pt x="2481" y="503"/>
                  </a:lnTo>
                  <a:lnTo>
                    <a:pt x="2475" y="518"/>
                  </a:lnTo>
                  <a:lnTo>
                    <a:pt x="2470" y="534"/>
                  </a:lnTo>
                  <a:lnTo>
                    <a:pt x="2465" y="550"/>
                  </a:lnTo>
                  <a:lnTo>
                    <a:pt x="2462" y="567"/>
                  </a:lnTo>
                  <a:lnTo>
                    <a:pt x="2459" y="584"/>
                  </a:lnTo>
                  <a:lnTo>
                    <a:pt x="2457" y="601"/>
                  </a:lnTo>
                  <a:lnTo>
                    <a:pt x="2456" y="619"/>
                  </a:lnTo>
                  <a:lnTo>
                    <a:pt x="2455" y="637"/>
                  </a:lnTo>
                  <a:lnTo>
                    <a:pt x="2455" y="637"/>
                  </a:lnTo>
                  <a:lnTo>
                    <a:pt x="2456" y="656"/>
                  </a:lnTo>
                  <a:lnTo>
                    <a:pt x="2457" y="675"/>
                  </a:lnTo>
                  <a:lnTo>
                    <a:pt x="2459" y="692"/>
                  </a:lnTo>
                  <a:lnTo>
                    <a:pt x="2462" y="709"/>
                  </a:lnTo>
                  <a:lnTo>
                    <a:pt x="2466" y="726"/>
                  </a:lnTo>
                  <a:lnTo>
                    <a:pt x="2471" y="742"/>
                  </a:lnTo>
                  <a:lnTo>
                    <a:pt x="2477" y="758"/>
                  </a:lnTo>
                  <a:lnTo>
                    <a:pt x="2483" y="773"/>
                  </a:lnTo>
                  <a:lnTo>
                    <a:pt x="2490" y="788"/>
                  </a:lnTo>
                  <a:lnTo>
                    <a:pt x="2498" y="802"/>
                  </a:lnTo>
                  <a:lnTo>
                    <a:pt x="2507" y="816"/>
                  </a:lnTo>
                  <a:lnTo>
                    <a:pt x="2516" y="829"/>
                  </a:lnTo>
                  <a:lnTo>
                    <a:pt x="2526" y="842"/>
                  </a:lnTo>
                  <a:lnTo>
                    <a:pt x="2537" y="854"/>
                  </a:lnTo>
                  <a:lnTo>
                    <a:pt x="2549" y="866"/>
                  </a:lnTo>
                  <a:lnTo>
                    <a:pt x="2561" y="877"/>
                  </a:lnTo>
                  <a:lnTo>
                    <a:pt x="2574" y="887"/>
                  </a:lnTo>
                  <a:lnTo>
                    <a:pt x="2587" y="897"/>
                  </a:lnTo>
                  <a:lnTo>
                    <a:pt x="2602" y="906"/>
                  </a:lnTo>
                  <a:lnTo>
                    <a:pt x="2616" y="915"/>
                  </a:lnTo>
                  <a:lnTo>
                    <a:pt x="2632" y="923"/>
                  </a:lnTo>
                  <a:lnTo>
                    <a:pt x="2647" y="930"/>
                  </a:lnTo>
                  <a:lnTo>
                    <a:pt x="2664" y="937"/>
                  </a:lnTo>
                  <a:lnTo>
                    <a:pt x="2681" y="943"/>
                  </a:lnTo>
                  <a:lnTo>
                    <a:pt x="2698" y="949"/>
                  </a:lnTo>
                  <a:lnTo>
                    <a:pt x="2717" y="953"/>
                  </a:lnTo>
                  <a:lnTo>
                    <a:pt x="2735" y="957"/>
                  </a:lnTo>
                  <a:lnTo>
                    <a:pt x="2754" y="961"/>
                  </a:lnTo>
                  <a:lnTo>
                    <a:pt x="2774" y="963"/>
                  </a:lnTo>
                  <a:lnTo>
                    <a:pt x="2793" y="965"/>
                  </a:lnTo>
                  <a:lnTo>
                    <a:pt x="2814" y="966"/>
                  </a:lnTo>
                  <a:lnTo>
                    <a:pt x="2835" y="966"/>
                  </a:lnTo>
                  <a:lnTo>
                    <a:pt x="2835" y="966"/>
                  </a:lnTo>
                  <a:lnTo>
                    <a:pt x="2857" y="966"/>
                  </a:lnTo>
                  <a:lnTo>
                    <a:pt x="2879" y="965"/>
                  </a:lnTo>
                  <a:lnTo>
                    <a:pt x="2899" y="963"/>
                  </a:lnTo>
                  <a:lnTo>
                    <a:pt x="2920" y="961"/>
                  </a:lnTo>
                  <a:lnTo>
                    <a:pt x="2939" y="957"/>
                  </a:lnTo>
                  <a:lnTo>
                    <a:pt x="2958" y="953"/>
                  </a:lnTo>
                  <a:lnTo>
                    <a:pt x="2976" y="949"/>
                  </a:lnTo>
                  <a:lnTo>
                    <a:pt x="2993" y="944"/>
                  </a:lnTo>
                  <a:lnTo>
                    <a:pt x="3009" y="938"/>
                  </a:lnTo>
                  <a:lnTo>
                    <a:pt x="3025" y="931"/>
                  </a:lnTo>
                  <a:lnTo>
                    <a:pt x="3041" y="924"/>
                  </a:lnTo>
                  <a:lnTo>
                    <a:pt x="3055" y="917"/>
                  </a:lnTo>
                  <a:lnTo>
                    <a:pt x="3069" y="909"/>
                  </a:lnTo>
                  <a:lnTo>
                    <a:pt x="3083" y="901"/>
                  </a:lnTo>
                  <a:lnTo>
                    <a:pt x="3096" y="892"/>
                  </a:lnTo>
                  <a:lnTo>
                    <a:pt x="3108" y="882"/>
                  </a:lnTo>
                  <a:lnTo>
                    <a:pt x="3108" y="750"/>
                  </a:lnTo>
                  <a:lnTo>
                    <a:pt x="3108" y="750"/>
                  </a:lnTo>
                  <a:lnTo>
                    <a:pt x="3093" y="762"/>
                  </a:lnTo>
                  <a:lnTo>
                    <a:pt x="3078" y="773"/>
                  </a:lnTo>
                  <a:lnTo>
                    <a:pt x="3063" y="783"/>
                  </a:lnTo>
                  <a:lnTo>
                    <a:pt x="3048" y="792"/>
                  </a:lnTo>
                  <a:lnTo>
                    <a:pt x="3034" y="800"/>
                  </a:lnTo>
                  <a:lnTo>
                    <a:pt x="3019" y="808"/>
                  </a:lnTo>
                  <a:lnTo>
                    <a:pt x="3004" y="814"/>
                  </a:lnTo>
                  <a:lnTo>
                    <a:pt x="2990" y="820"/>
                  </a:lnTo>
                  <a:lnTo>
                    <a:pt x="2975" y="825"/>
                  </a:lnTo>
                  <a:lnTo>
                    <a:pt x="2961" y="830"/>
                  </a:lnTo>
                  <a:lnTo>
                    <a:pt x="2946" y="833"/>
                  </a:lnTo>
                  <a:lnTo>
                    <a:pt x="2931" y="836"/>
                  </a:lnTo>
                  <a:lnTo>
                    <a:pt x="2916" y="838"/>
                  </a:lnTo>
                  <a:lnTo>
                    <a:pt x="2902" y="840"/>
                  </a:lnTo>
                  <a:lnTo>
                    <a:pt x="2887" y="841"/>
                  </a:lnTo>
                  <a:lnTo>
                    <a:pt x="2872" y="841"/>
                  </a:lnTo>
                  <a:lnTo>
                    <a:pt x="2872" y="841"/>
                  </a:lnTo>
                  <a:lnTo>
                    <a:pt x="2849" y="840"/>
                  </a:lnTo>
                  <a:lnTo>
                    <a:pt x="2827" y="837"/>
                  </a:lnTo>
                  <a:lnTo>
                    <a:pt x="2807" y="833"/>
                  </a:lnTo>
                  <a:lnTo>
                    <a:pt x="2788" y="828"/>
                  </a:lnTo>
                  <a:lnTo>
                    <a:pt x="2770" y="820"/>
                  </a:lnTo>
                  <a:lnTo>
                    <a:pt x="2753" y="812"/>
                  </a:lnTo>
                  <a:lnTo>
                    <a:pt x="2738" y="802"/>
                  </a:lnTo>
                  <a:lnTo>
                    <a:pt x="2725" y="791"/>
                  </a:lnTo>
                  <a:lnTo>
                    <a:pt x="2712" y="779"/>
                  </a:lnTo>
                  <a:lnTo>
                    <a:pt x="2702" y="766"/>
                  </a:lnTo>
                  <a:lnTo>
                    <a:pt x="2692" y="751"/>
                  </a:lnTo>
                  <a:lnTo>
                    <a:pt x="2684" y="736"/>
                  </a:lnTo>
                  <a:lnTo>
                    <a:pt x="2678" y="720"/>
                  </a:lnTo>
                  <a:lnTo>
                    <a:pt x="2673" y="704"/>
                  </a:lnTo>
                  <a:lnTo>
                    <a:pt x="2669" y="686"/>
                  </a:lnTo>
                  <a:lnTo>
                    <a:pt x="2668" y="668"/>
                  </a:lnTo>
                  <a:lnTo>
                    <a:pt x="3119" y="668"/>
                  </a:lnTo>
                  <a:lnTo>
                    <a:pt x="3119" y="668"/>
                  </a:lnTo>
                  <a:lnTo>
                    <a:pt x="3119" y="646"/>
                  </a:lnTo>
                  <a:lnTo>
                    <a:pt x="3119" y="625"/>
                  </a:lnTo>
                  <a:lnTo>
                    <a:pt x="3118" y="605"/>
                  </a:lnTo>
                  <a:lnTo>
                    <a:pt x="3116" y="585"/>
                  </a:lnTo>
                  <a:lnTo>
                    <a:pt x="3113" y="566"/>
                  </a:lnTo>
                  <a:lnTo>
                    <a:pt x="3110" y="548"/>
                  </a:lnTo>
                  <a:lnTo>
                    <a:pt x="3105" y="530"/>
                  </a:lnTo>
                  <a:lnTo>
                    <a:pt x="3100" y="513"/>
                  </a:lnTo>
                  <a:lnTo>
                    <a:pt x="3095" y="496"/>
                  </a:lnTo>
                  <a:lnTo>
                    <a:pt x="3088" y="481"/>
                  </a:lnTo>
                  <a:lnTo>
                    <a:pt x="3081" y="465"/>
                  </a:lnTo>
                  <a:lnTo>
                    <a:pt x="3073" y="451"/>
                  </a:lnTo>
                  <a:lnTo>
                    <a:pt x="3065" y="437"/>
                  </a:lnTo>
                  <a:lnTo>
                    <a:pt x="3056" y="424"/>
                  </a:lnTo>
                  <a:lnTo>
                    <a:pt x="3046" y="411"/>
                  </a:lnTo>
                  <a:lnTo>
                    <a:pt x="3035" y="399"/>
                  </a:lnTo>
                  <a:lnTo>
                    <a:pt x="3024" y="388"/>
                  </a:lnTo>
                  <a:lnTo>
                    <a:pt x="3013" y="377"/>
                  </a:lnTo>
                  <a:lnTo>
                    <a:pt x="3000" y="367"/>
                  </a:lnTo>
                  <a:lnTo>
                    <a:pt x="2988" y="358"/>
                  </a:lnTo>
                  <a:lnTo>
                    <a:pt x="2974" y="350"/>
                  </a:lnTo>
                  <a:lnTo>
                    <a:pt x="2960" y="342"/>
                  </a:lnTo>
                  <a:lnTo>
                    <a:pt x="2946" y="335"/>
                  </a:lnTo>
                  <a:lnTo>
                    <a:pt x="2931" y="329"/>
                  </a:lnTo>
                  <a:lnTo>
                    <a:pt x="2916" y="323"/>
                  </a:lnTo>
                  <a:lnTo>
                    <a:pt x="2900" y="318"/>
                  </a:lnTo>
                  <a:lnTo>
                    <a:pt x="2883" y="314"/>
                  </a:lnTo>
                  <a:lnTo>
                    <a:pt x="2866" y="311"/>
                  </a:lnTo>
                  <a:lnTo>
                    <a:pt x="2849" y="308"/>
                  </a:lnTo>
                  <a:lnTo>
                    <a:pt x="2831" y="306"/>
                  </a:lnTo>
                  <a:lnTo>
                    <a:pt x="2813" y="305"/>
                  </a:lnTo>
                  <a:lnTo>
                    <a:pt x="2795" y="305"/>
                  </a:lnTo>
                  <a:lnTo>
                    <a:pt x="2795" y="305"/>
                  </a:lnTo>
                  <a:close/>
                  <a:moveTo>
                    <a:pt x="2672" y="563"/>
                  </a:moveTo>
                  <a:lnTo>
                    <a:pt x="2672" y="563"/>
                  </a:lnTo>
                  <a:lnTo>
                    <a:pt x="2674" y="548"/>
                  </a:lnTo>
                  <a:lnTo>
                    <a:pt x="2677" y="533"/>
                  </a:lnTo>
                  <a:lnTo>
                    <a:pt x="2681" y="520"/>
                  </a:lnTo>
                  <a:lnTo>
                    <a:pt x="2686" y="507"/>
                  </a:lnTo>
                  <a:lnTo>
                    <a:pt x="2692" y="495"/>
                  </a:lnTo>
                  <a:lnTo>
                    <a:pt x="2699" y="483"/>
                  </a:lnTo>
                  <a:lnTo>
                    <a:pt x="2706" y="473"/>
                  </a:lnTo>
                  <a:lnTo>
                    <a:pt x="2714" y="463"/>
                  </a:lnTo>
                  <a:lnTo>
                    <a:pt x="2724" y="454"/>
                  </a:lnTo>
                  <a:lnTo>
                    <a:pt x="2734" y="447"/>
                  </a:lnTo>
                  <a:lnTo>
                    <a:pt x="2744" y="440"/>
                  </a:lnTo>
                  <a:lnTo>
                    <a:pt x="2756" y="435"/>
                  </a:lnTo>
                  <a:lnTo>
                    <a:pt x="2768" y="430"/>
                  </a:lnTo>
                  <a:lnTo>
                    <a:pt x="2780" y="427"/>
                  </a:lnTo>
                  <a:lnTo>
                    <a:pt x="2793" y="425"/>
                  </a:lnTo>
                  <a:lnTo>
                    <a:pt x="2807" y="425"/>
                  </a:lnTo>
                  <a:lnTo>
                    <a:pt x="2807" y="425"/>
                  </a:lnTo>
                  <a:lnTo>
                    <a:pt x="2821" y="425"/>
                  </a:lnTo>
                  <a:lnTo>
                    <a:pt x="2834" y="427"/>
                  </a:lnTo>
                  <a:lnTo>
                    <a:pt x="2847" y="430"/>
                  </a:lnTo>
                  <a:lnTo>
                    <a:pt x="2859" y="435"/>
                  </a:lnTo>
                  <a:lnTo>
                    <a:pt x="2870" y="440"/>
                  </a:lnTo>
                  <a:lnTo>
                    <a:pt x="2880" y="446"/>
                  </a:lnTo>
                  <a:lnTo>
                    <a:pt x="2889" y="454"/>
                  </a:lnTo>
                  <a:lnTo>
                    <a:pt x="2898" y="463"/>
                  </a:lnTo>
                  <a:lnTo>
                    <a:pt x="2905" y="472"/>
                  </a:lnTo>
                  <a:lnTo>
                    <a:pt x="2912" y="483"/>
                  </a:lnTo>
                  <a:lnTo>
                    <a:pt x="2918" y="494"/>
                  </a:lnTo>
                  <a:lnTo>
                    <a:pt x="2924" y="506"/>
                  </a:lnTo>
                  <a:lnTo>
                    <a:pt x="2928" y="519"/>
                  </a:lnTo>
                  <a:lnTo>
                    <a:pt x="2932" y="533"/>
                  </a:lnTo>
                  <a:lnTo>
                    <a:pt x="2935" y="547"/>
                  </a:lnTo>
                  <a:lnTo>
                    <a:pt x="2937" y="563"/>
                  </a:lnTo>
                  <a:lnTo>
                    <a:pt x="2672" y="563"/>
                  </a:lnTo>
                  <a:close/>
                  <a:moveTo>
                    <a:pt x="3725" y="305"/>
                  </a:moveTo>
                  <a:lnTo>
                    <a:pt x="3725" y="305"/>
                  </a:lnTo>
                  <a:lnTo>
                    <a:pt x="3710" y="305"/>
                  </a:lnTo>
                  <a:lnTo>
                    <a:pt x="3696" y="306"/>
                  </a:lnTo>
                  <a:lnTo>
                    <a:pt x="3682" y="308"/>
                  </a:lnTo>
                  <a:lnTo>
                    <a:pt x="3668" y="310"/>
                  </a:lnTo>
                  <a:lnTo>
                    <a:pt x="3654" y="314"/>
                  </a:lnTo>
                  <a:lnTo>
                    <a:pt x="3641" y="318"/>
                  </a:lnTo>
                  <a:lnTo>
                    <a:pt x="3628" y="323"/>
                  </a:lnTo>
                  <a:lnTo>
                    <a:pt x="3615" y="329"/>
                  </a:lnTo>
                  <a:lnTo>
                    <a:pt x="3603" y="336"/>
                  </a:lnTo>
                  <a:lnTo>
                    <a:pt x="3590" y="343"/>
                  </a:lnTo>
                  <a:lnTo>
                    <a:pt x="3578" y="352"/>
                  </a:lnTo>
                  <a:lnTo>
                    <a:pt x="3566" y="361"/>
                  </a:lnTo>
                  <a:lnTo>
                    <a:pt x="3554" y="371"/>
                  </a:lnTo>
                  <a:lnTo>
                    <a:pt x="3542" y="383"/>
                  </a:lnTo>
                  <a:lnTo>
                    <a:pt x="3530" y="395"/>
                  </a:lnTo>
                  <a:lnTo>
                    <a:pt x="3518" y="408"/>
                  </a:lnTo>
                  <a:lnTo>
                    <a:pt x="3518" y="317"/>
                  </a:lnTo>
                  <a:lnTo>
                    <a:pt x="3317" y="317"/>
                  </a:lnTo>
                  <a:lnTo>
                    <a:pt x="3317" y="954"/>
                  </a:lnTo>
                  <a:lnTo>
                    <a:pt x="3518" y="954"/>
                  </a:lnTo>
                  <a:lnTo>
                    <a:pt x="3518" y="538"/>
                  </a:lnTo>
                  <a:lnTo>
                    <a:pt x="3518" y="538"/>
                  </a:lnTo>
                  <a:lnTo>
                    <a:pt x="3535" y="514"/>
                  </a:lnTo>
                  <a:lnTo>
                    <a:pt x="3551" y="494"/>
                  </a:lnTo>
                  <a:lnTo>
                    <a:pt x="3560" y="485"/>
                  </a:lnTo>
                  <a:lnTo>
                    <a:pt x="3568" y="477"/>
                  </a:lnTo>
                  <a:lnTo>
                    <a:pt x="3577" y="469"/>
                  </a:lnTo>
                  <a:lnTo>
                    <a:pt x="3586" y="463"/>
                  </a:lnTo>
                  <a:lnTo>
                    <a:pt x="3594" y="457"/>
                  </a:lnTo>
                  <a:lnTo>
                    <a:pt x="3603" y="452"/>
                  </a:lnTo>
                  <a:lnTo>
                    <a:pt x="3612" y="448"/>
                  </a:lnTo>
                  <a:lnTo>
                    <a:pt x="3621" y="444"/>
                  </a:lnTo>
                  <a:lnTo>
                    <a:pt x="3630" y="442"/>
                  </a:lnTo>
                  <a:lnTo>
                    <a:pt x="3639" y="440"/>
                  </a:lnTo>
                  <a:lnTo>
                    <a:pt x="3649" y="439"/>
                  </a:lnTo>
                  <a:lnTo>
                    <a:pt x="3658" y="438"/>
                  </a:lnTo>
                  <a:lnTo>
                    <a:pt x="3658" y="438"/>
                  </a:lnTo>
                  <a:lnTo>
                    <a:pt x="3668" y="439"/>
                  </a:lnTo>
                  <a:lnTo>
                    <a:pt x="3678" y="440"/>
                  </a:lnTo>
                  <a:lnTo>
                    <a:pt x="3688" y="442"/>
                  </a:lnTo>
                  <a:lnTo>
                    <a:pt x="3697" y="446"/>
                  </a:lnTo>
                  <a:lnTo>
                    <a:pt x="3706" y="450"/>
                  </a:lnTo>
                  <a:lnTo>
                    <a:pt x="3714" y="455"/>
                  </a:lnTo>
                  <a:lnTo>
                    <a:pt x="3722" y="461"/>
                  </a:lnTo>
                  <a:lnTo>
                    <a:pt x="3729" y="468"/>
                  </a:lnTo>
                  <a:lnTo>
                    <a:pt x="3735" y="476"/>
                  </a:lnTo>
                  <a:lnTo>
                    <a:pt x="3741" y="486"/>
                  </a:lnTo>
                  <a:lnTo>
                    <a:pt x="3746" y="496"/>
                  </a:lnTo>
                  <a:lnTo>
                    <a:pt x="3750" y="508"/>
                  </a:lnTo>
                  <a:lnTo>
                    <a:pt x="3753" y="520"/>
                  </a:lnTo>
                  <a:lnTo>
                    <a:pt x="3755" y="534"/>
                  </a:lnTo>
                  <a:lnTo>
                    <a:pt x="3757" y="549"/>
                  </a:lnTo>
                  <a:lnTo>
                    <a:pt x="3757" y="565"/>
                  </a:lnTo>
                  <a:lnTo>
                    <a:pt x="3757" y="954"/>
                  </a:lnTo>
                  <a:lnTo>
                    <a:pt x="3957" y="954"/>
                  </a:lnTo>
                  <a:lnTo>
                    <a:pt x="3957" y="549"/>
                  </a:lnTo>
                  <a:lnTo>
                    <a:pt x="3957" y="549"/>
                  </a:lnTo>
                  <a:lnTo>
                    <a:pt x="3957" y="532"/>
                  </a:lnTo>
                  <a:lnTo>
                    <a:pt x="3956" y="515"/>
                  </a:lnTo>
                  <a:lnTo>
                    <a:pt x="3954" y="499"/>
                  </a:lnTo>
                  <a:lnTo>
                    <a:pt x="3952" y="484"/>
                  </a:lnTo>
                  <a:lnTo>
                    <a:pt x="3948" y="470"/>
                  </a:lnTo>
                  <a:lnTo>
                    <a:pt x="3945" y="457"/>
                  </a:lnTo>
                  <a:lnTo>
                    <a:pt x="3940" y="444"/>
                  </a:lnTo>
                  <a:lnTo>
                    <a:pt x="3935" y="431"/>
                  </a:lnTo>
                  <a:lnTo>
                    <a:pt x="3930" y="420"/>
                  </a:lnTo>
                  <a:lnTo>
                    <a:pt x="3924" y="409"/>
                  </a:lnTo>
                  <a:lnTo>
                    <a:pt x="3917" y="399"/>
                  </a:lnTo>
                  <a:lnTo>
                    <a:pt x="3910" y="389"/>
                  </a:lnTo>
                  <a:lnTo>
                    <a:pt x="3903" y="380"/>
                  </a:lnTo>
                  <a:lnTo>
                    <a:pt x="3895" y="372"/>
                  </a:lnTo>
                  <a:lnTo>
                    <a:pt x="3887" y="364"/>
                  </a:lnTo>
                  <a:lnTo>
                    <a:pt x="3879" y="356"/>
                  </a:lnTo>
                  <a:lnTo>
                    <a:pt x="3861" y="343"/>
                  </a:lnTo>
                  <a:lnTo>
                    <a:pt x="3843" y="332"/>
                  </a:lnTo>
                  <a:lnTo>
                    <a:pt x="3823" y="323"/>
                  </a:lnTo>
                  <a:lnTo>
                    <a:pt x="3804" y="316"/>
                  </a:lnTo>
                  <a:lnTo>
                    <a:pt x="3784" y="311"/>
                  </a:lnTo>
                  <a:lnTo>
                    <a:pt x="3764" y="307"/>
                  </a:lnTo>
                  <a:lnTo>
                    <a:pt x="3744" y="305"/>
                  </a:lnTo>
                  <a:lnTo>
                    <a:pt x="3725" y="305"/>
                  </a:lnTo>
                  <a:lnTo>
                    <a:pt x="3725" y="305"/>
                  </a:lnTo>
                  <a:close/>
                  <a:moveTo>
                    <a:pt x="4491" y="557"/>
                  </a:moveTo>
                  <a:lnTo>
                    <a:pt x="4491" y="557"/>
                  </a:lnTo>
                  <a:lnTo>
                    <a:pt x="4452" y="542"/>
                  </a:lnTo>
                  <a:lnTo>
                    <a:pt x="4421" y="529"/>
                  </a:lnTo>
                  <a:lnTo>
                    <a:pt x="4396" y="517"/>
                  </a:lnTo>
                  <a:lnTo>
                    <a:pt x="4376" y="507"/>
                  </a:lnTo>
                  <a:lnTo>
                    <a:pt x="4368" y="502"/>
                  </a:lnTo>
                  <a:lnTo>
                    <a:pt x="4362" y="497"/>
                  </a:lnTo>
                  <a:lnTo>
                    <a:pt x="4356" y="492"/>
                  </a:lnTo>
                  <a:lnTo>
                    <a:pt x="4352" y="487"/>
                  </a:lnTo>
                  <a:lnTo>
                    <a:pt x="4349" y="482"/>
                  </a:lnTo>
                  <a:lnTo>
                    <a:pt x="4347" y="476"/>
                  </a:lnTo>
                  <a:lnTo>
                    <a:pt x="4345" y="471"/>
                  </a:lnTo>
                  <a:lnTo>
                    <a:pt x="4345" y="465"/>
                  </a:lnTo>
                  <a:lnTo>
                    <a:pt x="4345" y="465"/>
                  </a:lnTo>
                  <a:lnTo>
                    <a:pt x="4346" y="458"/>
                  </a:lnTo>
                  <a:lnTo>
                    <a:pt x="4347" y="453"/>
                  </a:lnTo>
                  <a:lnTo>
                    <a:pt x="4349" y="447"/>
                  </a:lnTo>
                  <a:lnTo>
                    <a:pt x="4353" y="443"/>
                  </a:lnTo>
                  <a:lnTo>
                    <a:pt x="4356" y="439"/>
                  </a:lnTo>
                  <a:lnTo>
                    <a:pt x="4361" y="436"/>
                  </a:lnTo>
                  <a:lnTo>
                    <a:pt x="4366" y="433"/>
                  </a:lnTo>
                  <a:lnTo>
                    <a:pt x="4371" y="430"/>
                  </a:lnTo>
                  <a:lnTo>
                    <a:pt x="4383" y="427"/>
                  </a:lnTo>
                  <a:lnTo>
                    <a:pt x="4395" y="425"/>
                  </a:lnTo>
                  <a:lnTo>
                    <a:pt x="4406" y="424"/>
                  </a:lnTo>
                  <a:lnTo>
                    <a:pt x="4417" y="423"/>
                  </a:lnTo>
                  <a:lnTo>
                    <a:pt x="4417" y="423"/>
                  </a:lnTo>
                  <a:lnTo>
                    <a:pt x="4434" y="424"/>
                  </a:lnTo>
                  <a:lnTo>
                    <a:pt x="4455" y="427"/>
                  </a:lnTo>
                  <a:lnTo>
                    <a:pt x="4480" y="431"/>
                  </a:lnTo>
                  <a:lnTo>
                    <a:pt x="4506" y="438"/>
                  </a:lnTo>
                  <a:lnTo>
                    <a:pt x="4535" y="448"/>
                  </a:lnTo>
                  <a:lnTo>
                    <a:pt x="4566" y="460"/>
                  </a:lnTo>
                  <a:lnTo>
                    <a:pt x="4582" y="467"/>
                  </a:lnTo>
                  <a:lnTo>
                    <a:pt x="4598" y="475"/>
                  </a:lnTo>
                  <a:lnTo>
                    <a:pt x="4614" y="484"/>
                  </a:lnTo>
                  <a:lnTo>
                    <a:pt x="4630" y="494"/>
                  </a:lnTo>
                  <a:lnTo>
                    <a:pt x="4630" y="351"/>
                  </a:lnTo>
                  <a:lnTo>
                    <a:pt x="4630" y="351"/>
                  </a:lnTo>
                  <a:lnTo>
                    <a:pt x="4606" y="340"/>
                  </a:lnTo>
                  <a:lnTo>
                    <a:pt x="4581" y="330"/>
                  </a:lnTo>
                  <a:lnTo>
                    <a:pt x="4557" y="322"/>
                  </a:lnTo>
                  <a:lnTo>
                    <a:pt x="4533" y="316"/>
                  </a:lnTo>
                  <a:lnTo>
                    <a:pt x="4507" y="311"/>
                  </a:lnTo>
                  <a:lnTo>
                    <a:pt x="4481" y="307"/>
                  </a:lnTo>
                  <a:lnTo>
                    <a:pt x="4453" y="305"/>
                  </a:lnTo>
                  <a:lnTo>
                    <a:pt x="4424" y="305"/>
                  </a:lnTo>
                  <a:lnTo>
                    <a:pt x="4424" y="305"/>
                  </a:lnTo>
                  <a:lnTo>
                    <a:pt x="4395" y="305"/>
                  </a:lnTo>
                  <a:lnTo>
                    <a:pt x="4367" y="308"/>
                  </a:lnTo>
                  <a:lnTo>
                    <a:pt x="4341" y="313"/>
                  </a:lnTo>
                  <a:lnTo>
                    <a:pt x="4316" y="319"/>
                  </a:lnTo>
                  <a:lnTo>
                    <a:pt x="4293" y="326"/>
                  </a:lnTo>
                  <a:lnTo>
                    <a:pt x="4271" y="336"/>
                  </a:lnTo>
                  <a:lnTo>
                    <a:pt x="4251" y="346"/>
                  </a:lnTo>
                  <a:lnTo>
                    <a:pt x="4233" y="359"/>
                  </a:lnTo>
                  <a:lnTo>
                    <a:pt x="4216" y="372"/>
                  </a:lnTo>
                  <a:lnTo>
                    <a:pt x="4202" y="387"/>
                  </a:lnTo>
                  <a:lnTo>
                    <a:pt x="4189" y="403"/>
                  </a:lnTo>
                  <a:lnTo>
                    <a:pt x="4184" y="412"/>
                  </a:lnTo>
                  <a:lnTo>
                    <a:pt x="4179" y="420"/>
                  </a:lnTo>
                  <a:lnTo>
                    <a:pt x="4175" y="429"/>
                  </a:lnTo>
                  <a:lnTo>
                    <a:pt x="4171" y="439"/>
                  </a:lnTo>
                  <a:lnTo>
                    <a:pt x="4168" y="449"/>
                  </a:lnTo>
                  <a:lnTo>
                    <a:pt x="4165" y="458"/>
                  </a:lnTo>
                  <a:lnTo>
                    <a:pt x="4163" y="469"/>
                  </a:lnTo>
                  <a:lnTo>
                    <a:pt x="4161" y="479"/>
                  </a:lnTo>
                  <a:lnTo>
                    <a:pt x="4160" y="490"/>
                  </a:lnTo>
                  <a:lnTo>
                    <a:pt x="4160" y="501"/>
                  </a:lnTo>
                  <a:lnTo>
                    <a:pt x="4160" y="501"/>
                  </a:lnTo>
                  <a:lnTo>
                    <a:pt x="4161" y="520"/>
                  </a:lnTo>
                  <a:lnTo>
                    <a:pt x="4164" y="537"/>
                  </a:lnTo>
                  <a:lnTo>
                    <a:pt x="4168" y="554"/>
                  </a:lnTo>
                  <a:lnTo>
                    <a:pt x="4174" y="569"/>
                  </a:lnTo>
                  <a:lnTo>
                    <a:pt x="4181" y="583"/>
                  </a:lnTo>
                  <a:lnTo>
                    <a:pt x="4190" y="596"/>
                  </a:lnTo>
                  <a:lnTo>
                    <a:pt x="4199" y="609"/>
                  </a:lnTo>
                  <a:lnTo>
                    <a:pt x="4210" y="620"/>
                  </a:lnTo>
                  <a:lnTo>
                    <a:pt x="4222" y="631"/>
                  </a:lnTo>
                  <a:lnTo>
                    <a:pt x="4234" y="640"/>
                  </a:lnTo>
                  <a:lnTo>
                    <a:pt x="4247" y="649"/>
                  </a:lnTo>
                  <a:lnTo>
                    <a:pt x="4261" y="658"/>
                  </a:lnTo>
                  <a:lnTo>
                    <a:pt x="4275" y="667"/>
                  </a:lnTo>
                  <a:lnTo>
                    <a:pt x="4289" y="674"/>
                  </a:lnTo>
                  <a:lnTo>
                    <a:pt x="4319" y="688"/>
                  </a:lnTo>
                  <a:lnTo>
                    <a:pt x="4319" y="688"/>
                  </a:lnTo>
                  <a:lnTo>
                    <a:pt x="4355" y="703"/>
                  </a:lnTo>
                  <a:lnTo>
                    <a:pt x="4386" y="715"/>
                  </a:lnTo>
                  <a:lnTo>
                    <a:pt x="4413" y="726"/>
                  </a:lnTo>
                  <a:lnTo>
                    <a:pt x="4436" y="736"/>
                  </a:lnTo>
                  <a:lnTo>
                    <a:pt x="4445" y="741"/>
                  </a:lnTo>
                  <a:lnTo>
                    <a:pt x="4453" y="746"/>
                  </a:lnTo>
                  <a:lnTo>
                    <a:pt x="4460" y="752"/>
                  </a:lnTo>
                  <a:lnTo>
                    <a:pt x="4466" y="757"/>
                  </a:lnTo>
                  <a:lnTo>
                    <a:pt x="4470" y="764"/>
                  </a:lnTo>
                  <a:lnTo>
                    <a:pt x="4474" y="770"/>
                  </a:lnTo>
                  <a:lnTo>
                    <a:pt x="4476" y="778"/>
                  </a:lnTo>
                  <a:lnTo>
                    <a:pt x="4477" y="786"/>
                  </a:lnTo>
                  <a:lnTo>
                    <a:pt x="4477" y="786"/>
                  </a:lnTo>
                  <a:lnTo>
                    <a:pt x="4477" y="791"/>
                  </a:lnTo>
                  <a:lnTo>
                    <a:pt x="4476" y="796"/>
                  </a:lnTo>
                  <a:lnTo>
                    <a:pt x="4474" y="801"/>
                  </a:lnTo>
                  <a:lnTo>
                    <a:pt x="4470" y="805"/>
                  </a:lnTo>
                  <a:lnTo>
                    <a:pt x="4466" y="810"/>
                  </a:lnTo>
                  <a:lnTo>
                    <a:pt x="4462" y="813"/>
                  </a:lnTo>
                  <a:lnTo>
                    <a:pt x="4457" y="817"/>
                  </a:lnTo>
                  <a:lnTo>
                    <a:pt x="4452" y="820"/>
                  </a:lnTo>
                  <a:lnTo>
                    <a:pt x="4445" y="823"/>
                  </a:lnTo>
                  <a:lnTo>
                    <a:pt x="4438" y="826"/>
                  </a:lnTo>
                  <a:lnTo>
                    <a:pt x="4421" y="829"/>
                  </a:lnTo>
                  <a:lnTo>
                    <a:pt x="4402" y="832"/>
                  </a:lnTo>
                  <a:lnTo>
                    <a:pt x="4380" y="833"/>
                  </a:lnTo>
                  <a:lnTo>
                    <a:pt x="4380" y="833"/>
                  </a:lnTo>
                  <a:lnTo>
                    <a:pt x="4352" y="832"/>
                  </a:lnTo>
                  <a:lnTo>
                    <a:pt x="4324" y="829"/>
                  </a:lnTo>
                  <a:lnTo>
                    <a:pt x="4298" y="824"/>
                  </a:lnTo>
                  <a:lnTo>
                    <a:pt x="4272" y="818"/>
                  </a:lnTo>
                  <a:lnTo>
                    <a:pt x="4247" y="810"/>
                  </a:lnTo>
                  <a:lnTo>
                    <a:pt x="4222" y="801"/>
                  </a:lnTo>
                  <a:lnTo>
                    <a:pt x="4198" y="790"/>
                  </a:lnTo>
                  <a:lnTo>
                    <a:pt x="4174" y="779"/>
                  </a:lnTo>
                  <a:lnTo>
                    <a:pt x="4174" y="920"/>
                  </a:lnTo>
                  <a:lnTo>
                    <a:pt x="4174" y="920"/>
                  </a:lnTo>
                  <a:lnTo>
                    <a:pt x="4189" y="927"/>
                  </a:lnTo>
                  <a:lnTo>
                    <a:pt x="4209" y="935"/>
                  </a:lnTo>
                  <a:lnTo>
                    <a:pt x="4234" y="942"/>
                  </a:lnTo>
                  <a:lnTo>
                    <a:pt x="4262" y="950"/>
                  </a:lnTo>
                  <a:lnTo>
                    <a:pt x="4293" y="956"/>
                  </a:lnTo>
                  <a:lnTo>
                    <a:pt x="4328" y="962"/>
                  </a:lnTo>
                  <a:lnTo>
                    <a:pt x="4364" y="965"/>
                  </a:lnTo>
                  <a:lnTo>
                    <a:pt x="4383" y="966"/>
                  </a:lnTo>
                  <a:lnTo>
                    <a:pt x="4402" y="966"/>
                  </a:lnTo>
                  <a:lnTo>
                    <a:pt x="4402" y="966"/>
                  </a:lnTo>
                  <a:lnTo>
                    <a:pt x="4432" y="966"/>
                  </a:lnTo>
                  <a:lnTo>
                    <a:pt x="4460" y="963"/>
                  </a:lnTo>
                  <a:lnTo>
                    <a:pt x="4488" y="959"/>
                  </a:lnTo>
                  <a:lnTo>
                    <a:pt x="4513" y="953"/>
                  </a:lnTo>
                  <a:lnTo>
                    <a:pt x="4536" y="945"/>
                  </a:lnTo>
                  <a:lnTo>
                    <a:pt x="4557" y="936"/>
                  </a:lnTo>
                  <a:lnTo>
                    <a:pt x="4577" y="925"/>
                  </a:lnTo>
                  <a:lnTo>
                    <a:pt x="4594" y="913"/>
                  </a:lnTo>
                  <a:lnTo>
                    <a:pt x="4602" y="906"/>
                  </a:lnTo>
                  <a:lnTo>
                    <a:pt x="4610" y="899"/>
                  </a:lnTo>
                  <a:lnTo>
                    <a:pt x="4617" y="891"/>
                  </a:lnTo>
                  <a:lnTo>
                    <a:pt x="4624" y="883"/>
                  </a:lnTo>
                  <a:lnTo>
                    <a:pt x="4630" y="875"/>
                  </a:lnTo>
                  <a:lnTo>
                    <a:pt x="4635" y="866"/>
                  </a:lnTo>
                  <a:lnTo>
                    <a:pt x="4640" y="857"/>
                  </a:lnTo>
                  <a:lnTo>
                    <a:pt x="4645" y="848"/>
                  </a:lnTo>
                  <a:lnTo>
                    <a:pt x="4649" y="838"/>
                  </a:lnTo>
                  <a:lnTo>
                    <a:pt x="4652" y="828"/>
                  </a:lnTo>
                  <a:lnTo>
                    <a:pt x="4655" y="817"/>
                  </a:lnTo>
                  <a:lnTo>
                    <a:pt x="4658" y="807"/>
                  </a:lnTo>
                  <a:lnTo>
                    <a:pt x="4661" y="784"/>
                  </a:lnTo>
                  <a:lnTo>
                    <a:pt x="4662" y="760"/>
                  </a:lnTo>
                  <a:lnTo>
                    <a:pt x="4662" y="760"/>
                  </a:lnTo>
                  <a:lnTo>
                    <a:pt x="4661" y="739"/>
                  </a:lnTo>
                  <a:lnTo>
                    <a:pt x="4658" y="720"/>
                  </a:lnTo>
                  <a:lnTo>
                    <a:pt x="4653" y="702"/>
                  </a:lnTo>
                  <a:lnTo>
                    <a:pt x="4647" y="686"/>
                  </a:lnTo>
                  <a:lnTo>
                    <a:pt x="4639" y="670"/>
                  </a:lnTo>
                  <a:lnTo>
                    <a:pt x="4630" y="654"/>
                  </a:lnTo>
                  <a:lnTo>
                    <a:pt x="4619" y="641"/>
                  </a:lnTo>
                  <a:lnTo>
                    <a:pt x="4607" y="628"/>
                  </a:lnTo>
                  <a:lnTo>
                    <a:pt x="4595" y="617"/>
                  </a:lnTo>
                  <a:lnTo>
                    <a:pt x="4581" y="606"/>
                  </a:lnTo>
                  <a:lnTo>
                    <a:pt x="4567" y="596"/>
                  </a:lnTo>
                  <a:lnTo>
                    <a:pt x="4552" y="587"/>
                  </a:lnTo>
                  <a:lnTo>
                    <a:pt x="4537" y="578"/>
                  </a:lnTo>
                  <a:lnTo>
                    <a:pt x="4522" y="571"/>
                  </a:lnTo>
                  <a:lnTo>
                    <a:pt x="4491" y="557"/>
                  </a:lnTo>
                  <a:lnTo>
                    <a:pt x="4491" y="557"/>
                  </a:lnTo>
                  <a:close/>
                  <a:moveTo>
                    <a:pt x="4855" y="954"/>
                  </a:moveTo>
                  <a:lnTo>
                    <a:pt x="5055" y="954"/>
                  </a:lnTo>
                  <a:lnTo>
                    <a:pt x="5055" y="317"/>
                  </a:lnTo>
                  <a:lnTo>
                    <a:pt x="4855" y="317"/>
                  </a:lnTo>
                  <a:lnTo>
                    <a:pt x="4855" y="954"/>
                  </a:lnTo>
                  <a:close/>
                  <a:moveTo>
                    <a:pt x="4955" y="0"/>
                  </a:moveTo>
                  <a:lnTo>
                    <a:pt x="4955" y="0"/>
                  </a:lnTo>
                  <a:lnTo>
                    <a:pt x="4943" y="0"/>
                  </a:lnTo>
                  <a:lnTo>
                    <a:pt x="4932" y="2"/>
                  </a:lnTo>
                  <a:lnTo>
                    <a:pt x="4922" y="5"/>
                  </a:lnTo>
                  <a:lnTo>
                    <a:pt x="4912" y="8"/>
                  </a:lnTo>
                  <a:lnTo>
                    <a:pt x="4902" y="13"/>
                  </a:lnTo>
                  <a:lnTo>
                    <a:pt x="4893" y="18"/>
                  </a:lnTo>
                  <a:lnTo>
                    <a:pt x="4884" y="25"/>
                  </a:lnTo>
                  <a:lnTo>
                    <a:pt x="4876" y="32"/>
                  </a:lnTo>
                  <a:lnTo>
                    <a:pt x="4869" y="40"/>
                  </a:lnTo>
                  <a:lnTo>
                    <a:pt x="4863" y="48"/>
                  </a:lnTo>
                  <a:lnTo>
                    <a:pt x="4857" y="57"/>
                  </a:lnTo>
                  <a:lnTo>
                    <a:pt x="4853" y="67"/>
                  </a:lnTo>
                  <a:lnTo>
                    <a:pt x="4849" y="77"/>
                  </a:lnTo>
                  <a:lnTo>
                    <a:pt x="4846" y="88"/>
                  </a:lnTo>
                  <a:lnTo>
                    <a:pt x="4845" y="99"/>
                  </a:lnTo>
                  <a:lnTo>
                    <a:pt x="4844" y="110"/>
                  </a:lnTo>
                  <a:lnTo>
                    <a:pt x="4844" y="110"/>
                  </a:lnTo>
                  <a:lnTo>
                    <a:pt x="4845" y="121"/>
                  </a:lnTo>
                  <a:lnTo>
                    <a:pt x="4846" y="132"/>
                  </a:lnTo>
                  <a:lnTo>
                    <a:pt x="4849" y="143"/>
                  </a:lnTo>
                  <a:lnTo>
                    <a:pt x="4853" y="153"/>
                  </a:lnTo>
                  <a:lnTo>
                    <a:pt x="4857" y="162"/>
                  </a:lnTo>
                  <a:lnTo>
                    <a:pt x="4863" y="172"/>
                  </a:lnTo>
                  <a:lnTo>
                    <a:pt x="4869" y="180"/>
                  </a:lnTo>
                  <a:lnTo>
                    <a:pt x="4876" y="188"/>
                  </a:lnTo>
                  <a:lnTo>
                    <a:pt x="4884" y="195"/>
                  </a:lnTo>
                  <a:lnTo>
                    <a:pt x="4893" y="201"/>
                  </a:lnTo>
                  <a:lnTo>
                    <a:pt x="4902" y="207"/>
                  </a:lnTo>
                  <a:lnTo>
                    <a:pt x="4912" y="212"/>
                  </a:lnTo>
                  <a:lnTo>
                    <a:pt x="4922" y="215"/>
                  </a:lnTo>
                  <a:lnTo>
                    <a:pt x="4932" y="218"/>
                  </a:lnTo>
                  <a:lnTo>
                    <a:pt x="4943" y="220"/>
                  </a:lnTo>
                  <a:lnTo>
                    <a:pt x="4955" y="220"/>
                  </a:lnTo>
                  <a:lnTo>
                    <a:pt x="4955" y="220"/>
                  </a:lnTo>
                  <a:lnTo>
                    <a:pt x="4966" y="220"/>
                  </a:lnTo>
                  <a:lnTo>
                    <a:pt x="4977" y="218"/>
                  </a:lnTo>
                  <a:lnTo>
                    <a:pt x="4987" y="215"/>
                  </a:lnTo>
                  <a:lnTo>
                    <a:pt x="4997" y="212"/>
                  </a:lnTo>
                  <a:lnTo>
                    <a:pt x="5007" y="207"/>
                  </a:lnTo>
                  <a:lnTo>
                    <a:pt x="5016" y="201"/>
                  </a:lnTo>
                  <a:lnTo>
                    <a:pt x="5025" y="195"/>
                  </a:lnTo>
                  <a:lnTo>
                    <a:pt x="5032" y="188"/>
                  </a:lnTo>
                  <a:lnTo>
                    <a:pt x="5040" y="180"/>
                  </a:lnTo>
                  <a:lnTo>
                    <a:pt x="5046" y="172"/>
                  </a:lnTo>
                  <a:lnTo>
                    <a:pt x="5051" y="162"/>
                  </a:lnTo>
                  <a:lnTo>
                    <a:pt x="5056" y="153"/>
                  </a:lnTo>
                  <a:lnTo>
                    <a:pt x="5060" y="143"/>
                  </a:lnTo>
                  <a:lnTo>
                    <a:pt x="5063" y="132"/>
                  </a:lnTo>
                  <a:lnTo>
                    <a:pt x="5064" y="121"/>
                  </a:lnTo>
                  <a:lnTo>
                    <a:pt x="5065" y="110"/>
                  </a:lnTo>
                  <a:lnTo>
                    <a:pt x="5065" y="110"/>
                  </a:lnTo>
                  <a:lnTo>
                    <a:pt x="5064" y="99"/>
                  </a:lnTo>
                  <a:lnTo>
                    <a:pt x="5063" y="88"/>
                  </a:lnTo>
                  <a:lnTo>
                    <a:pt x="5060" y="77"/>
                  </a:lnTo>
                  <a:lnTo>
                    <a:pt x="5056" y="67"/>
                  </a:lnTo>
                  <a:lnTo>
                    <a:pt x="5051" y="57"/>
                  </a:lnTo>
                  <a:lnTo>
                    <a:pt x="5046" y="48"/>
                  </a:lnTo>
                  <a:lnTo>
                    <a:pt x="5040" y="40"/>
                  </a:lnTo>
                  <a:lnTo>
                    <a:pt x="5032" y="32"/>
                  </a:lnTo>
                  <a:lnTo>
                    <a:pt x="5025" y="25"/>
                  </a:lnTo>
                  <a:lnTo>
                    <a:pt x="5016" y="18"/>
                  </a:lnTo>
                  <a:lnTo>
                    <a:pt x="5007" y="13"/>
                  </a:lnTo>
                  <a:lnTo>
                    <a:pt x="4997" y="8"/>
                  </a:lnTo>
                  <a:lnTo>
                    <a:pt x="4987" y="5"/>
                  </a:lnTo>
                  <a:lnTo>
                    <a:pt x="4977" y="2"/>
                  </a:lnTo>
                  <a:lnTo>
                    <a:pt x="4966" y="0"/>
                  </a:lnTo>
                  <a:lnTo>
                    <a:pt x="4955" y="0"/>
                  </a:lnTo>
                  <a:lnTo>
                    <a:pt x="4955" y="0"/>
                  </a:lnTo>
                  <a:close/>
                  <a:moveTo>
                    <a:pt x="5551" y="688"/>
                  </a:moveTo>
                  <a:lnTo>
                    <a:pt x="5404" y="317"/>
                  </a:lnTo>
                  <a:lnTo>
                    <a:pt x="5189" y="317"/>
                  </a:lnTo>
                  <a:lnTo>
                    <a:pt x="5480" y="961"/>
                  </a:lnTo>
                  <a:lnTo>
                    <a:pt x="5606" y="961"/>
                  </a:lnTo>
                  <a:lnTo>
                    <a:pt x="5899" y="317"/>
                  </a:lnTo>
                  <a:lnTo>
                    <a:pt x="5696" y="317"/>
                  </a:lnTo>
                  <a:lnTo>
                    <a:pt x="5551" y="688"/>
                  </a:lnTo>
                  <a:close/>
                  <a:moveTo>
                    <a:pt x="6207" y="668"/>
                  </a:moveTo>
                  <a:lnTo>
                    <a:pt x="6658" y="668"/>
                  </a:lnTo>
                  <a:lnTo>
                    <a:pt x="6658" y="668"/>
                  </a:lnTo>
                  <a:lnTo>
                    <a:pt x="6659" y="646"/>
                  </a:lnTo>
                  <a:lnTo>
                    <a:pt x="6658" y="625"/>
                  </a:lnTo>
                  <a:lnTo>
                    <a:pt x="6657" y="605"/>
                  </a:lnTo>
                  <a:lnTo>
                    <a:pt x="6655" y="585"/>
                  </a:lnTo>
                  <a:lnTo>
                    <a:pt x="6652" y="566"/>
                  </a:lnTo>
                  <a:lnTo>
                    <a:pt x="6649" y="548"/>
                  </a:lnTo>
                  <a:lnTo>
                    <a:pt x="6645" y="530"/>
                  </a:lnTo>
                  <a:lnTo>
                    <a:pt x="6640" y="513"/>
                  </a:lnTo>
                  <a:lnTo>
                    <a:pt x="6634" y="496"/>
                  </a:lnTo>
                  <a:lnTo>
                    <a:pt x="6627" y="481"/>
                  </a:lnTo>
                  <a:lnTo>
                    <a:pt x="6620" y="465"/>
                  </a:lnTo>
                  <a:lnTo>
                    <a:pt x="6612" y="451"/>
                  </a:lnTo>
                  <a:lnTo>
                    <a:pt x="6604" y="437"/>
                  </a:lnTo>
                  <a:lnTo>
                    <a:pt x="6595" y="424"/>
                  </a:lnTo>
                  <a:lnTo>
                    <a:pt x="6585" y="411"/>
                  </a:lnTo>
                  <a:lnTo>
                    <a:pt x="6575" y="399"/>
                  </a:lnTo>
                  <a:lnTo>
                    <a:pt x="6564" y="388"/>
                  </a:lnTo>
                  <a:lnTo>
                    <a:pt x="6552" y="377"/>
                  </a:lnTo>
                  <a:lnTo>
                    <a:pt x="6540" y="367"/>
                  </a:lnTo>
                  <a:lnTo>
                    <a:pt x="6527" y="358"/>
                  </a:lnTo>
                  <a:lnTo>
                    <a:pt x="6514" y="350"/>
                  </a:lnTo>
                  <a:lnTo>
                    <a:pt x="6500" y="342"/>
                  </a:lnTo>
                  <a:lnTo>
                    <a:pt x="6485" y="335"/>
                  </a:lnTo>
                  <a:lnTo>
                    <a:pt x="6470" y="329"/>
                  </a:lnTo>
                  <a:lnTo>
                    <a:pt x="6455" y="323"/>
                  </a:lnTo>
                  <a:lnTo>
                    <a:pt x="6439" y="318"/>
                  </a:lnTo>
                  <a:lnTo>
                    <a:pt x="6422" y="314"/>
                  </a:lnTo>
                  <a:lnTo>
                    <a:pt x="6406" y="311"/>
                  </a:lnTo>
                  <a:lnTo>
                    <a:pt x="6388" y="308"/>
                  </a:lnTo>
                  <a:lnTo>
                    <a:pt x="6370" y="306"/>
                  </a:lnTo>
                  <a:lnTo>
                    <a:pt x="6352" y="305"/>
                  </a:lnTo>
                  <a:lnTo>
                    <a:pt x="6334" y="305"/>
                  </a:lnTo>
                  <a:lnTo>
                    <a:pt x="6334" y="305"/>
                  </a:lnTo>
                  <a:lnTo>
                    <a:pt x="6316" y="305"/>
                  </a:lnTo>
                  <a:lnTo>
                    <a:pt x="6298" y="306"/>
                  </a:lnTo>
                  <a:lnTo>
                    <a:pt x="6280" y="308"/>
                  </a:lnTo>
                  <a:lnTo>
                    <a:pt x="6263" y="311"/>
                  </a:lnTo>
                  <a:lnTo>
                    <a:pt x="6246" y="314"/>
                  </a:lnTo>
                  <a:lnTo>
                    <a:pt x="6230" y="319"/>
                  </a:lnTo>
                  <a:lnTo>
                    <a:pt x="6214" y="324"/>
                  </a:lnTo>
                  <a:lnTo>
                    <a:pt x="6198" y="329"/>
                  </a:lnTo>
                  <a:lnTo>
                    <a:pt x="6183" y="335"/>
                  </a:lnTo>
                  <a:lnTo>
                    <a:pt x="6168" y="343"/>
                  </a:lnTo>
                  <a:lnTo>
                    <a:pt x="6154" y="350"/>
                  </a:lnTo>
                  <a:lnTo>
                    <a:pt x="6140" y="358"/>
                  </a:lnTo>
                  <a:lnTo>
                    <a:pt x="6127" y="367"/>
                  </a:lnTo>
                  <a:lnTo>
                    <a:pt x="6114" y="377"/>
                  </a:lnTo>
                  <a:lnTo>
                    <a:pt x="6102" y="387"/>
                  </a:lnTo>
                  <a:lnTo>
                    <a:pt x="6091" y="398"/>
                  </a:lnTo>
                  <a:lnTo>
                    <a:pt x="6079" y="409"/>
                  </a:lnTo>
                  <a:lnTo>
                    <a:pt x="6069" y="421"/>
                  </a:lnTo>
                  <a:lnTo>
                    <a:pt x="6059" y="433"/>
                  </a:lnTo>
                  <a:lnTo>
                    <a:pt x="6050" y="446"/>
                  </a:lnTo>
                  <a:lnTo>
                    <a:pt x="6041" y="460"/>
                  </a:lnTo>
                  <a:lnTo>
                    <a:pt x="6034" y="474"/>
                  </a:lnTo>
                  <a:lnTo>
                    <a:pt x="6026" y="488"/>
                  </a:lnTo>
                  <a:lnTo>
                    <a:pt x="6020" y="503"/>
                  </a:lnTo>
                  <a:lnTo>
                    <a:pt x="6014" y="518"/>
                  </a:lnTo>
                  <a:lnTo>
                    <a:pt x="6009" y="534"/>
                  </a:lnTo>
                  <a:lnTo>
                    <a:pt x="6004" y="550"/>
                  </a:lnTo>
                  <a:lnTo>
                    <a:pt x="6001" y="567"/>
                  </a:lnTo>
                  <a:lnTo>
                    <a:pt x="5998" y="584"/>
                  </a:lnTo>
                  <a:lnTo>
                    <a:pt x="5996" y="601"/>
                  </a:lnTo>
                  <a:lnTo>
                    <a:pt x="5995" y="619"/>
                  </a:lnTo>
                  <a:lnTo>
                    <a:pt x="5994" y="637"/>
                  </a:lnTo>
                  <a:lnTo>
                    <a:pt x="5994" y="637"/>
                  </a:lnTo>
                  <a:lnTo>
                    <a:pt x="5995" y="656"/>
                  </a:lnTo>
                  <a:lnTo>
                    <a:pt x="5996" y="675"/>
                  </a:lnTo>
                  <a:lnTo>
                    <a:pt x="5998" y="692"/>
                  </a:lnTo>
                  <a:lnTo>
                    <a:pt x="6001" y="709"/>
                  </a:lnTo>
                  <a:lnTo>
                    <a:pt x="6005" y="726"/>
                  </a:lnTo>
                  <a:lnTo>
                    <a:pt x="6010" y="742"/>
                  </a:lnTo>
                  <a:lnTo>
                    <a:pt x="6016" y="758"/>
                  </a:lnTo>
                  <a:lnTo>
                    <a:pt x="6022" y="773"/>
                  </a:lnTo>
                  <a:lnTo>
                    <a:pt x="6029" y="788"/>
                  </a:lnTo>
                  <a:lnTo>
                    <a:pt x="6037" y="802"/>
                  </a:lnTo>
                  <a:lnTo>
                    <a:pt x="6046" y="816"/>
                  </a:lnTo>
                  <a:lnTo>
                    <a:pt x="6055" y="829"/>
                  </a:lnTo>
                  <a:lnTo>
                    <a:pt x="6066" y="842"/>
                  </a:lnTo>
                  <a:lnTo>
                    <a:pt x="6076" y="854"/>
                  </a:lnTo>
                  <a:lnTo>
                    <a:pt x="6088" y="866"/>
                  </a:lnTo>
                  <a:lnTo>
                    <a:pt x="6100" y="877"/>
                  </a:lnTo>
                  <a:lnTo>
                    <a:pt x="6113" y="887"/>
                  </a:lnTo>
                  <a:lnTo>
                    <a:pt x="6127" y="897"/>
                  </a:lnTo>
                  <a:lnTo>
                    <a:pt x="6141" y="906"/>
                  </a:lnTo>
                  <a:lnTo>
                    <a:pt x="6155" y="915"/>
                  </a:lnTo>
                  <a:lnTo>
                    <a:pt x="6171" y="923"/>
                  </a:lnTo>
                  <a:lnTo>
                    <a:pt x="6187" y="930"/>
                  </a:lnTo>
                  <a:lnTo>
                    <a:pt x="6203" y="937"/>
                  </a:lnTo>
                  <a:lnTo>
                    <a:pt x="6220" y="943"/>
                  </a:lnTo>
                  <a:lnTo>
                    <a:pt x="6238" y="949"/>
                  </a:lnTo>
                  <a:lnTo>
                    <a:pt x="6256" y="953"/>
                  </a:lnTo>
                  <a:lnTo>
                    <a:pt x="6274" y="957"/>
                  </a:lnTo>
                  <a:lnTo>
                    <a:pt x="6293" y="961"/>
                  </a:lnTo>
                  <a:lnTo>
                    <a:pt x="6313" y="963"/>
                  </a:lnTo>
                  <a:lnTo>
                    <a:pt x="6333" y="965"/>
                  </a:lnTo>
                  <a:lnTo>
                    <a:pt x="6353" y="966"/>
                  </a:lnTo>
                  <a:lnTo>
                    <a:pt x="6374" y="966"/>
                  </a:lnTo>
                  <a:lnTo>
                    <a:pt x="6374" y="966"/>
                  </a:lnTo>
                  <a:lnTo>
                    <a:pt x="6396" y="966"/>
                  </a:lnTo>
                  <a:lnTo>
                    <a:pt x="6418" y="965"/>
                  </a:lnTo>
                  <a:lnTo>
                    <a:pt x="6439" y="963"/>
                  </a:lnTo>
                  <a:lnTo>
                    <a:pt x="6459" y="961"/>
                  </a:lnTo>
                  <a:lnTo>
                    <a:pt x="6478" y="957"/>
                  </a:lnTo>
                  <a:lnTo>
                    <a:pt x="6497" y="953"/>
                  </a:lnTo>
                  <a:lnTo>
                    <a:pt x="6515" y="949"/>
                  </a:lnTo>
                  <a:lnTo>
                    <a:pt x="6532" y="944"/>
                  </a:lnTo>
                  <a:lnTo>
                    <a:pt x="6549" y="938"/>
                  </a:lnTo>
                  <a:lnTo>
                    <a:pt x="6565" y="931"/>
                  </a:lnTo>
                  <a:lnTo>
                    <a:pt x="6580" y="924"/>
                  </a:lnTo>
                  <a:lnTo>
                    <a:pt x="6594" y="917"/>
                  </a:lnTo>
                  <a:lnTo>
                    <a:pt x="6608" y="909"/>
                  </a:lnTo>
                  <a:lnTo>
                    <a:pt x="6622" y="901"/>
                  </a:lnTo>
                  <a:lnTo>
                    <a:pt x="6635" y="892"/>
                  </a:lnTo>
                  <a:lnTo>
                    <a:pt x="6647" y="882"/>
                  </a:lnTo>
                  <a:lnTo>
                    <a:pt x="6647" y="750"/>
                  </a:lnTo>
                  <a:lnTo>
                    <a:pt x="6647" y="750"/>
                  </a:lnTo>
                  <a:lnTo>
                    <a:pt x="6632" y="762"/>
                  </a:lnTo>
                  <a:lnTo>
                    <a:pt x="6617" y="773"/>
                  </a:lnTo>
                  <a:lnTo>
                    <a:pt x="6602" y="783"/>
                  </a:lnTo>
                  <a:lnTo>
                    <a:pt x="6588" y="792"/>
                  </a:lnTo>
                  <a:lnTo>
                    <a:pt x="6573" y="800"/>
                  </a:lnTo>
                  <a:lnTo>
                    <a:pt x="6558" y="808"/>
                  </a:lnTo>
                  <a:lnTo>
                    <a:pt x="6544" y="814"/>
                  </a:lnTo>
                  <a:lnTo>
                    <a:pt x="6529" y="820"/>
                  </a:lnTo>
                  <a:lnTo>
                    <a:pt x="6514" y="825"/>
                  </a:lnTo>
                  <a:lnTo>
                    <a:pt x="6500" y="830"/>
                  </a:lnTo>
                  <a:lnTo>
                    <a:pt x="6485" y="833"/>
                  </a:lnTo>
                  <a:lnTo>
                    <a:pt x="6470" y="836"/>
                  </a:lnTo>
                  <a:lnTo>
                    <a:pt x="6456" y="838"/>
                  </a:lnTo>
                  <a:lnTo>
                    <a:pt x="6441" y="840"/>
                  </a:lnTo>
                  <a:lnTo>
                    <a:pt x="6426" y="841"/>
                  </a:lnTo>
                  <a:lnTo>
                    <a:pt x="6411" y="841"/>
                  </a:lnTo>
                  <a:lnTo>
                    <a:pt x="6411" y="841"/>
                  </a:lnTo>
                  <a:lnTo>
                    <a:pt x="6388" y="840"/>
                  </a:lnTo>
                  <a:lnTo>
                    <a:pt x="6366" y="837"/>
                  </a:lnTo>
                  <a:lnTo>
                    <a:pt x="6346" y="833"/>
                  </a:lnTo>
                  <a:lnTo>
                    <a:pt x="6327" y="828"/>
                  </a:lnTo>
                  <a:lnTo>
                    <a:pt x="6309" y="820"/>
                  </a:lnTo>
                  <a:lnTo>
                    <a:pt x="6293" y="812"/>
                  </a:lnTo>
                  <a:lnTo>
                    <a:pt x="6278" y="802"/>
                  </a:lnTo>
                  <a:lnTo>
                    <a:pt x="6264" y="791"/>
                  </a:lnTo>
                  <a:lnTo>
                    <a:pt x="6252" y="779"/>
                  </a:lnTo>
                  <a:lnTo>
                    <a:pt x="6241" y="766"/>
                  </a:lnTo>
                  <a:lnTo>
                    <a:pt x="6231" y="751"/>
                  </a:lnTo>
                  <a:lnTo>
                    <a:pt x="6223" y="736"/>
                  </a:lnTo>
                  <a:lnTo>
                    <a:pt x="6217" y="720"/>
                  </a:lnTo>
                  <a:lnTo>
                    <a:pt x="6212" y="704"/>
                  </a:lnTo>
                  <a:lnTo>
                    <a:pt x="6209" y="686"/>
                  </a:lnTo>
                  <a:lnTo>
                    <a:pt x="6207" y="668"/>
                  </a:lnTo>
                  <a:lnTo>
                    <a:pt x="6207" y="668"/>
                  </a:lnTo>
                  <a:close/>
                  <a:moveTo>
                    <a:pt x="6346" y="425"/>
                  </a:moveTo>
                  <a:lnTo>
                    <a:pt x="6346" y="425"/>
                  </a:lnTo>
                  <a:lnTo>
                    <a:pt x="6360" y="425"/>
                  </a:lnTo>
                  <a:lnTo>
                    <a:pt x="6374" y="427"/>
                  </a:lnTo>
                  <a:lnTo>
                    <a:pt x="6386" y="430"/>
                  </a:lnTo>
                  <a:lnTo>
                    <a:pt x="6398" y="435"/>
                  </a:lnTo>
                  <a:lnTo>
                    <a:pt x="6409" y="440"/>
                  </a:lnTo>
                  <a:lnTo>
                    <a:pt x="6419" y="446"/>
                  </a:lnTo>
                  <a:lnTo>
                    <a:pt x="6428" y="454"/>
                  </a:lnTo>
                  <a:lnTo>
                    <a:pt x="6437" y="463"/>
                  </a:lnTo>
                  <a:lnTo>
                    <a:pt x="6445" y="472"/>
                  </a:lnTo>
                  <a:lnTo>
                    <a:pt x="6452" y="483"/>
                  </a:lnTo>
                  <a:lnTo>
                    <a:pt x="6458" y="494"/>
                  </a:lnTo>
                  <a:lnTo>
                    <a:pt x="6463" y="506"/>
                  </a:lnTo>
                  <a:lnTo>
                    <a:pt x="6467" y="519"/>
                  </a:lnTo>
                  <a:lnTo>
                    <a:pt x="6471" y="533"/>
                  </a:lnTo>
                  <a:lnTo>
                    <a:pt x="6474" y="547"/>
                  </a:lnTo>
                  <a:lnTo>
                    <a:pt x="6476" y="563"/>
                  </a:lnTo>
                  <a:lnTo>
                    <a:pt x="6211" y="563"/>
                  </a:lnTo>
                  <a:lnTo>
                    <a:pt x="6211" y="563"/>
                  </a:lnTo>
                  <a:lnTo>
                    <a:pt x="6213" y="548"/>
                  </a:lnTo>
                  <a:lnTo>
                    <a:pt x="6216" y="533"/>
                  </a:lnTo>
                  <a:lnTo>
                    <a:pt x="6220" y="520"/>
                  </a:lnTo>
                  <a:lnTo>
                    <a:pt x="6225" y="507"/>
                  </a:lnTo>
                  <a:lnTo>
                    <a:pt x="6231" y="495"/>
                  </a:lnTo>
                  <a:lnTo>
                    <a:pt x="6238" y="483"/>
                  </a:lnTo>
                  <a:lnTo>
                    <a:pt x="6245" y="473"/>
                  </a:lnTo>
                  <a:lnTo>
                    <a:pt x="6254" y="463"/>
                  </a:lnTo>
                  <a:lnTo>
                    <a:pt x="6263" y="454"/>
                  </a:lnTo>
                  <a:lnTo>
                    <a:pt x="6273" y="447"/>
                  </a:lnTo>
                  <a:lnTo>
                    <a:pt x="6283" y="440"/>
                  </a:lnTo>
                  <a:lnTo>
                    <a:pt x="6295" y="435"/>
                  </a:lnTo>
                  <a:lnTo>
                    <a:pt x="6307" y="430"/>
                  </a:lnTo>
                  <a:lnTo>
                    <a:pt x="6319" y="427"/>
                  </a:lnTo>
                  <a:lnTo>
                    <a:pt x="6333" y="425"/>
                  </a:lnTo>
                  <a:lnTo>
                    <a:pt x="6346" y="425"/>
                  </a:lnTo>
                  <a:lnTo>
                    <a:pt x="6346" y="4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Freeform 14"/>
            <p:cNvSpPr>
              <a:spLocks noEditPoints="1"/>
            </p:cNvSpPr>
            <p:nvPr/>
          </p:nvSpPr>
          <p:spPr bwMode="auto">
            <a:xfrm>
              <a:off x="2916" y="890"/>
              <a:ext cx="471" cy="471"/>
            </a:xfrm>
            <a:custGeom>
              <a:avLst/>
              <a:gdLst>
                <a:gd name="T0" fmla="*/ 3262 w 8006"/>
                <a:gd name="T1" fmla="*/ 7788 h 8003"/>
                <a:gd name="T2" fmla="*/ 2499 w 8006"/>
                <a:gd name="T3" fmla="*/ 7456 h 8003"/>
                <a:gd name="T4" fmla="*/ 1765 w 8006"/>
                <a:gd name="T5" fmla="*/ 7025 h 8003"/>
                <a:gd name="T6" fmla="*/ 1046 w 8006"/>
                <a:gd name="T7" fmla="*/ 6433 h 8003"/>
                <a:gd name="T8" fmla="*/ 570 w 8006"/>
                <a:gd name="T9" fmla="*/ 5860 h 8003"/>
                <a:gd name="T10" fmla="*/ 245 w 8006"/>
                <a:gd name="T11" fmla="*/ 5255 h 8003"/>
                <a:gd name="T12" fmla="*/ 46 w 8006"/>
                <a:gd name="T13" fmla="*/ 4561 h 8003"/>
                <a:gd name="T14" fmla="*/ 0 w 8006"/>
                <a:gd name="T15" fmla="*/ 1089 h 8003"/>
                <a:gd name="T16" fmla="*/ 33 w 8006"/>
                <a:gd name="T17" fmla="*/ 627 h 8003"/>
                <a:gd name="T18" fmla="*/ 219 w 8006"/>
                <a:gd name="T19" fmla="*/ 415 h 8003"/>
                <a:gd name="T20" fmla="*/ 495 w 8006"/>
                <a:gd name="T21" fmla="*/ 360 h 8003"/>
                <a:gd name="T22" fmla="*/ 731 w 8006"/>
                <a:gd name="T23" fmla="*/ 453 h 8003"/>
                <a:gd name="T24" fmla="*/ 1159 w 8006"/>
                <a:gd name="T25" fmla="*/ 588 h 8003"/>
                <a:gd name="T26" fmla="*/ 1855 w 8006"/>
                <a:gd name="T27" fmla="*/ 653 h 8003"/>
                <a:gd name="T28" fmla="*/ 2629 w 8006"/>
                <a:gd name="T29" fmla="*/ 582 h 8003"/>
                <a:gd name="T30" fmla="*/ 3301 w 8006"/>
                <a:gd name="T31" fmla="*/ 380 h 8003"/>
                <a:gd name="T32" fmla="*/ 3692 w 8006"/>
                <a:gd name="T33" fmla="*/ 128 h 8003"/>
                <a:gd name="T34" fmla="*/ 3857 w 8006"/>
                <a:gd name="T35" fmla="*/ 25 h 8003"/>
                <a:gd name="T36" fmla="*/ 4087 w 8006"/>
                <a:gd name="T37" fmla="*/ 8 h 8003"/>
                <a:gd name="T38" fmla="*/ 4298 w 8006"/>
                <a:gd name="T39" fmla="*/ 113 h 8003"/>
                <a:gd name="T40" fmla="*/ 4560 w 8006"/>
                <a:gd name="T41" fmla="*/ 310 h 8003"/>
                <a:gd name="T42" fmla="*/ 5178 w 8006"/>
                <a:gd name="T43" fmla="*/ 538 h 8003"/>
                <a:gd name="T44" fmla="*/ 5939 w 8006"/>
                <a:gd name="T45" fmla="*/ 650 h 8003"/>
                <a:gd name="T46" fmla="*/ 6601 w 8006"/>
                <a:gd name="T47" fmla="*/ 628 h 8003"/>
                <a:gd name="T48" fmla="*/ 7192 w 8006"/>
                <a:gd name="T49" fmla="*/ 489 h 8003"/>
                <a:gd name="T50" fmla="*/ 7426 w 8006"/>
                <a:gd name="T51" fmla="*/ 379 h 8003"/>
                <a:gd name="T52" fmla="*/ 7735 w 8006"/>
                <a:gd name="T53" fmla="*/ 389 h 8003"/>
                <a:gd name="T54" fmla="*/ 7933 w 8006"/>
                <a:gd name="T55" fmla="*/ 552 h 8003"/>
                <a:gd name="T56" fmla="*/ 8006 w 8006"/>
                <a:gd name="T57" fmla="*/ 795 h 8003"/>
                <a:gd name="T58" fmla="*/ 7960 w 8006"/>
                <a:gd name="T59" fmla="*/ 4561 h 8003"/>
                <a:gd name="T60" fmla="*/ 7761 w 8006"/>
                <a:gd name="T61" fmla="*/ 5255 h 8003"/>
                <a:gd name="T62" fmla="*/ 7436 w 8006"/>
                <a:gd name="T63" fmla="*/ 5860 h 8003"/>
                <a:gd name="T64" fmla="*/ 7102 w 8006"/>
                <a:gd name="T65" fmla="*/ 6284 h 8003"/>
                <a:gd name="T66" fmla="*/ 6642 w 8006"/>
                <a:gd name="T67" fmla="*/ 6724 h 8003"/>
                <a:gd name="T68" fmla="*/ 6016 w 8006"/>
                <a:gd name="T69" fmla="*/ 7171 h 8003"/>
                <a:gd name="T70" fmla="*/ 5074 w 8006"/>
                <a:gd name="T71" fmla="*/ 7657 h 8003"/>
                <a:gd name="T72" fmla="*/ 4210 w 8006"/>
                <a:gd name="T73" fmla="*/ 7963 h 8003"/>
                <a:gd name="T74" fmla="*/ 3977 w 8006"/>
                <a:gd name="T75" fmla="*/ 8002 h 8003"/>
                <a:gd name="T76" fmla="*/ 891 w 8006"/>
                <a:gd name="T77" fmla="*/ 4249 h 8003"/>
                <a:gd name="T78" fmla="*/ 993 w 8006"/>
                <a:gd name="T79" fmla="*/ 4744 h 8003"/>
                <a:gd name="T80" fmla="*/ 1185 w 8006"/>
                <a:gd name="T81" fmla="*/ 5183 h 8003"/>
                <a:gd name="T82" fmla="*/ 1400 w 8006"/>
                <a:gd name="T83" fmla="*/ 5507 h 8003"/>
                <a:gd name="T84" fmla="*/ 1950 w 8006"/>
                <a:gd name="T85" fmla="*/ 6068 h 8003"/>
                <a:gd name="T86" fmla="*/ 2558 w 8006"/>
                <a:gd name="T87" fmla="*/ 6489 h 8003"/>
                <a:gd name="T88" fmla="*/ 3249 w 8006"/>
                <a:gd name="T89" fmla="*/ 6837 h 8003"/>
                <a:gd name="T90" fmla="*/ 4002 w 8006"/>
                <a:gd name="T91" fmla="*/ 7109 h 8003"/>
                <a:gd name="T92" fmla="*/ 4836 w 8006"/>
                <a:gd name="T93" fmla="*/ 6803 h 8003"/>
                <a:gd name="T94" fmla="*/ 5400 w 8006"/>
                <a:gd name="T95" fmla="*/ 6517 h 8003"/>
                <a:gd name="T96" fmla="*/ 6025 w 8006"/>
                <a:gd name="T97" fmla="*/ 6093 h 8003"/>
                <a:gd name="T98" fmla="*/ 6571 w 8006"/>
                <a:gd name="T99" fmla="*/ 5553 h 8003"/>
                <a:gd name="T100" fmla="*/ 6828 w 8006"/>
                <a:gd name="T101" fmla="*/ 5170 h 8003"/>
                <a:gd name="T102" fmla="*/ 7028 w 8006"/>
                <a:gd name="T103" fmla="*/ 4699 h 8003"/>
                <a:gd name="T104" fmla="*/ 7122 w 8006"/>
                <a:gd name="T105" fmla="*/ 4162 h 8003"/>
                <a:gd name="T106" fmla="*/ 6953 w 8006"/>
                <a:gd name="T107" fmla="*/ 1464 h 8003"/>
                <a:gd name="T108" fmla="*/ 6278 w 8006"/>
                <a:gd name="T109" fmla="*/ 1531 h 8003"/>
                <a:gd name="T110" fmla="*/ 5648 w 8006"/>
                <a:gd name="T111" fmla="*/ 1506 h 8003"/>
                <a:gd name="T112" fmla="*/ 4875 w 8006"/>
                <a:gd name="T113" fmla="*/ 1371 h 8003"/>
                <a:gd name="T114" fmla="*/ 4174 w 8006"/>
                <a:gd name="T115" fmla="*/ 1097 h 8003"/>
                <a:gd name="T116" fmla="*/ 3651 w 8006"/>
                <a:gd name="T117" fmla="*/ 1187 h 8003"/>
                <a:gd name="T118" fmla="*/ 2925 w 8006"/>
                <a:gd name="T119" fmla="*/ 1420 h 8003"/>
                <a:gd name="T120" fmla="*/ 2142 w 8006"/>
                <a:gd name="T121" fmla="*/ 1522 h 8003"/>
                <a:gd name="T122" fmla="*/ 1539 w 8006"/>
                <a:gd name="T123" fmla="*/ 1522 h 8003"/>
                <a:gd name="T124" fmla="*/ 879 w 8006"/>
                <a:gd name="T125" fmla="*/ 1427 h 8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06" h="8003">
                  <a:moveTo>
                    <a:pt x="3900" y="7991"/>
                  </a:moveTo>
                  <a:lnTo>
                    <a:pt x="3900" y="7991"/>
                  </a:lnTo>
                  <a:lnTo>
                    <a:pt x="3870" y="7983"/>
                  </a:lnTo>
                  <a:lnTo>
                    <a:pt x="3797" y="7963"/>
                  </a:lnTo>
                  <a:lnTo>
                    <a:pt x="3745" y="7948"/>
                  </a:lnTo>
                  <a:lnTo>
                    <a:pt x="3684" y="7930"/>
                  </a:lnTo>
                  <a:lnTo>
                    <a:pt x="3615" y="7909"/>
                  </a:lnTo>
                  <a:lnTo>
                    <a:pt x="3537" y="7884"/>
                  </a:lnTo>
                  <a:lnTo>
                    <a:pt x="3452" y="7856"/>
                  </a:lnTo>
                  <a:lnTo>
                    <a:pt x="3360" y="7824"/>
                  </a:lnTo>
                  <a:lnTo>
                    <a:pt x="3262" y="7788"/>
                  </a:lnTo>
                  <a:lnTo>
                    <a:pt x="3157" y="7748"/>
                  </a:lnTo>
                  <a:lnTo>
                    <a:pt x="3047" y="7704"/>
                  </a:lnTo>
                  <a:lnTo>
                    <a:pt x="2932" y="7657"/>
                  </a:lnTo>
                  <a:lnTo>
                    <a:pt x="2812" y="7605"/>
                  </a:lnTo>
                  <a:lnTo>
                    <a:pt x="2751" y="7577"/>
                  </a:lnTo>
                  <a:lnTo>
                    <a:pt x="2689" y="7548"/>
                  </a:lnTo>
                  <a:lnTo>
                    <a:pt x="2689" y="7548"/>
                  </a:lnTo>
                  <a:lnTo>
                    <a:pt x="2689" y="7548"/>
                  </a:lnTo>
                  <a:lnTo>
                    <a:pt x="2626" y="7519"/>
                  </a:lnTo>
                  <a:lnTo>
                    <a:pt x="2563" y="7488"/>
                  </a:lnTo>
                  <a:lnTo>
                    <a:pt x="2499" y="7456"/>
                  </a:lnTo>
                  <a:lnTo>
                    <a:pt x="2434" y="7423"/>
                  </a:lnTo>
                  <a:lnTo>
                    <a:pt x="2368" y="7388"/>
                  </a:lnTo>
                  <a:lnTo>
                    <a:pt x="2302" y="7353"/>
                  </a:lnTo>
                  <a:lnTo>
                    <a:pt x="2236" y="7316"/>
                  </a:lnTo>
                  <a:lnTo>
                    <a:pt x="2169" y="7278"/>
                  </a:lnTo>
                  <a:lnTo>
                    <a:pt x="2102" y="7239"/>
                  </a:lnTo>
                  <a:lnTo>
                    <a:pt x="2035" y="7199"/>
                  </a:lnTo>
                  <a:lnTo>
                    <a:pt x="1967" y="7158"/>
                  </a:lnTo>
                  <a:lnTo>
                    <a:pt x="1900" y="7115"/>
                  </a:lnTo>
                  <a:lnTo>
                    <a:pt x="1832" y="7071"/>
                  </a:lnTo>
                  <a:lnTo>
                    <a:pt x="1765" y="7025"/>
                  </a:lnTo>
                  <a:lnTo>
                    <a:pt x="1697" y="6978"/>
                  </a:lnTo>
                  <a:lnTo>
                    <a:pt x="1629" y="6930"/>
                  </a:lnTo>
                  <a:lnTo>
                    <a:pt x="1563" y="6881"/>
                  </a:lnTo>
                  <a:lnTo>
                    <a:pt x="1496" y="6830"/>
                  </a:lnTo>
                  <a:lnTo>
                    <a:pt x="1430" y="6777"/>
                  </a:lnTo>
                  <a:lnTo>
                    <a:pt x="1364" y="6724"/>
                  </a:lnTo>
                  <a:lnTo>
                    <a:pt x="1299" y="6668"/>
                  </a:lnTo>
                  <a:lnTo>
                    <a:pt x="1235" y="6612"/>
                  </a:lnTo>
                  <a:lnTo>
                    <a:pt x="1171" y="6554"/>
                  </a:lnTo>
                  <a:lnTo>
                    <a:pt x="1108" y="6494"/>
                  </a:lnTo>
                  <a:lnTo>
                    <a:pt x="1046" y="6433"/>
                  </a:lnTo>
                  <a:lnTo>
                    <a:pt x="985" y="6370"/>
                  </a:lnTo>
                  <a:lnTo>
                    <a:pt x="925" y="6305"/>
                  </a:lnTo>
                  <a:lnTo>
                    <a:pt x="865" y="6239"/>
                  </a:lnTo>
                  <a:lnTo>
                    <a:pt x="807" y="6172"/>
                  </a:lnTo>
                  <a:lnTo>
                    <a:pt x="751" y="6102"/>
                  </a:lnTo>
                  <a:lnTo>
                    <a:pt x="695" y="6031"/>
                  </a:lnTo>
                  <a:lnTo>
                    <a:pt x="641" y="5959"/>
                  </a:lnTo>
                  <a:lnTo>
                    <a:pt x="641" y="5959"/>
                  </a:lnTo>
                  <a:lnTo>
                    <a:pt x="641" y="5959"/>
                  </a:lnTo>
                  <a:lnTo>
                    <a:pt x="606" y="5910"/>
                  </a:lnTo>
                  <a:lnTo>
                    <a:pt x="570" y="5860"/>
                  </a:lnTo>
                  <a:lnTo>
                    <a:pt x="536" y="5809"/>
                  </a:lnTo>
                  <a:lnTo>
                    <a:pt x="503" y="5756"/>
                  </a:lnTo>
                  <a:lnTo>
                    <a:pt x="471" y="5703"/>
                  </a:lnTo>
                  <a:lnTo>
                    <a:pt x="440" y="5650"/>
                  </a:lnTo>
                  <a:lnTo>
                    <a:pt x="409" y="5596"/>
                  </a:lnTo>
                  <a:lnTo>
                    <a:pt x="379" y="5541"/>
                  </a:lnTo>
                  <a:lnTo>
                    <a:pt x="351" y="5486"/>
                  </a:lnTo>
                  <a:lnTo>
                    <a:pt x="323" y="5429"/>
                  </a:lnTo>
                  <a:lnTo>
                    <a:pt x="296" y="5372"/>
                  </a:lnTo>
                  <a:lnTo>
                    <a:pt x="270" y="5314"/>
                  </a:lnTo>
                  <a:lnTo>
                    <a:pt x="245" y="5255"/>
                  </a:lnTo>
                  <a:lnTo>
                    <a:pt x="221" y="5196"/>
                  </a:lnTo>
                  <a:lnTo>
                    <a:pt x="199" y="5136"/>
                  </a:lnTo>
                  <a:lnTo>
                    <a:pt x="177" y="5075"/>
                  </a:lnTo>
                  <a:lnTo>
                    <a:pt x="156" y="5013"/>
                  </a:lnTo>
                  <a:lnTo>
                    <a:pt x="137" y="4951"/>
                  </a:lnTo>
                  <a:lnTo>
                    <a:pt x="119" y="4888"/>
                  </a:lnTo>
                  <a:lnTo>
                    <a:pt x="102" y="4824"/>
                  </a:lnTo>
                  <a:lnTo>
                    <a:pt x="86" y="4759"/>
                  </a:lnTo>
                  <a:lnTo>
                    <a:pt x="71" y="4694"/>
                  </a:lnTo>
                  <a:lnTo>
                    <a:pt x="58" y="4628"/>
                  </a:lnTo>
                  <a:lnTo>
                    <a:pt x="46" y="4561"/>
                  </a:lnTo>
                  <a:lnTo>
                    <a:pt x="35" y="4493"/>
                  </a:lnTo>
                  <a:lnTo>
                    <a:pt x="26" y="4425"/>
                  </a:lnTo>
                  <a:lnTo>
                    <a:pt x="18" y="4356"/>
                  </a:lnTo>
                  <a:lnTo>
                    <a:pt x="11" y="4287"/>
                  </a:lnTo>
                  <a:lnTo>
                    <a:pt x="6" y="4217"/>
                  </a:lnTo>
                  <a:lnTo>
                    <a:pt x="3" y="4146"/>
                  </a:lnTo>
                  <a:lnTo>
                    <a:pt x="0" y="4074"/>
                  </a:lnTo>
                  <a:lnTo>
                    <a:pt x="0" y="4002"/>
                  </a:lnTo>
                  <a:lnTo>
                    <a:pt x="0" y="4002"/>
                  </a:lnTo>
                  <a:lnTo>
                    <a:pt x="0" y="4002"/>
                  </a:lnTo>
                  <a:lnTo>
                    <a:pt x="0" y="1089"/>
                  </a:lnTo>
                  <a:lnTo>
                    <a:pt x="0" y="1089"/>
                  </a:lnTo>
                  <a:lnTo>
                    <a:pt x="0" y="1089"/>
                  </a:lnTo>
                  <a:lnTo>
                    <a:pt x="0" y="795"/>
                  </a:lnTo>
                  <a:lnTo>
                    <a:pt x="0" y="795"/>
                  </a:lnTo>
                  <a:lnTo>
                    <a:pt x="0" y="795"/>
                  </a:lnTo>
                  <a:lnTo>
                    <a:pt x="1" y="766"/>
                  </a:lnTo>
                  <a:lnTo>
                    <a:pt x="4" y="737"/>
                  </a:lnTo>
                  <a:lnTo>
                    <a:pt x="8" y="708"/>
                  </a:lnTo>
                  <a:lnTo>
                    <a:pt x="15" y="681"/>
                  </a:lnTo>
                  <a:lnTo>
                    <a:pt x="23" y="653"/>
                  </a:lnTo>
                  <a:lnTo>
                    <a:pt x="33" y="627"/>
                  </a:lnTo>
                  <a:lnTo>
                    <a:pt x="45" y="601"/>
                  </a:lnTo>
                  <a:lnTo>
                    <a:pt x="59" y="576"/>
                  </a:lnTo>
                  <a:lnTo>
                    <a:pt x="74" y="552"/>
                  </a:lnTo>
                  <a:lnTo>
                    <a:pt x="90" y="528"/>
                  </a:lnTo>
                  <a:lnTo>
                    <a:pt x="108" y="506"/>
                  </a:lnTo>
                  <a:lnTo>
                    <a:pt x="128" y="485"/>
                  </a:lnTo>
                  <a:lnTo>
                    <a:pt x="149" y="466"/>
                  </a:lnTo>
                  <a:lnTo>
                    <a:pt x="171" y="447"/>
                  </a:lnTo>
                  <a:lnTo>
                    <a:pt x="194" y="431"/>
                  </a:lnTo>
                  <a:lnTo>
                    <a:pt x="219" y="415"/>
                  </a:lnTo>
                  <a:lnTo>
                    <a:pt x="219" y="415"/>
                  </a:lnTo>
                  <a:lnTo>
                    <a:pt x="219" y="415"/>
                  </a:lnTo>
                  <a:lnTo>
                    <a:pt x="245" y="401"/>
                  </a:lnTo>
                  <a:lnTo>
                    <a:pt x="272" y="389"/>
                  </a:lnTo>
                  <a:lnTo>
                    <a:pt x="299" y="379"/>
                  </a:lnTo>
                  <a:lnTo>
                    <a:pt x="326" y="371"/>
                  </a:lnTo>
                  <a:lnTo>
                    <a:pt x="354" y="364"/>
                  </a:lnTo>
                  <a:lnTo>
                    <a:pt x="382" y="360"/>
                  </a:lnTo>
                  <a:lnTo>
                    <a:pt x="410" y="357"/>
                  </a:lnTo>
                  <a:lnTo>
                    <a:pt x="439" y="356"/>
                  </a:lnTo>
                  <a:lnTo>
                    <a:pt x="467" y="357"/>
                  </a:lnTo>
                  <a:lnTo>
                    <a:pt x="495" y="360"/>
                  </a:lnTo>
                  <a:lnTo>
                    <a:pt x="523" y="364"/>
                  </a:lnTo>
                  <a:lnTo>
                    <a:pt x="551" y="371"/>
                  </a:lnTo>
                  <a:lnTo>
                    <a:pt x="580" y="379"/>
                  </a:lnTo>
                  <a:lnTo>
                    <a:pt x="607" y="389"/>
                  </a:lnTo>
                  <a:lnTo>
                    <a:pt x="633" y="401"/>
                  </a:lnTo>
                  <a:lnTo>
                    <a:pt x="659" y="415"/>
                  </a:lnTo>
                  <a:lnTo>
                    <a:pt x="659" y="415"/>
                  </a:lnTo>
                  <a:lnTo>
                    <a:pt x="659" y="415"/>
                  </a:lnTo>
                  <a:lnTo>
                    <a:pt x="682" y="428"/>
                  </a:lnTo>
                  <a:lnTo>
                    <a:pt x="706" y="441"/>
                  </a:lnTo>
                  <a:lnTo>
                    <a:pt x="731" y="453"/>
                  </a:lnTo>
                  <a:lnTo>
                    <a:pt x="758" y="466"/>
                  </a:lnTo>
                  <a:lnTo>
                    <a:pt x="785" y="478"/>
                  </a:lnTo>
                  <a:lnTo>
                    <a:pt x="814" y="489"/>
                  </a:lnTo>
                  <a:lnTo>
                    <a:pt x="844" y="501"/>
                  </a:lnTo>
                  <a:lnTo>
                    <a:pt x="875" y="512"/>
                  </a:lnTo>
                  <a:lnTo>
                    <a:pt x="907" y="523"/>
                  </a:lnTo>
                  <a:lnTo>
                    <a:pt x="941" y="533"/>
                  </a:lnTo>
                  <a:lnTo>
                    <a:pt x="975" y="543"/>
                  </a:lnTo>
                  <a:lnTo>
                    <a:pt x="1010" y="553"/>
                  </a:lnTo>
                  <a:lnTo>
                    <a:pt x="1083" y="571"/>
                  </a:lnTo>
                  <a:lnTo>
                    <a:pt x="1159" y="588"/>
                  </a:lnTo>
                  <a:lnTo>
                    <a:pt x="1238" y="603"/>
                  </a:lnTo>
                  <a:lnTo>
                    <a:pt x="1320" y="616"/>
                  </a:lnTo>
                  <a:lnTo>
                    <a:pt x="1405" y="628"/>
                  </a:lnTo>
                  <a:lnTo>
                    <a:pt x="1492" y="637"/>
                  </a:lnTo>
                  <a:lnTo>
                    <a:pt x="1580" y="645"/>
                  </a:lnTo>
                  <a:lnTo>
                    <a:pt x="1670" y="650"/>
                  </a:lnTo>
                  <a:lnTo>
                    <a:pt x="1762" y="653"/>
                  </a:lnTo>
                  <a:lnTo>
                    <a:pt x="1808" y="653"/>
                  </a:lnTo>
                  <a:lnTo>
                    <a:pt x="1855" y="653"/>
                  </a:lnTo>
                  <a:lnTo>
                    <a:pt x="1855" y="653"/>
                  </a:lnTo>
                  <a:lnTo>
                    <a:pt x="1855" y="653"/>
                  </a:lnTo>
                  <a:lnTo>
                    <a:pt x="1925" y="654"/>
                  </a:lnTo>
                  <a:lnTo>
                    <a:pt x="1996" y="652"/>
                  </a:lnTo>
                  <a:lnTo>
                    <a:pt x="2067" y="650"/>
                  </a:lnTo>
                  <a:lnTo>
                    <a:pt x="2138" y="646"/>
                  </a:lnTo>
                  <a:lnTo>
                    <a:pt x="2209" y="640"/>
                  </a:lnTo>
                  <a:lnTo>
                    <a:pt x="2280" y="634"/>
                  </a:lnTo>
                  <a:lnTo>
                    <a:pt x="2351" y="626"/>
                  </a:lnTo>
                  <a:lnTo>
                    <a:pt x="2421" y="617"/>
                  </a:lnTo>
                  <a:lnTo>
                    <a:pt x="2491" y="606"/>
                  </a:lnTo>
                  <a:lnTo>
                    <a:pt x="2560" y="595"/>
                  </a:lnTo>
                  <a:lnTo>
                    <a:pt x="2629" y="582"/>
                  </a:lnTo>
                  <a:lnTo>
                    <a:pt x="2696" y="568"/>
                  </a:lnTo>
                  <a:lnTo>
                    <a:pt x="2763" y="553"/>
                  </a:lnTo>
                  <a:lnTo>
                    <a:pt x="2828" y="538"/>
                  </a:lnTo>
                  <a:lnTo>
                    <a:pt x="2894" y="521"/>
                  </a:lnTo>
                  <a:lnTo>
                    <a:pt x="2957" y="503"/>
                  </a:lnTo>
                  <a:lnTo>
                    <a:pt x="3019" y="485"/>
                  </a:lnTo>
                  <a:lnTo>
                    <a:pt x="3079" y="465"/>
                  </a:lnTo>
                  <a:lnTo>
                    <a:pt x="3137" y="445"/>
                  </a:lnTo>
                  <a:lnTo>
                    <a:pt x="3194" y="424"/>
                  </a:lnTo>
                  <a:lnTo>
                    <a:pt x="3248" y="402"/>
                  </a:lnTo>
                  <a:lnTo>
                    <a:pt x="3301" y="380"/>
                  </a:lnTo>
                  <a:lnTo>
                    <a:pt x="3352" y="357"/>
                  </a:lnTo>
                  <a:lnTo>
                    <a:pt x="3400" y="334"/>
                  </a:lnTo>
                  <a:lnTo>
                    <a:pt x="3446" y="309"/>
                  </a:lnTo>
                  <a:lnTo>
                    <a:pt x="3490" y="285"/>
                  </a:lnTo>
                  <a:lnTo>
                    <a:pt x="3531" y="260"/>
                  </a:lnTo>
                  <a:lnTo>
                    <a:pt x="3569" y="234"/>
                  </a:lnTo>
                  <a:lnTo>
                    <a:pt x="3604" y="208"/>
                  </a:lnTo>
                  <a:lnTo>
                    <a:pt x="3637" y="182"/>
                  </a:lnTo>
                  <a:lnTo>
                    <a:pt x="3666" y="155"/>
                  </a:lnTo>
                  <a:lnTo>
                    <a:pt x="3680" y="142"/>
                  </a:lnTo>
                  <a:lnTo>
                    <a:pt x="3692" y="128"/>
                  </a:lnTo>
                  <a:lnTo>
                    <a:pt x="3692" y="128"/>
                  </a:lnTo>
                  <a:lnTo>
                    <a:pt x="3692" y="128"/>
                  </a:lnTo>
                  <a:lnTo>
                    <a:pt x="3709" y="113"/>
                  </a:lnTo>
                  <a:lnTo>
                    <a:pt x="3726" y="98"/>
                  </a:lnTo>
                  <a:lnTo>
                    <a:pt x="3743" y="85"/>
                  </a:lnTo>
                  <a:lnTo>
                    <a:pt x="3761" y="72"/>
                  </a:lnTo>
                  <a:lnTo>
                    <a:pt x="3780" y="61"/>
                  </a:lnTo>
                  <a:lnTo>
                    <a:pt x="3799" y="50"/>
                  </a:lnTo>
                  <a:lnTo>
                    <a:pt x="3818" y="41"/>
                  </a:lnTo>
                  <a:lnTo>
                    <a:pt x="3838" y="32"/>
                  </a:lnTo>
                  <a:lnTo>
                    <a:pt x="3857" y="25"/>
                  </a:lnTo>
                  <a:lnTo>
                    <a:pt x="3878" y="18"/>
                  </a:lnTo>
                  <a:lnTo>
                    <a:pt x="3898" y="13"/>
                  </a:lnTo>
                  <a:lnTo>
                    <a:pt x="3919" y="8"/>
                  </a:lnTo>
                  <a:lnTo>
                    <a:pt x="3940" y="5"/>
                  </a:lnTo>
                  <a:lnTo>
                    <a:pt x="3961" y="2"/>
                  </a:lnTo>
                  <a:lnTo>
                    <a:pt x="3982" y="1"/>
                  </a:lnTo>
                  <a:lnTo>
                    <a:pt x="4004" y="0"/>
                  </a:lnTo>
                  <a:lnTo>
                    <a:pt x="4025" y="1"/>
                  </a:lnTo>
                  <a:lnTo>
                    <a:pt x="4046" y="2"/>
                  </a:lnTo>
                  <a:lnTo>
                    <a:pt x="4067" y="5"/>
                  </a:lnTo>
                  <a:lnTo>
                    <a:pt x="4087" y="8"/>
                  </a:lnTo>
                  <a:lnTo>
                    <a:pt x="4108" y="13"/>
                  </a:lnTo>
                  <a:lnTo>
                    <a:pt x="4129" y="18"/>
                  </a:lnTo>
                  <a:lnTo>
                    <a:pt x="4149" y="25"/>
                  </a:lnTo>
                  <a:lnTo>
                    <a:pt x="4169" y="32"/>
                  </a:lnTo>
                  <a:lnTo>
                    <a:pt x="4188" y="41"/>
                  </a:lnTo>
                  <a:lnTo>
                    <a:pt x="4208" y="50"/>
                  </a:lnTo>
                  <a:lnTo>
                    <a:pt x="4227" y="61"/>
                  </a:lnTo>
                  <a:lnTo>
                    <a:pt x="4245" y="73"/>
                  </a:lnTo>
                  <a:lnTo>
                    <a:pt x="4263" y="85"/>
                  </a:lnTo>
                  <a:lnTo>
                    <a:pt x="4281" y="99"/>
                  </a:lnTo>
                  <a:lnTo>
                    <a:pt x="4298" y="113"/>
                  </a:lnTo>
                  <a:lnTo>
                    <a:pt x="4314" y="129"/>
                  </a:lnTo>
                  <a:lnTo>
                    <a:pt x="4314" y="129"/>
                  </a:lnTo>
                  <a:lnTo>
                    <a:pt x="4314" y="129"/>
                  </a:lnTo>
                  <a:lnTo>
                    <a:pt x="4327" y="142"/>
                  </a:lnTo>
                  <a:lnTo>
                    <a:pt x="4340" y="156"/>
                  </a:lnTo>
                  <a:lnTo>
                    <a:pt x="4370" y="182"/>
                  </a:lnTo>
                  <a:lnTo>
                    <a:pt x="4402" y="208"/>
                  </a:lnTo>
                  <a:lnTo>
                    <a:pt x="4437" y="234"/>
                  </a:lnTo>
                  <a:lnTo>
                    <a:pt x="4476" y="260"/>
                  </a:lnTo>
                  <a:lnTo>
                    <a:pt x="4516" y="285"/>
                  </a:lnTo>
                  <a:lnTo>
                    <a:pt x="4560" y="310"/>
                  </a:lnTo>
                  <a:lnTo>
                    <a:pt x="4606" y="334"/>
                  </a:lnTo>
                  <a:lnTo>
                    <a:pt x="4654" y="357"/>
                  </a:lnTo>
                  <a:lnTo>
                    <a:pt x="4705" y="380"/>
                  </a:lnTo>
                  <a:lnTo>
                    <a:pt x="4758" y="403"/>
                  </a:lnTo>
                  <a:lnTo>
                    <a:pt x="4812" y="424"/>
                  </a:lnTo>
                  <a:lnTo>
                    <a:pt x="4869" y="445"/>
                  </a:lnTo>
                  <a:lnTo>
                    <a:pt x="4927" y="465"/>
                  </a:lnTo>
                  <a:lnTo>
                    <a:pt x="4987" y="485"/>
                  </a:lnTo>
                  <a:lnTo>
                    <a:pt x="5049" y="503"/>
                  </a:lnTo>
                  <a:lnTo>
                    <a:pt x="5112" y="521"/>
                  </a:lnTo>
                  <a:lnTo>
                    <a:pt x="5178" y="538"/>
                  </a:lnTo>
                  <a:lnTo>
                    <a:pt x="5243" y="553"/>
                  </a:lnTo>
                  <a:lnTo>
                    <a:pt x="5310" y="568"/>
                  </a:lnTo>
                  <a:lnTo>
                    <a:pt x="5377" y="582"/>
                  </a:lnTo>
                  <a:lnTo>
                    <a:pt x="5446" y="595"/>
                  </a:lnTo>
                  <a:lnTo>
                    <a:pt x="5515" y="606"/>
                  </a:lnTo>
                  <a:lnTo>
                    <a:pt x="5585" y="617"/>
                  </a:lnTo>
                  <a:lnTo>
                    <a:pt x="5655" y="626"/>
                  </a:lnTo>
                  <a:lnTo>
                    <a:pt x="5726" y="634"/>
                  </a:lnTo>
                  <a:lnTo>
                    <a:pt x="5797" y="641"/>
                  </a:lnTo>
                  <a:lnTo>
                    <a:pt x="5868" y="646"/>
                  </a:lnTo>
                  <a:lnTo>
                    <a:pt x="5939" y="650"/>
                  </a:lnTo>
                  <a:lnTo>
                    <a:pt x="6010" y="653"/>
                  </a:lnTo>
                  <a:lnTo>
                    <a:pt x="6081" y="654"/>
                  </a:lnTo>
                  <a:lnTo>
                    <a:pt x="6151" y="653"/>
                  </a:lnTo>
                  <a:lnTo>
                    <a:pt x="6151" y="653"/>
                  </a:lnTo>
                  <a:lnTo>
                    <a:pt x="6151" y="653"/>
                  </a:lnTo>
                  <a:lnTo>
                    <a:pt x="6198" y="653"/>
                  </a:lnTo>
                  <a:lnTo>
                    <a:pt x="6244" y="653"/>
                  </a:lnTo>
                  <a:lnTo>
                    <a:pt x="6336" y="650"/>
                  </a:lnTo>
                  <a:lnTo>
                    <a:pt x="6426" y="645"/>
                  </a:lnTo>
                  <a:lnTo>
                    <a:pt x="6514" y="637"/>
                  </a:lnTo>
                  <a:lnTo>
                    <a:pt x="6601" y="628"/>
                  </a:lnTo>
                  <a:lnTo>
                    <a:pt x="6686" y="616"/>
                  </a:lnTo>
                  <a:lnTo>
                    <a:pt x="6768" y="603"/>
                  </a:lnTo>
                  <a:lnTo>
                    <a:pt x="6847" y="588"/>
                  </a:lnTo>
                  <a:lnTo>
                    <a:pt x="6923" y="571"/>
                  </a:lnTo>
                  <a:lnTo>
                    <a:pt x="6996" y="553"/>
                  </a:lnTo>
                  <a:lnTo>
                    <a:pt x="7031" y="543"/>
                  </a:lnTo>
                  <a:lnTo>
                    <a:pt x="7065" y="533"/>
                  </a:lnTo>
                  <a:lnTo>
                    <a:pt x="7099" y="523"/>
                  </a:lnTo>
                  <a:lnTo>
                    <a:pt x="7131" y="512"/>
                  </a:lnTo>
                  <a:lnTo>
                    <a:pt x="7162" y="501"/>
                  </a:lnTo>
                  <a:lnTo>
                    <a:pt x="7192" y="489"/>
                  </a:lnTo>
                  <a:lnTo>
                    <a:pt x="7221" y="478"/>
                  </a:lnTo>
                  <a:lnTo>
                    <a:pt x="7249" y="466"/>
                  </a:lnTo>
                  <a:lnTo>
                    <a:pt x="7275" y="453"/>
                  </a:lnTo>
                  <a:lnTo>
                    <a:pt x="7300" y="441"/>
                  </a:lnTo>
                  <a:lnTo>
                    <a:pt x="7324" y="428"/>
                  </a:lnTo>
                  <a:lnTo>
                    <a:pt x="7347" y="415"/>
                  </a:lnTo>
                  <a:lnTo>
                    <a:pt x="7347" y="415"/>
                  </a:lnTo>
                  <a:lnTo>
                    <a:pt x="7347" y="415"/>
                  </a:lnTo>
                  <a:lnTo>
                    <a:pt x="7373" y="401"/>
                  </a:lnTo>
                  <a:lnTo>
                    <a:pt x="7399" y="389"/>
                  </a:lnTo>
                  <a:lnTo>
                    <a:pt x="7426" y="379"/>
                  </a:lnTo>
                  <a:lnTo>
                    <a:pt x="7455" y="371"/>
                  </a:lnTo>
                  <a:lnTo>
                    <a:pt x="7483" y="364"/>
                  </a:lnTo>
                  <a:lnTo>
                    <a:pt x="7511" y="360"/>
                  </a:lnTo>
                  <a:lnTo>
                    <a:pt x="7539" y="357"/>
                  </a:lnTo>
                  <a:lnTo>
                    <a:pt x="7567" y="356"/>
                  </a:lnTo>
                  <a:lnTo>
                    <a:pt x="7596" y="357"/>
                  </a:lnTo>
                  <a:lnTo>
                    <a:pt x="7624" y="360"/>
                  </a:lnTo>
                  <a:lnTo>
                    <a:pt x="7652" y="364"/>
                  </a:lnTo>
                  <a:lnTo>
                    <a:pt x="7680" y="371"/>
                  </a:lnTo>
                  <a:lnTo>
                    <a:pt x="7708" y="379"/>
                  </a:lnTo>
                  <a:lnTo>
                    <a:pt x="7735" y="389"/>
                  </a:lnTo>
                  <a:lnTo>
                    <a:pt x="7761" y="401"/>
                  </a:lnTo>
                  <a:lnTo>
                    <a:pt x="7787" y="415"/>
                  </a:lnTo>
                  <a:lnTo>
                    <a:pt x="7787" y="415"/>
                  </a:lnTo>
                  <a:lnTo>
                    <a:pt x="7787" y="415"/>
                  </a:lnTo>
                  <a:lnTo>
                    <a:pt x="7812" y="431"/>
                  </a:lnTo>
                  <a:lnTo>
                    <a:pt x="7835" y="447"/>
                  </a:lnTo>
                  <a:lnTo>
                    <a:pt x="7858" y="466"/>
                  </a:lnTo>
                  <a:lnTo>
                    <a:pt x="7879" y="485"/>
                  </a:lnTo>
                  <a:lnTo>
                    <a:pt x="7898" y="506"/>
                  </a:lnTo>
                  <a:lnTo>
                    <a:pt x="7916" y="528"/>
                  </a:lnTo>
                  <a:lnTo>
                    <a:pt x="7933" y="552"/>
                  </a:lnTo>
                  <a:lnTo>
                    <a:pt x="7948" y="576"/>
                  </a:lnTo>
                  <a:lnTo>
                    <a:pt x="7961" y="601"/>
                  </a:lnTo>
                  <a:lnTo>
                    <a:pt x="7973" y="627"/>
                  </a:lnTo>
                  <a:lnTo>
                    <a:pt x="7983" y="653"/>
                  </a:lnTo>
                  <a:lnTo>
                    <a:pt x="7991" y="681"/>
                  </a:lnTo>
                  <a:lnTo>
                    <a:pt x="7998" y="708"/>
                  </a:lnTo>
                  <a:lnTo>
                    <a:pt x="8003" y="737"/>
                  </a:lnTo>
                  <a:lnTo>
                    <a:pt x="8005" y="766"/>
                  </a:lnTo>
                  <a:lnTo>
                    <a:pt x="8006" y="795"/>
                  </a:lnTo>
                  <a:lnTo>
                    <a:pt x="8006" y="795"/>
                  </a:lnTo>
                  <a:lnTo>
                    <a:pt x="8006" y="795"/>
                  </a:lnTo>
                  <a:lnTo>
                    <a:pt x="8006" y="4002"/>
                  </a:lnTo>
                  <a:lnTo>
                    <a:pt x="8006" y="4002"/>
                  </a:lnTo>
                  <a:lnTo>
                    <a:pt x="8006" y="4002"/>
                  </a:lnTo>
                  <a:lnTo>
                    <a:pt x="8006" y="4074"/>
                  </a:lnTo>
                  <a:lnTo>
                    <a:pt x="8004" y="4146"/>
                  </a:lnTo>
                  <a:lnTo>
                    <a:pt x="8000" y="4217"/>
                  </a:lnTo>
                  <a:lnTo>
                    <a:pt x="7995" y="4287"/>
                  </a:lnTo>
                  <a:lnTo>
                    <a:pt x="7988" y="4356"/>
                  </a:lnTo>
                  <a:lnTo>
                    <a:pt x="7980" y="4425"/>
                  </a:lnTo>
                  <a:lnTo>
                    <a:pt x="7971" y="4493"/>
                  </a:lnTo>
                  <a:lnTo>
                    <a:pt x="7960" y="4561"/>
                  </a:lnTo>
                  <a:lnTo>
                    <a:pt x="7948" y="4628"/>
                  </a:lnTo>
                  <a:lnTo>
                    <a:pt x="7935" y="4694"/>
                  </a:lnTo>
                  <a:lnTo>
                    <a:pt x="7921" y="4759"/>
                  </a:lnTo>
                  <a:lnTo>
                    <a:pt x="7905" y="4824"/>
                  </a:lnTo>
                  <a:lnTo>
                    <a:pt x="7888" y="4888"/>
                  </a:lnTo>
                  <a:lnTo>
                    <a:pt x="7869" y="4951"/>
                  </a:lnTo>
                  <a:lnTo>
                    <a:pt x="7850" y="5013"/>
                  </a:lnTo>
                  <a:lnTo>
                    <a:pt x="7829" y="5075"/>
                  </a:lnTo>
                  <a:lnTo>
                    <a:pt x="7808" y="5136"/>
                  </a:lnTo>
                  <a:lnTo>
                    <a:pt x="7785" y="5196"/>
                  </a:lnTo>
                  <a:lnTo>
                    <a:pt x="7761" y="5255"/>
                  </a:lnTo>
                  <a:lnTo>
                    <a:pt x="7736" y="5314"/>
                  </a:lnTo>
                  <a:lnTo>
                    <a:pt x="7710" y="5372"/>
                  </a:lnTo>
                  <a:lnTo>
                    <a:pt x="7683" y="5429"/>
                  </a:lnTo>
                  <a:lnTo>
                    <a:pt x="7656" y="5486"/>
                  </a:lnTo>
                  <a:lnTo>
                    <a:pt x="7627" y="5541"/>
                  </a:lnTo>
                  <a:lnTo>
                    <a:pt x="7597" y="5596"/>
                  </a:lnTo>
                  <a:lnTo>
                    <a:pt x="7567" y="5650"/>
                  </a:lnTo>
                  <a:lnTo>
                    <a:pt x="7535" y="5703"/>
                  </a:lnTo>
                  <a:lnTo>
                    <a:pt x="7503" y="5756"/>
                  </a:lnTo>
                  <a:lnTo>
                    <a:pt x="7470" y="5809"/>
                  </a:lnTo>
                  <a:lnTo>
                    <a:pt x="7436" y="5860"/>
                  </a:lnTo>
                  <a:lnTo>
                    <a:pt x="7401" y="5910"/>
                  </a:lnTo>
                  <a:lnTo>
                    <a:pt x="7365" y="5959"/>
                  </a:lnTo>
                  <a:lnTo>
                    <a:pt x="7365" y="5959"/>
                  </a:lnTo>
                  <a:lnTo>
                    <a:pt x="7365" y="5959"/>
                  </a:lnTo>
                  <a:lnTo>
                    <a:pt x="7330" y="6007"/>
                  </a:lnTo>
                  <a:lnTo>
                    <a:pt x="7293" y="6055"/>
                  </a:lnTo>
                  <a:lnTo>
                    <a:pt x="7256" y="6102"/>
                  </a:lnTo>
                  <a:lnTo>
                    <a:pt x="7218" y="6149"/>
                  </a:lnTo>
                  <a:lnTo>
                    <a:pt x="7180" y="6194"/>
                  </a:lnTo>
                  <a:lnTo>
                    <a:pt x="7141" y="6239"/>
                  </a:lnTo>
                  <a:lnTo>
                    <a:pt x="7102" y="6284"/>
                  </a:lnTo>
                  <a:lnTo>
                    <a:pt x="7062" y="6327"/>
                  </a:lnTo>
                  <a:lnTo>
                    <a:pt x="7022" y="6370"/>
                  </a:lnTo>
                  <a:lnTo>
                    <a:pt x="6981" y="6412"/>
                  </a:lnTo>
                  <a:lnTo>
                    <a:pt x="6940" y="6453"/>
                  </a:lnTo>
                  <a:lnTo>
                    <a:pt x="6898" y="6494"/>
                  </a:lnTo>
                  <a:lnTo>
                    <a:pt x="6856" y="6534"/>
                  </a:lnTo>
                  <a:lnTo>
                    <a:pt x="6814" y="6573"/>
                  </a:lnTo>
                  <a:lnTo>
                    <a:pt x="6771" y="6612"/>
                  </a:lnTo>
                  <a:lnTo>
                    <a:pt x="6729" y="6650"/>
                  </a:lnTo>
                  <a:lnTo>
                    <a:pt x="6685" y="6687"/>
                  </a:lnTo>
                  <a:lnTo>
                    <a:pt x="6642" y="6724"/>
                  </a:lnTo>
                  <a:lnTo>
                    <a:pt x="6598" y="6760"/>
                  </a:lnTo>
                  <a:lnTo>
                    <a:pt x="6554" y="6795"/>
                  </a:lnTo>
                  <a:lnTo>
                    <a:pt x="6510" y="6830"/>
                  </a:lnTo>
                  <a:lnTo>
                    <a:pt x="6466" y="6864"/>
                  </a:lnTo>
                  <a:lnTo>
                    <a:pt x="6376" y="6930"/>
                  </a:lnTo>
                  <a:lnTo>
                    <a:pt x="6286" y="6994"/>
                  </a:lnTo>
                  <a:lnTo>
                    <a:pt x="6196" y="7056"/>
                  </a:lnTo>
                  <a:lnTo>
                    <a:pt x="6106" y="7115"/>
                  </a:lnTo>
                  <a:lnTo>
                    <a:pt x="6016" y="7171"/>
                  </a:lnTo>
                  <a:lnTo>
                    <a:pt x="6016" y="7171"/>
                  </a:lnTo>
                  <a:lnTo>
                    <a:pt x="6016" y="7171"/>
                  </a:lnTo>
                  <a:lnTo>
                    <a:pt x="5927" y="7226"/>
                  </a:lnTo>
                  <a:lnTo>
                    <a:pt x="5837" y="7278"/>
                  </a:lnTo>
                  <a:lnTo>
                    <a:pt x="5748" y="7328"/>
                  </a:lnTo>
                  <a:lnTo>
                    <a:pt x="5660" y="7376"/>
                  </a:lnTo>
                  <a:lnTo>
                    <a:pt x="5573" y="7422"/>
                  </a:lnTo>
                  <a:lnTo>
                    <a:pt x="5486" y="7466"/>
                  </a:lnTo>
                  <a:lnTo>
                    <a:pt x="5401" y="7508"/>
                  </a:lnTo>
                  <a:lnTo>
                    <a:pt x="5317" y="7548"/>
                  </a:lnTo>
                  <a:lnTo>
                    <a:pt x="5235" y="7586"/>
                  </a:lnTo>
                  <a:lnTo>
                    <a:pt x="5154" y="7622"/>
                  </a:lnTo>
                  <a:lnTo>
                    <a:pt x="5074" y="7657"/>
                  </a:lnTo>
                  <a:lnTo>
                    <a:pt x="4997" y="7689"/>
                  </a:lnTo>
                  <a:lnTo>
                    <a:pt x="4922" y="7719"/>
                  </a:lnTo>
                  <a:lnTo>
                    <a:pt x="4849" y="7748"/>
                  </a:lnTo>
                  <a:lnTo>
                    <a:pt x="4779" y="7775"/>
                  </a:lnTo>
                  <a:lnTo>
                    <a:pt x="4711" y="7800"/>
                  </a:lnTo>
                  <a:lnTo>
                    <a:pt x="4646" y="7824"/>
                  </a:lnTo>
                  <a:lnTo>
                    <a:pt x="4584" y="7846"/>
                  </a:lnTo>
                  <a:lnTo>
                    <a:pt x="4469" y="7884"/>
                  </a:lnTo>
                  <a:lnTo>
                    <a:pt x="4367" y="7917"/>
                  </a:lnTo>
                  <a:lnTo>
                    <a:pt x="4280" y="7943"/>
                  </a:lnTo>
                  <a:lnTo>
                    <a:pt x="4210" y="7963"/>
                  </a:lnTo>
                  <a:lnTo>
                    <a:pt x="4156" y="7978"/>
                  </a:lnTo>
                  <a:lnTo>
                    <a:pt x="4106" y="7991"/>
                  </a:lnTo>
                  <a:lnTo>
                    <a:pt x="4106" y="7991"/>
                  </a:lnTo>
                  <a:lnTo>
                    <a:pt x="4106" y="7991"/>
                  </a:lnTo>
                  <a:lnTo>
                    <a:pt x="4080" y="7996"/>
                  </a:lnTo>
                  <a:lnTo>
                    <a:pt x="4055" y="8000"/>
                  </a:lnTo>
                  <a:lnTo>
                    <a:pt x="4029" y="8002"/>
                  </a:lnTo>
                  <a:lnTo>
                    <a:pt x="4004" y="8003"/>
                  </a:lnTo>
                  <a:lnTo>
                    <a:pt x="4004" y="8003"/>
                  </a:lnTo>
                  <a:lnTo>
                    <a:pt x="4004" y="8003"/>
                  </a:lnTo>
                  <a:lnTo>
                    <a:pt x="3977" y="8002"/>
                  </a:lnTo>
                  <a:lnTo>
                    <a:pt x="3951" y="8000"/>
                  </a:lnTo>
                  <a:lnTo>
                    <a:pt x="3926" y="7996"/>
                  </a:lnTo>
                  <a:lnTo>
                    <a:pt x="3900" y="7991"/>
                  </a:lnTo>
                  <a:lnTo>
                    <a:pt x="3900" y="7991"/>
                  </a:lnTo>
                  <a:close/>
                  <a:moveTo>
                    <a:pt x="879" y="4002"/>
                  </a:moveTo>
                  <a:lnTo>
                    <a:pt x="879" y="4002"/>
                  </a:lnTo>
                  <a:lnTo>
                    <a:pt x="879" y="4052"/>
                  </a:lnTo>
                  <a:lnTo>
                    <a:pt x="881" y="4103"/>
                  </a:lnTo>
                  <a:lnTo>
                    <a:pt x="883" y="4152"/>
                  </a:lnTo>
                  <a:lnTo>
                    <a:pt x="887" y="4201"/>
                  </a:lnTo>
                  <a:lnTo>
                    <a:pt x="891" y="4249"/>
                  </a:lnTo>
                  <a:lnTo>
                    <a:pt x="896" y="4297"/>
                  </a:lnTo>
                  <a:lnTo>
                    <a:pt x="902" y="4344"/>
                  </a:lnTo>
                  <a:lnTo>
                    <a:pt x="909" y="4390"/>
                  </a:lnTo>
                  <a:lnTo>
                    <a:pt x="916" y="4436"/>
                  </a:lnTo>
                  <a:lnTo>
                    <a:pt x="925" y="4482"/>
                  </a:lnTo>
                  <a:lnTo>
                    <a:pt x="934" y="4527"/>
                  </a:lnTo>
                  <a:lnTo>
                    <a:pt x="944" y="4571"/>
                  </a:lnTo>
                  <a:lnTo>
                    <a:pt x="955" y="4615"/>
                  </a:lnTo>
                  <a:lnTo>
                    <a:pt x="967" y="4659"/>
                  </a:lnTo>
                  <a:lnTo>
                    <a:pt x="979" y="4702"/>
                  </a:lnTo>
                  <a:lnTo>
                    <a:pt x="993" y="4744"/>
                  </a:lnTo>
                  <a:lnTo>
                    <a:pt x="1007" y="4786"/>
                  </a:lnTo>
                  <a:lnTo>
                    <a:pt x="1021" y="4828"/>
                  </a:lnTo>
                  <a:lnTo>
                    <a:pt x="1037" y="4869"/>
                  </a:lnTo>
                  <a:lnTo>
                    <a:pt x="1053" y="4910"/>
                  </a:lnTo>
                  <a:lnTo>
                    <a:pt x="1070" y="4950"/>
                  </a:lnTo>
                  <a:lnTo>
                    <a:pt x="1088" y="4990"/>
                  </a:lnTo>
                  <a:lnTo>
                    <a:pt x="1106" y="5029"/>
                  </a:lnTo>
                  <a:lnTo>
                    <a:pt x="1125" y="5068"/>
                  </a:lnTo>
                  <a:lnTo>
                    <a:pt x="1144" y="5107"/>
                  </a:lnTo>
                  <a:lnTo>
                    <a:pt x="1165" y="5145"/>
                  </a:lnTo>
                  <a:lnTo>
                    <a:pt x="1185" y="5183"/>
                  </a:lnTo>
                  <a:lnTo>
                    <a:pt x="1207" y="5221"/>
                  </a:lnTo>
                  <a:lnTo>
                    <a:pt x="1229" y="5258"/>
                  </a:lnTo>
                  <a:lnTo>
                    <a:pt x="1252" y="5294"/>
                  </a:lnTo>
                  <a:lnTo>
                    <a:pt x="1275" y="5331"/>
                  </a:lnTo>
                  <a:lnTo>
                    <a:pt x="1299" y="5367"/>
                  </a:lnTo>
                  <a:lnTo>
                    <a:pt x="1299" y="5367"/>
                  </a:lnTo>
                  <a:lnTo>
                    <a:pt x="1299" y="5367"/>
                  </a:lnTo>
                  <a:lnTo>
                    <a:pt x="1323" y="5403"/>
                  </a:lnTo>
                  <a:lnTo>
                    <a:pt x="1348" y="5438"/>
                  </a:lnTo>
                  <a:lnTo>
                    <a:pt x="1374" y="5473"/>
                  </a:lnTo>
                  <a:lnTo>
                    <a:pt x="1400" y="5507"/>
                  </a:lnTo>
                  <a:lnTo>
                    <a:pt x="1427" y="5542"/>
                  </a:lnTo>
                  <a:lnTo>
                    <a:pt x="1454" y="5575"/>
                  </a:lnTo>
                  <a:lnTo>
                    <a:pt x="1481" y="5609"/>
                  </a:lnTo>
                  <a:lnTo>
                    <a:pt x="1510" y="5642"/>
                  </a:lnTo>
                  <a:lnTo>
                    <a:pt x="1568" y="5707"/>
                  </a:lnTo>
                  <a:lnTo>
                    <a:pt x="1627" y="5771"/>
                  </a:lnTo>
                  <a:lnTo>
                    <a:pt x="1689" y="5834"/>
                  </a:lnTo>
                  <a:lnTo>
                    <a:pt x="1753" y="5894"/>
                  </a:lnTo>
                  <a:lnTo>
                    <a:pt x="1817" y="5954"/>
                  </a:lnTo>
                  <a:lnTo>
                    <a:pt x="1883" y="6011"/>
                  </a:lnTo>
                  <a:lnTo>
                    <a:pt x="1950" y="6068"/>
                  </a:lnTo>
                  <a:lnTo>
                    <a:pt x="2018" y="6122"/>
                  </a:lnTo>
                  <a:lnTo>
                    <a:pt x="2087" y="6176"/>
                  </a:lnTo>
                  <a:lnTo>
                    <a:pt x="2157" y="6227"/>
                  </a:lnTo>
                  <a:lnTo>
                    <a:pt x="2228" y="6277"/>
                  </a:lnTo>
                  <a:lnTo>
                    <a:pt x="2299" y="6326"/>
                  </a:lnTo>
                  <a:lnTo>
                    <a:pt x="2299" y="6326"/>
                  </a:lnTo>
                  <a:lnTo>
                    <a:pt x="2299" y="6326"/>
                  </a:lnTo>
                  <a:lnTo>
                    <a:pt x="2363" y="6369"/>
                  </a:lnTo>
                  <a:lnTo>
                    <a:pt x="2428" y="6410"/>
                  </a:lnTo>
                  <a:lnTo>
                    <a:pt x="2493" y="6450"/>
                  </a:lnTo>
                  <a:lnTo>
                    <a:pt x="2558" y="6489"/>
                  </a:lnTo>
                  <a:lnTo>
                    <a:pt x="2622" y="6527"/>
                  </a:lnTo>
                  <a:lnTo>
                    <a:pt x="2687" y="6563"/>
                  </a:lnTo>
                  <a:lnTo>
                    <a:pt x="2752" y="6598"/>
                  </a:lnTo>
                  <a:lnTo>
                    <a:pt x="2816" y="6632"/>
                  </a:lnTo>
                  <a:lnTo>
                    <a:pt x="2881" y="6665"/>
                  </a:lnTo>
                  <a:lnTo>
                    <a:pt x="2944" y="6696"/>
                  </a:lnTo>
                  <a:lnTo>
                    <a:pt x="3007" y="6727"/>
                  </a:lnTo>
                  <a:lnTo>
                    <a:pt x="3069" y="6756"/>
                  </a:lnTo>
                  <a:lnTo>
                    <a:pt x="3130" y="6784"/>
                  </a:lnTo>
                  <a:lnTo>
                    <a:pt x="3190" y="6811"/>
                  </a:lnTo>
                  <a:lnTo>
                    <a:pt x="3249" y="6837"/>
                  </a:lnTo>
                  <a:lnTo>
                    <a:pt x="3307" y="6861"/>
                  </a:lnTo>
                  <a:lnTo>
                    <a:pt x="3419" y="6907"/>
                  </a:lnTo>
                  <a:lnTo>
                    <a:pt x="3526" y="6949"/>
                  </a:lnTo>
                  <a:lnTo>
                    <a:pt x="3626" y="6986"/>
                  </a:lnTo>
                  <a:lnTo>
                    <a:pt x="3719" y="7019"/>
                  </a:lnTo>
                  <a:lnTo>
                    <a:pt x="3804" y="7048"/>
                  </a:lnTo>
                  <a:lnTo>
                    <a:pt x="3880" y="7072"/>
                  </a:lnTo>
                  <a:lnTo>
                    <a:pt x="3946" y="7093"/>
                  </a:lnTo>
                  <a:lnTo>
                    <a:pt x="4002" y="7109"/>
                  </a:lnTo>
                  <a:lnTo>
                    <a:pt x="4002" y="7109"/>
                  </a:lnTo>
                  <a:lnTo>
                    <a:pt x="4002" y="7109"/>
                  </a:lnTo>
                  <a:lnTo>
                    <a:pt x="4089" y="7084"/>
                  </a:lnTo>
                  <a:lnTo>
                    <a:pt x="4196" y="7050"/>
                  </a:lnTo>
                  <a:lnTo>
                    <a:pt x="4196" y="7050"/>
                  </a:lnTo>
                  <a:lnTo>
                    <a:pt x="4196" y="7050"/>
                  </a:lnTo>
                  <a:lnTo>
                    <a:pt x="4270" y="7025"/>
                  </a:lnTo>
                  <a:lnTo>
                    <a:pt x="4351" y="6996"/>
                  </a:lnTo>
                  <a:lnTo>
                    <a:pt x="4439" y="6965"/>
                  </a:lnTo>
                  <a:lnTo>
                    <a:pt x="4531" y="6930"/>
                  </a:lnTo>
                  <a:lnTo>
                    <a:pt x="4629" y="6891"/>
                  </a:lnTo>
                  <a:lnTo>
                    <a:pt x="4730" y="6849"/>
                  </a:lnTo>
                  <a:lnTo>
                    <a:pt x="4836" y="6803"/>
                  </a:lnTo>
                  <a:lnTo>
                    <a:pt x="4944" y="6753"/>
                  </a:lnTo>
                  <a:lnTo>
                    <a:pt x="4944" y="6753"/>
                  </a:lnTo>
                  <a:lnTo>
                    <a:pt x="4944" y="6753"/>
                  </a:lnTo>
                  <a:lnTo>
                    <a:pt x="5000" y="6727"/>
                  </a:lnTo>
                  <a:lnTo>
                    <a:pt x="5056" y="6700"/>
                  </a:lnTo>
                  <a:lnTo>
                    <a:pt x="5112" y="6672"/>
                  </a:lnTo>
                  <a:lnTo>
                    <a:pt x="5170" y="6643"/>
                  </a:lnTo>
                  <a:lnTo>
                    <a:pt x="5227" y="6613"/>
                  </a:lnTo>
                  <a:lnTo>
                    <a:pt x="5284" y="6582"/>
                  </a:lnTo>
                  <a:lnTo>
                    <a:pt x="5342" y="6550"/>
                  </a:lnTo>
                  <a:lnTo>
                    <a:pt x="5400" y="6517"/>
                  </a:lnTo>
                  <a:lnTo>
                    <a:pt x="5457" y="6484"/>
                  </a:lnTo>
                  <a:lnTo>
                    <a:pt x="5515" y="6449"/>
                  </a:lnTo>
                  <a:lnTo>
                    <a:pt x="5573" y="6413"/>
                  </a:lnTo>
                  <a:lnTo>
                    <a:pt x="5630" y="6376"/>
                  </a:lnTo>
                  <a:lnTo>
                    <a:pt x="5688" y="6339"/>
                  </a:lnTo>
                  <a:lnTo>
                    <a:pt x="5745" y="6300"/>
                  </a:lnTo>
                  <a:lnTo>
                    <a:pt x="5802" y="6261"/>
                  </a:lnTo>
                  <a:lnTo>
                    <a:pt x="5858" y="6220"/>
                  </a:lnTo>
                  <a:lnTo>
                    <a:pt x="5914" y="6179"/>
                  </a:lnTo>
                  <a:lnTo>
                    <a:pt x="5970" y="6136"/>
                  </a:lnTo>
                  <a:lnTo>
                    <a:pt x="6025" y="6093"/>
                  </a:lnTo>
                  <a:lnTo>
                    <a:pt x="6079" y="6049"/>
                  </a:lnTo>
                  <a:lnTo>
                    <a:pt x="6132" y="6004"/>
                  </a:lnTo>
                  <a:lnTo>
                    <a:pt x="6185" y="5957"/>
                  </a:lnTo>
                  <a:lnTo>
                    <a:pt x="6237" y="5910"/>
                  </a:lnTo>
                  <a:lnTo>
                    <a:pt x="6288" y="5862"/>
                  </a:lnTo>
                  <a:lnTo>
                    <a:pt x="6339" y="5813"/>
                  </a:lnTo>
                  <a:lnTo>
                    <a:pt x="6387" y="5762"/>
                  </a:lnTo>
                  <a:lnTo>
                    <a:pt x="6435" y="5711"/>
                  </a:lnTo>
                  <a:lnTo>
                    <a:pt x="6482" y="5659"/>
                  </a:lnTo>
                  <a:lnTo>
                    <a:pt x="6527" y="5607"/>
                  </a:lnTo>
                  <a:lnTo>
                    <a:pt x="6571" y="5553"/>
                  </a:lnTo>
                  <a:lnTo>
                    <a:pt x="6613" y="5498"/>
                  </a:lnTo>
                  <a:lnTo>
                    <a:pt x="6655" y="5443"/>
                  </a:lnTo>
                  <a:lnTo>
                    <a:pt x="6655" y="5443"/>
                  </a:lnTo>
                  <a:lnTo>
                    <a:pt x="6655" y="5443"/>
                  </a:lnTo>
                  <a:lnTo>
                    <a:pt x="6681" y="5405"/>
                  </a:lnTo>
                  <a:lnTo>
                    <a:pt x="6707" y="5367"/>
                  </a:lnTo>
                  <a:lnTo>
                    <a:pt x="6733" y="5328"/>
                  </a:lnTo>
                  <a:lnTo>
                    <a:pt x="6758" y="5289"/>
                  </a:lnTo>
                  <a:lnTo>
                    <a:pt x="6782" y="5250"/>
                  </a:lnTo>
                  <a:lnTo>
                    <a:pt x="6805" y="5210"/>
                  </a:lnTo>
                  <a:lnTo>
                    <a:pt x="6828" y="5170"/>
                  </a:lnTo>
                  <a:lnTo>
                    <a:pt x="6850" y="5130"/>
                  </a:lnTo>
                  <a:lnTo>
                    <a:pt x="6871" y="5089"/>
                  </a:lnTo>
                  <a:lnTo>
                    <a:pt x="6892" y="5048"/>
                  </a:lnTo>
                  <a:lnTo>
                    <a:pt x="6911" y="5006"/>
                  </a:lnTo>
                  <a:lnTo>
                    <a:pt x="6930" y="4963"/>
                  </a:lnTo>
                  <a:lnTo>
                    <a:pt x="6949" y="4921"/>
                  </a:lnTo>
                  <a:lnTo>
                    <a:pt x="6966" y="4877"/>
                  </a:lnTo>
                  <a:lnTo>
                    <a:pt x="6983" y="4834"/>
                  </a:lnTo>
                  <a:lnTo>
                    <a:pt x="6999" y="4789"/>
                  </a:lnTo>
                  <a:lnTo>
                    <a:pt x="7013" y="4744"/>
                  </a:lnTo>
                  <a:lnTo>
                    <a:pt x="7028" y="4699"/>
                  </a:lnTo>
                  <a:lnTo>
                    <a:pt x="7041" y="4653"/>
                  </a:lnTo>
                  <a:lnTo>
                    <a:pt x="7053" y="4607"/>
                  </a:lnTo>
                  <a:lnTo>
                    <a:pt x="7065" y="4560"/>
                  </a:lnTo>
                  <a:lnTo>
                    <a:pt x="7075" y="4512"/>
                  </a:lnTo>
                  <a:lnTo>
                    <a:pt x="7085" y="4464"/>
                  </a:lnTo>
                  <a:lnTo>
                    <a:pt x="7093" y="4415"/>
                  </a:lnTo>
                  <a:lnTo>
                    <a:pt x="7101" y="4366"/>
                  </a:lnTo>
                  <a:lnTo>
                    <a:pt x="7108" y="4316"/>
                  </a:lnTo>
                  <a:lnTo>
                    <a:pt x="7114" y="4265"/>
                  </a:lnTo>
                  <a:lnTo>
                    <a:pt x="7118" y="4214"/>
                  </a:lnTo>
                  <a:lnTo>
                    <a:pt x="7122" y="4162"/>
                  </a:lnTo>
                  <a:lnTo>
                    <a:pt x="7125" y="4109"/>
                  </a:lnTo>
                  <a:lnTo>
                    <a:pt x="7127" y="4056"/>
                  </a:lnTo>
                  <a:lnTo>
                    <a:pt x="7127" y="4002"/>
                  </a:lnTo>
                  <a:lnTo>
                    <a:pt x="7127" y="4002"/>
                  </a:lnTo>
                  <a:lnTo>
                    <a:pt x="7127" y="4002"/>
                  </a:lnTo>
                  <a:lnTo>
                    <a:pt x="7127" y="1427"/>
                  </a:lnTo>
                  <a:lnTo>
                    <a:pt x="7127" y="1427"/>
                  </a:lnTo>
                  <a:lnTo>
                    <a:pt x="7127" y="1427"/>
                  </a:lnTo>
                  <a:lnTo>
                    <a:pt x="7070" y="1440"/>
                  </a:lnTo>
                  <a:lnTo>
                    <a:pt x="7011" y="1453"/>
                  </a:lnTo>
                  <a:lnTo>
                    <a:pt x="6953" y="1464"/>
                  </a:lnTo>
                  <a:lnTo>
                    <a:pt x="6893" y="1474"/>
                  </a:lnTo>
                  <a:lnTo>
                    <a:pt x="6834" y="1484"/>
                  </a:lnTo>
                  <a:lnTo>
                    <a:pt x="6773" y="1492"/>
                  </a:lnTo>
                  <a:lnTo>
                    <a:pt x="6713" y="1500"/>
                  </a:lnTo>
                  <a:lnTo>
                    <a:pt x="6652" y="1507"/>
                  </a:lnTo>
                  <a:lnTo>
                    <a:pt x="6590" y="1512"/>
                  </a:lnTo>
                  <a:lnTo>
                    <a:pt x="6529" y="1518"/>
                  </a:lnTo>
                  <a:lnTo>
                    <a:pt x="6467" y="1522"/>
                  </a:lnTo>
                  <a:lnTo>
                    <a:pt x="6404" y="1526"/>
                  </a:lnTo>
                  <a:lnTo>
                    <a:pt x="6342" y="1528"/>
                  </a:lnTo>
                  <a:lnTo>
                    <a:pt x="6278" y="1531"/>
                  </a:lnTo>
                  <a:lnTo>
                    <a:pt x="6215" y="1532"/>
                  </a:lnTo>
                  <a:lnTo>
                    <a:pt x="6151" y="1533"/>
                  </a:lnTo>
                  <a:lnTo>
                    <a:pt x="6151" y="1533"/>
                  </a:lnTo>
                  <a:lnTo>
                    <a:pt x="6151" y="1533"/>
                  </a:lnTo>
                  <a:lnTo>
                    <a:pt x="6080" y="1531"/>
                  </a:lnTo>
                  <a:lnTo>
                    <a:pt x="6008" y="1529"/>
                  </a:lnTo>
                  <a:lnTo>
                    <a:pt x="5936" y="1526"/>
                  </a:lnTo>
                  <a:lnTo>
                    <a:pt x="5864" y="1523"/>
                  </a:lnTo>
                  <a:lnTo>
                    <a:pt x="5792" y="1518"/>
                  </a:lnTo>
                  <a:lnTo>
                    <a:pt x="5720" y="1512"/>
                  </a:lnTo>
                  <a:lnTo>
                    <a:pt x="5648" y="1506"/>
                  </a:lnTo>
                  <a:lnTo>
                    <a:pt x="5577" y="1499"/>
                  </a:lnTo>
                  <a:lnTo>
                    <a:pt x="5505" y="1490"/>
                  </a:lnTo>
                  <a:lnTo>
                    <a:pt x="5434" y="1481"/>
                  </a:lnTo>
                  <a:lnTo>
                    <a:pt x="5363" y="1471"/>
                  </a:lnTo>
                  <a:lnTo>
                    <a:pt x="5292" y="1460"/>
                  </a:lnTo>
                  <a:lnTo>
                    <a:pt x="5221" y="1448"/>
                  </a:lnTo>
                  <a:lnTo>
                    <a:pt x="5151" y="1434"/>
                  </a:lnTo>
                  <a:lnTo>
                    <a:pt x="5081" y="1420"/>
                  </a:lnTo>
                  <a:lnTo>
                    <a:pt x="5011" y="1405"/>
                  </a:lnTo>
                  <a:lnTo>
                    <a:pt x="4943" y="1388"/>
                  </a:lnTo>
                  <a:lnTo>
                    <a:pt x="4875" y="1371"/>
                  </a:lnTo>
                  <a:lnTo>
                    <a:pt x="4807" y="1352"/>
                  </a:lnTo>
                  <a:lnTo>
                    <a:pt x="4740" y="1332"/>
                  </a:lnTo>
                  <a:lnTo>
                    <a:pt x="4674" y="1311"/>
                  </a:lnTo>
                  <a:lnTo>
                    <a:pt x="4608" y="1289"/>
                  </a:lnTo>
                  <a:lnTo>
                    <a:pt x="4544" y="1265"/>
                  </a:lnTo>
                  <a:lnTo>
                    <a:pt x="4480" y="1240"/>
                  </a:lnTo>
                  <a:lnTo>
                    <a:pt x="4417" y="1215"/>
                  </a:lnTo>
                  <a:lnTo>
                    <a:pt x="4355" y="1187"/>
                  </a:lnTo>
                  <a:lnTo>
                    <a:pt x="4294" y="1159"/>
                  </a:lnTo>
                  <a:lnTo>
                    <a:pt x="4233" y="1128"/>
                  </a:lnTo>
                  <a:lnTo>
                    <a:pt x="4174" y="1097"/>
                  </a:lnTo>
                  <a:lnTo>
                    <a:pt x="4116" y="1064"/>
                  </a:lnTo>
                  <a:lnTo>
                    <a:pt x="4059" y="1030"/>
                  </a:lnTo>
                  <a:lnTo>
                    <a:pt x="4004" y="995"/>
                  </a:lnTo>
                  <a:lnTo>
                    <a:pt x="4004" y="995"/>
                  </a:lnTo>
                  <a:lnTo>
                    <a:pt x="4004" y="995"/>
                  </a:lnTo>
                  <a:lnTo>
                    <a:pt x="3947" y="1030"/>
                  </a:lnTo>
                  <a:lnTo>
                    <a:pt x="3890" y="1064"/>
                  </a:lnTo>
                  <a:lnTo>
                    <a:pt x="3832" y="1097"/>
                  </a:lnTo>
                  <a:lnTo>
                    <a:pt x="3773" y="1128"/>
                  </a:lnTo>
                  <a:lnTo>
                    <a:pt x="3712" y="1159"/>
                  </a:lnTo>
                  <a:lnTo>
                    <a:pt x="3651" y="1187"/>
                  </a:lnTo>
                  <a:lnTo>
                    <a:pt x="3589" y="1214"/>
                  </a:lnTo>
                  <a:lnTo>
                    <a:pt x="3526" y="1240"/>
                  </a:lnTo>
                  <a:lnTo>
                    <a:pt x="3462" y="1265"/>
                  </a:lnTo>
                  <a:lnTo>
                    <a:pt x="3398" y="1289"/>
                  </a:lnTo>
                  <a:lnTo>
                    <a:pt x="3332" y="1311"/>
                  </a:lnTo>
                  <a:lnTo>
                    <a:pt x="3266" y="1332"/>
                  </a:lnTo>
                  <a:lnTo>
                    <a:pt x="3199" y="1352"/>
                  </a:lnTo>
                  <a:lnTo>
                    <a:pt x="3131" y="1371"/>
                  </a:lnTo>
                  <a:lnTo>
                    <a:pt x="3063" y="1388"/>
                  </a:lnTo>
                  <a:lnTo>
                    <a:pt x="2995" y="1405"/>
                  </a:lnTo>
                  <a:lnTo>
                    <a:pt x="2925" y="1420"/>
                  </a:lnTo>
                  <a:lnTo>
                    <a:pt x="2855" y="1434"/>
                  </a:lnTo>
                  <a:lnTo>
                    <a:pt x="2785" y="1448"/>
                  </a:lnTo>
                  <a:lnTo>
                    <a:pt x="2714" y="1460"/>
                  </a:lnTo>
                  <a:lnTo>
                    <a:pt x="2643" y="1471"/>
                  </a:lnTo>
                  <a:lnTo>
                    <a:pt x="2572" y="1481"/>
                  </a:lnTo>
                  <a:lnTo>
                    <a:pt x="2501" y="1490"/>
                  </a:lnTo>
                  <a:lnTo>
                    <a:pt x="2429" y="1499"/>
                  </a:lnTo>
                  <a:lnTo>
                    <a:pt x="2358" y="1506"/>
                  </a:lnTo>
                  <a:lnTo>
                    <a:pt x="2286" y="1512"/>
                  </a:lnTo>
                  <a:lnTo>
                    <a:pt x="2214" y="1518"/>
                  </a:lnTo>
                  <a:lnTo>
                    <a:pt x="2142" y="1522"/>
                  </a:lnTo>
                  <a:lnTo>
                    <a:pt x="2070" y="1526"/>
                  </a:lnTo>
                  <a:lnTo>
                    <a:pt x="1998" y="1529"/>
                  </a:lnTo>
                  <a:lnTo>
                    <a:pt x="1926" y="1531"/>
                  </a:lnTo>
                  <a:lnTo>
                    <a:pt x="1855" y="1532"/>
                  </a:lnTo>
                  <a:lnTo>
                    <a:pt x="1855" y="1532"/>
                  </a:lnTo>
                  <a:lnTo>
                    <a:pt x="1855" y="1532"/>
                  </a:lnTo>
                  <a:lnTo>
                    <a:pt x="1791" y="1532"/>
                  </a:lnTo>
                  <a:lnTo>
                    <a:pt x="1728" y="1530"/>
                  </a:lnTo>
                  <a:lnTo>
                    <a:pt x="1664" y="1528"/>
                  </a:lnTo>
                  <a:lnTo>
                    <a:pt x="1602" y="1525"/>
                  </a:lnTo>
                  <a:lnTo>
                    <a:pt x="1539" y="1522"/>
                  </a:lnTo>
                  <a:lnTo>
                    <a:pt x="1477" y="1517"/>
                  </a:lnTo>
                  <a:lnTo>
                    <a:pt x="1416" y="1512"/>
                  </a:lnTo>
                  <a:lnTo>
                    <a:pt x="1354" y="1506"/>
                  </a:lnTo>
                  <a:lnTo>
                    <a:pt x="1293" y="1500"/>
                  </a:lnTo>
                  <a:lnTo>
                    <a:pt x="1233" y="1492"/>
                  </a:lnTo>
                  <a:lnTo>
                    <a:pt x="1172" y="1483"/>
                  </a:lnTo>
                  <a:lnTo>
                    <a:pt x="1113" y="1474"/>
                  </a:lnTo>
                  <a:lnTo>
                    <a:pt x="1053" y="1464"/>
                  </a:lnTo>
                  <a:lnTo>
                    <a:pt x="995" y="1453"/>
                  </a:lnTo>
                  <a:lnTo>
                    <a:pt x="936" y="1440"/>
                  </a:lnTo>
                  <a:lnTo>
                    <a:pt x="879" y="1427"/>
                  </a:lnTo>
                  <a:lnTo>
                    <a:pt x="879" y="1427"/>
                  </a:lnTo>
                  <a:lnTo>
                    <a:pt x="879" y="1427"/>
                  </a:lnTo>
                  <a:lnTo>
                    <a:pt x="879" y="4002"/>
                  </a:lnTo>
                  <a:lnTo>
                    <a:pt x="879" y="400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Freeform 15"/>
            <p:cNvSpPr>
              <a:spLocks/>
            </p:cNvSpPr>
            <p:nvPr/>
          </p:nvSpPr>
          <p:spPr bwMode="auto">
            <a:xfrm>
              <a:off x="3037" y="1032"/>
              <a:ext cx="187" cy="186"/>
            </a:xfrm>
            <a:custGeom>
              <a:avLst/>
              <a:gdLst>
                <a:gd name="T0" fmla="*/ 2877 w 3166"/>
                <a:gd name="T1" fmla="*/ 812 h 3163"/>
                <a:gd name="T2" fmla="*/ 2750 w 3166"/>
                <a:gd name="T3" fmla="*/ 689 h 3163"/>
                <a:gd name="T4" fmla="*/ 2591 w 3166"/>
                <a:gd name="T5" fmla="*/ 585 h 3163"/>
                <a:gd name="T6" fmla="*/ 2402 w 3166"/>
                <a:gd name="T7" fmla="*/ 508 h 3163"/>
                <a:gd name="T8" fmla="*/ 2183 w 3166"/>
                <a:gd name="T9" fmla="*/ 462 h 3163"/>
                <a:gd name="T10" fmla="*/ 1975 w 3166"/>
                <a:gd name="T11" fmla="*/ 453 h 3163"/>
                <a:gd name="T12" fmla="*/ 1725 w 3166"/>
                <a:gd name="T13" fmla="*/ 484 h 3163"/>
                <a:gd name="T14" fmla="*/ 1517 w 3166"/>
                <a:gd name="T15" fmla="*/ 556 h 3163"/>
                <a:gd name="T16" fmla="*/ 1350 w 3166"/>
                <a:gd name="T17" fmla="*/ 664 h 3163"/>
                <a:gd name="T18" fmla="*/ 1222 w 3166"/>
                <a:gd name="T19" fmla="*/ 803 h 3163"/>
                <a:gd name="T20" fmla="*/ 1134 w 3166"/>
                <a:gd name="T21" fmla="*/ 968 h 3163"/>
                <a:gd name="T22" fmla="*/ 1039 w 3166"/>
                <a:gd name="T23" fmla="*/ 1489 h 3163"/>
                <a:gd name="T24" fmla="*/ 1036 w 3166"/>
                <a:gd name="T25" fmla="*/ 1677 h 3163"/>
                <a:gd name="T26" fmla="*/ 1177 w 3166"/>
                <a:gd name="T27" fmla="*/ 2224 h 3163"/>
                <a:gd name="T28" fmla="*/ 1258 w 3166"/>
                <a:gd name="T29" fmla="*/ 2363 h 3163"/>
                <a:gd name="T30" fmla="*/ 1383 w 3166"/>
                <a:gd name="T31" fmla="*/ 2491 h 3163"/>
                <a:gd name="T32" fmla="*/ 1551 w 3166"/>
                <a:gd name="T33" fmla="*/ 2599 h 3163"/>
                <a:gd name="T34" fmla="*/ 1757 w 3166"/>
                <a:gd name="T35" fmla="*/ 2675 h 3163"/>
                <a:gd name="T36" fmla="*/ 2000 w 3166"/>
                <a:gd name="T37" fmla="*/ 2708 h 3163"/>
                <a:gd name="T38" fmla="*/ 2198 w 3166"/>
                <a:gd name="T39" fmla="*/ 2700 h 3163"/>
                <a:gd name="T40" fmla="*/ 2409 w 3166"/>
                <a:gd name="T41" fmla="*/ 2659 h 3163"/>
                <a:gd name="T42" fmla="*/ 2593 w 3166"/>
                <a:gd name="T43" fmla="*/ 2591 h 3163"/>
                <a:gd name="T44" fmla="*/ 2749 w 3166"/>
                <a:gd name="T45" fmla="*/ 2504 h 3163"/>
                <a:gd name="T46" fmla="*/ 2875 w 3166"/>
                <a:gd name="T47" fmla="*/ 2405 h 3163"/>
                <a:gd name="T48" fmla="*/ 2941 w 3166"/>
                <a:gd name="T49" fmla="*/ 2882 h 3163"/>
                <a:gd name="T50" fmla="*/ 2701 w 3166"/>
                <a:gd name="T51" fmla="*/ 3020 h 3163"/>
                <a:gd name="T52" fmla="*/ 2487 w 3166"/>
                <a:gd name="T53" fmla="*/ 3094 h 3163"/>
                <a:gd name="T54" fmla="*/ 2268 w 3166"/>
                <a:gd name="T55" fmla="*/ 3141 h 3163"/>
                <a:gd name="T56" fmla="*/ 2020 w 3166"/>
                <a:gd name="T57" fmla="*/ 3162 h 3163"/>
                <a:gd name="T58" fmla="*/ 1832 w 3166"/>
                <a:gd name="T59" fmla="*/ 3158 h 3163"/>
                <a:gd name="T60" fmla="*/ 1632 w 3166"/>
                <a:gd name="T61" fmla="*/ 3132 h 3163"/>
                <a:gd name="T62" fmla="*/ 1448 w 3166"/>
                <a:gd name="T63" fmla="*/ 3086 h 3163"/>
                <a:gd name="T64" fmla="*/ 1282 w 3166"/>
                <a:gd name="T65" fmla="*/ 3021 h 3163"/>
                <a:gd name="T66" fmla="*/ 1086 w 3166"/>
                <a:gd name="T67" fmla="*/ 2910 h 3163"/>
                <a:gd name="T68" fmla="*/ 845 w 3166"/>
                <a:gd name="T69" fmla="*/ 2696 h 3163"/>
                <a:gd name="T70" fmla="*/ 665 w 3166"/>
                <a:gd name="T71" fmla="*/ 2438 h 3163"/>
                <a:gd name="T72" fmla="*/ 0 w 3166"/>
                <a:gd name="T73" fmla="*/ 2200 h 3163"/>
                <a:gd name="T74" fmla="*/ 449 w 3166"/>
                <a:gd name="T75" fmla="*/ 1602 h 3163"/>
                <a:gd name="T76" fmla="*/ 224 w 3166"/>
                <a:gd name="T77" fmla="*/ 997 h 3163"/>
                <a:gd name="T78" fmla="*/ 638 w 3166"/>
                <a:gd name="T79" fmla="*/ 792 h 3163"/>
                <a:gd name="T80" fmla="*/ 817 w 3166"/>
                <a:gd name="T81" fmla="*/ 515 h 3163"/>
                <a:gd name="T82" fmla="*/ 976 w 3166"/>
                <a:gd name="T83" fmla="*/ 356 h 3163"/>
                <a:gd name="T84" fmla="*/ 1115 w 3166"/>
                <a:gd name="T85" fmla="*/ 253 h 3163"/>
                <a:gd name="T86" fmla="*/ 1270 w 3166"/>
                <a:gd name="T87" fmla="*/ 166 h 3163"/>
                <a:gd name="T88" fmla="*/ 1442 w 3166"/>
                <a:gd name="T89" fmla="*/ 96 h 3163"/>
                <a:gd name="T90" fmla="*/ 1628 w 3166"/>
                <a:gd name="T91" fmla="*/ 44 h 3163"/>
                <a:gd name="T92" fmla="*/ 1828 w 3166"/>
                <a:gd name="T93" fmla="*/ 11 h 3163"/>
                <a:gd name="T94" fmla="*/ 2044 w 3166"/>
                <a:gd name="T95" fmla="*/ 0 h 3163"/>
                <a:gd name="T96" fmla="*/ 2250 w 3166"/>
                <a:gd name="T97" fmla="*/ 12 h 3163"/>
                <a:gd name="T98" fmla="*/ 2487 w 3166"/>
                <a:gd name="T99" fmla="*/ 54 h 3163"/>
                <a:gd name="T100" fmla="*/ 2707 w 3166"/>
                <a:gd name="T101" fmla="*/ 127 h 3163"/>
                <a:gd name="T102" fmla="*/ 2908 w 3166"/>
                <a:gd name="T103" fmla="*/ 228 h 3163"/>
                <a:gd name="T104" fmla="*/ 3087 w 3166"/>
                <a:gd name="T105" fmla="*/ 357 h 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6" h="3163">
                  <a:moveTo>
                    <a:pt x="2945" y="902"/>
                  </a:moveTo>
                  <a:lnTo>
                    <a:pt x="2945" y="902"/>
                  </a:lnTo>
                  <a:lnTo>
                    <a:pt x="2930" y="879"/>
                  </a:lnTo>
                  <a:lnTo>
                    <a:pt x="2913" y="856"/>
                  </a:lnTo>
                  <a:lnTo>
                    <a:pt x="2896" y="834"/>
                  </a:lnTo>
                  <a:lnTo>
                    <a:pt x="2877" y="812"/>
                  </a:lnTo>
                  <a:lnTo>
                    <a:pt x="2858" y="791"/>
                  </a:lnTo>
                  <a:lnTo>
                    <a:pt x="2838" y="769"/>
                  </a:lnTo>
                  <a:lnTo>
                    <a:pt x="2818" y="749"/>
                  </a:lnTo>
                  <a:lnTo>
                    <a:pt x="2796" y="728"/>
                  </a:lnTo>
                  <a:lnTo>
                    <a:pt x="2773" y="708"/>
                  </a:lnTo>
                  <a:lnTo>
                    <a:pt x="2750" y="689"/>
                  </a:lnTo>
                  <a:lnTo>
                    <a:pt x="2725" y="670"/>
                  </a:lnTo>
                  <a:lnTo>
                    <a:pt x="2700" y="652"/>
                  </a:lnTo>
                  <a:lnTo>
                    <a:pt x="2674" y="634"/>
                  </a:lnTo>
                  <a:lnTo>
                    <a:pt x="2647" y="617"/>
                  </a:lnTo>
                  <a:lnTo>
                    <a:pt x="2619" y="601"/>
                  </a:lnTo>
                  <a:lnTo>
                    <a:pt x="2591" y="585"/>
                  </a:lnTo>
                  <a:lnTo>
                    <a:pt x="2561" y="570"/>
                  </a:lnTo>
                  <a:lnTo>
                    <a:pt x="2531" y="556"/>
                  </a:lnTo>
                  <a:lnTo>
                    <a:pt x="2500" y="543"/>
                  </a:lnTo>
                  <a:lnTo>
                    <a:pt x="2468" y="530"/>
                  </a:lnTo>
                  <a:lnTo>
                    <a:pt x="2435" y="518"/>
                  </a:lnTo>
                  <a:lnTo>
                    <a:pt x="2402" y="508"/>
                  </a:lnTo>
                  <a:lnTo>
                    <a:pt x="2367" y="498"/>
                  </a:lnTo>
                  <a:lnTo>
                    <a:pt x="2332" y="488"/>
                  </a:lnTo>
                  <a:lnTo>
                    <a:pt x="2296" y="480"/>
                  </a:lnTo>
                  <a:lnTo>
                    <a:pt x="2259" y="473"/>
                  </a:lnTo>
                  <a:lnTo>
                    <a:pt x="2221" y="467"/>
                  </a:lnTo>
                  <a:lnTo>
                    <a:pt x="2183" y="462"/>
                  </a:lnTo>
                  <a:lnTo>
                    <a:pt x="2143" y="458"/>
                  </a:lnTo>
                  <a:lnTo>
                    <a:pt x="2103" y="455"/>
                  </a:lnTo>
                  <a:lnTo>
                    <a:pt x="2062" y="453"/>
                  </a:lnTo>
                  <a:lnTo>
                    <a:pt x="2021" y="453"/>
                  </a:lnTo>
                  <a:lnTo>
                    <a:pt x="2021" y="453"/>
                  </a:lnTo>
                  <a:lnTo>
                    <a:pt x="1975" y="453"/>
                  </a:lnTo>
                  <a:lnTo>
                    <a:pt x="1930" y="455"/>
                  </a:lnTo>
                  <a:lnTo>
                    <a:pt x="1886" y="459"/>
                  </a:lnTo>
                  <a:lnTo>
                    <a:pt x="1844" y="463"/>
                  </a:lnTo>
                  <a:lnTo>
                    <a:pt x="1803" y="469"/>
                  </a:lnTo>
                  <a:lnTo>
                    <a:pt x="1763" y="476"/>
                  </a:lnTo>
                  <a:lnTo>
                    <a:pt x="1725" y="484"/>
                  </a:lnTo>
                  <a:lnTo>
                    <a:pt x="1687" y="493"/>
                  </a:lnTo>
                  <a:lnTo>
                    <a:pt x="1651" y="504"/>
                  </a:lnTo>
                  <a:lnTo>
                    <a:pt x="1616" y="515"/>
                  </a:lnTo>
                  <a:lnTo>
                    <a:pt x="1582" y="528"/>
                  </a:lnTo>
                  <a:lnTo>
                    <a:pt x="1549" y="541"/>
                  </a:lnTo>
                  <a:lnTo>
                    <a:pt x="1517" y="556"/>
                  </a:lnTo>
                  <a:lnTo>
                    <a:pt x="1486" y="572"/>
                  </a:lnTo>
                  <a:lnTo>
                    <a:pt x="1457" y="588"/>
                  </a:lnTo>
                  <a:lnTo>
                    <a:pt x="1428" y="606"/>
                  </a:lnTo>
                  <a:lnTo>
                    <a:pt x="1401" y="624"/>
                  </a:lnTo>
                  <a:lnTo>
                    <a:pt x="1375" y="644"/>
                  </a:lnTo>
                  <a:lnTo>
                    <a:pt x="1350" y="664"/>
                  </a:lnTo>
                  <a:lnTo>
                    <a:pt x="1326" y="685"/>
                  </a:lnTo>
                  <a:lnTo>
                    <a:pt x="1303" y="707"/>
                  </a:lnTo>
                  <a:lnTo>
                    <a:pt x="1281" y="730"/>
                  </a:lnTo>
                  <a:lnTo>
                    <a:pt x="1260" y="754"/>
                  </a:lnTo>
                  <a:lnTo>
                    <a:pt x="1241" y="778"/>
                  </a:lnTo>
                  <a:lnTo>
                    <a:pt x="1222" y="803"/>
                  </a:lnTo>
                  <a:lnTo>
                    <a:pt x="1205" y="829"/>
                  </a:lnTo>
                  <a:lnTo>
                    <a:pt x="1188" y="856"/>
                  </a:lnTo>
                  <a:lnTo>
                    <a:pt x="1173" y="883"/>
                  </a:lnTo>
                  <a:lnTo>
                    <a:pt x="1159" y="910"/>
                  </a:lnTo>
                  <a:lnTo>
                    <a:pt x="1146" y="939"/>
                  </a:lnTo>
                  <a:lnTo>
                    <a:pt x="1134" y="968"/>
                  </a:lnTo>
                  <a:lnTo>
                    <a:pt x="1123" y="997"/>
                  </a:lnTo>
                  <a:lnTo>
                    <a:pt x="2900" y="997"/>
                  </a:lnTo>
                  <a:lnTo>
                    <a:pt x="2685" y="1453"/>
                  </a:lnTo>
                  <a:lnTo>
                    <a:pt x="1042" y="1453"/>
                  </a:lnTo>
                  <a:lnTo>
                    <a:pt x="1042" y="1453"/>
                  </a:lnTo>
                  <a:lnTo>
                    <a:pt x="1039" y="1489"/>
                  </a:lnTo>
                  <a:lnTo>
                    <a:pt x="1036" y="1529"/>
                  </a:lnTo>
                  <a:lnTo>
                    <a:pt x="1034" y="1570"/>
                  </a:lnTo>
                  <a:lnTo>
                    <a:pt x="1033" y="1607"/>
                  </a:lnTo>
                  <a:lnTo>
                    <a:pt x="1033" y="1607"/>
                  </a:lnTo>
                  <a:lnTo>
                    <a:pt x="1034" y="1641"/>
                  </a:lnTo>
                  <a:lnTo>
                    <a:pt x="1036" y="1677"/>
                  </a:lnTo>
                  <a:lnTo>
                    <a:pt x="1042" y="1747"/>
                  </a:lnTo>
                  <a:lnTo>
                    <a:pt x="2546" y="1747"/>
                  </a:lnTo>
                  <a:lnTo>
                    <a:pt x="2335" y="2200"/>
                  </a:lnTo>
                  <a:lnTo>
                    <a:pt x="1167" y="2200"/>
                  </a:lnTo>
                  <a:lnTo>
                    <a:pt x="1167" y="2200"/>
                  </a:lnTo>
                  <a:lnTo>
                    <a:pt x="1177" y="2224"/>
                  </a:lnTo>
                  <a:lnTo>
                    <a:pt x="1187" y="2247"/>
                  </a:lnTo>
                  <a:lnTo>
                    <a:pt x="1199" y="2271"/>
                  </a:lnTo>
                  <a:lnTo>
                    <a:pt x="1212" y="2294"/>
                  </a:lnTo>
                  <a:lnTo>
                    <a:pt x="1226" y="2317"/>
                  </a:lnTo>
                  <a:lnTo>
                    <a:pt x="1241" y="2340"/>
                  </a:lnTo>
                  <a:lnTo>
                    <a:pt x="1258" y="2363"/>
                  </a:lnTo>
                  <a:lnTo>
                    <a:pt x="1276" y="2385"/>
                  </a:lnTo>
                  <a:lnTo>
                    <a:pt x="1295" y="2407"/>
                  </a:lnTo>
                  <a:lnTo>
                    <a:pt x="1315" y="2429"/>
                  </a:lnTo>
                  <a:lnTo>
                    <a:pt x="1337" y="2450"/>
                  </a:lnTo>
                  <a:lnTo>
                    <a:pt x="1360" y="2471"/>
                  </a:lnTo>
                  <a:lnTo>
                    <a:pt x="1383" y="2491"/>
                  </a:lnTo>
                  <a:lnTo>
                    <a:pt x="1409" y="2511"/>
                  </a:lnTo>
                  <a:lnTo>
                    <a:pt x="1435" y="2530"/>
                  </a:lnTo>
                  <a:lnTo>
                    <a:pt x="1462" y="2548"/>
                  </a:lnTo>
                  <a:lnTo>
                    <a:pt x="1490" y="2566"/>
                  </a:lnTo>
                  <a:lnTo>
                    <a:pt x="1520" y="2583"/>
                  </a:lnTo>
                  <a:lnTo>
                    <a:pt x="1551" y="2599"/>
                  </a:lnTo>
                  <a:lnTo>
                    <a:pt x="1582" y="2614"/>
                  </a:lnTo>
                  <a:lnTo>
                    <a:pt x="1615" y="2628"/>
                  </a:lnTo>
                  <a:lnTo>
                    <a:pt x="1649" y="2641"/>
                  </a:lnTo>
                  <a:lnTo>
                    <a:pt x="1684" y="2654"/>
                  </a:lnTo>
                  <a:lnTo>
                    <a:pt x="1720" y="2665"/>
                  </a:lnTo>
                  <a:lnTo>
                    <a:pt x="1757" y="2675"/>
                  </a:lnTo>
                  <a:lnTo>
                    <a:pt x="1795" y="2683"/>
                  </a:lnTo>
                  <a:lnTo>
                    <a:pt x="1834" y="2691"/>
                  </a:lnTo>
                  <a:lnTo>
                    <a:pt x="1873" y="2697"/>
                  </a:lnTo>
                  <a:lnTo>
                    <a:pt x="1914" y="2702"/>
                  </a:lnTo>
                  <a:lnTo>
                    <a:pt x="1957" y="2706"/>
                  </a:lnTo>
                  <a:lnTo>
                    <a:pt x="2000" y="2708"/>
                  </a:lnTo>
                  <a:lnTo>
                    <a:pt x="2044" y="2709"/>
                  </a:lnTo>
                  <a:lnTo>
                    <a:pt x="2044" y="2709"/>
                  </a:lnTo>
                  <a:lnTo>
                    <a:pt x="2083" y="2708"/>
                  </a:lnTo>
                  <a:lnTo>
                    <a:pt x="2122" y="2707"/>
                  </a:lnTo>
                  <a:lnTo>
                    <a:pt x="2160" y="2704"/>
                  </a:lnTo>
                  <a:lnTo>
                    <a:pt x="2198" y="2700"/>
                  </a:lnTo>
                  <a:lnTo>
                    <a:pt x="2235" y="2696"/>
                  </a:lnTo>
                  <a:lnTo>
                    <a:pt x="2271" y="2690"/>
                  </a:lnTo>
                  <a:lnTo>
                    <a:pt x="2307" y="2684"/>
                  </a:lnTo>
                  <a:lnTo>
                    <a:pt x="2341" y="2676"/>
                  </a:lnTo>
                  <a:lnTo>
                    <a:pt x="2376" y="2668"/>
                  </a:lnTo>
                  <a:lnTo>
                    <a:pt x="2409" y="2659"/>
                  </a:lnTo>
                  <a:lnTo>
                    <a:pt x="2441" y="2650"/>
                  </a:lnTo>
                  <a:lnTo>
                    <a:pt x="2473" y="2639"/>
                  </a:lnTo>
                  <a:lnTo>
                    <a:pt x="2504" y="2628"/>
                  </a:lnTo>
                  <a:lnTo>
                    <a:pt x="2535" y="2616"/>
                  </a:lnTo>
                  <a:lnTo>
                    <a:pt x="2564" y="2604"/>
                  </a:lnTo>
                  <a:lnTo>
                    <a:pt x="2593" y="2591"/>
                  </a:lnTo>
                  <a:lnTo>
                    <a:pt x="2621" y="2578"/>
                  </a:lnTo>
                  <a:lnTo>
                    <a:pt x="2648" y="2564"/>
                  </a:lnTo>
                  <a:lnTo>
                    <a:pt x="2675" y="2549"/>
                  </a:lnTo>
                  <a:lnTo>
                    <a:pt x="2700" y="2534"/>
                  </a:lnTo>
                  <a:lnTo>
                    <a:pt x="2725" y="2519"/>
                  </a:lnTo>
                  <a:lnTo>
                    <a:pt x="2749" y="2504"/>
                  </a:lnTo>
                  <a:lnTo>
                    <a:pt x="2772" y="2488"/>
                  </a:lnTo>
                  <a:lnTo>
                    <a:pt x="2794" y="2472"/>
                  </a:lnTo>
                  <a:lnTo>
                    <a:pt x="2816" y="2455"/>
                  </a:lnTo>
                  <a:lnTo>
                    <a:pt x="2836" y="2439"/>
                  </a:lnTo>
                  <a:lnTo>
                    <a:pt x="2856" y="2422"/>
                  </a:lnTo>
                  <a:lnTo>
                    <a:pt x="2875" y="2405"/>
                  </a:lnTo>
                  <a:lnTo>
                    <a:pt x="2893" y="2388"/>
                  </a:lnTo>
                  <a:lnTo>
                    <a:pt x="2910" y="2371"/>
                  </a:lnTo>
                  <a:lnTo>
                    <a:pt x="2926" y="2354"/>
                  </a:lnTo>
                  <a:lnTo>
                    <a:pt x="2941" y="2337"/>
                  </a:lnTo>
                  <a:lnTo>
                    <a:pt x="2941" y="2882"/>
                  </a:lnTo>
                  <a:lnTo>
                    <a:pt x="2941" y="2882"/>
                  </a:lnTo>
                  <a:lnTo>
                    <a:pt x="2913" y="2903"/>
                  </a:lnTo>
                  <a:lnTo>
                    <a:pt x="2880" y="2926"/>
                  </a:lnTo>
                  <a:lnTo>
                    <a:pt x="2842" y="2949"/>
                  </a:lnTo>
                  <a:lnTo>
                    <a:pt x="2800" y="2973"/>
                  </a:lnTo>
                  <a:lnTo>
                    <a:pt x="2752" y="2997"/>
                  </a:lnTo>
                  <a:lnTo>
                    <a:pt x="2701" y="3020"/>
                  </a:lnTo>
                  <a:lnTo>
                    <a:pt x="2645" y="3043"/>
                  </a:lnTo>
                  <a:lnTo>
                    <a:pt x="2615" y="3054"/>
                  </a:lnTo>
                  <a:lnTo>
                    <a:pt x="2585" y="3064"/>
                  </a:lnTo>
                  <a:lnTo>
                    <a:pt x="2553" y="3075"/>
                  </a:lnTo>
                  <a:lnTo>
                    <a:pt x="2521" y="3085"/>
                  </a:lnTo>
                  <a:lnTo>
                    <a:pt x="2487" y="3094"/>
                  </a:lnTo>
                  <a:lnTo>
                    <a:pt x="2453" y="3104"/>
                  </a:lnTo>
                  <a:lnTo>
                    <a:pt x="2418" y="3112"/>
                  </a:lnTo>
                  <a:lnTo>
                    <a:pt x="2382" y="3120"/>
                  </a:lnTo>
                  <a:lnTo>
                    <a:pt x="2345" y="3128"/>
                  </a:lnTo>
                  <a:lnTo>
                    <a:pt x="2307" y="3135"/>
                  </a:lnTo>
                  <a:lnTo>
                    <a:pt x="2268" y="3141"/>
                  </a:lnTo>
                  <a:lnTo>
                    <a:pt x="2229" y="3146"/>
                  </a:lnTo>
                  <a:lnTo>
                    <a:pt x="2188" y="3151"/>
                  </a:lnTo>
                  <a:lnTo>
                    <a:pt x="2147" y="3155"/>
                  </a:lnTo>
                  <a:lnTo>
                    <a:pt x="2106" y="3159"/>
                  </a:lnTo>
                  <a:lnTo>
                    <a:pt x="2063" y="3161"/>
                  </a:lnTo>
                  <a:lnTo>
                    <a:pt x="2020" y="3162"/>
                  </a:lnTo>
                  <a:lnTo>
                    <a:pt x="1976" y="3163"/>
                  </a:lnTo>
                  <a:lnTo>
                    <a:pt x="1976" y="3163"/>
                  </a:lnTo>
                  <a:lnTo>
                    <a:pt x="1940" y="3162"/>
                  </a:lnTo>
                  <a:lnTo>
                    <a:pt x="1903" y="3162"/>
                  </a:lnTo>
                  <a:lnTo>
                    <a:pt x="1867" y="3160"/>
                  </a:lnTo>
                  <a:lnTo>
                    <a:pt x="1832" y="3158"/>
                  </a:lnTo>
                  <a:lnTo>
                    <a:pt x="1797" y="3155"/>
                  </a:lnTo>
                  <a:lnTo>
                    <a:pt x="1763" y="3151"/>
                  </a:lnTo>
                  <a:lnTo>
                    <a:pt x="1730" y="3147"/>
                  </a:lnTo>
                  <a:lnTo>
                    <a:pt x="1696" y="3143"/>
                  </a:lnTo>
                  <a:lnTo>
                    <a:pt x="1664" y="3138"/>
                  </a:lnTo>
                  <a:lnTo>
                    <a:pt x="1632" y="3132"/>
                  </a:lnTo>
                  <a:lnTo>
                    <a:pt x="1600" y="3126"/>
                  </a:lnTo>
                  <a:lnTo>
                    <a:pt x="1569" y="3119"/>
                  </a:lnTo>
                  <a:lnTo>
                    <a:pt x="1538" y="3111"/>
                  </a:lnTo>
                  <a:lnTo>
                    <a:pt x="1508" y="3103"/>
                  </a:lnTo>
                  <a:lnTo>
                    <a:pt x="1478" y="3095"/>
                  </a:lnTo>
                  <a:lnTo>
                    <a:pt x="1448" y="3086"/>
                  </a:lnTo>
                  <a:lnTo>
                    <a:pt x="1420" y="3076"/>
                  </a:lnTo>
                  <a:lnTo>
                    <a:pt x="1391" y="3066"/>
                  </a:lnTo>
                  <a:lnTo>
                    <a:pt x="1363" y="3056"/>
                  </a:lnTo>
                  <a:lnTo>
                    <a:pt x="1336" y="3045"/>
                  </a:lnTo>
                  <a:lnTo>
                    <a:pt x="1309" y="3033"/>
                  </a:lnTo>
                  <a:lnTo>
                    <a:pt x="1282" y="3021"/>
                  </a:lnTo>
                  <a:lnTo>
                    <a:pt x="1256" y="3009"/>
                  </a:lnTo>
                  <a:lnTo>
                    <a:pt x="1230" y="2996"/>
                  </a:lnTo>
                  <a:lnTo>
                    <a:pt x="1205" y="2983"/>
                  </a:lnTo>
                  <a:lnTo>
                    <a:pt x="1180" y="2969"/>
                  </a:lnTo>
                  <a:lnTo>
                    <a:pt x="1132" y="2940"/>
                  </a:lnTo>
                  <a:lnTo>
                    <a:pt x="1086" y="2910"/>
                  </a:lnTo>
                  <a:lnTo>
                    <a:pt x="1041" y="2878"/>
                  </a:lnTo>
                  <a:lnTo>
                    <a:pt x="999" y="2844"/>
                  </a:lnTo>
                  <a:lnTo>
                    <a:pt x="958" y="2809"/>
                  </a:lnTo>
                  <a:lnTo>
                    <a:pt x="918" y="2773"/>
                  </a:lnTo>
                  <a:lnTo>
                    <a:pt x="881" y="2735"/>
                  </a:lnTo>
                  <a:lnTo>
                    <a:pt x="845" y="2696"/>
                  </a:lnTo>
                  <a:lnTo>
                    <a:pt x="811" y="2655"/>
                  </a:lnTo>
                  <a:lnTo>
                    <a:pt x="778" y="2614"/>
                  </a:lnTo>
                  <a:lnTo>
                    <a:pt x="747" y="2571"/>
                  </a:lnTo>
                  <a:lnTo>
                    <a:pt x="718" y="2528"/>
                  </a:lnTo>
                  <a:lnTo>
                    <a:pt x="691" y="2483"/>
                  </a:lnTo>
                  <a:lnTo>
                    <a:pt x="665" y="2438"/>
                  </a:lnTo>
                  <a:lnTo>
                    <a:pt x="641" y="2392"/>
                  </a:lnTo>
                  <a:lnTo>
                    <a:pt x="619" y="2345"/>
                  </a:lnTo>
                  <a:lnTo>
                    <a:pt x="598" y="2297"/>
                  </a:lnTo>
                  <a:lnTo>
                    <a:pt x="579" y="2249"/>
                  </a:lnTo>
                  <a:lnTo>
                    <a:pt x="561" y="2200"/>
                  </a:lnTo>
                  <a:lnTo>
                    <a:pt x="0" y="2200"/>
                  </a:lnTo>
                  <a:lnTo>
                    <a:pt x="224" y="1747"/>
                  </a:lnTo>
                  <a:lnTo>
                    <a:pt x="453" y="1747"/>
                  </a:lnTo>
                  <a:lnTo>
                    <a:pt x="453" y="1747"/>
                  </a:lnTo>
                  <a:lnTo>
                    <a:pt x="451" y="1703"/>
                  </a:lnTo>
                  <a:lnTo>
                    <a:pt x="449" y="1666"/>
                  </a:lnTo>
                  <a:lnTo>
                    <a:pt x="449" y="1602"/>
                  </a:lnTo>
                  <a:lnTo>
                    <a:pt x="449" y="1602"/>
                  </a:lnTo>
                  <a:lnTo>
                    <a:pt x="449" y="1534"/>
                  </a:lnTo>
                  <a:lnTo>
                    <a:pt x="451" y="1496"/>
                  </a:lnTo>
                  <a:lnTo>
                    <a:pt x="453" y="1453"/>
                  </a:lnTo>
                  <a:lnTo>
                    <a:pt x="0" y="1453"/>
                  </a:lnTo>
                  <a:lnTo>
                    <a:pt x="224" y="997"/>
                  </a:lnTo>
                  <a:lnTo>
                    <a:pt x="561" y="997"/>
                  </a:lnTo>
                  <a:lnTo>
                    <a:pt x="561" y="997"/>
                  </a:lnTo>
                  <a:lnTo>
                    <a:pt x="577" y="945"/>
                  </a:lnTo>
                  <a:lnTo>
                    <a:pt x="595" y="893"/>
                  </a:lnTo>
                  <a:lnTo>
                    <a:pt x="615" y="842"/>
                  </a:lnTo>
                  <a:lnTo>
                    <a:pt x="638" y="792"/>
                  </a:lnTo>
                  <a:lnTo>
                    <a:pt x="662" y="743"/>
                  </a:lnTo>
                  <a:lnTo>
                    <a:pt x="689" y="695"/>
                  </a:lnTo>
                  <a:lnTo>
                    <a:pt x="717" y="648"/>
                  </a:lnTo>
                  <a:lnTo>
                    <a:pt x="748" y="602"/>
                  </a:lnTo>
                  <a:lnTo>
                    <a:pt x="781" y="558"/>
                  </a:lnTo>
                  <a:lnTo>
                    <a:pt x="817" y="515"/>
                  </a:lnTo>
                  <a:lnTo>
                    <a:pt x="854" y="473"/>
                  </a:lnTo>
                  <a:lnTo>
                    <a:pt x="892" y="433"/>
                  </a:lnTo>
                  <a:lnTo>
                    <a:pt x="913" y="413"/>
                  </a:lnTo>
                  <a:lnTo>
                    <a:pt x="933" y="394"/>
                  </a:lnTo>
                  <a:lnTo>
                    <a:pt x="954" y="375"/>
                  </a:lnTo>
                  <a:lnTo>
                    <a:pt x="976" y="356"/>
                  </a:lnTo>
                  <a:lnTo>
                    <a:pt x="998" y="338"/>
                  </a:lnTo>
                  <a:lnTo>
                    <a:pt x="1020" y="320"/>
                  </a:lnTo>
                  <a:lnTo>
                    <a:pt x="1043" y="303"/>
                  </a:lnTo>
                  <a:lnTo>
                    <a:pt x="1067" y="286"/>
                  </a:lnTo>
                  <a:lnTo>
                    <a:pt x="1091" y="270"/>
                  </a:lnTo>
                  <a:lnTo>
                    <a:pt x="1115" y="253"/>
                  </a:lnTo>
                  <a:lnTo>
                    <a:pt x="1140" y="238"/>
                  </a:lnTo>
                  <a:lnTo>
                    <a:pt x="1165" y="223"/>
                  </a:lnTo>
                  <a:lnTo>
                    <a:pt x="1191" y="208"/>
                  </a:lnTo>
                  <a:lnTo>
                    <a:pt x="1217" y="193"/>
                  </a:lnTo>
                  <a:lnTo>
                    <a:pt x="1243" y="180"/>
                  </a:lnTo>
                  <a:lnTo>
                    <a:pt x="1270" y="166"/>
                  </a:lnTo>
                  <a:lnTo>
                    <a:pt x="1298" y="153"/>
                  </a:lnTo>
                  <a:lnTo>
                    <a:pt x="1326" y="141"/>
                  </a:lnTo>
                  <a:lnTo>
                    <a:pt x="1354" y="129"/>
                  </a:lnTo>
                  <a:lnTo>
                    <a:pt x="1383" y="117"/>
                  </a:lnTo>
                  <a:lnTo>
                    <a:pt x="1412" y="106"/>
                  </a:lnTo>
                  <a:lnTo>
                    <a:pt x="1442" y="96"/>
                  </a:lnTo>
                  <a:lnTo>
                    <a:pt x="1472" y="86"/>
                  </a:lnTo>
                  <a:lnTo>
                    <a:pt x="1502" y="76"/>
                  </a:lnTo>
                  <a:lnTo>
                    <a:pt x="1533" y="67"/>
                  </a:lnTo>
                  <a:lnTo>
                    <a:pt x="1564" y="59"/>
                  </a:lnTo>
                  <a:lnTo>
                    <a:pt x="1596" y="51"/>
                  </a:lnTo>
                  <a:lnTo>
                    <a:pt x="1628" y="44"/>
                  </a:lnTo>
                  <a:lnTo>
                    <a:pt x="1660" y="37"/>
                  </a:lnTo>
                  <a:lnTo>
                    <a:pt x="1693" y="31"/>
                  </a:lnTo>
                  <a:lnTo>
                    <a:pt x="1726" y="25"/>
                  </a:lnTo>
                  <a:lnTo>
                    <a:pt x="1760" y="20"/>
                  </a:lnTo>
                  <a:lnTo>
                    <a:pt x="1794" y="15"/>
                  </a:lnTo>
                  <a:lnTo>
                    <a:pt x="1828" y="11"/>
                  </a:lnTo>
                  <a:lnTo>
                    <a:pt x="1863" y="8"/>
                  </a:lnTo>
                  <a:lnTo>
                    <a:pt x="1898" y="5"/>
                  </a:lnTo>
                  <a:lnTo>
                    <a:pt x="1934" y="3"/>
                  </a:lnTo>
                  <a:lnTo>
                    <a:pt x="1971" y="1"/>
                  </a:lnTo>
                  <a:lnTo>
                    <a:pt x="2007" y="0"/>
                  </a:lnTo>
                  <a:lnTo>
                    <a:pt x="2044" y="0"/>
                  </a:lnTo>
                  <a:lnTo>
                    <a:pt x="2044" y="0"/>
                  </a:lnTo>
                  <a:lnTo>
                    <a:pt x="2086" y="1"/>
                  </a:lnTo>
                  <a:lnTo>
                    <a:pt x="2127" y="2"/>
                  </a:lnTo>
                  <a:lnTo>
                    <a:pt x="2169" y="4"/>
                  </a:lnTo>
                  <a:lnTo>
                    <a:pt x="2210" y="7"/>
                  </a:lnTo>
                  <a:lnTo>
                    <a:pt x="2250" y="12"/>
                  </a:lnTo>
                  <a:lnTo>
                    <a:pt x="2291" y="16"/>
                  </a:lnTo>
                  <a:lnTo>
                    <a:pt x="2331" y="22"/>
                  </a:lnTo>
                  <a:lnTo>
                    <a:pt x="2370" y="29"/>
                  </a:lnTo>
                  <a:lnTo>
                    <a:pt x="2409" y="37"/>
                  </a:lnTo>
                  <a:lnTo>
                    <a:pt x="2448" y="45"/>
                  </a:lnTo>
                  <a:lnTo>
                    <a:pt x="2487" y="54"/>
                  </a:lnTo>
                  <a:lnTo>
                    <a:pt x="2525" y="64"/>
                  </a:lnTo>
                  <a:lnTo>
                    <a:pt x="2562" y="75"/>
                  </a:lnTo>
                  <a:lnTo>
                    <a:pt x="2599" y="87"/>
                  </a:lnTo>
                  <a:lnTo>
                    <a:pt x="2635" y="100"/>
                  </a:lnTo>
                  <a:lnTo>
                    <a:pt x="2671" y="113"/>
                  </a:lnTo>
                  <a:lnTo>
                    <a:pt x="2707" y="127"/>
                  </a:lnTo>
                  <a:lnTo>
                    <a:pt x="2742" y="142"/>
                  </a:lnTo>
                  <a:lnTo>
                    <a:pt x="2776" y="158"/>
                  </a:lnTo>
                  <a:lnTo>
                    <a:pt x="2810" y="174"/>
                  </a:lnTo>
                  <a:lnTo>
                    <a:pt x="2843" y="192"/>
                  </a:lnTo>
                  <a:lnTo>
                    <a:pt x="2876" y="210"/>
                  </a:lnTo>
                  <a:lnTo>
                    <a:pt x="2908" y="228"/>
                  </a:lnTo>
                  <a:lnTo>
                    <a:pt x="2939" y="248"/>
                  </a:lnTo>
                  <a:lnTo>
                    <a:pt x="2970" y="268"/>
                  </a:lnTo>
                  <a:lnTo>
                    <a:pt x="3000" y="289"/>
                  </a:lnTo>
                  <a:lnTo>
                    <a:pt x="3029" y="311"/>
                  </a:lnTo>
                  <a:lnTo>
                    <a:pt x="3058" y="333"/>
                  </a:lnTo>
                  <a:lnTo>
                    <a:pt x="3087" y="357"/>
                  </a:lnTo>
                  <a:lnTo>
                    <a:pt x="3114" y="380"/>
                  </a:lnTo>
                  <a:lnTo>
                    <a:pt x="3140" y="405"/>
                  </a:lnTo>
                  <a:lnTo>
                    <a:pt x="3166" y="430"/>
                  </a:lnTo>
                  <a:lnTo>
                    <a:pt x="2945" y="90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5" name="Rectangle 3"/>
          <p:cNvSpPr txBox="1">
            <a:spLocks noChangeArrowheads="1"/>
          </p:cNvSpPr>
          <p:nvPr/>
        </p:nvSpPr>
        <p:spPr bwMode="gray">
          <a:xfrm>
            <a:off x="1345010" y="1412776"/>
            <a:ext cx="324036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0" fontAlgn="base" hangingPunct="0">
              <a:spcBef>
                <a:spcPct val="60000"/>
              </a:spcBef>
              <a:spcAft>
                <a:spcPct val="0"/>
              </a:spcAft>
              <a:buChar char="•"/>
              <a:defRPr sz="2400">
                <a:solidFill>
                  <a:schemeClr val="accent1"/>
                </a:solidFill>
                <a:latin typeface="+mn-lt"/>
                <a:ea typeface="MS PGothic" pitchFamily="34" charset="-128"/>
                <a:cs typeface="+mn-cs"/>
              </a:defRPr>
            </a:lvl1pPr>
            <a:lvl2pPr marL="508000" indent="-279400" algn="l" rtl="0" eaLnBrk="0" fontAlgn="base" hangingPunct="0">
              <a:spcBef>
                <a:spcPct val="20000"/>
              </a:spcBef>
              <a:spcAft>
                <a:spcPct val="0"/>
              </a:spcAft>
              <a:buChar char="–"/>
              <a:defRPr sz="2400">
                <a:solidFill>
                  <a:schemeClr val="accent1"/>
                </a:solidFill>
                <a:latin typeface="+mn-lt"/>
                <a:ea typeface="MS PGothic" pitchFamily="34" charset="-128"/>
              </a:defRPr>
            </a:lvl2pPr>
            <a:lvl3pPr marL="6858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3pPr>
            <a:lvl4pPr marL="8636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4pPr>
            <a:lvl5pPr marL="1041400" indent="-177800" algn="l" rtl="0" eaLnBrk="0" fontAlgn="base" hangingPunct="0">
              <a:spcBef>
                <a:spcPct val="20000"/>
              </a:spcBef>
              <a:spcAft>
                <a:spcPct val="0"/>
              </a:spcAft>
              <a:buFont typeface="Arial" charset="0"/>
              <a:buChar char="-"/>
              <a:defRPr sz="2400">
                <a:solidFill>
                  <a:schemeClr val="accent1"/>
                </a:solidFill>
                <a:latin typeface="+mn-lt"/>
                <a:ea typeface="MS PGothic" pitchFamily="34" charset="-128"/>
              </a:defRPr>
            </a:lvl5pPr>
            <a:lvl6pPr marL="1498600" indent="-177800" algn="l" rtl="0" fontAlgn="base">
              <a:spcBef>
                <a:spcPct val="20000"/>
              </a:spcBef>
              <a:spcAft>
                <a:spcPct val="0"/>
              </a:spcAft>
              <a:buFont typeface="Arial" charset="0"/>
              <a:buChar char="-"/>
              <a:defRPr sz="2400">
                <a:solidFill>
                  <a:schemeClr val="accent1"/>
                </a:solidFill>
                <a:latin typeface="+mn-lt"/>
                <a:ea typeface="+mn-ea"/>
              </a:defRPr>
            </a:lvl6pPr>
            <a:lvl7pPr marL="1955800" indent="-177800" algn="l" rtl="0" fontAlgn="base">
              <a:spcBef>
                <a:spcPct val="20000"/>
              </a:spcBef>
              <a:spcAft>
                <a:spcPct val="0"/>
              </a:spcAft>
              <a:buFont typeface="Arial" charset="0"/>
              <a:buChar char="-"/>
              <a:defRPr sz="2400">
                <a:solidFill>
                  <a:schemeClr val="accent1"/>
                </a:solidFill>
                <a:latin typeface="+mn-lt"/>
                <a:ea typeface="+mn-ea"/>
              </a:defRPr>
            </a:lvl7pPr>
            <a:lvl8pPr marL="2413000" indent="-177800" algn="l" rtl="0" fontAlgn="base">
              <a:spcBef>
                <a:spcPct val="20000"/>
              </a:spcBef>
              <a:spcAft>
                <a:spcPct val="0"/>
              </a:spcAft>
              <a:buFont typeface="Arial" charset="0"/>
              <a:buChar char="-"/>
              <a:defRPr sz="2400">
                <a:solidFill>
                  <a:schemeClr val="accent1"/>
                </a:solidFill>
                <a:latin typeface="+mn-lt"/>
                <a:ea typeface="+mn-ea"/>
              </a:defRPr>
            </a:lvl8pPr>
            <a:lvl9pPr marL="2870200" indent="-177800" algn="l" rtl="0" fontAlgn="base">
              <a:spcBef>
                <a:spcPct val="20000"/>
              </a:spcBef>
              <a:spcAft>
                <a:spcPct val="0"/>
              </a:spcAft>
              <a:buFont typeface="Arial" charset="0"/>
              <a:buChar char="-"/>
              <a:defRPr sz="2400">
                <a:solidFill>
                  <a:schemeClr val="accent1"/>
                </a:solidFill>
                <a:latin typeface="+mn-lt"/>
                <a:ea typeface="+mn-ea"/>
              </a:defRPr>
            </a:lvl9pPr>
          </a:lstStyle>
          <a:p>
            <a:pPr marL="0" indent="0">
              <a:spcBef>
                <a:spcPct val="100000"/>
              </a:spcBef>
              <a:buFontTx/>
              <a:buNone/>
            </a:pPr>
            <a:r>
              <a:rPr lang="en-IE" sz="2000" dirty="0" smtClean="0">
                <a:solidFill>
                  <a:srgbClr val="C00000"/>
                </a:solidFill>
                <a:latin typeface="Arial Black" pitchFamily="34" charset="0"/>
              </a:rPr>
              <a:t>GROWTH OPTIONS</a:t>
            </a:r>
            <a:r>
              <a:rPr lang="en-IE" sz="2000" dirty="0" smtClean="0">
                <a:solidFill>
                  <a:srgbClr val="002C77"/>
                </a:solidFill>
              </a:rPr>
              <a:t/>
            </a:r>
            <a:br>
              <a:rPr lang="en-IE" sz="2000" dirty="0" smtClean="0">
                <a:solidFill>
                  <a:srgbClr val="002C77"/>
                </a:solidFill>
              </a:rPr>
            </a:br>
            <a:r>
              <a:rPr lang="en-IE" sz="2000" dirty="0" smtClean="0">
                <a:solidFill>
                  <a:srgbClr val="002C77"/>
                </a:solidFill>
              </a:rPr>
              <a:t>are more volatile but potentially generate more return</a:t>
            </a:r>
          </a:p>
        </p:txBody>
      </p:sp>
      <p:sp>
        <p:nvSpPr>
          <p:cNvPr id="36" name="Rectangle 76"/>
          <p:cNvSpPr>
            <a:spLocks noChangeArrowheads="1"/>
          </p:cNvSpPr>
          <p:nvPr/>
        </p:nvSpPr>
        <p:spPr bwMode="auto">
          <a:xfrm>
            <a:off x="5477114" y="1412776"/>
            <a:ext cx="3638311" cy="115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t" anchorCtr="0"/>
          <a:lstStyle/>
          <a:p>
            <a:pPr algn="l" eaLnBrk="0" hangingPunct="0">
              <a:spcBef>
                <a:spcPct val="100000"/>
              </a:spcBef>
              <a:buSzPct val="75000"/>
            </a:pPr>
            <a:r>
              <a:rPr lang="en-IE" dirty="0" smtClean="0">
                <a:solidFill>
                  <a:srgbClr val="E67A23"/>
                </a:solidFill>
                <a:latin typeface="Arial Black" pitchFamily="34" charset="0"/>
              </a:rPr>
              <a:t>CONSERVATIVE OPTIONS</a:t>
            </a:r>
            <a:r>
              <a:rPr lang="en-IE" dirty="0" smtClean="0">
                <a:solidFill>
                  <a:srgbClr val="002C77"/>
                </a:solidFill>
              </a:rPr>
              <a:t/>
            </a:r>
            <a:br>
              <a:rPr lang="en-IE" dirty="0" smtClean="0">
                <a:solidFill>
                  <a:srgbClr val="002C77"/>
                </a:solidFill>
              </a:rPr>
            </a:br>
            <a:r>
              <a:rPr lang="en-IE" dirty="0" smtClean="0">
                <a:solidFill>
                  <a:srgbClr val="002C77"/>
                </a:solidFill>
              </a:rPr>
              <a:t>are </a:t>
            </a:r>
            <a:r>
              <a:rPr lang="en-IE" dirty="0">
                <a:solidFill>
                  <a:srgbClr val="002C77"/>
                </a:solidFill>
              </a:rPr>
              <a:t>less </a:t>
            </a:r>
            <a:r>
              <a:rPr lang="en-IE" dirty="0" smtClean="0">
                <a:solidFill>
                  <a:srgbClr val="002C77"/>
                </a:solidFill>
              </a:rPr>
              <a:t>volatile and </a:t>
            </a:r>
            <a:r>
              <a:rPr lang="en-IE" dirty="0">
                <a:solidFill>
                  <a:srgbClr val="002C77"/>
                </a:solidFill>
              </a:rPr>
              <a:t>potentially generate lower returns</a:t>
            </a:r>
            <a:endParaRPr lang="en-GB" dirty="0">
              <a:solidFill>
                <a:srgbClr val="002C77"/>
              </a:solidFill>
            </a:endParaRPr>
          </a:p>
        </p:txBody>
      </p:sp>
    </p:spTree>
    <p:extLst>
      <p:ext uri="{BB962C8B-B14F-4D97-AF65-F5344CB8AC3E}">
        <p14:creationId xmlns:p14="http://schemas.microsoft.com/office/powerpoint/2010/main" val="3710593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675" decel="100000" fill="hold"/>
                                        <p:tgtEl>
                                          <p:spTgt spid="23"/>
                                        </p:tgtEl>
                                        <p:attrNameLst>
                                          <p:attrName>ppt_y</p:attrName>
                                        </p:attrNameLst>
                                      </p:cBhvr>
                                      <p:tavLst>
                                        <p:tav tm="0">
                                          <p:val>
                                            <p:strVal val="#ppt_y+1"/>
                                          </p:val>
                                        </p:tav>
                                        <p:tav tm="100000">
                                          <p:val>
                                            <p:strVal val="#ppt_y-.03"/>
                                          </p:val>
                                        </p:tav>
                                      </p:tavLst>
                                    </p:anim>
                                    <p:anim calcmode="lin" valueType="num">
                                      <p:cBhvr>
                                        <p:cTn id="10" dur="1" accel="100000" fill="hold">
                                          <p:stCondLst>
                                            <p:cond delay="749"/>
                                          </p:stCondLst>
                                        </p:cTn>
                                        <p:tgtEl>
                                          <p:spTgt spid="23"/>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13">
                                            <p:graphicEl>
                                              <a:chart seriesIdx="-3" categoryIdx="-3" bldStep="gridLegend"/>
                                            </p:graphicEl>
                                          </p:spTgt>
                                        </p:tgtEl>
                                        <p:attrNameLst>
                                          <p:attrName>style.visibility</p:attrName>
                                        </p:attrNameLst>
                                      </p:cBhvr>
                                      <p:to>
                                        <p:strVal val="visible"/>
                                      </p:to>
                                    </p:set>
                                    <p:animEffect transition="in" filter="wipe(left)">
                                      <p:cBhvr>
                                        <p:cTn id="18" dur="750"/>
                                        <p:tgtEl>
                                          <p:spTgt spid="113">
                                            <p:graphicEl>
                                              <a:chart seriesIdx="-3" categoryIdx="-3" bldStep="gridLegend"/>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3">
                                            <p:graphicEl>
                                              <a:chart seriesIdx="0" categoryIdx="-4" bldStep="series"/>
                                            </p:graphicEl>
                                          </p:spTgt>
                                        </p:tgtEl>
                                        <p:attrNameLst>
                                          <p:attrName>style.visibility</p:attrName>
                                        </p:attrNameLst>
                                      </p:cBhvr>
                                      <p:to>
                                        <p:strVal val="visible"/>
                                      </p:to>
                                    </p:set>
                                    <p:animEffect transition="in" filter="wipe(left)">
                                      <p:cBhvr>
                                        <p:cTn id="21" dur="750"/>
                                        <p:tgtEl>
                                          <p:spTgt spid="113">
                                            <p:graphicEl>
                                              <a:chart seriesIdx="0" categoryIdx="-4" bldStep="series"/>
                                            </p:graphicEl>
                                          </p:spTgt>
                                        </p:tgtEl>
                                      </p:cBhvr>
                                    </p:animEffect>
                                  </p:childTnLst>
                                </p:cTn>
                              </p:par>
                            </p:childTnLst>
                          </p:cTn>
                        </p:par>
                        <p:par>
                          <p:cTn id="22" fill="hold">
                            <p:stCondLst>
                              <p:cond delay="2250"/>
                            </p:stCondLst>
                            <p:childTnLst>
                              <p:par>
                                <p:cTn id="23" presetID="22" presetClass="entr" presetSubtype="8" fill="hold" grpId="0" nodeType="afterEffect">
                                  <p:stCondLst>
                                    <p:cond delay="0"/>
                                  </p:stCondLst>
                                  <p:childTnLst>
                                    <p:set>
                                      <p:cBhvr>
                                        <p:cTn id="24" dur="1" fill="hold">
                                          <p:stCondLst>
                                            <p:cond delay="0"/>
                                          </p:stCondLst>
                                        </p:cTn>
                                        <p:tgtEl>
                                          <p:spTgt spid="113">
                                            <p:graphicEl>
                                              <a:chart seriesIdx="1" categoryIdx="-4" bldStep="series"/>
                                            </p:graphicEl>
                                          </p:spTgt>
                                        </p:tgtEl>
                                        <p:attrNameLst>
                                          <p:attrName>style.visibility</p:attrName>
                                        </p:attrNameLst>
                                      </p:cBhvr>
                                      <p:to>
                                        <p:strVal val="visible"/>
                                      </p:to>
                                    </p:set>
                                    <p:animEffect transition="in" filter="wipe(left)">
                                      <p:cBhvr>
                                        <p:cTn id="25" dur="750"/>
                                        <p:tgtEl>
                                          <p:spTgt spid="113">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750"/>
                                        <p:tgtEl>
                                          <p:spTgt spid="29"/>
                                        </p:tgtEl>
                                      </p:cBhvr>
                                    </p:animEffect>
                                    <p:anim calcmode="lin" valueType="num">
                                      <p:cBhvr>
                                        <p:cTn id="31" dur="750" fill="hold"/>
                                        <p:tgtEl>
                                          <p:spTgt spid="29"/>
                                        </p:tgtEl>
                                        <p:attrNameLst>
                                          <p:attrName>ppt_x</p:attrName>
                                        </p:attrNameLst>
                                      </p:cBhvr>
                                      <p:tavLst>
                                        <p:tav tm="0">
                                          <p:val>
                                            <p:strVal val="#ppt_x"/>
                                          </p:val>
                                        </p:tav>
                                        <p:tav tm="100000">
                                          <p:val>
                                            <p:strVal val="#ppt_x"/>
                                          </p:val>
                                        </p:tav>
                                      </p:tavLst>
                                    </p:anim>
                                    <p:anim calcmode="lin" valueType="num">
                                      <p:cBhvr>
                                        <p:cTn id="32" dur="675" decel="100000" fill="hold"/>
                                        <p:tgtEl>
                                          <p:spTgt spid="29"/>
                                        </p:tgtEl>
                                        <p:attrNameLst>
                                          <p:attrName>ppt_y</p:attrName>
                                        </p:attrNameLst>
                                      </p:cBhvr>
                                      <p:tavLst>
                                        <p:tav tm="0">
                                          <p:val>
                                            <p:strVal val="#ppt_y+1"/>
                                          </p:val>
                                        </p:tav>
                                        <p:tav tm="100000">
                                          <p:val>
                                            <p:strVal val="#ppt_y-.03"/>
                                          </p:val>
                                        </p:tav>
                                      </p:tavLst>
                                    </p:anim>
                                    <p:anim calcmode="lin" valueType="num">
                                      <p:cBhvr>
                                        <p:cTn id="33" dur="1" accel="100000" fill="hold">
                                          <p:stCondLst>
                                            <p:cond delay="749"/>
                                          </p:stCondLst>
                                        </p:cTn>
                                        <p:tgtEl>
                                          <p:spTgt spid="29"/>
                                        </p:tgtEl>
                                        <p:attrNameLst>
                                          <p:attrName>ppt_y</p:attrName>
                                        </p:attrNameLst>
                                      </p:cBhvr>
                                      <p:tavLst>
                                        <p:tav tm="0">
                                          <p:val>
                                            <p:strVal val="#ppt_y-.03"/>
                                          </p:val>
                                        </p:tav>
                                        <p:tav tm="100000">
                                          <p:val>
                                            <p:strVal val="#ppt_y"/>
                                          </p:val>
                                        </p:tav>
                                      </p:tavLst>
                                    </p:anim>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750"/>
                                        <p:tgtEl>
                                          <p:spTgt spid="36"/>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13">
                                            <p:graphicEl>
                                              <a:chart seriesIdx="2" categoryIdx="-4" bldStep="series"/>
                                            </p:graphicEl>
                                          </p:spTgt>
                                        </p:tgtEl>
                                        <p:attrNameLst>
                                          <p:attrName>style.visibility</p:attrName>
                                        </p:attrNameLst>
                                      </p:cBhvr>
                                      <p:to>
                                        <p:strVal val="visible"/>
                                      </p:to>
                                    </p:set>
                                    <p:animEffect transition="in" filter="wipe(left)">
                                      <p:cBhvr>
                                        <p:cTn id="41" dur="750"/>
                                        <p:tgtEl>
                                          <p:spTgt spid="11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3" grpId="0">
        <p:bldSub>
          <a:bldChart bld="series"/>
        </p:bldSub>
      </p:bldGraphic>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169942" y="4365104"/>
            <a:ext cx="443458" cy="1959168"/>
          </a:xfrm>
          <a:prstGeom prst="rect">
            <a:avLst/>
          </a:prstGeom>
          <a:solidFill>
            <a:srgbClr val="AFBD22"/>
          </a:solidFill>
          <a:ln w="9525" cap="flat" cmpd="sng" algn="ctr">
            <a:noFill/>
            <a:prstDash val="solid"/>
            <a:round/>
            <a:headEnd type="none" w="med" len="med"/>
            <a:tailEnd type="none" w="med" len="med"/>
          </a:ln>
          <a:effectLst/>
          <a:extLst/>
        </p:spPr>
        <p:txBody>
          <a:bodyPr vert="horz" wrap="square" lIns="72000" tIns="72000" rIns="72000" bIns="72000" numCol="1" rtlCol="0" anchor="ctr" anchorCtr="0" compatLnSpc="1">
            <a:prstTxWarp prst="textNoShape">
              <a:avLst/>
            </a:prstTxWarp>
          </a:bodyPr>
          <a:lstStyle/>
          <a:p>
            <a:endParaRPr lang="en-GB" sz="2400" dirty="0" smtClean="0">
              <a:solidFill>
                <a:srgbClr val="000000"/>
              </a:solidFill>
            </a:endParaRPr>
          </a:p>
        </p:txBody>
      </p:sp>
      <p:sp>
        <p:nvSpPr>
          <p:cNvPr id="6" name="Title 1"/>
          <p:cNvSpPr txBox="1">
            <a:spLocks/>
          </p:cNvSpPr>
          <p:nvPr/>
        </p:nvSpPr>
        <p:spPr>
          <a:xfrm>
            <a:off x="477838" y="404813"/>
            <a:ext cx="9124950" cy="863600"/>
          </a:xfrm>
          <a:prstGeom prst="rect">
            <a:avLst/>
          </a:prstGeom>
        </p:spPr>
        <p:txBody>
          <a:bodyPr lIns="0"/>
          <a:lstStyle>
            <a:lvl1pPr algn="l" rtl="0" eaLnBrk="0" fontAlgn="base" hangingPunct="0">
              <a:lnSpc>
                <a:spcPct val="83000"/>
              </a:lnSpc>
              <a:spcBef>
                <a:spcPct val="0"/>
              </a:spcBef>
              <a:spcAft>
                <a:spcPct val="0"/>
              </a:spcAft>
              <a:defRPr sz="2400">
                <a:solidFill>
                  <a:schemeClr val="accent1"/>
                </a:solidFill>
                <a:latin typeface="+mj-lt"/>
                <a:ea typeface="+mj-ea"/>
                <a:cs typeface="+mj-cs"/>
              </a:defRPr>
            </a:lvl1pPr>
            <a:lvl2pPr algn="l" rtl="0" eaLnBrk="0" fontAlgn="base" hangingPunct="0">
              <a:lnSpc>
                <a:spcPct val="83000"/>
              </a:lnSpc>
              <a:spcBef>
                <a:spcPct val="0"/>
              </a:spcBef>
              <a:spcAft>
                <a:spcPct val="0"/>
              </a:spcAft>
              <a:defRPr sz="2400">
                <a:solidFill>
                  <a:schemeClr val="accent1"/>
                </a:solidFill>
                <a:latin typeface="Arial" charset="0"/>
              </a:defRPr>
            </a:lvl2pPr>
            <a:lvl3pPr algn="l" rtl="0" eaLnBrk="0" fontAlgn="base" hangingPunct="0">
              <a:lnSpc>
                <a:spcPct val="83000"/>
              </a:lnSpc>
              <a:spcBef>
                <a:spcPct val="0"/>
              </a:spcBef>
              <a:spcAft>
                <a:spcPct val="0"/>
              </a:spcAft>
              <a:defRPr sz="2400">
                <a:solidFill>
                  <a:schemeClr val="accent1"/>
                </a:solidFill>
                <a:latin typeface="Arial" charset="0"/>
              </a:defRPr>
            </a:lvl3pPr>
            <a:lvl4pPr algn="l" rtl="0" eaLnBrk="0" fontAlgn="base" hangingPunct="0">
              <a:lnSpc>
                <a:spcPct val="83000"/>
              </a:lnSpc>
              <a:spcBef>
                <a:spcPct val="0"/>
              </a:spcBef>
              <a:spcAft>
                <a:spcPct val="0"/>
              </a:spcAft>
              <a:defRPr sz="2400">
                <a:solidFill>
                  <a:schemeClr val="accent1"/>
                </a:solidFill>
                <a:latin typeface="Arial" charset="0"/>
              </a:defRPr>
            </a:lvl4pPr>
            <a:lvl5pPr algn="l" rtl="0" eaLnBrk="0" fontAlgn="base" hangingPunct="0">
              <a:lnSpc>
                <a:spcPct val="83000"/>
              </a:lnSpc>
              <a:spcBef>
                <a:spcPct val="0"/>
              </a:spcBef>
              <a:spcAft>
                <a:spcPct val="0"/>
              </a:spcAft>
              <a:defRPr sz="2400">
                <a:solidFill>
                  <a:schemeClr val="accent1"/>
                </a:solidFill>
                <a:latin typeface="Arial" charset="0"/>
              </a:defRPr>
            </a:lvl5pPr>
            <a:lvl6pPr marL="457200" algn="l" rtl="0" fontAlgn="base">
              <a:lnSpc>
                <a:spcPct val="83000"/>
              </a:lnSpc>
              <a:spcBef>
                <a:spcPct val="0"/>
              </a:spcBef>
              <a:spcAft>
                <a:spcPct val="0"/>
              </a:spcAft>
              <a:defRPr sz="2400">
                <a:solidFill>
                  <a:schemeClr val="accent1"/>
                </a:solidFill>
                <a:latin typeface="Arial" charset="0"/>
              </a:defRPr>
            </a:lvl6pPr>
            <a:lvl7pPr marL="914400" algn="l" rtl="0" fontAlgn="base">
              <a:lnSpc>
                <a:spcPct val="83000"/>
              </a:lnSpc>
              <a:spcBef>
                <a:spcPct val="0"/>
              </a:spcBef>
              <a:spcAft>
                <a:spcPct val="0"/>
              </a:spcAft>
              <a:defRPr sz="2400">
                <a:solidFill>
                  <a:schemeClr val="accent1"/>
                </a:solidFill>
                <a:latin typeface="Arial" charset="0"/>
              </a:defRPr>
            </a:lvl7pPr>
            <a:lvl8pPr marL="1371600" algn="l" rtl="0" fontAlgn="base">
              <a:lnSpc>
                <a:spcPct val="83000"/>
              </a:lnSpc>
              <a:spcBef>
                <a:spcPct val="0"/>
              </a:spcBef>
              <a:spcAft>
                <a:spcPct val="0"/>
              </a:spcAft>
              <a:defRPr sz="2400">
                <a:solidFill>
                  <a:schemeClr val="accent1"/>
                </a:solidFill>
                <a:latin typeface="Arial" charset="0"/>
              </a:defRPr>
            </a:lvl8pPr>
            <a:lvl9pPr marL="1828800" algn="l" rtl="0" fontAlgn="base">
              <a:lnSpc>
                <a:spcPct val="83000"/>
              </a:lnSpc>
              <a:spcBef>
                <a:spcPct val="0"/>
              </a:spcBef>
              <a:spcAft>
                <a:spcPct val="0"/>
              </a:spcAft>
              <a:defRPr sz="2400">
                <a:solidFill>
                  <a:schemeClr val="accent1"/>
                </a:solidFill>
                <a:latin typeface="Arial" charset="0"/>
              </a:defRPr>
            </a:lvl9pPr>
          </a:lstStyle>
          <a:p>
            <a:r>
              <a:rPr lang="en-US" dirty="0" smtClean="0">
                <a:solidFill>
                  <a:srgbClr val="002C77"/>
                </a:solidFill>
              </a:rPr>
              <a:t>CHOOSING INVESTMENTS FOR YOUR TIME TO RETIREMENT</a:t>
            </a:r>
            <a:br>
              <a:rPr lang="en-US" dirty="0" smtClean="0">
                <a:solidFill>
                  <a:srgbClr val="002C77"/>
                </a:solidFill>
              </a:rPr>
            </a:br>
            <a:r>
              <a:rPr lang="en-US" dirty="0" smtClean="0">
                <a:solidFill>
                  <a:srgbClr val="00A8C8"/>
                </a:solidFill>
              </a:rPr>
              <a:t>RISK AND REWARD OVER TIME</a:t>
            </a:r>
            <a:endParaRPr lang="en-GB" dirty="0">
              <a:solidFill>
                <a:srgbClr val="00A8C8"/>
              </a:solidFill>
            </a:endParaRPr>
          </a:p>
        </p:txBody>
      </p:sp>
      <p:sp>
        <p:nvSpPr>
          <p:cNvPr id="7" name="Rectangle 8"/>
          <p:cNvSpPr>
            <a:spLocks noChangeArrowheads="1"/>
          </p:cNvSpPr>
          <p:nvPr/>
        </p:nvSpPr>
        <p:spPr bwMode="auto">
          <a:xfrm>
            <a:off x="403292" y="1268413"/>
            <a:ext cx="8786678" cy="648419"/>
          </a:xfrm>
          <a:prstGeom prst="rect">
            <a:avLst/>
          </a:prstGeom>
          <a:solidFill>
            <a:srgbClr val="00A8C8"/>
          </a:solidFill>
          <a:ln>
            <a:noFill/>
          </a:ln>
          <a:effectLst/>
          <a:extLst/>
        </p:spPr>
        <p:txBody>
          <a:bodyPr lIns="180000" tIns="180000" rIns="180000" bIns="180000" anchor="ctr" anchorCtr="1"/>
          <a:lstStyle/>
          <a:p>
            <a:pPr algn="l">
              <a:spcBef>
                <a:spcPct val="40000"/>
              </a:spcBef>
              <a:buClr>
                <a:srgbClr val="000000"/>
              </a:buClr>
              <a:buSzPct val="90000"/>
            </a:pPr>
            <a:r>
              <a:rPr lang="en-GB" sz="2400" dirty="0" smtClean="0">
                <a:solidFill>
                  <a:srgbClr val="FFFFFF"/>
                </a:solidFill>
                <a:latin typeface="Arial Black" pitchFamily="34" charset="0"/>
              </a:rPr>
              <a:t>It’s important to aim for growth in the long term</a:t>
            </a:r>
            <a:endParaRPr lang="en-GB" sz="2400" dirty="0">
              <a:solidFill>
                <a:srgbClr val="FFFFFF"/>
              </a:solidFill>
              <a:latin typeface="Arial Black" pitchFamily="34" charset="0"/>
            </a:endParaRPr>
          </a:p>
        </p:txBody>
      </p:sp>
      <p:sp>
        <p:nvSpPr>
          <p:cNvPr id="8" name="Rectangle 8"/>
          <p:cNvSpPr>
            <a:spLocks noChangeArrowheads="1"/>
          </p:cNvSpPr>
          <p:nvPr/>
        </p:nvSpPr>
        <p:spPr bwMode="auto">
          <a:xfrm>
            <a:off x="408056" y="2035648"/>
            <a:ext cx="8786678" cy="874691"/>
          </a:xfrm>
          <a:prstGeom prst="rect">
            <a:avLst/>
          </a:prstGeom>
          <a:solidFill>
            <a:srgbClr val="00A8C8"/>
          </a:solidFill>
          <a:ln>
            <a:noFill/>
          </a:ln>
          <a:effectLst/>
          <a:extLst/>
        </p:spPr>
        <p:txBody>
          <a:bodyPr lIns="180000" tIns="180000" rIns="180000" bIns="180000" anchor="ctr" anchorCtr="1"/>
          <a:lstStyle/>
          <a:p>
            <a:pPr algn="l">
              <a:spcBef>
                <a:spcPct val="40000"/>
              </a:spcBef>
              <a:buClr>
                <a:srgbClr val="000000"/>
              </a:buClr>
              <a:buSzPct val="90000"/>
            </a:pPr>
            <a:r>
              <a:rPr lang="en-GB" sz="2400" dirty="0" smtClean="0">
                <a:solidFill>
                  <a:srgbClr val="FFFFFF"/>
                </a:solidFill>
                <a:latin typeface="Arial Black" pitchFamily="34" charset="0"/>
              </a:rPr>
              <a:t>And equally important to protect your savings as you approach retirement</a:t>
            </a:r>
            <a:endParaRPr lang="en-GB" sz="2400" dirty="0">
              <a:solidFill>
                <a:srgbClr val="FFFFFF"/>
              </a:solidFill>
              <a:latin typeface="Arial Black" pitchFamily="34" charset="0"/>
            </a:endParaRPr>
          </a:p>
        </p:txBody>
      </p:sp>
      <p:graphicFrame>
        <p:nvGraphicFramePr>
          <p:cNvPr id="11" name="Chart 10"/>
          <p:cNvGraphicFramePr/>
          <p:nvPr>
            <p:extLst>
              <p:ext uri="{D42A27DB-BD31-4B8C-83A1-F6EECF244321}">
                <p14:modId xmlns:p14="http://schemas.microsoft.com/office/powerpoint/2010/main" val="3240044597"/>
              </p:ext>
            </p:extLst>
          </p:nvPr>
        </p:nvGraphicFramePr>
        <p:xfrm>
          <a:off x="235214" y="3140968"/>
          <a:ext cx="8904023" cy="3169696"/>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p:cNvGrpSpPr/>
          <p:nvPr/>
        </p:nvGrpSpPr>
        <p:grpSpPr>
          <a:xfrm>
            <a:off x="5169942" y="3029156"/>
            <a:ext cx="3351144" cy="1184171"/>
            <a:chOff x="5169942" y="3029156"/>
            <a:chExt cx="3351144" cy="1184171"/>
          </a:xfrm>
          <a:solidFill>
            <a:srgbClr val="AFBD22"/>
          </a:solidFill>
        </p:grpSpPr>
        <p:sp>
          <p:nvSpPr>
            <p:cNvPr id="10" name="Rectangle 8"/>
            <p:cNvSpPr>
              <a:spLocks noChangeArrowheads="1"/>
            </p:cNvSpPr>
            <p:nvPr/>
          </p:nvSpPr>
          <p:spPr bwMode="auto">
            <a:xfrm>
              <a:off x="5169942" y="3029156"/>
              <a:ext cx="3351144" cy="874691"/>
            </a:xfrm>
            <a:prstGeom prst="rect">
              <a:avLst/>
            </a:prstGeom>
            <a:grpFill/>
            <a:ln>
              <a:noFill/>
            </a:ln>
            <a:effectLst/>
            <a:extLst/>
          </p:spPr>
          <p:txBody>
            <a:bodyPr lIns="180000" tIns="180000" rIns="180000" bIns="180000" anchor="ctr" anchorCtr="1"/>
            <a:lstStyle/>
            <a:p>
              <a:pPr algn="l">
                <a:spcBef>
                  <a:spcPct val="40000"/>
                </a:spcBef>
                <a:buClr>
                  <a:srgbClr val="000000"/>
                </a:buClr>
                <a:buSzPct val="90000"/>
              </a:pPr>
              <a:r>
                <a:rPr lang="en-US" sz="2400" dirty="0" smtClean="0">
                  <a:solidFill>
                    <a:srgbClr val="FFFFFF"/>
                  </a:solidFill>
                  <a:latin typeface="Arial Black" pitchFamily="34" charset="0"/>
                </a:rPr>
                <a:t>What if you were retiring here?</a:t>
              </a:r>
              <a:endParaRPr lang="en-GB" sz="2400" dirty="0" smtClean="0">
                <a:solidFill>
                  <a:srgbClr val="FFFFFF"/>
                </a:solidFill>
                <a:latin typeface="Arial Black" pitchFamily="34" charset="0"/>
              </a:endParaRPr>
            </a:p>
          </p:txBody>
        </p:sp>
        <p:sp>
          <p:nvSpPr>
            <p:cNvPr id="5" name="Isosceles Triangle 4"/>
            <p:cNvSpPr/>
            <p:nvPr/>
          </p:nvSpPr>
          <p:spPr bwMode="auto">
            <a:xfrm rot="10800000">
              <a:off x="5169942" y="3904651"/>
              <a:ext cx="443457" cy="308676"/>
            </a:xfrm>
            <a:prstGeom prst="triangle">
              <a:avLst/>
            </a:prstGeom>
            <a:grpFill/>
            <a:ln>
              <a:noFill/>
            </a:ln>
            <a:effectLst/>
            <a:extLst/>
          </p:spPr>
          <p:txBody>
            <a:bodyPr vert="horz" wrap="none" lIns="0" tIns="0" rIns="91440" bIns="45720" numCol="1" rtlCol="0" anchor="ctr" anchorCtr="0" compatLnSpc="1">
              <a:prstTxWarp prst="textNoShape">
                <a:avLst/>
              </a:prstTxWarp>
            </a:bodyPr>
            <a:lstStyle/>
            <a:p>
              <a:endParaRPr lang="en-GB" smtClean="0">
                <a:solidFill>
                  <a:srgbClr val="000000"/>
                </a:solidFill>
              </a:endParaRPr>
            </a:p>
          </p:txBody>
        </p:sp>
      </p:grpSp>
      <p:sp>
        <p:nvSpPr>
          <p:cNvPr id="9" name="Rectangle 8"/>
          <p:cNvSpPr>
            <a:spLocks noChangeArrowheads="1"/>
          </p:cNvSpPr>
          <p:nvPr/>
        </p:nvSpPr>
        <p:spPr bwMode="auto">
          <a:xfrm>
            <a:off x="403292" y="3029156"/>
            <a:ext cx="3076508" cy="1682544"/>
          </a:xfrm>
          <a:prstGeom prst="rect">
            <a:avLst/>
          </a:prstGeom>
          <a:solidFill>
            <a:srgbClr val="00A8C8"/>
          </a:solidFill>
          <a:ln>
            <a:noFill/>
          </a:ln>
          <a:effectLst/>
          <a:extLst/>
        </p:spPr>
        <p:txBody>
          <a:bodyPr lIns="180000" tIns="180000" rIns="180000" bIns="180000" anchor="ctr" anchorCtr="1"/>
          <a:lstStyle/>
          <a:p>
            <a:pPr algn="l">
              <a:spcBef>
                <a:spcPct val="40000"/>
              </a:spcBef>
              <a:buClr>
                <a:srgbClr val="000000"/>
              </a:buClr>
              <a:buSzPct val="90000"/>
            </a:pPr>
            <a:r>
              <a:rPr lang="en-GB" sz="2400" dirty="0">
                <a:solidFill>
                  <a:srgbClr val="FFFFFF"/>
                </a:solidFill>
                <a:latin typeface="Arial Black" pitchFamily="34" charset="0"/>
              </a:rPr>
              <a:t>It can be good </a:t>
            </a:r>
            <a:r>
              <a:rPr lang="en-GB" sz="2400" dirty="0" smtClean="0">
                <a:solidFill>
                  <a:srgbClr val="FFFFFF"/>
                </a:solidFill>
                <a:latin typeface="Arial Black" pitchFamily="34" charset="0"/>
              </a:rPr>
              <a:t>practice to reduce risk as you get close to retirement</a:t>
            </a:r>
            <a:endParaRPr lang="en-GB" sz="2400" dirty="0">
              <a:solidFill>
                <a:srgbClr val="FFFFFF"/>
              </a:solidFill>
              <a:latin typeface="Arial Black" pitchFamily="34" charset="0"/>
            </a:endParaRPr>
          </a:p>
        </p:txBody>
      </p:sp>
    </p:spTree>
    <p:extLst>
      <p:ext uri="{BB962C8B-B14F-4D97-AF65-F5344CB8AC3E}">
        <p14:creationId xmlns:p14="http://schemas.microsoft.com/office/powerpoint/2010/main" val="251861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675" decel="100000" fill="hold"/>
                                        <p:tgtEl>
                                          <p:spTgt spid="7"/>
                                        </p:tgtEl>
                                        <p:attrNameLst>
                                          <p:attrName>ppt_y</p:attrName>
                                        </p:attrNameLst>
                                      </p:cBhvr>
                                      <p:tavLst>
                                        <p:tav tm="0">
                                          <p:val>
                                            <p:strVal val="#ppt_y+1"/>
                                          </p:val>
                                        </p:tav>
                                        <p:tav tm="100000">
                                          <p:val>
                                            <p:strVal val="#ppt_y-.03"/>
                                          </p:val>
                                        </p:tav>
                                      </p:tavLst>
                                    </p:anim>
                                    <p:anim calcmode="lin" valueType="num">
                                      <p:cBhvr>
                                        <p:cTn id="10" dur="1" accel="100000" fill="hold">
                                          <p:stCondLst>
                                            <p:cond delay="749"/>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anim calcmode="lin" valueType="num">
                                      <p:cBhvr>
                                        <p:cTn id="16" dur="750" fill="hold"/>
                                        <p:tgtEl>
                                          <p:spTgt spid="8"/>
                                        </p:tgtEl>
                                        <p:attrNameLst>
                                          <p:attrName>ppt_x</p:attrName>
                                        </p:attrNameLst>
                                      </p:cBhvr>
                                      <p:tavLst>
                                        <p:tav tm="0">
                                          <p:val>
                                            <p:strVal val="#ppt_x"/>
                                          </p:val>
                                        </p:tav>
                                        <p:tav tm="100000">
                                          <p:val>
                                            <p:strVal val="#ppt_x"/>
                                          </p:val>
                                        </p:tav>
                                      </p:tavLst>
                                    </p:anim>
                                    <p:anim calcmode="lin" valueType="num">
                                      <p:cBhvr>
                                        <p:cTn id="17" dur="675" decel="100000" fill="hold"/>
                                        <p:tgtEl>
                                          <p:spTgt spid="8"/>
                                        </p:tgtEl>
                                        <p:attrNameLst>
                                          <p:attrName>ppt_y</p:attrName>
                                        </p:attrNameLst>
                                      </p:cBhvr>
                                      <p:tavLst>
                                        <p:tav tm="0">
                                          <p:val>
                                            <p:strVal val="#ppt_y+1"/>
                                          </p:val>
                                        </p:tav>
                                        <p:tav tm="100000">
                                          <p:val>
                                            <p:strVal val="#ppt_y-.03"/>
                                          </p:val>
                                        </p:tav>
                                      </p:tavLst>
                                    </p:anim>
                                    <p:anim calcmode="lin" valueType="num">
                                      <p:cBhvr>
                                        <p:cTn id="18" dur="1" accel="100000" fill="hold">
                                          <p:stCondLst>
                                            <p:cond delay="749"/>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childTnLst>
                          </p:cTn>
                        </p:par>
                        <p:par>
                          <p:cTn id="24" fill="hold">
                            <p:stCondLst>
                              <p:cond delay="75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75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anim calcmode="lin" valueType="num">
                                      <p:cBhvr>
                                        <p:cTn id="33" dur="750" fill="hold"/>
                                        <p:tgtEl>
                                          <p:spTgt spid="9"/>
                                        </p:tgtEl>
                                        <p:attrNameLst>
                                          <p:attrName>ppt_x</p:attrName>
                                        </p:attrNameLst>
                                      </p:cBhvr>
                                      <p:tavLst>
                                        <p:tav tm="0">
                                          <p:val>
                                            <p:strVal val="#ppt_x"/>
                                          </p:val>
                                        </p:tav>
                                        <p:tav tm="100000">
                                          <p:val>
                                            <p:strVal val="#ppt_x"/>
                                          </p:val>
                                        </p:tav>
                                      </p:tavLst>
                                    </p:anim>
                                    <p:anim calcmode="lin" valueType="num">
                                      <p:cBhvr>
                                        <p:cTn id="34" dur="675" decel="100000" fill="hold"/>
                                        <p:tgtEl>
                                          <p:spTgt spid="9"/>
                                        </p:tgtEl>
                                        <p:attrNameLst>
                                          <p:attrName>ppt_y</p:attrName>
                                        </p:attrNameLst>
                                      </p:cBhvr>
                                      <p:tavLst>
                                        <p:tav tm="0">
                                          <p:val>
                                            <p:strVal val="#ppt_y+1"/>
                                          </p:val>
                                        </p:tav>
                                        <p:tav tm="100000">
                                          <p:val>
                                            <p:strVal val="#ppt_y-.03"/>
                                          </p:val>
                                        </p:tav>
                                      </p:tavLst>
                                    </p:anim>
                                    <p:anim calcmode="lin" valueType="num">
                                      <p:cBhvr>
                                        <p:cTn id="35" dur="1" accel="100000" fill="hold">
                                          <p:stCondLst>
                                            <p:cond delay="749"/>
                                          </p:stCondLst>
                                        </p:cTn>
                                        <p:tgtEl>
                                          <p:spTgt spid="9"/>
                                        </p:tgtEl>
                                        <p:attrNameLst>
                                          <p:attrName>ppt_y</p:attrName>
                                        </p:attrNameLst>
                                      </p:cBhvr>
                                      <p:tavLst>
                                        <p:tav tm="0">
                                          <p:val>
                                            <p:strVal val="#ppt_y-.03"/>
                                          </p:val>
                                        </p:tav>
                                        <p:tav tm="100000">
                                          <p:val>
                                            <p:strVal val="#ppt_y"/>
                                          </p:val>
                                        </p:tav>
                                      </p:tavLst>
                                    </p:anim>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39" dur="750"/>
                                        <p:tgtEl>
                                          <p:spTgt spid="11">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Graphic spid="11" grpId="0">
        <p:bldSub>
          <a:bldChart bld="series"/>
        </p:bldSub>
      </p:bldGraphic>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0" name="Group 10"/>
          <p:cNvGrpSpPr>
            <a:grpSpLocks/>
          </p:cNvGrpSpPr>
          <p:nvPr/>
        </p:nvGrpSpPr>
        <p:grpSpPr bwMode="auto">
          <a:xfrm>
            <a:off x="0" y="0"/>
            <a:ext cx="9602788" cy="6858000"/>
            <a:chOff x="0" y="0"/>
            <a:chExt cx="6049" cy="4320"/>
          </a:xfrm>
        </p:grpSpPr>
        <p:sp>
          <p:nvSpPr>
            <p:cNvPr id="34823" name="Rectangle 11"/>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34824" name="Rectangle 12"/>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34825" name="Freeform 13"/>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34826" name="Freeform 14"/>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34827" name="Freeform 15"/>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100360" name="MMCOA_SectionTitle"/>
          <p:cNvSpPr txBox="1">
            <a:spLocks noChangeArrowheads="1"/>
          </p:cNvSpPr>
          <p:nvPr/>
        </p:nvSpPr>
        <p:spPr bwMode="invGray">
          <a:xfrm>
            <a:off x="460375" y="1095375"/>
            <a:ext cx="8678863"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18000">
                <a:solidFill>
                  <a:srgbClr val="C1E8F1"/>
                </a:solidFill>
              </a:rPr>
              <a:t>STEP 3</a:t>
            </a:r>
          </a:p>
        </p:txBody>
      </p:sp>
      <p:sp>
        <p:nvSpPr>
          <p:cNvPr id="100361" name="MMCOA_SectionTitle"/>
          <p:cNvSpPr txBox="1">
            <a:spLocks noChangeArrowheads="1"/>
          </p:cNvSpPr>
          <p:nvPr/>
        </p:nvSpPr>
        <p:spPr bwMode="invGray">
          <a:xfrm>
            <a:off x="460375" y="4527550"/>
            <a:ext cx="8678863"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8000">
                <a:solidFill>
                  <a:schemeClr val="bg1"/>
                </a:solidFill>
              </a:rPr>
              <a:t>SELECTING YOUR BENEFITS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360"/>
                                        </p:tgtEl>
                                        <p:attrNameLst>
                                          <p:attrName>style.visibility</p:attrName>
                                        </p:attrNameLst>
                                      </p:cBhvr>
                                      <p:to>
                                        <p:strVal val="visible"/>
                                      </p:to>
                                    </p:set>
                                    <p:animEffect transition="in" filter="fade">
                                      <p:cBhvr>
                                        <p:cTn id="7" dur="500"/>
                                        <p:tgtEl>
                                          <p:spTgt spid="100360"/>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0361"/>
                                        </p:tgtEl>
                                        <p:attrNameLst>
                                          <p:attrName>style.visibility</p:attrName>
                                        </p:attrNameLst>
                                      </p:cBhvr>
                                      <p:to>
                                        <p:strVal val="visible"/>
                                      </p:to>
                                    </p:set>
                                    <p:animEffect transition="in" filter="fade">
                                      <p:cBhvr>
                                        <p:cTn id="10" dur="500"/>
                                        <p:tgtEl>
                                          <p:spTgt spid="100361"/>
                                        </p:tgtEl>
                                      </p:cBhvr>
                                    </p:animEffect>
                                    <p:anim calcmode="lin" valueType="num">
                                      <p:cBhvr>
                                        <p:cTn id="11" dur="500" fill="hold"/>
                                        <p:tgtEl>
                                          <p:spTgt spid="100361"/>
                                        </p:tgtEl>
                                        <p:attrNameLst>
                                          <p:attrName>ppt_x</p:attrName>
                                        </p:attrNameLst>
                                      </p:cBhvr>
                                      <p:tavLst>
                                        <p:tav tm="0">
                                          <p:val>
                                            <p:strVal val="#ppt_x"/>
                                          </p:val>
                                        </p:tav>
                                        <p:tav tm="100000">
                                          <p:val>
                                            <p:strVal val="#ppt_x"/>
                                          </p:val>
                                        </p:tav>
                                      </p:tavLst>
                                    </p:anim>
                                    <p:anim calcmode="lin" valueType="num">
                                      <p:cBhvr>
                                        <p:cTn id="12" dur="450" decel="100000" fill="hold"/>
                                        <p:tgtEl>
                                          <p:spTgt spid="100361"/>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003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p:bldP spid="1003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5" name="Rectangle 3"/>
          <p:cNvSpPr txBox="1">
            <a:spLocks noChangeArrowheads="1"/>
          </p:cNvSpPr>
          <p:nvPr/>
        </p:nvSpPr>
        <p:spPr bwMode="auto">
          <a:xfrm>
            <a:off x="477838" y="404813"/>
            <a:ext cx="8637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83000"/>
              </a:lnSpc>
            </a:pPr>
            <a:r>
              <a:rPr lang="en-GB" sz="2400">
                <a:solidFill>
                  <a:schemeClr val="accent1"/>
                </a:solidFill>
              </a:rPr>
              <a:t>SELECTING YOUR BENEFITS </a:t>
            </a:r>
            <a:br>
              <a:rPr lang="en-GB" sz="2400">
                <a:solidFill>
                  <a:schemeClr val="accent1"/>
                </a:solidFill>
              </a:rPr>
            </a:br>
            <a:r>
              <a:rPr lang="en-GB" sz="2400">
                <a:solidFill>
                  <a:schemeClr val="accent2"/>
                </a:solidFill>
              </a:rPr>
              <a:t>WHEN YOU RETIRE</a:t>
            </a:r>
          </a:p>
        </p:txBody>
      </p:sp>
      <p:sp>
        <p:nvSpPr>
          <p:cNvPr id="35864" name="Rectangle 3"/>
          <p:cNvSpPr txBox="1">
            <a:spLocks noChangeArrowheads="1"/>
          </p:cNvSpPr>
          <p:nvPr/>
        </p:nvSpPr>
        <p:spPr bwMode="auto">
          <a:xfrm>
            <a:off x="477838" y="1268413"/>
            <a:ext cx="86375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03200" indent="-2032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spcBef>
                <a:spcPct val="60000"/>
              </a:spcBef>
              <a:buFontTx/>
              <a:buChar char="•"/>
            </a:pPr>
            <a:r>
              <a:rPr lang="en-IE" sz="2400" dirty="0">
                <a:solidFill>
                  <a:schemeClr val="accent1"/>
                </a:solidFill>
              </a:rPr>
              <a:t>Use the value of your Accumulated AVCs to fund a combination of benefit options, where applicable</a:t>
            </a:r>
            <a:r>
              <a:rPr lang="en-IE" sz="2400" dirty="0" smtClean="0">
                <a:solidFill>
                  <a:schemeClr val="accent1"/>
                </a:solidFill>
              </a:rPr>
              <a:t>:</a:t>
            </a:r>
          </a:p>
          <a:p>
            <a:pPr algn="l" eaLnBrk="1" hangingPunct="1">
              <a:spcBef>
                <a:spcPct val="60000"/>
              </a:spcBef>
              <a:buFontTx/>
              <a:buChar char="•"/>
            </a:pPr>
            <a:r>
              <a:rPr lang="en-IE" sz="2400" dirty="0" smtClean="0">
                <a:solidFill>
                  <a:schemeClr val="accent2"/>
                </a:solidFill>
              </a:rPr>
              <a:t>Additional Tax Free Cash Lump Sum*</a:t>
            </a:r>
          </a:p>
          <a:p>
            <a:pPr algn="l" eaLnBrk="1" hangingPunct="1">
              <a:spcBef>
                <a:spcPct val="60000"/>
              </a:spcBef>
              <a:buFontTx/>
              <a:buChar char="•"/>
            </a:pPr>
            <a:endParaRPr lang="en-IE" sz="2400" dirty="0">
              <a:solidFill>
                <a:schemeClr val="accent1"/>
              </a:solidFill>
            </a:endParaRPr>
          </a:p>
          <a:p>
            <a:pPr algn="l" eaLnBrk="1" hangingPunct="1">
              <a:spcBef>
                <a:spcPct val="60000"/>
              </a:spcBef>
              <a:buFontTx/>
              <a:buChar char="•"/>
            </a:pPr>
            <a:r>
              <a:rPr lang="en-IE" sz="2400" dirty="0" smtClean="0">
                <a:solidFill>
                  <a:schemeClr val="accent2"/>
                </a:solidFill>
              </a:rPr>
              <a:t>Additional tax free Cash Lump Sum* + Enhanced retirement Income</a:t>
            </a:r>
          </a:p>
          <a:p>
            <a:pPr algn="l" eaLnBrk="1" hangingPunct="1">
              <a:spcBef>
                <a:spcPct val="60000"/>
              </a:spcBef>
              <a:buFontTx/>
              <a:buChar char="•"/>
            </a:pPr>
            <a:endParaRPr lang="en-IE" sz="2400" dirty="0">
              <a:solidFill>
                <a:schemeClr val="accent1"/>
              </a:solidFill>
            </a:endParaRPr>
          </a:p>
          <a:p>
            <a:pPr algn="l" eaLnBrk="1" hangingPunct="1">
              <a:spcBef>
                <a:spcPct val="60000"/>
              </a:spcBef>
              <a:buFontTx/>
              <a:buChar char="•"/>
            </a:pPr>
            <a:r>
              <a:rPr lang="en-IE" sz="2400" dirty="0" smtClean="0">
                <a:solidFill>
                  <a:schemeClr val="accent2"/>
                </a:solidFill>
              </a:rPr>
              <a:t>Additional Tax Free Cash Lump Sum* + Balance invested in an Approved Retirement Fund </a:t>
            </a:r>
          </a:p>
          <a:p>
            <a:pPr marL="0" indent="0" algn="l" eaLnBrk="1" hangingPunct="1">
              <a:spcBef>
                <a:spcPct val="60000"/>
              </a:spcBef>
            </a:pPr>
            <a:r>
              <a:rPr lang="en-GB" sz="2400" dirty="0" smtClean="0">
                <a:solidFill>
                  <a:schemeClr val="accent2"/>
                </a:solidFill>
              </a:rPr>
              <a:t>* </a:t>
            </a:r>
            <a:r>
              <a:rPr lang="en-GB" sz="1400" dirty="0" smtClean="0"/>
              <a:t>Up to maximum revenue limits allowable</a:t>
            </a:r>
            <a:endParaRPr lang="en-IE" sz="2400" dirty="0">
              <a:solidFill>
                <a:schemeClr val="accent2"/>
              </a:solidFill>
            </a:endParaRPr>
          </a:p>
        </p:txBody>
      </p:sp>
    </p:spTree>
    <p:extLst>
      <p:ext uri="{BB962C8B-B14F-4D97-AF65-F5344CB8AC3E}">
        <p14:creationId xmlns:p14="http://schemas.microsoft.com/office/powerpoint/2010/main" val="33208593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GB" smtClean="0"/>
              <a:t>WHAT WE’LL COVER TODAY</a:t>
            </a:r>
          </a:p>
        </p:txBody>
      </p:sp>
      <p:sp>
        <p:nvSpPr>
          <p:cNvPr id="5125" name="Rectangle 3"/>
          <p:cNvSpPr>
            <a:spLocks noGrp="1" noChangeArrowheads="1"/>
          </p:cNvSpPr>
          <p:nvPr>
            <p:ph type="body" idx="1"/>
          </p:nvPr>
        </p:nvSpPr>
        <p:spPr/>
        <p:txBody>
          <a:bodyPr/>
          <a:lstStyle/>
          <a:p>
            <a:pPr eaLnBrk="1" hangingPunct="1"/>
            <a:r>
              <a:rPr lang="en-US" smtClean="0"/>
              <a:t>How do the Plans work?</a:t>
            </a:r>
            <a:endParaRPr lang="en-GB" smtClean="0"/>
          </a:p>
          <a:p>
            <a:pPr eaLnBrk="1" hangingPunct="1"/>
            <a:r>
              <a:rPr lang="en-GB" smtClean="0"/>
              <a:t>Why should you consider making AVCs?</a:t>
            </a:r>
          </a:p>
          <a:p>
            <a:pPr eaLnBrk="1" hangingPunct="1"/>
            <a:r>
              <a:rPr lang="en-GB" smtClean="0"/>
              <a:t>What are your benefits from the AVC Plan? </a:t>
            </a:r>
          </a:p>
          <a:p>
            <a:pPr eaLnBrk="1" hangingPunct="1"/>
            <a:r>
              <a:rPr lang="en-GB" smtClean="0"/>
              <a:t>Do you need to make investment decisions?</a:t>
            </a:r>
          </a:p>
          <a:p>
            <a:pPr eaLnBrk="1" hangingPunct="1"/>
            <a:r>
              <a:rPr lang="en-GB" smtClean="0"/>
              <a:t>How can we help you make the right decisions?</a:t>
            </a:r>
          </a:p>
        </p:txBody>
      </p:sp>
      <p:grpSp>
        <p:nvGrpSpPr>
          <p:cNvPr id="20496" name="Group 16"/>
          <p:cNvGrpSpPr>
            <a:grpSpLocks/>
          </p:cNvGrpSpPr>
          <p:nvPr/>
        </p:nvGrpSpPr>
        <p:grpSpPr bwMode="auto">
          <a:xfrm>
            <a:off x="454025" y="4513263"/>
            <a:ext cx="8682038" cy="1757362"/>
            <a:chOff x="287" y="2885"/>
            <a:chExt cx="5469" cy="1107"/>
          </a:xfrm>
        </p:grpSpPr>
        <p:sp>
          <p:nvSpPr>
            <p:cNvPr id="5127" name="Rectangle 4"/>
            <p:cNvSpPr>
              <a:spLocks noChangeArrowheads="1"/>
            </p:cNvSpPr>
            <p:nvPr/>
          </p:nvSpPr>
          <p:spPr bwMode="auto">
            <a:xfrm>
              <a:off x="287" y="2885"/>
              <a:ext cx="5468" cy="1107"/>
            </a:xfrm>
            <a:prstGeom prst="rect">
              <a:avLst/>
            </a:prstGeom>
            <a:solidFill>
              <a:schemeClr val="bg1"/>
            </a:solidFill>
            <a:ln w="19050"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864000" rIns="144000" bIns="144000">
              <a:spAutoFit/>
            </a:bodyPr>
            <a:lstStyle/>
            <a:p>
              <a:pPr algn="l" eaLnBrk="0" hangingPunct="0">
                <a:lnSpc>
                  <a:spcPct val="100000"/>
                </a:lnSpc>
                <a:spcBef>
                  <a:spcPct val="20000"/>
                </a:spcBef>
              </a:pPr>
              <a:r>
                <a:rPr lang="en-GB" sz="2400">
                  <a:solidFill>
                    <a:schemeClr val="accent1"/>
                  </a:solidFill>
                </a:rPr>
                <a:t>This presentation does </a:t>
              </a:r>
              <a:r>
                <a:rPr lang="en-GB" sz="2400">
                  <a:solidFill>
                    <a:schemeClr val="accent1"/>
                  </a:solidFill>
                  <a:latin typeface="Arial Black" pitchFamily="34" charset="0"/>
                </a:rPr>
                <a:t>not</a:t>
              </a:r>
              <a:r>
                <a:rPr lang="en-GB" sz="2400">
                  <a:solidFill>
                    <a:schemeClr val="accent1"/>
                  </a:solidFill>
                </a:rPr>
                <a:t> provide you with personal financial advice in relation to your investment choices</a:t>
              </a:r>
            </a:p>
          </p:txBody>
        </p:sp>
        <p:grpSp>
          <p:nvGrpSpPr>
            <p:cNvPr id="5128" name="Group 15"/>
            <p:cNvGrpSpPr>
              <a:grpSpLocks/>
            </p:cNvGrpSpPr>
            <p:nvPr/>
          </p:nvGrpSpPr>
          <p:grpSpPr bwMode="auto">
            <a:xfrm>
              <a:off x="288" y="2885"/>
              <a:ext cx="5468" cy="454"/>
              <a:chOff x="288" y="2885"/>
              <a:chExt cx="5468" cy="454"/>
            </a:xfrm>
          </p:grpSpPr>
          <p:sp>
            <p:nvSpPr>
              <p:cNvPr id="5129" name="Rectangle 6"/>
              <p:cNvSpPr>
                <a:spLocks noChangeArrowheads="1"/>
              </p:cNvSpPr>
              <p:nvPr/>
            </p:nvSpPr>
            <p:spPr bwMode="auto">
              <a:xfrm>
                <a:off x="288" y="2885"/>
                <a:ext cx="5467" cy="453"/>
              </a:xfrm>
              <a:prstGeom prst="rect">
                <a:avLst/>
              </a:prstGeom>
              <a:solidFill>
                <a:schemeClr val="hlink"/>
              </a:solidFill>
              <a:ln w="190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rIns="144000" bIns="216000"/>
              <a:lstStyle/>
              <a:p>
                <a:pPr algn="l" eaLnBrk="0" hangingPunct="0">
                  <a:lnSpc>
                    <a:spcPct val="100000"/>
                  </a:lnSpc>
                  <a:spcBef>
                    <a:spcPct val="20000"/>
                  </a:spcBef>
                </a:pPr>
                <a:r>
                  <a:rPr lang="en-GB" sz="2400">
                    <a:solidFill>
                      <a:schemeClr val="bg1"/>
                    </a:solidFill>
                  </a:rPr>
                  <a:t>PLEASE NOTE!</a:t>
                </a:r>
              </a:p>
            </p:txBody>
          </p:sp>
          <p:sp>
            <p:nvSpPr>
              <p:cNvPr id="5130" name="AutoShape 5"/>
              <p:cNvSpPr>
                <a:spLocks noChangeArrowheads="1"/>
              </p:cNvSpPr>
              <p:nvPr/>
            </p:nvSpPr>
            <p:spPr bwMode="gray">
              <a:xfrm flipH="1">
                <a:off x="327" y="3248"/>
                <a:ext cx="5429" cy="91"/>
              </a:xfrm>
              <a:prstGeom prst="rtTriangle">
                <a:avLst/>
              </a:prstGeom>
              <a:solidFill>
                <a:schemeClr val="folHlink"/>
              </a:solidFill>
              <a:ln w="19050"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fade">
                                      <p:cBhvr>
                                        <p:cTn id="7" dur="500"/>
                                        <p:tgtEl>
                                          <p:spTgt spid="20496"/>
                                        </p:tgtEl>
                                      </p:cBhvr>
                                    </p:animEffect>
                                    <p:anim calcmode="lin" valueType="num">
                                      <p:cBhvr>
                                        <p:cTn id="8" dur="500" fill="hold"/>
                                        <p:tgtEl>
                                          <p:spTgt spid="20496"/>
                                        </p:tgtEl>
                                        <p:attrNameLst>
                                          <p:attrName>ppt_x</p:attrName>
                                        </p:attrNameLst>
                                      </p:cBhvr>
                                      <p:tavLst>
                                        <p:tav tm="0">
                                          <p:val>
                                            <p:strVal val="#ppt_x"/>
                                          </p:val>
                                        </p:tav>
                                        <p:tav tm="100000">
                                          <p:val>
                                            <p:strVal val="#ppt_x"/>
                                          </p:val>
                                        </p:tav>
                                      </p:tavLst>
                                    </p:anim>
                                    <p:anim calcmode="lin" valueType="num">
                                      <p:cBhvr>
                                        <p:cTn id="9" dur="450" decel="100000" fill="hold"/>
                                        <p:tgtEl>
                                          <p:spTgt spid="2049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049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2"/>
          <p:cNvSpPr>
            <a:spLocks noChangeArrowheads="1"/>
          </p:cNvSpPr>
          <p:nvPr/>
        </p:nvSpPr>
        <p:spPr bwMode="gray">
          <a:xfrm>
            <a:off x="1417638" y="5732463"/>
            <a:ext cx="2252662" cy="568325"/>
          </a:xfrm>
          <a:prstGeom prst="rect">
            <a:avLst/>
          </a:prstGeom>
          <a:solidFill>
            <a:schemeClr val="accent2">
              <a:lumMod val="50000"/>
            </a:schemeClr>
          </a:solidFill>
          <a:ln>
            <a:noFill/>
          </a:ln>
          <a:effectLst/>
        </p:spPr>
        <p:txBody>
          <a:bodyPr lIns="0" tIns="0" rIns="0" bIns="0" anchor="ctr"/>
          <a:lstStyle/>
          <a:p>
            <a:pPr>
              <a:defRPr/>
            </a:pPr>
            <a:endParaRPr lang="en-GB" sz="1800" dirty="0">
              <a:solidFill>
                <a:schemeClr val="bg1"/>
              </a:solidFill>
              <a:ea typeface="+mn-ea"/>
            </a:endParaRPr>
          </a:p>
        </p:txBody>
      </p:sp>
      <p:sp>
        <p:nvSpPr>
          <p:cNvPr id="9" name="Rectangle 32"/>
          <p:cNvSpPr>
            <a:spLocks noChangeArrowheads="1"/>
          </p:cNvSpPr>
          <p:nvPr/>
        </p:nvSpPr>
        <p:spPr bwMode="gray">
          <a:xfrm>
            <a:off x="480914" y="4140696"/>
            <a:ext cx="720080" cy="1440160"/>
          </a:xfrm>
          <a:prstGeom prst="rect">
            <a:avLst/>
          </a:prstGeom>
          <a:solidFill>
            <a:schemeClr val="accent6"/>
          </a:solidFill>
          <a:ln>
            <a:noFill/>
          </a:ln>
          <a:effectLst/>
        </p:spPr>
        <p:txBody>
          <a:bodyPr vert="vert270" lIns="0" tIns="0" rIns="0" bIns="0" anchor="ctr"/>
          <a:lstStyle/>
          <a:p>
            <a:pPr>
              <a:defRPr/>
            </a:pPr>
            <a:r>
              <a:rPr lang="en-GB" sz="1800" dirty="0">
                <a:solidFill>
                  <a:schemeClr val="bg1"/>
                </a:solidFill>
                <a:ea typeface="+mn-ea"/>
              </a:rPr>
              <a:t>MAIN PLAN </a:t>
            </a:r>
          </a:p>
        </p:txBody>
      </p:sp>
      <p:sp>
        <p:nvSpPr>
          <p:cNvPr id="10" name="Rectangle 32"/>
          <p:cNvSpPr>
            <a:spLocks noChangeArrowheads="1"/>
          </p:cNvSpPr>
          <p:nvPr/>
        </p:nvSpPr>
        <p:spPr bwMode="gray">
          <a:xfrm>
            <a:off x="480914" y="2561050"/>
            <a:ext cx="720080" cy="1440160"/>
          </a:xfrm>
          <a:prstGeom prst="rect">
            <a:avLst/>
          </a:prstGeom>
          <a:solidFill>
            <a:schemeClr val="accent1"/>
          </a:solidFill>
          <a:ln>
            <a:noFill/>
          </a:ln>
          <a:effectLst/>
        </p:spPr>
        <p:txBody>
          <a:bodyPr vert="vert270" lIns="0" tIns="0" rIns="0" bIns="0" anchor="ctr"/>
          <a:lstStyle/>
          <a:p>
            <a:pPr>
              <a:defRPr/>
            </a:pPr>
            <a:r>
              <a:rPr lang="en-GB" sz="1800" dirty="0">
                <a:solidFill>
                  <a:schemeClr val="bg1"/>
                </a:solidFill>
                <a:ea typeface="+mn-ea"/>
              </a:rPr>
              <a:t>AVC PLAN</a:t>
            </a:r>
          </a:p>
        </p:txBody>
      </p:sp>
      <p:sp>
        <p:nvSpPr>
          <p:cNvPr id="18" name="Rectangle 32"/>
          <p:cNvSpPr>
            <a:spLocks noChangeArrowheads="1"/>
          </p:cNvSpPr>
          <p:nvPr/>
        </p:nvSpPr>
        <p:spPr bwMode="gray">
          <a:xfrm>
            <a:off x="1501775" y="5732463"/>
            <a:ext cx="7615238" cy="568325"/>
          </a:xfrm>
          <a:prstGeom prst="rect">
            <a:avLst/>
          </a:prstGeom>
          <a:solidFill>
            <a:schemeClr val="accent2">
              <a:lumMod val="50000"/>
            </a:schemeClr>
          </a:solidFill>
          <a:ln>
            <a:noFill/>
          </a:ln>
          <a:effectLst/>
        </p:spPr>
        <p:txBody>
          <a:bodyPr lIns="0" tIns="0" rIns="0" bIns="0" anchor="ctr"/>
          <a:lstStyle/>
          <a:p>
            <a:pPr>
              <a:defRPr/>
            </a:pPr>
            <a:r>
              <a:rPr lang="en-US" sz="1800" dirty="0" smtClean="0">
                <a:solidFill>
                  <a:schemeClr val="bg1"/>
                </a:solidFill>
                <a:ea typeface="+mn-ea"/>
              </a:rPr>
              <a:t>RETIREMENT BENEFIT OPTIONS </a:t>
            </a:r>
            <a:endParaRPr lang="en-GB" sz="1800" dirty="0">
              <a:solidFill>
                <a:schemeClr val="bg1"/>
              </a:solidFill>
              <a:ea typeface="+mn-ea"/>
            </a:endParaRPr>
          </a:p>
        </p:txBody>
      </p:sp>
      <p:sp>
        <p:nvSpPr>
          <p:cNvPr id="35849" name="Rectangle 32"/>
          <p:cNvSpPr>
            <a:spLocks noChangeArrowheads="1"/>
          </p:cNvSpPr>
          <p:nvPr/>
        </p:nvSpPr>
        <p:spPr bwMode="gray">
          <a:xfrm>
            <a:off x="6423025" y="4149724"/>
            <a:ext cx="2693988" cy="1439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dirty="0">
                <a:solidFill>
                  <a:schemeClr val="bg1"/>
                </a:solidFill>
              </a:rPr>
              <a:t>CASH LUMP SUM</a:t>
            </a:r>
          </a:p>
        </p:txBody>
      </p:sp>
      <p:sp>
        <p:nvSpPr>
          <p:cNvPr id="6" name="Rectangle 32"/>
          <p:cNvSpPr>
            <a:spLocks noChangeArrowheads="1"/>
          </p:cNvSpPr>
          <p:nvPr/>
        </p:nvSpPr>
        <p:spPr bwMode="gray">
          <a:xfrm>
            <a:off x="6423025" y="5543868"/>
            <a:ext cx="2693988" cy="45719"/>
          </a:xfrm>
          <a:prstGeom prst="rect">
            <a:avLst/>
          </a:prstGeom>
          <a:solidFill>
            <a:schemeClr val="accent6"/>
          </a:solidFill>
          <a:ln>
            <a:noFill/>
          </a:ln>
          <a:effectLst/>
        </p:spPr>
        <p:txBody>
          <a:bodyPr lIns="108000" tIns="0" rIns="108000" bIns="0" anchor="ctr"/>
          <a:lstStyle/>
          <a:p>
            <a:pPr>
              <a:defRPr/>
            </a:pPr>
            <a:endParaRPr lang="en-GB" sz="1800" dirty="0">
              <a:solidFill>
                <a:schemeClr val="bg1"/>
              </a:solidFill>
              <a:ea typeface="+mn-ea"/>
            </a:endParaRPr>
          </a:p>
        </p:txBody>
      </p:sp>
      <p:sp>
        <p:nvSpPr>
          <p:cNvPr id="23" name="Rectangle 32"/>
          <p:cNvSpPr>
            <a:spLocks noChangeArrowheads="1"/>
          </p:cNvSpPr>
          <p:nvPr/>
        </p:nvSpPr>
        <p:spPr bwMode="gray">
          <a:xfrm>
            <a:off x="7316788" y="2557463"/>
            <a:ext cx="1800225" cy="901700"/>
          </a:xfrm>
          <a:prstGeom prst="rect">
            <a:avLst/>
          </a:prstGeom>
          <a:solidFill>
            <a:schemeClr val="accent6">
              <a:lumMod val="50000"/>
            </a:schemeClr>
          </a:solidFill>
          <a:ln>
            <a:noFill/>
          </a:ln>
          <a:effectLst/>
        </p:spPr>
        <p:txBody>
          <a:bodyPr lIns="108000" tIns="0" rIns="108000" bIns="0" anchor="ctr"/>
          <a:lstStyle/>
          <a:p>
            <a:pPr>
              <a:defRPr/>
            </a:pPr>
            <a:r>
              <a:rPr lang="en-US" sz="1800" b="1" dirty="0">
                <a:solidFill>
                  <a:schemeClr val="bg1"/>
                </a:solidFill>
                <a:ea typeface="+mn-ea"/>
              </a:rPr>
              <a:t>ARF / AMRF</a:t>
            </a:r>
            <a:endParaRPr lang="en-GB" sz="1800" dirty="0">
              <a:solidFill>
                <a:schemeClr val="bg1"/>
              </a:solidFill>
              <a:ea typeface="+mn-ea"/>
            </a:endParaRPr>
          </a:p>
        </p:txBody>
      </p:sp>
      <p:sp>
        <p:nvSpPr>
          <p:cNvPr id="35852" name="Rectangle 32"/>
          <p:cNvSpPr>
            <a:spLocks noChangeArrowheads="1"/>
          </p:cNvSpPr>
          <p:nvPr/>
        </p:nvSpPr>
        <p:spPr bwMode="gray">
          <a:xfrm>
            <a:off x="7316788" y="3462338"/>
            <a:ext cx="1800225" cy="5381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CASH LUMP SUM</a:t>
            </a:r>
          </a:p>
        </p:txBody>
      </p:sp>
      <p:sp>
        <p:nvSpPr>
          <p:cNvPr id="35853" name="Isosceles Triangle 24"/>
          <p:cNvSpPr>
            <a:spLocks noChangeArrowheads="1"/>
          </p:cNvSpPr>
          <p:nvPr/>
        </p:nvSpPr>
        <p:spPr bwMode="auto">
          <a:xfrm rot="5400000">
            <a:off x="4409279" y="3076633"/>
            <a:ext cx="1439863" cy="360365"/>
          </a:xfrm>
          <a:prstGeom prst="triangle">
            <a:avLst>
              <a:gd name="adj" fmla="val 491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35855" name="Rectangle 3"/>
          <p:cNvSpPr txBox="1">
            <a:spLocks noChangeArrowheads="1"/>
          </p:cNvSpPr>
          <p:nvPr/>
        </p:nvSpPr>
        <p:spPr bwMode="auto">
          <a:xfrm>
            <a:off x="477838" y="404813"/>
            <a:ext cx="8637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83000"/>
              </a:lnSpc>
            </a:pPr>
            <a:r>
              <a:rPr lang="en-GB" sz="2400">
                <a:solidFill>
                  <a:schemeClr val="accent1"/>
                </a:solidFill>
              </a:rPr>
              <a:t>SELECTING YOUR BENEFITS </a:t>
            </a:r>
            <a:br>
              <a:rPr lang="en-GB" sz="2400">
                <a:solidFill>
                  <a:schemeClr val="accent1"/>
                </a:solidFill>
              </a:rPr>
            </a:br>
            <a:r>
              <a:rPr lang="en-GB" sz="2400">
                <a:solidFill>
                  <a:schemeClr val="accent2"/>
                </a:solidFill>
              </a:rPr>
              <a:t>WHEN YOU RETIRE</a:t>
            </a:r>
          </a:p>
        </p:txBody>
      </p:sp>
      <p:grpSp>
        <p:nvGrpSpPr>
          <p:cNvPr id="35856" name="Group 39"/>
          <p:cNvGrpSpPr>
            <a:grpSpLocks/>
          </p:cNvGrpSpPr>
          <p:nvPr/>
        </p:nvGrpSpPr>
        <p:grpSpPr bwMode="auto">
          <a:xfrm rot="5400000">
            <a:off x="1616613" y="2517439"/>
            <a:ext cx="1423111" cy="1544433"/>
            <a:chOff x="1500711" y="2338466"/>
            <a:chExt cx="3290354" cy="1662746"/>
          </a:xfrm>
        </p:grpSpPr>
        <p:sp>
          <p:nvSpPr>
            <p:cNvPr id="16" name="Rectangle 32"/>
            <p:cNvSpPr>
              <a:spLocks noChangeArrowheads="1"/>
            </p:cNvSpPr>
            <p:nvPr/>
          </p:nvSpPr>
          <p:spPr bwMode="gray">
            <a:xfrm>
              <a:off x="3138122" y="3118378"/>
              <a:ext cx="36126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12" name="Rectangle 32"/>
            <p:cNvSpPr>
              <a:spLocks noChangeArrowheads="1"/>
            </p:cNvSpPr>
            <p:nvPr/>
          </p:nvSpPr>
          <p:spPr bwMode="gray">
            <a:xfrm>
              <a:off x="1597647" y="3493106"/>
              <a:ext cx="18063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nvGrpSpPr>
            <p:cNvPr id="35867" name="Group 32"/>
            <p:cNvGrpSpPr>
              <a:grpSpLocks/>
            </p:cNvGrpSpPr>
            <p:nvPr/>
          </p:nvGrpSpPr>
          <p:grpSpPr bwMode="auto">
            <a:xfrm>
              <a:off x="2278162" y="3212976"/>
              <a:ext cx="360040" cy="788234"/>
              <a:chOff x="2278162" y="3212976"/>
              <a:chExt cx="360040" cy="788234"/>
            </a:xfrm>
          </p:grpSpPr>
          <p:sp>
            <p:nvSpPr>
              <p:cNvPr id="14" name="Rectangle 32"/>
              <p:cNvSpPr>
                <a:spLocks noChangeArrowheads="1"/>
              </p:cNvSpPr>
              <p:nvPr/>
            </p:nvSpPr>
            <p:spPr bwMode="gray">
              <a:xfrm>
                <a:off x="2279274" y="3281924"/>
                <a:ext cx="357855" cy="71928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1" name="Rectangle 32"/>
              <p:cNvSpPr>
                <a:spLocks noChangeArrowheads="1"/>
              </p:cNvSpPr>
              <p:nvPr/>
            </p:nvSpPr>
            <p:spPr bwMode="gray">
              <a:xfrm>
                <a:off x="2279274" y="3213647"/>
                <a:ext cx="357855" cy="68277"/>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8" name="Group 28"/>
            <p:cNvGrpSpPr>
              <a:grpSpLocks/>
            </p:cNvGrpSpPr>
            <p:nvPr/>
          </p:nvGrpSpPr>
          <p:grpSpPr bwMode="auto">
            <a:xfrm>
              <a:off x="2708734" y="3119111"/>
              <a:ext cx="360040" cy="882099"/>
              <a:chOff x="2708734" y="3119111"/>
              <a:chExt cx="360040" cy="882099"/>
            </a:xfrm>
          </p:grpSpPr>
          <p:sp>
            <p:nvSpPr>
              <p:cNvPr id="15" name="Rectangle 32"/>
              <p:cNvSpPr>
                <a:spLocks noChangeArrowheads="1"/>
              </p:cNvSpPr>
              <p:nvPr/>
            </p:nvSpPr>
            <p:spPr bwMode="gray">
              <a:xfrm>
                <a:off x="2708698" y="3212060"/>
                <a:ext cx="361262" cy="78915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2" name="Rectangle 32"/>
              <p:cNvSpPr>
                <a:spLocks noChangeArrowheads="1"/>
              </p:cNvSpPr>
              <p:nvPr/>
            </p:nvSpPr>
            <p:spPr bwMode="gray">
              <a:xfrm>
                <a:off x="2708698" y="3118378"/>
                <a:ext cx="361262" cy="9368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9" name="Group 18"/>
            <p:cNvGrpSpPr>
              <a:grpSpLocks/>
            </p:cNvGrpSpPr>
            <p:nvPr/>
          </p:nvGrpSpPr>
          <p:grpSpPr bwMode="auto">
            <a:xfrm>
              <a:off x="3569878" y="3025247"/>
              <a:ext cx="360040" cy="975963"/>
              <a:chOff x="3569878" y="3025247"/>
              <a:chExt cx="360040" cy="975963"/>
            </a:xfrm>
          </p:grpSpPr>
          <p:sp>
            <p:nvSpPr>
              <p:cNvPr id="17" name="Rectangle 32"/>
              <p:cNvSpPr>
                <a:spLocks noChangeArrowheads="1"/>
              </p:cNvSpPr>
              <p:nvPr/>
            </p:nvSpPr>
            <p:spPr bwMode="gray">
              <a:xfrm>
                <a:off x="3570956" y="3118378"/>
                <a:ext cx="35785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4" name="Rectangle 32"/>
              <p:cNvSpPr>
                <a:spLocks noChangeArrowheads="1"/>
              </p:cNvSpPr>
              <p:nvPr/>
            </p:nvSpPr>
            <p:spPr bwMode="gray">
              <a:xfrm>
                <a:off x="3570956" y="3024697"/>
                <a:ext cx="357852" cy="93681"/>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0" name="Group 7"/>
            <p:cNvGrpSpPr>
              <a:grpSpLocks/>
            </p:cNvGrpSpPr>
            <p:nvPr/>
          </p:nvGrpSpPr>
          <p:grpSpPr bwMode="auto">
            <a:xfrm>
              <a:off x="4000450" y="2852937"/>
              <a:ext cx="360040" cy="1148273"/>
              <a:chOff x="4000450" y="2852937"/>
              <a:chExt cx="360040" cy="1148273"/>
            </a:xfrm>
          </p:grpSpPr>
          <p:sp>
            <p:nvSpPr>
              <p:cNvPr id="20" name="Rectangle 32"/>
              <p:cNvSpPr>
                <a:spLocks noChangeArrowheads="1"/>
              </p:cNvSpPr>
              <p:nvPr/>
            </p:nvSpPr>
            <p:spPr bwMode="gray">
              <a:xfrm>
                <a:off x="4000379" y="3024696"/>
                <a:ext cx="361262" cy="976514"/>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5" name="Rectangle 32"/>
              <p:cNvSpPr>
                <a:spLocks noChangeArrowheads="1"/>
              </p:cNvSpPr>
              <p:nvPr/>
            </p:nvSpPr>
            <p:spPr bwMode="gray">
              <a:xfrm>
                <a:off x="4000379" y="2853211"/>
                <a:ext cx="361262" cy="17148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1" name="Group 3"/>
            <p:cNvGrpSpPr>
              <a:grpSpLocks/>
            </p:cNvGrpSpPr>
            <p:nvPr/>
          </p:nvGrpSpPr>
          <p:grpSpPr bwMode="auto">
            <a:xfrm>
              <a:off x="1500711" y="2338466"/>
              <a:ext cx="3290354" cy="1662746"/>
              <a:chOff x="1500711" y="2338466"/>
              <a:chExt cx="3290354" cy="1662746"/>
            </a:xfrm>
          </p:grpSpPr>
          <p:sp>
            <p:nvSpPr>
              <p:cNvPr id="21" name="Rectangle 32"/>
              <p:cNvSpPr>
                <a:spLocks noChangeArrowheads="1"/>
              </p:cNvSpPr>
              <p:nvPr/>
            </p:nvSpPr>
            <p:spPr bwMode="gray">
              <a:xfrm>
                <a:off x="1500711" y="2338466"/>
                <a:ext cx="3290354" cy="1662746"/>
              </a:xfrm>
              <a:prstGeom prst="rect">
                <a:avLst/>
              </a:prstGeom>
              <a:solidFill>
                <a:schemeClr val="accent1"/>
              </a:solidFill>
              <a:ln>
                <a:noFill/>
              </a:ln>
              <a:effectLst/>
            </p:spPr>
            <p:txBody>
              <a:bodyPr vert="vert270" lIns="0" tIns="0" rIns="0" bIns="0" anchor="ctr"/>
              <a:lstStyle/>
              <a:p>
                <a:pPr>
                  <a:defRPr/>
                </a:pPr>
                <a:r>
                  <a:rPr lang="en-GB" sz="1800" dirty="0" smtClean="0">
                    <a:solidFill>
                      <a:schemeClr val="bg1"/>
                    </a:solidFill>
                    <a:ea typeface="+mn-ea"/>
                  </a:rPr>
                  <a:t>AVC</a:t>
                </a:r>
              </a:p>
              <a:p>
                <a:pPr>
                  <a:defRPr/>
                </a:pPr>
                <a:r>
                  <a:rPr lang="en-GB" sz="1800" dirty="0" smtClean="0">
                    <a:solidFill>
                      <a:schemeClr val="bg1"/>
                    </a:solidFill>
                    <a:ea typeface="+mn-ea"/>
                  </a:rPr>
                  <a:t>ACCOUNT </a:t>
                </a:r>
              </a:p>
              <a:p>
                <a:pPr>
                  <a:defRPr/>
                </a:pPr>
                <a:r>
                  <a:rPr lang="en-GB" sz="1800" dirty="0" smtClean="0">
                    <a:solidFill>
                      <a:schemeClr val="bg1"/>
                    </a:solidFill>
                    <a:ea typeface="+mn-ea"/>
                  </a:rPr>
                  <a:t>VALUE</a:t>
                </a:r>
                <a:endParaRPr lang="en-GB" sz="1800" dirty="0">
                  <a:solidFill>
                    <a:schemeClr val="bg1"/>
                  </a:solidFill>
                  <a:ea typeface="+mn-ea"/>
                </a:endParaRPr>
              </a:p>
            </p:txBody>
          </p:sp>
          <p:sp>
            <p:nvSpPr>
              <p:cNvPr id="36" name="Rectangle 32"/>
              <p:cNvSpPr>
                <a:spLocks noChangeArrowheads="1"/>
              </p:cNvSpPr>
              <p:nvPr/>
            </p:nvSpPr>
            <p:spPr bwMode="gray">
              <a:xfrm>
                <a:off x="4429803" y="2561051"/>
                <a:ext cx="361262" cy="29216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2" name="Group 36"/>
            <p:cNvGrpSpPr>
              <a:grpSpLocks/>
            </p:cNvGrpSpPr>
            <p:nvPr/>
          </p:nvGrpSpPr>
          <p:grpSpPr bwMode="auto">
            <a:xfrm>
              <a:off x="1847590" y="3281130"/>
              <a:ext cx="360040" cy="720080"/>
              <a:chOff x="1847590" y="3281130"/>
              <a:chExt cx="360040" cy="720080"/>
            </a:xfrm>
          </p:grpSpPr>
          <p:sp>
            <p:nvSpPr>
              <p:cNvPr id="13" name="Rectangle 32"/>
              <p:cNvSpPr>
                <a:spLocks noChangeArrowheads="1"/>
              </p:cNvSpPr>
              <p:nvPr/>
            </p:nvSpPr>
            <p:spPr bwMode="gray">
              <a:xfrm>
                <a:off x="1846441" y="3493105"/>
                <a:ext cx="36126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0" name="Rectangle 32"/>
              <p:cNvSpPr>
                <a:spLocks noChangeArrowheads="1"/>
              </p:cNvSpPr>
              <p:nvPr/>
            </p:nvSpPr>
            <p:spPr bwMode="gray">
              <a:xfrm>
                <a:off x="1846441" y="3270809"/>
                <a:ext cx="361262" cy="22229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sp>
        <p:nvSpPr>
          <p:cNvPr id="52" name="Rectangle 32"/>
          <p:cNvSpPr>
            <a:spLocks noChangeArrowheads="1"/>
          </p:cNvSpPr>
          <p:nvPr/>
        </p:nvSpPr>
        <p:spPr bwMode="gray">
          <a:xfrm>
            <a:off x="1417638" y="4149725"/>
            <a:ext cx="4903787" cy="1439863"/>
          </a:xfrm>
          <a:prstGeom prst="rect">
            <a:avLst/>
          </a:prstGeom>
          <a:solidFill>
            <a:schemeClr val="accent6"/>
          </a:solidFill>
          <a:ln>
            <a:noFill/>
          </a:ln>
          <a:effectLst/>
        </p:spPr>
        <p:txBody>
          <a:bodyPr lIns="108000" tIns="0" rIns="108000" bIns="0" anchor="ctr"/>
          <a:lstStyle/>
          <a:p>
            <a:pPr>
              <a:defRPr/>
            </a:pPr>
            <a:r>
              <a:rPr lang="en-US" sz="1800" dirty="0">
                <a:solidFill>
                  <a:schemeClr val="bg1"/>
                </a:solidFill>
                <a:ea typeface="+mn-ea"/>
              </a:rPr>
              <a:t>INCOME IN RETIREMENT</a:t>
            </a:r>
            <a:endParaRPr lang="en-GB" sz="1800" dirty="0">
              <a:solidFill>
                <a:schemeClr val="bg1"/>
              </a:solidFill>
              <a:ea typeface="+mn-ea"/>
            </a:endParaRPr>
          </a:p>
        </p:txBody>
      </p:sp>
      <p:sp>
        <p:nvSpPr>
          <p:cNvPr id="35858" name="Rectangle 32"/>
          <p:cNvSpPr>
            <a:spLocks noChangeArrowheads="1"/>
          </p:cNvSpPr>
          <p:nvPr/>
        </p:nvSpPr>
        <p:spPr bwMode="gray">
          <a:xfrm>
            <a:off x="4949028" y="2552701"/>
            <a:ext cx="4166397" cy="144779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CASH LUMP SUM</a:t>
            </a:r>
          </a:p>
        </p:txBody>
      </p:sp>
      <p:sp>
        <p:nvSpPr>
          <p:cNvPr id="35862" name="Oval 27"/>
          <p:cNvSpPr>
            <a:spLocks noChangeArrowheads="1"/>
          </p:cNvSpPr>
          <p:nvPr/>
        </p:nvSpPr>
        <p:spPr bwMode="auto">
          <a:xfrm>
            <a:off x="6069013" y="4292600"/>
            <a:ext cx="504825" cy="504825"/>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400" dirty="0">
                <a:solidFill>
                  <a:schemeClr val="bg1"/>
                </a:solidFill>
                <a:latin typeface="Arial Black" pitchFamily="34" charset="0"/>
              </a:rPr>
              <a:t>&amp;</a:t>
            </a:r>
            <a:endParaRPr lang="en-GB" sz="1400" dirty="0">
              <a:solidFill>
                <a:schemeClr val="bg1"/>
              </a:solidFill>
              <a:latin typeface="Arial Black" pitchFamily="34" charset="0"/>
            </a:endParaRPr>
          </a:p>
        </p:txBody>
      </p:sp>
      <p:sp>
        <p:nvSpPr>
          <p:cNvPr id="35864" name="Rectangle 3"/>
          <p:cNvSpPr txBox="1">
            <a:spLocks noChangeArrowheads="1"/>
          </p:cNvSpPr>
          <p:nvPr/>
        </p:nvSpPr>
        <p:spPr bwMode="auto">
          <a:xfrm>
            <a:off x="477838" y="1268413"/>
            <a:ext cx="86375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03200" indent="-2032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spcBef>
                <a:spcPct val="60000"/>
              </a:spcBef>
              <a:buFontTx/>
              <a:buChar char="•"/>
            </a:pPr>
            <a:r>
              <a:rPr lang="en-IE" sz="2400" dirty="0">
                <a:solidFill>
                  <a:schemeClr val="accent1"/>
                </a:solidFill>
              </a:rPr>
              <a:t>Use the value of your Accumulated AVCs to fund a combination of benefit options, </a:t>
            </a:r>
            <a:r>
              <a:rPr lang="en-IE" sz="2400" dirty="0" smtClean="0">
                <a:solidFill>
                  <a:schemeClr val="accent1"/>
                </a:solidFill>
              </a:rPr>
              <a:t>- Maximise Cash lump sum</a:t>
            </a:r>
            <a:endParaRPr lang="en-GB" sz="2400" dirty="0">
              <a:solidFill>
                <a:schemeClr val="accent1"/>
              </a:solidFill>
            </a:endParaRPr>
          </a:p>
        </p:txBody>
      </p:sp>
      <p:sp>
        <p:nvSpPr>
          <p:cNvPr id="42" name="Isosceles Triangle 24"/>
          <p:cNvSpPr>
            <a:spLocks noChangeArrowheads="1"/>
          </p:cNvSpPr>
          <p:nvPr/>
        </p:nvSpPr>
        <p:spPr bwMode="auto">
          <a:xfrm rot="5400000">
            <a:off x="2758279" y="3076633"/>
            <a:ext cx="1439863" cy="360365"/>
          </a:xfrm>
          <a:prstGeom prst="triangle">
            <a:avLst>
              <a:gd name="adj" fmla="val 491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43" name="Isosceles Triangle 24"/>
          <p:cNvSpPr>
            <a:spLocks noChangeArrowheads="1"/>
          </p:cNvSpPr>
          <p:nvPr/>
        </p:nvSpPr>
        <p:spPr bwMode="auto">
          <a:xfrm rot="5400000">
            <a:off x="3329782" y="3069548"/>
            <a:ext cx="1439863" cy="360365"/>
          </a:xfrm>
          <a:prstGeom prst="triangle">
            <a:avLst>
              <a:gd name="adj" fmla="val 491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44" name="Isosceles Triangle 24"/>
          <p:cNvSpPr>
            <a:spLocks noChangeArrowheads="1"/>
          </p:cNvSpPr>
          <p:nvPr/>
        </p:nvSpPr>
        <p:spPr bwMode="auto">
          <a:xfrm rot="5400000">
            <a:off x="3896517" y="3076633"/>
            <a:ext cx="1439863" cy="360365"/>
          </a:xfrm>
          <a:prstGeom prst="triangle">
            <a:avLst>
              <a:gd name="adj" fmla="val 491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45" name="Isosceles Triangle 24"/>
          <p:cNvSpPr>
            <a:spLocks noChangeArrowheads="1"/>
          </p:cNvSpPr>
          <p:nvPr/>
        </p:nvSpPr>
        <p:spPr bwMode="auto">
          <a:xfrm rot="5400000">
            <a:off x="4941882" y="3076633"/>
            <a:ext cx="1439863" cy="360365"/>
          </a:xfrm>
          <a:prstGeom prst="triangle">
            <a:avLst>
              <a:gd name="adj" fmla="val 4911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Tree>
    <p:extLst>
      <p:ext uri="{BB962C8B-B14F-4D97-AF65-F5344CB8AC3E}">
        <p14:creationId xmlns:p14="http://schemas.microsoft.com/office/powerpoint/2010/main" val="99764205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2"/>
          <p:cNvSpPr>
            <a:spLocks noChangeArrowheads="1"/>
          </p:cNvSpPr>
          <p:nvPr/>
        </p:nvSpPr>
        <p:spPr bwMode="gray">
          <a:xfrm>
            <a:off x="1417638" y="5732463"/>
            <a:ext cx="2252662" cy="568325"/>
          </a:xfrm>
          <a:prstGeom prst="rect">
            <a:avLst/>
          </a:prstGeom>
          <a:solidFill>
            <a:schemeClr val="accent2">
              <a:lumMod val="50000"/>
            </a:schemeClr>
          </a:solidFill>
          <a:ln>
            <a:noFill/>
          </a:ln>
          <a:effectLst/>
        </p:spPr>
        <p:txBody>
          <a:bodyPr lIns="0" tIns="0" rIns="0" bIns="0" anchor="ctr"/>
          <a:lstStyle/>
          <a:p>
            <a:pPr>
              <a:defRPr/>
            </a:pPr>
            <a:endParaRPr lang="en-GB" sz="1800" dirty="0">
              <a:solidFill>
                <a:schemeClr val="bg1"/>
              </a:solidFill>
              <a:ea typeface="+mn-ea"/>
            </a:endParaRPr>
          </a:p>
        </p:txBody>
      </p:sp>
      <p:sp>
        <p:nvSpPr>
          <p:cNvPr id="9" name="Rectangle 32"/>
          <p:cNvSpPr>
            <a:spLocks noChangeArrowheads="1"/>
          </p:cNvSpPr>
          <p:nvPr/>
        </p:nvSpPr>
        <p:spPr bwMode="gray">
          <a:xfrm>
            <a:off x="480914" y="4140696"/>
            <a:ext cx="720080" cy="1440160"/>
          </a:xfrm>
          <a:prstGeom prst="rect">
            <a:avLst/>
          </a:prstGeom>
          <a:solidFill>
            <a:schemeClr val="accent6"/>
          </a:solidFill>
          <a:ln>
            <a:noFill/>
          </a:ln>
          <a:effectLst/>
        </p:spPr>
        <p:txBody>
          <a:bodyPr vert="vert270" lIns="0" tIns="0" rIns="0" bIns="0" anchor="ctr"/>
          <a:lstStyle/>
          <a:p>
            <a:pPr>
              <a:defRPr/>
            </a:pPr>
            <a:r>
              <a:rPr lang="en-GB" sz="1800" dirty="0">
                <a:solidFill>
                  <a:schemeClr val="bg1"/>
                </a:solidFill>
                <a:ea typeface="+mn-ea"/>
              </a:rPr>
              <a:t>MAIN PLAN </a:t>
            </a:r>
          </a:p>
        </p:txBody>
      </p:sp>
      <p:sp>
        <p:nvSpPr>
          <p:cNvPr id="10" name="Rectangle 32"/>
          <p:cNvSpPr>
            <a:spLocks noChangeArrowheads="1"/>
          </p:cNvSpPr>
          <p:nvPr/>
        </p:nvSpPr>
        <p:spPr bwMode="gray">
          <a:xfrm>
            <a:off x="480914" y="2561050"/>
            <a:ext cx="720080" cy="1440160"/>
          </a:xfrm>
          <a:prstGeom prst="rect">
            <a:avLst/>
          </a:prstGeom>
          <a:solidFill>
            <a:schemeClr val="accent1"/>
          </a:solidFill>
          <a:ln>
            <a:noFill/>
          </a:ln>
          <a:effectLst/>
        </p:spPr>
        <p:txBody>
          <a:bodyPr vert="vert270" lIns="0" tIns="0" rIns="0" bIns="0" anchor="ctr"/>
          <a:lstStyle/>
          <a:p>
            <a:pPr>
              <a:defRPr/>
            </a:pPr>
            <a:r>
              <a:rPr lang="en-GB" sz="1800" dirty="0">
                <a:solidFill>
                  <a:schemeClr val="bg1"/>
                </a:solidFill>
                <a:ea typeface="+mn-ea"/>
              </a:rPr>
              <a:t>AVC PLAN</a:t>
            </a:r>
          </a:p>
        </p:txBody>
      </p:sp>
      <p:sp>
        <p:nvSpPr>
          <p:cNvPr id="18" name="Rectangle 32"/>
          <p:cNvSpPr>
            <a:spLocks noChangeArrowheads="1"/>
          </p:cNvSpPr>
          <p:nvPr/>
        </p:nvSpPr>
        <p:spPr bwMode="gray">
          <a:xfrm>
            <a:off x="1501775" y="5732463"/>
            <a:ext cx="7615238" cy="568325"/>
          </a:xfrm>
          <a:prstGeom prst="rect">
            <a:avLst/>
          </a:prstGeom>
          <a:solidFill>
            <a:schemeClr val="accent2">
              <a:lumMod val="50000"/>
            </a:schemeClr>
          </a:solidFill>
          <a:ln>
            <a:noFill/>
          </a:ln>
          <a:effectLst/>
        </p:spPr>
        <p:txBody>
          <a:bodyPr lIns="0" tIns="0" rIns="0" bIns="0" anchor="ctr"/>
          <a:lstStyle/>
          <a:p>
            <a:pPr>
              <a:defRPr/>
            </a:pPr>
            <a:r>
              <a:rPr lang="en-US" sz="1800" dirty="0" smtClean="0">
                <a:solidFill>
                  <a:schemeClr val="bg1"/>
                </a:solidFill>
                <a:ea typeface="+mn-ea"/>
              </a:rPr>
              <a:t>RETIREMENT BENEFIT OPTIONS </a:t>
            </a:r>
            <a:endParaRPr lang="en-GB" sz="1800" dirty="0">
              <a:solidFill>
                <a:schemeClr val="bg1"/>
              </a:solidFill>
              <a:ea typeface="+mn-ea"/>
            </a:endParaRPr>
          </a:p>
        </p:txBody>
      </p:sp>
      <p:sp>
        <p:nvSpPr>
          <p:cNvPr id="35849" name="Rectangle 32"/>
          <p:cNvSpPr>
            <a:spLocks noChangeArrowheads="1"/>
          </p:cNvSpPr>
          <p:nvPr/>
        </p:nvSpPr>
        <p:spPr bwMode="gray">
          <a:xfrm>
            <a:off x="6423025" y="4149724"/>
            <a:ext cx="2693988" cy="1439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dirty="0">
                <a:solidFill>
                  <a:schemeClr val="bg1"/>
                </a:solidFill>
              </a:rPr>
              <a:t>CASH LUMP SUM</a:t>
            </a:r>
          </a:p>
        </p:txBody>
      </p:sp>
      <p:sp>
        <p:nvSpPr>
          <p:cNvPr id="6" name="Rectangle 32"/>
          <p:cNvSpPr>
            <a:spLocks noChangeArrowheads="1"/>
          </p:cNvSpPr>
          <p:nvPr/>
        </p:nvSpPr>
        <p:spPr bwMode="gray">
          <a:xfrm>
            <a:off x="6423025" y="5543868"/>
            <a:ext cx="2693988" cy="45719"/>
          </a:xfrm>
          <a:prstGeom prst="rect">
            <a:avLst/>
          </a:prstGeom>
          <a:solidFill>
            <a:schemeClr val="accent6"/>
          </a:solidFill>
          <a:ln>
            <a:noFill/>
          </a:ln>
          <a:effectLst/>
        </p:spPr>
        <p:txBody>
          <a:bodyPr lIns="108000" tIns="0" rIns="108000" bIns="0" anchor="ctr"/>
          <a:lstStyle/>
          <a:p>
            <a:pPr>
              <a:defRPr/>
            </a:pPr>
            <a:endParaRPr lang="en-GB" sz="1800" dirty="0">
              <a:solidFill>
                <a:schemeClr val="bg1"/>
              </a:solidFill>
              <a:ea typeface="+mn-ea"/>
            </a:endParaRPr>
          </a:p>
        </p:txBody>
      </p:sp>
      <p:sp>
        <p:nvSpPr>
          <p:cNvPr id="23" name="Rectangle 32"/>
          <p:cNvSpPr>
            <a:spLocks noChangeArrowheads="1"/>
          </p:cNvSpPr>
          <p:nvPr/>
        </p:nvSpPr>
        <p:spPr bwMode="gray">
          <a:xfrm>
            <a:off x="7316788" y="2557463"/>
            <a:ext cx="1800225" cy="901700"/>
          </a:xfrm>
          <a:prstGeom prst="rect">
            <a:avLst/>
          </a:prstGeom>
          <a:solidFill>
            <a:schemeClr val="accent6">
              <a:lumMod val="50000"/>
            </a:schemeClr>
          </a:solidFill>
          <a:ln>
            <a:noFill/>
          </a:ln>
          <a:effectLst/>
        </p:spPr>
        <p:txBody>
          <a:bodyPr lIns="108000" tIns="0" rIns="108000" bIns="0" anchor="ctr"/>
          <a:lstStyle/>
          <a:p>
            <a:pPr>
              <a:defRPr/>
            </a:pPr>
            <a:r>
              <a:rPr lang="en-US" sz="1800" b="1" dirty="0">
                <a:solidFill>
                  <a:schemeClr val="bg1"/>
                </a:solidFill>
                <a:ea typeface="+mn-ea"/>
              </a:rPr>
              <a:t>ARF / </a:t>
            </a:r>
            <a:r>
              <a:rPr lang="en-US" sz="1800" b="1" dirty="0" smtClean="0">
                <a:solidFill>
                  <a:schemeClr val="bg1"/>
                </a:solidFill>
                <a:ea typeface="+mn-ea"/>
              </a:rPr>
              <a:t>MRF</a:t>
            </a:r>
            <a:endParaRPr lang="en-GB" sz="1800" dirty="0">
              <a:solidFill>
                <a:schemeClr val="bg1"/>
              </a:solidFill>
              <a:ea typeface="+mn-ea"/>
            </a:endParaRPr>
          </a:p>
        </p:txBody>
      </p:sp>
      <p:sp>
        <p:nvSpPr>
          <p:cNvPr id="35853" name="Isosceles Triangle 24"/>
          <p:cNvSpPr>
            <a:spLocks noChangeArrowheads="1"/>
          </p:cNvSpPr>
          <p:nvPr/>
        </p:nvSpPr>
        <p:spPr bwMode="auto">
          <a:xfrm rot="5400000">
            <a:off x="2560637" y="3092451"/>
            <a:ext cx="1439863" cy="360363"/>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35855" name="Rectangle 3"/>
          <p:cNvSpPr txBox="1">
            <a:spLocks noChangeArrowheads="1"/>
          </p:cNvSpPr>
          <p:nvPr/>
        </p:nvSpPr>
        <p:spPr bwMode="auto">
          <a:xfrm>
            <a:off x="477838" y="404813"/>
            <a:ext cx="8637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83000"/>
              </a:lnSpc>
            </a:pPr>
            <a:r>
              <a:rPr lang="en-GB" sz="2400">
                <a:solidFill>
                  <a:schemeClr val="accent1"/>
                </a:solidFill>
              </a:rPr>
              <a:t>SELECTING YOUR BENEFITS </a:t>
            </a:r>
            <a:br>
              <a:rPr lang="en-GB" sz="2400">
                <a:solidFill>
                  <a:schemeClr val="accent1"/>
                </a:solidFill>
              </a:rPr>
            </a:br>
            <a:r>
              <a:rPr lang="en-GB" sz="2400">
                <a:solidFill>
                  <a:schemeClr val="accent2"/>
                </a:solidFill>
              </a:rPr>
              <a:t>WHEN YOU RETIRE</a:t>
            </a:r>
          </a:p>
        </p:txBody>
      </p:sp>
      <p:grpSp>
        <p:nvGrpSpPr>
          <p:cNvPr id="35856" name="Group 39"/>
          <p:cNvGrpSpPr>
            <a:grpSpLocks/>
          </p:cNvGrpSpPr>
          <p:nvPr/>
        </p:nvGrpSpPr>
        <p:grpSpPr bwMode="auto">
          <a:xfrm rot="5400000">
            <a:off x="1616613" y="2517439"/>
            <a:ext cx="1423111" cy="1544433"/>
            <a:chOff x="1500711" y="2338466"/>
            <a:chExt cx="3290354" cy="1662746"/>
          </a:xfrm>
        </p:grpSpPr>
        <p:sp>
          <p:nvSpPr>
            <p:cNvPr id="16" name="Rectangle 32"/>
            <p:cNvSpPr>
              <a:spLocks noChangeArrowheads="1"/>
            </p:cNvSpPr>
            <p:nvPr/>
          </p:nvSpPr>
          <p:spPr bwMode="gray">
            <a:xfrm>
              <a:off x="3138122" y="3118378"/>
              <a:ext cx="36126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12" name="Rectangle 32"/>
            <p:cNvSpPr>
              <a:spLocks noChangeArrowheads="1"/>
            </p:cNvSpPr>
            <p:nvPr/>
          </p:nvSpPr>
          <p:spPr bwMode="gray">
            <a:xfrm>
              <a:off x="1597647" y="3493106"/>
              <a:ext cx="18063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nvGrpSpPr>
            <p:cNvPr id="35867" name="Group 32"/>
            <p:cNvGrpSpPr>
              <a:grpSpLocks/>
            </p:cNvGrpSpPr>
            <p:nvPr/>
          </p:nvGrpSpPr>
          <p:grpSpPr bwMode="auto">
            <a:xfrm>
              <a:off x="2278162" y="3212976"/>
              <a:ext cx="360040" cy="788234"/>
              <a:chOff x="2278162" y="3212976"/>
              <a:chExt cx="360040" cy="788234"/>
            </a:xfrm>
          </p:grpSpPr>
          <p:sp>
            <p:nvSpPr>
              <p:cNvPr id="14" name="Rectangle 32"/>
              <p:cNvSpPr>
                <a:spLocks noChangeArrowheads="1"/>
              </p:cNvSpPr>
              <p:nvPr/>
            </p:nvSpPr>
            <p:spPr bwMode="gray">
              <a:xfrm>
                <a:off x="2279274" y="3281924"/>
                <a:ext cx="357855" cy="71928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1" name="Rectangle 32"/>
              <p:cNvSpPr>
                <a:spLocks noChangeArrowheads="1"/>
              </p:cNvSpPr>
              <p:nvPr/>
            </p:nvSpPr>
            <p:spPr bwMode="gray">
              <a:xfrm>
                <a:off x="2279274" y="3213647"/>
                <a:ext cx="357855" cy="68277"/>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8" name="Group 28"/>
            <p:cNvGrpSpPr>
              <a:grpSpLocks/>
            </p:cNvGrpSpPr>
            <p:nvPr/>
          </p:nvGrpSpPr>
          <p:grpSpPr bwMode="auto">
            <a:xfrm>
              <a:off x="2708734" y="3119111"/>
              <a:ext cx="360040" cy="882099"/>
              <a:chOff x="2708734" y="3119111"/>
              <a:chExt cx="360040" cy="882099"/>
            </a:xfrm>
          </p:grpSpPr>
          <p:sp>
            <p:nvSpPr>
              <p:cNvPr id="15" name="Rectangle 32"/>
              <p:cNvSpPr>
                <a:spLocks noChangeArrowheads="1"/>
              </p:cNvSpPr>
              <p:nvPr/>
            </p:nvSpPr>
            <p:spPr bwMode="gray">
              <a:xfrm>
                <a:off x="2708698" y="3212060"/>
                <a:ext cx="361262" cy="78915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2" name="Rectangle 32"/>
              <p:cNvSpPr>
                <a:spLocks noChangeArrowheads="1"/>
              </p:cNvSpPr>
              <p:nvPr/>
            </p:nvSpPr>
            <p:spPr bwMode="gray">
              <a:xfrm>
                <a:off x="2708698" y="3118378"/>
                <a:ext cx="361262" cy="9368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9" name="Group 18"/>
            <p:cNvGrpSpPr>
              <a:grpSpLocks/>
            </p:cNvGrpSpPr>
            <p:nvPr/>
          </p:nvGrpSpPr>
          <p:grpSpPr bwMode="auto">
            <a:xfrm>
              <a:off x="3569878" y="3025247"/>
              <a:ext cx="360040" cy="975963"/>
              <a:chOff x="3569878" y="3025247"/>
              <a:chExt cx="360040" cy="975963"/>
            </a:xfrm>
          </p:grpSpPr>
          <p:sp>
            <p:nvSpPr>
              <p:cNvPr id="17" name="Rectangle 32"/>
              <p:cNvSpPr>
                <a:spLocks noChangeArrowheads="1"/>
              </p:cNvSpPr>
              <p:nvPr/>
            </p:nvSpPr>
            <p:spPr bwMode="gray">
              <a:xfrm>
                <a:off x="3570956" y="3118378"/>
                <a:ext cx="35785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4" name="Rectangle 32"/>
              <p:cNvSpPr>
                <a:spLocks noChangeArrowheads="1"/>
              </p:cNvSpPr>
              <p:nvPr/>
            </p:nvSpPr>
            <p:spPr bwMode="gray">
              <a:xfrm>
                <a:off x="3570956" y="3024697"/>
                <a:ext cx="357852" cy="93681"/>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0" name="Group 7"/>
            <p:cNvGrpSpPr>
              <a:grpSpLocks/>
            </p:cNvGrpSpPr>
            <p:nvPr/>
          </p:nvGrpSpPr>
          <p:grpSpPr bwMode="auto">
            <a:xfrm>
              <a:off x="4000450" y="2852937"/>
              <a:ext cx="360040" cy="1148273"/>
              <a:chOff x="4000450" y="2852937"/>
              <a:chExt cx="360040" cy="1148273"/>
            </a:xfrm>
          </p:grpSpPr>
          <p:sp>
            <p:nvSpPr>
              <p:cNvPr id="20" name="Rectangle 32"/>
              <p:cNvSpPr>
                <a:spLocks noChangeArrowheads="1"/>
              </p:cNvSpPr>
              <p:nvPr/>
            </p:nvSpPr>
            <p:spPr bwMode="gray">
              <a:xfrm>
                <a:off x="4000379" y="3024696"/>
                <a:ext cx="361262" cy="976514"/>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5" name="Rectangle 32"/>
              <p:cNvSpPr>
                <a:spLocks noChangeArrowheads="1"/>
              </p:cNvSpPr>
              <p:nvPr/>
            </p:nvSpPr>
            <p:spPr bwMode="gray">
              <a:xfrm>
                <a:off x="4000379" y="2853211"/>
                <a:ext cx="361262" cy="17148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1" name="Group 3"/>
            <p:cNvGrpSpPr>
              <a:grpSpLocks/>
            </p:cNvGrpSpPr>
            <p:nvPr/>
          </p:nvGrpSpPr>
          <p:grpSpPr bwMode="auto">
            <a:xfrm>
              <a:off x="1500711" y="2338466"/>
              <a:ext cx="3290354" cy="1662746"/>
              <a:chOff x="1500711" y="2338466"/>
              <a:chExt cx="3290354" cy="1662746"/>
            </a:xfrm>
          </p:grpSpPr>
          <p:sp>
            <p:nvSpPr>
              <p:cNvPr id="21" name="Rectangle 32"/>
              <p:cNvSpPr>
                <a:spLocks noChangeArrowheads="1"/>
              </p:cNvSpPr>
              <p:nvPr/>
            </p:nvSpPr>
            <p:spPr bwMode="gray">
              <a:xfrm>
                <a:off x="1500711" y="2338466"/>
                <a:ext cx="3290354" cy="1662746"/>
              </a:xfrm>
              <a:prstGeom prst="rect">
                <a:avLst/>
              </a:prstGeom>
              <a:solidFill>
                <a:schemeClr val="accent1"/>
              </a:solidFill>
              <a:ln>
                <a:noFill/>
              </a:ln>
              <a:effectLst/>
            </p:spPr>
            <p:txBody>
              <a:bodyPr vert="vert270" lIns="0" tIns="0" rIns="0" bIns="0" anchor="ctr"/>
              <a:lstStyle/>
              <a:p>
                <a:pPr>
                  <a:defRPr/>
                </a:pPr>
                <a:r>
                  <a:rPr lang="en-GB" sz="1800" dirty="0" smtClean="0">
                    <a:solidFill>
                      <a:schemeClr val="bg1"/>
                    </a:solidFill>
                    <a:ea typeface="+mn-ea"/>
                  </a:rPr>
                  <a:t>AVC</a:t>
                </a:r>
              </a:p>
              <a:p>
                <a:pPr>
                  <a:defRPr/>
                </a:pPr>
                <a:r>
                  <a:rPr lang="en-GB" sz="1800" dirty="0" smtClean="0">
                    <a:solidFill>
                      <a:schemeClr val="bg1"/>
                    </a:solidFill>
                    <a:ea typeface="+mn-ea"/>
                  </a:rPr>
                  <a:t>ACCOUNT </a:t>
                </a:r>
              </a:p>
              <a:p>
                <a:pPr>
                  <a:defRPr/>
                </a:pPr>
                <a:r>
                  <a:rPr lang="en-GB" sz="1800" dirty="0" smtClean="0">
                    <a:solidFill>
                      <a:schemeClr val="bg1"/>
                    </a:solidFill>
                    <a:ea typeface="+mn-ea"/>
                  </a:rPr>
                  <a:t>VALUE</a:t>
                </a:r>
                <a:endParaRPr lang="en-GB" sz="1800" dirty="0">
                  <a:solidFill>
                    <a:schemeClr val="bg1"/>
                  </a:solidFill>
                  <a:ea typeface="+mn-ea"/>
                </a:endParaRPr>
              </a:p>
            </p:txBody>
          </p:sp>
          <p:sp>
            <p:nvSpPr>
              <p:cNvPr id="36" name="Rectangle 32"/>
              <p:cNvSpPr>
                <a:spLocks noChangeArrowheads="1"/>
              </p:cNvSpPr>
              <p:nvPr/>
            </p:nvSpPr>
            <p:spPr bwMode="gray">
              <a:xfrm>
                <a:off x="4429803" y="2561051"/>
                <a:ext cx="361262" cy="29216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2" name="Group 36"/>
            <p:cNvGrpSpPr>
              <a:grpSpLocks/>
            </p:cNvGrpSpPr>
            <p:nvPr/>
          </p:nvGrpSpPr>
          <p:grpSpPr bwMode="auto">
            <a:xfrm>
              <a:off x="1847590" y="3281130"/>
              <a:ext cx="360040" cy="720080"/>
              <a:chOff x="1847590" y="3281130"/>
              <a:chExt cx="360040" cy="720080"/>
            </a:xfrm>
          </p:grpSpPr>
          <p:sp>
            <p:nvSpPr>
              <p:cNvPr id="13" name="Rectangle 32"/>
              <p:cNvSpPr>
                <a:spLocks noChangeArrowheads="1"/>
              </p:cNvSpPr>
              <p:nvPr/>
            </p:nvSpPr>
            <p:spPr bwMode="gray">
              <a:xfrm>
                <a:off x="1846441" y="3493105"/>
                <a:ext cx="36126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0" name="Rectangle 32"/>
              <p:cNvSpPr>
                <a:spLocks noChangeArrowheads="1"/>
              </p:cNvSpPr>
              <p:nvPr/>
            </p:nvSpPr>
            <p:spPr bwMode="gray">
              <a:xfrm>
                <a:off x="1846441" y="3270809"/>
                <a:ext cx="361262" cy="22229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sp>
        <p:nvSpPr>
          <p:cNvPr id="52" name="Rectangle 32"/>
          <p:cNvSpPr>
            <a:spLocks noChangeArrowheads="1"/>
          </p:cNvSpPr>
          <p:nvPr/>
        </p:nvSpPr>
        <p:spPr bwMode="gray">
          <a:xfrm>
            <a:off x="1417638" y="4149725"/>
            <a:ext cx="4903787" cy="1439863"/>
          </a:xfrm>
          <a:prstGeom prst="rect">
            <a:avLst/>
          </a:prstGeom>
          <a:solidFill>
            <a:schemeClr val="accent6"/>
          </a:solidFill>
          <a:ln>
            <a:noFill/>
          </a:ln>
          <a:effectLst/>
        </p:spPr>
        <p:txBody>
          <a:bodyPr lIns="108000" tIns="0" rIns="108000" bIns="0" anchor="ctr"/>
          <a:lstStyle/>
          <a:p>
            <a:pPr>
              <a:defRPr/>
            </a:pPr>
            <a:r>
              <a:rPr lang="en-US" sz="1800" dirty="0">
                <a:solidFill>
                  <a:schemeClr val="bg1"/>
                </a:solidFill>
                <a:ea typeface="+mn-ea"/>
              </a:rPr>
              <a:t>INCOME IN RETIREMENT</a:t>
            </a:r>
            <a:endParaRPr lang="en-GB" sz="1800" dirty="0">
              <a:solidFill>
                <a:schemeClr val="bg1"/>
              </a:solidFill>
              <a:ea typeface="+mn-ea"/>
            </a:endParaRPr>
          </a:p>
        </p:txBody>
      </p:sp>
      <p:sp>
        <p:nvSpPr>
          <p:cNvPr id="35858" name="Rectangle 32"/>
          <p:cNvSpPr>
            <a:spLocks noChangeArrowheads="1"/>
          </p:cNvSpPr>
          <p:nvPr/>
        </p:nvSpPr>
        <p:spPr bwMode="gray">
          <a:xfrm>
            <a:off x="3869532" y="2569725"/>
            <a:ext cx="3039268" cy="14398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CASH LUMP SUM</a:t>
            </a:r>
          </a:p>
        </p:txBody>
      </p:sp>
      <p:sp>
        <p:nvSpPr>
          <p:cNvPr id="55" name="Rectangle 32"/>
          <p:cNvSpPr>
            <a:spLocks noChangeArrowheads="1"/>
          </p:cNvSpPr>
          <p:nvPr/>
        </p:nvSpPr>
        <p:spPr bwMode="gray">
          <a:xfrm>
            <a:off x="6908799" y="2557462"/>
            <a:ext cx="2206625" cy="1435101"/>
          </a:xfrm>
          <a:prstGeom prst="rect">
            <a:avLst/>
          </a:prstGeom>
          <a:solidFill>
            <a:schemeClr val="accent6"/>
          </a:solidFill>
          <a:ln>
            <a:noFill/>
          </a:ln>
          <a:effectLst/>
        </p:spPr>
        <p:txBody>
          <a:bodyPr lIns="108000" tIns="0" rIns="108000" bIns="0" anchor="ctr"/>
          <a:lstStyle/>
          <a:p>
            <a:pPr>
              <a:defRPr/>
            </a:pPr>
            <a:r>
              <a:rPr lang="en-US" sz="1800" b="1" dirty="0">
                <a:solidFill>
                  <a:schemeClr val="bg1"/>
                </a:solidFill>
                <a:ea typeface="+mn-ea"/>
              </a:rPr>
              <a:t>ENHANCED</a:t>
            </a:r>
            <a:r>
              <a:rPr lang="en-US" sz="1800" dirty="0">
                <a:solidFill>
                  <a:schemeClr val="bg1"/>
                </a:solidFill>
                <a:ea typeface="+mn-ea"/>
              </a:rPr>
              <a:t/>
            </a:r>
            <a:br>
              <a:rPr lang="en-US" sz="1800" dirty="0">
                <a:solidFill>
                  <a:schemeClr val="bg1"/>
                </a:solidFill>
                <a:ea typeface="+mn-ea"/>
              </a:rPr>
            </a:br>
            <a:r>
              <a:rPr lang="en-US" sz="1800" dirty="0">
                <a:solidFill>
                  <a:schemeClr val="bg1"/>
                </a:solidFill>
                <a:ea typeface="+mn-ea"/>
              </a:rPr>
              <a:t>INCOME IN RETIREMENT</a:t>
            </a:r>
            <a:endParaRPr lang="en-GB" sz="1800" dirty="0">
              <a:solidFill>
                <a:schemeClr val="bg1"/>
              </a:solidFill>
              <a:ea typeface="+mn-ea"/>
            </a:endParaRPr>
          </a:p>
        </p:txBody>
      </p:sp>
      <p:sp>
        <p:nvSpPr>
          <p:cNvPr id="35861" name="Oval 26"/>
          <p:cNvSpPr>
            <a:spLocks noChangeArrowheads="1"/>
          </p:cNvSpPr>
          <p:nvPr/>
        </p:nvSpPr>
        <p:spPr bwMode="auto">
          <a:xfrm>
            <a:off x="6573839" y="3213100"/>
            <a:ext cx="481806" cy="503238"/>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2400" dirty="0" smtClean="0">
                <a:solidFill>
                  <a:schemeClr val="bg1"/>
                </a:solidFill>
                <a:latin typeface="Arial Black" pitchFamily="34" charset="0"/>
              </a:rPr>
              <a:t>+</a:t>
            </a:r>
            <a:endParaRPr lang="en-GB" sz="2400" dirty="0">
              <a:solidFill>
                <a:schemeClr val="bg1"/>
              </a:solidFill>
              <a:latin typeface="Arial Black" pitchFamily="34" charset="0"/>
            </a:endParaRPr>
          </a:p>
        </p:txBody>
      </p:sp>
      <p:sp>
        <p:nvSpPr>
          <p:cNvPr id="35862" name="Oval 27"/>
          <p:cNvSpPr>
            <a:spLocks noChangeArrowheads="1"/>
          </p:cNvSpPr>
          <p:nvPr/>
        </p:nvSpPr>
        <p:spPr bwMode="auto">
          <a:xfrm>
            <a:off x="6069013" y="4292600"/>
            <a:ext cx="504825" cy="504825"/>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400" dirty="0">
                <a:solidFill>
                  <a:schemeClr val="bg1"/>
                </a:solidFill>
                <a:latin typeface="Arial Black" pitchFamily="34" charset="0"/>
              </a:rPr>
              <a:t>&amp;</a:t>
            </a:r>
            <a:endParaRPr lang="en-GB" sz="1400" dirty="0">
              <a:solidFill>
                <a:schemeClr val="bg1"/>
              </a:solidFill>
              <a:latin typeface="Arial Black" pitchFamily="34" charset="0"/>
            </a:endParaRPr>
          </a:p>
        </p:txBody>
      </p:sp>
      <p:sp>
        <p:nvSpPr>
          <p:cNvPr id="35864" name="Rectangle 3"/>
          <p:cNvSpPr txBox="1">
            <a:spLocks noChangeArrowheads="1"/>
          </p:cNvSpPr>
          <p:nvPr/>
        </p:nvSpPr>
        <p:spPr bwMode="auto">
          <a:xfrm>
            <a:off x="477838" y="1268413"/>
            <a:ext cx="86375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03200" indent="-2032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spcBef>
                <a:spcPct val="60000"/>
              </a:spcBef>
              <a:buFontTx/>
              <a:buChar char="•"/>
            </a:pPr>
            <a:r>
              <a:rPr lang="en-IE" sz="2400" dirty="0">
                <a:solidFill>
                  <a:schemeClr val="accent1"/>
                </a:solidFill>
              </a:rPr>
              <a:t>Use the value of your Accumulated AVCs to fund a combination of benefit options, </a:t>
            </a:r>
            <a:r>
              <a:rPr lang="en-IE" sz="2400" dirty="0" smtClean="0">
                <a:solidFill>
                  <a:schemeClr val="accent1"/>
                </a:solidFill>
              </a:rPr>
              <a:t>Cash plus income (annuity)</a:t>
            </a:r>
            <a:endParaRPr lang="en-GB" sz="2400" dirty="0">
              <a:solidFill>
                <a:schemeClr val="accent1"/>
              </a:solidFill>
            </a:endParaRPr>
          </a:p>
        </p:txBody>
      </p:sp>
    </p:spTree>
    <p:extLst>
      <p:ext uri="{BB962C8B-B14F-4D97-AF65-F5344CB8AC3E}">
        <p14:creationId xmlns:p14="http://schemas.microsoft.com/office/powerpoint/2010/main" val="5754295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2"/>
          <p:cNvSpPr>
            <a:spLocks noChangeArrowheads="1"/>
          </p:cNvSpPr>
          <p:nvPr/>
        </p:nvSpPr>
        <p:spPr bwMode="gray">
          <a:xfrm>
            <a:off x="1417638" y="5732463"/>
            <a:ext cx="2252662" cy="568325"/>
          </a:xfrm>
          <a:prstGeom prst="rect">
            <a:avLst/>
          </a:prstGeom>
          <a:solidFill>
            <a:schemeClr val="accent2">
              <a:lumMod val="50000"/>
            </a:schemeClr>
          </a:solidFill>
          <a:ln>
            <a:noFill/>
          </a:ln>
          <a:effectLst/>
        </p:spPr>
        <p:txBody>
          <a:bodyPr lIns="0" tIns="0" rIns="0" bIns="0" anchor="ctr"/>
          <a:lstStyle/>
          <a:p>
            <a:pPr>
              <a:defRPr/>
            </a:pPr>
            <a:endParaRPr lang="en-GB" sz="1800" dirty="0">
              <a:solidFill>
                <a:schemeClr val="bg1"/>
              </a:solidFill>
              <a:ea typeface="+mn-ea"/>
            </a:endParaRPr>
          </a:p>
        </p:txBody>
      </p:sp>
      <p:sp>
        <p:nvSpPr>
          <p:cNvPr id="9" name="Rectangle 32"/>
          <p:cNvSpPr>
            <a:spLocks noChangeArrowheads="1"/>
          </p:cNvSpPr>
          <p:nvPr/>
        </p:nvSpPr>
        <p:spPr bwMode="gray">
          <a:xfrm>
            <a:off x="480914" y="4140696"/>
            <a:ext cx="720080" cy="1440160"/>
          </a:xfrm>
          <a:prstGeom prst="rect">
            <a:avLst/>
          </a:prstGeom>
          <a:solidFill>
            <a:schemeClr val="accent6"/>
          </a:solidFill>
          <a:ln>
            <a:noFill/>
          </a:ln>
          <a:effectLst/>
        </p:spPr>
        <p:txBody>
          <a:bodyPr vert="vert270" lIns="0" tIns="0" rIns="0" bIns="0" anchor="ctr"/>
          <a:lstStyle/>
          <a:p>
            <a:pPr>
              <a:defRPr/>
            </a:pPr>
            <a:r>
              <a:rPr lang="en-GB" sz="1800" dirty="0">
                <a:solidFill>
                  <a:schemeClr val="bg1"/>
                </a:solidFill>
                <a:ea typeface="+mn-ea"/>
              </a:rPr>
              <a:t>MAIN PLAN </a:t>
            </a:r>
          </a:p>
        </p:txBody>
      </p:sp>
      <p:sp>
        <p:nvSpPr>
          <p:cNvPr id="10" name="Rectangle 32"/>
          <p:cNvSpPr>
            <a:spLocks noChangeArrowheads="1"/>
          </p:cNvSpPr>
          <p:nvPr/>
        </p:nvSpPr>
        <p:spPr bwMode="gray">
          <a:xfrm>
            <a:off x="480914" y="2561050"/>
            <a:ext cx="720080" cy="1440160"/>
          </a:xfrm>
          <a:prstGeom prst="rect">
            <a:avLst/>
          </a:prstGeom>
          <a:solidFill>
            <a:schemeClr val="accent1"/>
          </a:solidFill>
          <a:ln>
            <a:noFill/>
          </a:ln>
          <a:effectLst/>
        </p:spPr>
        <p:txBody>
          <a:bodyPr vert="vert270" lIns="0" tIns="0" rIns="0" bIns="0" anchor="ctr"/>
          <a:lstStyle/>
          <a:p>
            <a:pPr>
              <a:defRPr/>
            </a:pPr>
            <a:r>
              <a:rPr lang="en-GB" sz="1800" dirty="0">
                <a:solidFill>
                  <a:schemeClr val="bg1"/>
                </a:solidFill>
                <a:ea typeface="+mn-ea"/>
              </a:rPr>
              <a:t>AVC PLAN</a:t>
            </a:r>
          </a:p>
        </p:txBody>
      </p:sp>
      <p:sp>
        <p:nvSpPr>
          <p:cNvPr id="18" name="Rectangle 32"/>
          <p:cNvSpPr>
            <a:spLocks noChangeArrowheads="1"/>
          </p:cNvSpPr>
          <p:nvPr/>
        </p:nvSpPr>
        <p:spPr bwMode="gray">
          <a:xfrm>
            <a:off x="1501775" y="5732463"/>
            <a:ext cx="7615238" cy="568325"/>
          </a:xfrm>
          <a:prstGeom prst="rect">
            <a:avLst/>
          </a:prstGeom>
          <a:solidFill>
            <a:schemeClr val="accent2">
              <a:lumMod val="50000"/>
            </a:schemeClr>
          </a:solidFill>
          <a:ln>
            <a:noFill/>
          </a:ln>
          <a:effectLst/>
        </p:spPr>
        <p:txBody>
          <a:bodyPr lIns="0" tIns="0" rIns="0" bIns="0" anchor="ctr"/>
          <a:lstStyle/>
          <a:p>
            <a:pPr>
              <a:defRPr/>
            </a:pPr>
            <a:r>
              <a:rPr lang="en-US" sz="1800" dirty="0" smtClean="0">
                <a:solidFill>
                  <a:schemeClr val="bg1"/>
                </a:solidFill>
                <a:ea typeface="+mn-ea"/>
              </a:rPr>
              <a:t>RETIREMENT BENEFIT OPTIONS </a:t>
            </a:r>
            <a:endParaRPr lang="en-GB" sz="1800" dirty="0">
              <a:solidFill>
                <a:schemeClr val="bg1"/>
              </a:solidFill>
              <a:ea typeface="+mn-ea"/>
            </a:endParaRPr>
          </a:p>
        </p:txBody>
      </p:sp>
      <p:sp>
        <p:nvSpPr>
          <p:cNvPr id="35849" name="Rectangle 32"/>
          <p:cNvSpPr>
            <a:spLocks noChangeArrowheads="1"/>
          </p:cNvSpPr>
          <p:nvPr/>
        </p:nvSpPr>
        <p:spPr bwMode="gray">
          <a:xfrm>
            <a:off x="6423025" y="4149724"/>
            <a:ext cx="2693988" cy="1439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b="1" dirty="0">
                <a:solidFill>
                  <a:schemeClr val="bg1"/>
                </a:solidFill>
              </a:rPr>
              <a:t>CASH LUMP SUM</a:t>
            </a:r>
          </a:p>
        </p:txBody>
      </p:sp>
      <p:sp>
        <p:nvSpPr>
          <p:cNvPr id="6" name="Rectangle 32"/>
          <p:cNvSpPr>
            <a:spLocks noChangeArrowheads="1"/>
          </p:cNvSpPr>
          <p:nvPr/>
        </p:nvSpPr>
        <p:spPr bwMode="gray">
          <a:xfrm>
            <a:off x="6423025" y="5543868"/>
            <a:ext cx="2693988" cy="45719"/>
          </a:xfrm>
          <a:prstGeom prst="rect">
            <a:avLst/>
          </a:prstGeom>
          <a:solidFill>
            <a:schemeClr val="accent6"/>
          </a:solidFill>
          <a:ln>
            <a:noFill/>
          </a:ln>
          <a:effectLst/>
        </p:spPr>
        <p:txBody>
          <a:bodyPr lIns="108000" tIns="0" rIns="108000" bIns="0" anchor="ctr"/>
          <a:lstStyle/>
          <a:p>
            <a:pPr>
              <a:defRPr/>
            </a:pPr>
            <a:endParaRPr lang="en-GB" sz="1800" dirty="0">
              <a:solidFill>
                <a:schemeClr val="bg1"/>
              </a:solidFill>
              <a:ea typeface="+mn-ea"/>
            </a:endParaRPr>
          </a:p>
        </p:txBody>
      </p:sp>
      <p:sp>
        <p:nvSpPr>
          <p:cNvPr id="23" name="Rectangle 32"/>
          <p:cNvSpPr>
            <a:spLocks noChangeArrowheads="1"/>
          </p:cNvSpPr>
          <p:nvPr/>
        </p:nvSpPr>
        <p:spPr bwMode="gray">
          <a:xfrm>
            <a:off x="7316788" y="2557463"/>
            <a:ext cx="1800225" cy="901700"/>
          </a:xfrm>
          <a:prstGeom prst="rect">
            <a:avLst/>
          </a:prstGeom>
          <a:solidFill>
            <a:schemeClr val="accent6">
              <a:lumMod val="50000"/>
            </a:schemeClr>
          </a:solidFill>
          <a:ln>
            <a:noFill/>
          </a:ln>
          <a:effectLst/>
        </p:spPr>
        <p:txBody>
          <a:bodyPr lIns="108000" tIns="0" rIns="108000" bIns="0" anchor="ctr"/>
          <a:lstStyle/>
          <a:p>
            <a:pPr>
              <a:defRPr/>
            </a:pPr>
            <a:r>
              <a:rPr lang="en-US" sz="1800" b="1" dirty="0">
                <a:solidFill>
                  <a:schemeClr val="bg1"/>
                </a:solidFill>
                <a:ea typeface="+mn-ea"/>
              </a:rPr>
              <a:t>ARF / </a:t>
            </a:r>
            <a:r>
              <a:rPr lang="en-US" sz="1800" b="1" dirty="0" smtClean="0">
                <a:solidFill>
                  <a:schemeClr val="bg1"/>
                </a:solidFill>
                <a:ea typeface="+mn-ea"/>
              </a:rPr>
              <a:t>MRF</a:t>
            </a:r>
            <a:endParaRPr lang="en-GB" sz="1800" dirty="0">
              <a:solidFill>
                <a:schemeClr val="bg1"/>
              </a:solidFill>
              <a:ea typeface="+mn-ea"/>
            </a:endParaRPr>
          </a:p>
        </p:txBody>
      </p:sp>
      <p:sp>
        <p:nvSpPr>
          <p:cNvPr id="35853" name="Isosceles Triangle 24"/>
          <p:cNvSpPr>
            <a:spLocks noChangeArrowheads="1"/>
          </p:cNvSpPr>
          <p:nvPr/>
        </p:nvSpPr>
        <p:spPr bwMode="auto">
          <a:xfrm rot="5400000">
            <a:off x="2560637" y="3092451"/>
            <a:ext cx="1439863" cy="360363"/>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anchor="ctr"/>
          <a:lstStyle/>
          <a:p>
            <a:endParaRPr lang="en-US" dirty="0">
              <a:solidFill>
                <a:schemeClr val="bg1"/>
              </a:solidFill>
            </a:endParaRPr>
          </a:p>
        </p:txBody>
      </p:sp>
      <p:sp>
        <p:nvSpPr>
          <p:cNvPr id="35855" name="Rectangle 3"/>
          <p:cNvSpPr txBox="1">
            <a:spLocks noChangeArrowheads="1"/>
          </p:cNvSpPr>
          <p:nvPr/>
        </p:nvSpPr>
        <p:spPr bwMode="auto">
          <a:xfrm>
            <a:off x="477838" y="404813"/>
            <a:ext cx="8637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83000"/>
              </a:lnSpc>
            </a:pPr>
            <a:r>
              <a:rPr lang="en-GB" sz="2400">
                <a:solidFill>
                  <a:schemeClr val="accent1"/>
                </a:solidFill>
              </a:rPr>
              <a:t>SELECTING YOUR BENEFITS </a:t>
            </a:r>
            <a:br>
              <a:rPr lang="en-GB" sz="2400">
                <a:solidFill>
                  <a:schemeClr val="accent1"/>
                </a:solidFill>
              </a:rPr>
            </a:br>
            <a:r>
              <a:rPr lang="en-GB" sz="2400">
                <a:solidFill>
                  <a:schemeClr val="accent2"/>
                </a:solidFill>
              </a:rPr>
              <a:t>WHEN YOU RETIRE</a:t>
            </a:r>
          </a:p>
        </p:txBody>
      </p:sp>
      <p:grpSp>
        <p:nvGrpSpPr>
          <p:cNvPr id="35856" name="Group 39"/>
          <p:cNvGrpSpPr>
            <a:grpSpLocks/>
          </p:cNvGrpSpPr>
          <p:nvPr/>
        </p:nvGrpSpPr>
        <p:grpSpPr bwMode="auto">
          <a:xfrm rot="5400000">
            <a:off x="1616613" y="2517439"/>
            <a:ext cx="1423111" cy="1544433"/>
            <a:chOff x="1500711" y="2338466"/>
            <a:chExt cx="3290354" cy="1662746"/>
          </a:xfrm>
        </p:grpSpPr>
        <p:sp>
          <p:nvSpPr>
            <p:cNvPr id="16" name="Rectangle 32"/>
            <p:cNvSpPr>
              <a:spLocks noChangeArrowheads="1"/>
            </p:cNvSpPr>
            <p:nvPr/>
          </p:nvSpPr>
          <p:spPr bwMode="gray">
            <a:xfrm>
              <a:off x="3138122" y="3118378"/>
              <a:ext cx="36126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12" name="Rectangle 32"/>
            <p:cNvSpPr>
              <a:spLocks noChangeArrowheads="1"/>
            </p:cNvSpPr>
            <p:nvPr/>
          </p:nvSpPr>
          <p:spPr bwMode="gray">
            <a:xfrm>
              <a:off x="1597647" y="3493106"/>
              <a:ext cx="18063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nvGrpSpPr>
            <p:cNvPr id="35867" name="Group 32"/>
            <p:cNvGrpSpPr>
              <a:grpSpLocks/>
            </p:cNvGrpSpPr>
            <p:nvPr/>
          </p:nvGrpSpPr>
          <p:grpSpPr bwMode="auto">
            <a:xfrm>
              <a:off x="2278162" y="3212976"/>
              <a:ext cx="360040" cy="788234"/>
              <a:chOff x="2278162" y="3212976"/>
              <a:chExt cx="360040" cy="788234"/>
            </a:xfrm>
          </p:grpSpPr>
          <p:sp>
            <p:nvSpPr>
              <p:cNvPr id="14" name="Rectangle 32"/>
              <p:cNvSpPr>
                <a:spLocks noChangeArrowheads="1"/>
              </p:cNvSpPr>
              <p:nvPr/>
            </p:nvSpPr>
            <p:spPr bwMode="gray">
              <a:xfrm>
                <a:off x="2279274" y="3281924"/>
                <a:ext cx="357855" cy="71928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1" name="Rectangle 32"/>
              <p:cNvSpPr>
                <a:spLocks noChangeArrowheads="1"/>
              </p:cNvSpPr>
              <p:nvPr/>
            </p:nvSpPr>
            <p:spPr bwMode="gray">
              <a:xfrm>
                <a:off x="2279274" y="3213647"/>
                <a:ext cx="357855" cy="68277"/>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8" name="Group 28"/>
            <p:cNvGrpSpPr>
              <a:grpSpLocks/>
            </p:cNvGrpSpPr>
            <p:nvPr/>
          </p:nvGrpSpPr>
          <p:grpSpPr bwMode="auto">
            <a:xfrm>
              <a:off x="2708734" y="3119111"/>
              <a:ext cx="360040" cy="882099"/>
              <a:chOff x="2708734" y="3119111"/>
              <a:chExt cx="360040" cy="882099"/>
            </a:xfrm>
          </p:grpSpPr>
          <p:sp>
            <p:nvSpPr>
              <p:cNvPr id="15" name="Rectangle 32"/>
              <p:cNvSpPr>
                <a:spLocks noChangeArrowheads="1"/>
              </p:cNvSpPr>
              <p:nvPr/>
            </p:nvSpPr>
            <p:spPr bwMode="gray">
              <a:xfrm>
                <a:off x="2708698" y="3212060"/>
                <a:ext cx="361262" cy="78915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2" name="Rectangle 32"/>
              <p:cNvSpPr>
                <a:spLocks noChangeArrowheads="1"/>
              </p:cNvSpPr>
              <p:nvPr/>
            </p:nvSpPr>
            <p:spPr bwMode="gray">
              <a:xfrm>
                <a:off x="2708698" y="3118378"/>
                <a:ext cx="361262" cy="9368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69" name="Group 18"/>
            <p:cNvGrpSpPr>
              <a:grpSpLocks/>
            </p:cNvGrpSpPr>
            <p:nvPr/>
          </p:nvGrpSpPr>
          <p:grpSpPr bwMode="auto">
            <a:xfrm>
              <a:off x="3569878" y="3025247"/>
              <a:ext cx="360040" cy="975963"/>
              <a:chOff x="3569878" y="3025247"/>
              <a:chExt cx="360040" cy="975963"/>
            </a:xfrm>
          </p:grpSpPr>
          <p:sp>
            <p:nvSpPr>
              <p:cNvPr id="17" name="Rectangle 32"/>
              <p:cNvSpPr>
                <a:spLocks noChangeArrowheads="1"/>
              </p:cNvSpPr>
              <p:nvPr/>
            </p:nvSpPr>
            <p:spPr bwMode="gray">
              <a:xfrm>
                <a:off x="3570956" y="3118378"/>
                <a:ext cx="357852" cy="88283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4" name="Rectangle 32"/>
              <p:cNvSpPr>
                <a:spLocks noChangeArrowheads="1"/>
              </p:cNvSpPr>
              <p:nvPr/>
            </p:nvSpPr>
            <p:spPr bwMode="gray">
              <a:xfrm>
                <a:off x="3570956" y="3024697"/>
                <a:ext cx="357852" cy="93681"/>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0" name="Group 7"/>
            <p:cNvGrpSpPr>
              <a:grpSpLocks/>
            </p:cNvGrpSpPr>
            <p:nvPr/>
          </p:nvGrpSpPr>
          <p:grpSpPr bwMode="auto">
            <a:xfrm>
              <a:off x="4000450" y="2852937"/>
              <a:ext cx="360040" cy="1148273"/>
              <a:chOff x="4000450" y="2852937"/>
              <a:chExt cx="360040" cy="1148273"/>
            </a:xfrm>
          </p:grpSpPr>
          <p:sp>
            <p:nvSpPr>
              <p:cNvPr id="20" name="Rectangle 32"/>
              <p:cNvSpPr>
                <a:spLocks noChangeArrowheads="1"/>
              </p:cNvSpPr>
              <p:nvPr/>
            </p:nvSpPr>
            <p:spPr bwMode="gray">
              <a:xfrm>
                <a:off x="4000379" y="3024696"/>
                <a:ext cx="361262" cy="976514"/>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5" name="Rectangle 32"/>
              <p:cNvSpPr>
                <a:spLocks noChangeArrowheads="1"/>
              </p:cNvSpPr>
              <p:nvPr/>
            </p:nvSpPr>
            <p:spPr bwMode="gray">
              <a:xfrm>
                <a:off x="4000379" y="2853211"/>
                <a:ext cx="361262" cy="17148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1" name="Group 3"/>
            <p:cNvGrpSpPr>
              <a:grpSpLocks/>
            </p:cNvGrpSpPr>
            <p:nvPr/>
          </p:nvGrpSpPr>
          <p:grpSpPr bwMode="auto">
            <a:xfrm>
              <a:off x="1500711" y="2338466"/>
              <a:ext cx="3290354" cy="1662746"/>
              <a:chOff x="1500711" y="2338466"/>
              <a:chExt cx="3290354" cy="1662746"/>
            </a:xfrm>
          </p:grpSpPr>
          <p:sp>
            <p:nvSpPr>
              <p:cNvPr id="21" name="Rectangle 32"/>
              <p:cNvSpPr>
                <a:spLocks noChangeArrowheads="1"/>
              </p:cNvSpPr>
              <p:nvPr/>
            </p:nvSpPr>
            <p:spPr bwMode="gray">
              <a:xfrm>
                <a:off x="1500711" y="2338466"/>
                <a:ext cx="3290354" cy="1662746"/>
              </a:xfrm>
              <a:prstGeom prst="rect">
                <a:avLst/>
              </a:prstGeom>
              <a:solidFill>
                <a:schemeClr val="accent1"/>
              </a:solidFill>
              <a:ln>
                <a:noFill/>
              </a:ln>
              <a:effectLst/>
            </p:spPr>
            <p:txBody>
              <a:bodyPr vert="vert270" lIns="0" tIns="0" rIns="0" bIns="0" anchor="ctr"/>
              <a:lstStyle/>
              <a:p>
                <a:pPr>
                  <a:defRPr/>
                </a:pPr>
                <a:r>
                  <a:rPr lang="en-GB" sz="1800" b="1" dirty="0" smtClean="0">
                    <a:solidFill>
                      <a:schemeClr val="bg1"/>
                    </a:solidFill>
                    <a:ea typeface="+mn-ea"/>
                  </a:rPr>
                  <a:t>AVC</a:t>
                </a:r>
              </a:p>
              <a:p>
                <a:pPr>
                  <a:defRPr/>
                </a:pPr>
                <a:r>
                  <a:rPr lang="en-GB" sz="1800" b="1" dirty="0" smtClean="0">
                    <a:solidFill>
                      <a:schemeClr val="bg1"/>
                    </a:solidFill>
                    <a:ea typeface="+mn-ea"/>
                  </a:rPr>
                  <a:t>ACCOUNT </a:t>
                </a:r>
              </a:p>
              <a:p>
                <a:pPr>
                  <a:defRPr/>
                </a:pPr>
                <a:r>
                  <a:rPr lang="en-GB" sz="1800" b="1" dirty="0" smtClean="0">
                    <a:solidFill>
                      <a:schemeClr val="bg1"/>
                    </a:solidFill>
                    <a:ea typeface="+mn-ea"/>
                  </a:rPr>
                  <a:t>VALUE</a:t>
                </a:r>
                <a:endParaRPr lang="en-GB" sz="1800" b="1" dirty="0">
                  <a:solidFill>
                    <a:schemeClr val="bg1"/>
                  </a:solidFill>
                  <a:ea typeface="+mn-ea"/>
                </a:endParaRPr>
              </a:p>
            </p:txBody>
          </p:sp>
          <p:sp>
            <p:nvSpPr>
              <p:cNvPr id="36" name="Rectangle 32"/>
              <p:cNvSpPr>
                <a:spLocks noChangeArrowheads="1"/>
              </p:cNvSpPr>
              <p:nvPr/>
            </p:nvSpPr>
            <p:spPr bwMode="gray">
              <a:xfrm>
                <a:off x="4429803" y="2561051"/>
                <a:ext cx="361262" cy="29216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nvGrpSpPr>
            <p:cNvPr id="35872" name="Group 36"/>
            <p:cNvGrpSpPr>
              <a:grpSpLocks/>
            </p:cNvGrpSpPr>
            <p:nvPr/>
          </p:nvGrpSpPr>
          <p:grpSpPr bwMode="auto">
            <a:xfrm>
              <a:off x="1847590" y="3281130"/>
              <a:ext cx="360040" cy="720080"/>
              <a:chOff x="1847590" y="3281130"/>
              <a:chExt cx="360040" cy="720080"/>
            </a:xfrm>
          </p:grpSpPr>
          <p:sp>
            <p:nvSpPr>
              <p:cNvPr id="13" name="Rectangle 32"/>
              <p:cNvSpPr>
                <a:spLocks noChangeArrowheads="1"/>
              </p:cNvSpPr>
              <p:nvPr/>
            </p:nvSpPr>
            <p:spPr bwMode="gray">
              <a:xfrm>
                <a:off x="1846441" y="3493105"/>
                <a:ext cx="361262" cy="50810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0" name="Rectangle 32"/>
              <p:cNvSpPr>
                <a:spLocks noChangeArrowheads="1"/>
              </p:cNvSpPr>
              <p:nvPr/>
            </p:nvSpPr>
            <p:spPr bwMode="gray">
              <a:xfrm>
                <a:off x="1846441" y="3270809"/>
                <a:ext cx="361262" cy="222296"/>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grpSp>
      </p:grpSp>
      <p:sp>
        <p:nvSpPr>
          <p:cNvPr id="52" name="Rectangle 32"/>
          <p:cNvSpPr>
            <a:spLocks noChangeArrowheads="1"/>
          </p:cNvSpPr>
          <p:nvPr/>
        </p:nvSpPr>
        <p:spPr bwMode="gray">
          <a:xfrm>
            <a:off x="1417638" y="4149725"/>
            <a:ext cx="4903787" cy="1439863"/>
          </a:xfrm>
          <a:prstGeom prst="rect">
            <a:avLst/>
          </a:prstGeom>
          <a:solidFill>
            <a:schemeClr val="accent6"/>
          </a:solidFill>
          <a:ln>
            <a:noFill/>
          </a:ln>
          <a:effectLst/>
        </p:spPr>
        <p:txBody>
          <a:bodyPr lIns="108000" tIns="0" rIns="108000" bIns="0" anchor="ctr"/>
          <a:lstStyle/>
          <a:p>
            <a:pPr>
              <a:defRPr/>
            </a:pPr>
            <a:r>
              <a:rPr lang="en-US" sz="1800" b="1" dirty="0">
                <a:solidFill>
                  <a:schemeClr val="bg1"/>
                </a:solidFill>
                <a:ea typeface="+mn-ea"/>
              </a:rPr>
              <a:t>INCOME IN RETIREMENT</a:t>
            </a:r>
            <a:endParaRPr lang="en-GB" sz="1800" b="1" dirty="0">
              <a:solidFill>
                <a:schemeClr val="bg1"/>
              </a:solidFill>
              <a:ea typeface="+mn-ea"/>
            </a:endParaRPr>
          </a:p>
        </p:txBody>
      </p:sp>
      <p:sp>
        <p:nvSpPr>
          <p:cNvPr id="35858" name="Rectangle 32"/>
          <p:cNvSpPr>
            <a:spLocks noChangeArrowheads="1"/>
          </p:cNvSpPr>
          <p:nvPr/>
        </p:nvSpPr>
        <p:spPr bwMode="gray">
          <a:xfrm>
            <a:off x="3869532" y="2569725"/>
            <a:ext cx="3039268" cy="14398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pPr algn="l"/>
            <a:r>
              <a:rPr lang="en-GB" sz="1800" b="1" dirty="0" smtClean="0">
                <a:solidFill>
                  <a:schemeClr val="bg1"/>
                </a:solidFill>
              </a:rPr>
              <a:t>    CASH </a:t>
            </a:r>
            <a:r>
              <a:rPr lang="en-GB" sz="1800" b="1" dirty="0">
                <a:solidFill>
                  <a:schemeClr val="bg1"/>
                </a:solidFill>
              </a:rPr>
              <a:t>LUMP</a:t>
            </a:r>
          </a:p>
          <a:p>
            <a:pPr algn="l"/>
            <a:r>
              <a:rPr lang="en-GB" sz="1800" b="1" dirty="0" smtClean="0">
                <a:solidFill>
                  <a:schemeClr val="bg1"/>
                </a:solidFill>
              </a:rPr>
              <a:t>          </a:t>
            </a:r>
            <a:r>
              <a:rPr lang="en-GB" sz="1800" b="1" dirty="0">
                <a:solidFill>
                  <a:schemeClr val="bg1"/>
                </a:solidFill>
              </a:rPr>
              <a:t>SUM</a:t>
            </a:r>
          </a:p>
        </p:txBody>
      </p:sp>
      <p:sp>
        <p:nvSpPr>
          <p:cNvPr id="55" name="Rectangle 32"/>
          <p:cNvSpPr>
            <a:spLocks noChangeArrowheads="1"/>
          </p:cNvSpPr>
          <p:nvPr/>
        </p:nvSpPr>
        <p:spPr bwMode="gray">
          <a:xfrm>
            <a:off x="6069013" y="2552702"/>
            <a:ext cx="3046411" cy="1456886"/>
          </a:xfrm>
          <a:prstGeom prst="rect">
            <a:avLst/>
          </a:prstGeom>
          <a:solidFill>
            <a:schemeClr val="accent6"/>
          </a:solidFill>
          <a:ln>
            <a:noFill/>
          </a:ln>
          <a:effectLst/>
        </p:spPr>
        <p:txBody>
          <a:bodyPr lIns="108000" tIns="0" rIns="108000" bIns="0" anchor="ctr"/>
          <a:lstStyle/>
          <a:p>
            <a:pPr>
              <a:defRPr/>
            </a:pPr>
            <a:r>
              <a:rPr lang="en-GB" sz="1800" b="1" dirty="0" smtClean="0">
                <a:solidFill>
                  <a:schemeClr val="bg1"/>
                </a:solidFill>
                <a:ea typeface="+mn-ea"/>
              </a:rPr>
              <a:t>ARF / AMRF</a:t>
            </a:r>
            <a:endParaRPr lang="en-GB" sz="1800" b="1" dirty="0">
              <a:solidFill>
                <a:schemeClr val="bg1"/>
              </a:solidFill>
              <a:ea typeface="+mn-ea"/>
            </a:endParaRPr>
          </a:p>
        </p:txBody>
      </p:sp>
      <p:sp>
        <p:nvSpPr>
          <p:cNvPr id="35861" name="Oval 26"/>
          <p:cNvSpPr>
            <a:spLocks noChangeArrowheads="1"/>
          </p:cNvSpPr>
          <p:nvPr/>
        </p:nvSpPr>
        <p:spPr bwMode="auto">
          <a:xfrm>
            <a:off x="5803900" y="3008314"/>
            <a:ext cx="517525" cy="542576"/>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2400" dirty="0" smtClean="0">
                <a:solidFill>
                  <a:schemeClr val="bg1"/>
                </a:solidFill>
                <a:latin typeface="Arial Black" pitchFamily="34" charset="0"/>
              </a:rPr>
              <a:t>+</a:t>
            </a:r>
            <a:endParaRPr lang="en-GB" sz="2400" dirty="0">
              <a:solidFill>
                <a:schemeClr val="bg1"/>
              </a:solidFill>
              <a:latin typeface="Arial Black" pitchFamily="34" charset="0"/>
            </a:endParaRPr>
          </a:p>
        </p:txBody>
      </p:sp>
      <p:sp>
        <p:nvSpPr>
          <p:cNvPr id="35862" name="Oval 27"/>
          <p:cNvSpPr>
            <a:spLocks noChangeArrowheads="1"/>
          </p:cNvSpPr>
          <p:nvPr/>
        </p:nvSpPr>
        <p:spPr bwMode="auto">
          <a:xfrm>
            <a:off x="6069013" y="4292600"/>
            <a:ext cx="504825" cy="504825"/>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400" dirty="0">
                <a:solidFill>
                  <a:schemeClr val="bg1"/>
                </a:solidFill>
                <a:latin typeface="Arial Black" pitchFamily="34" charset="0"/>
              </a:rPr>
              <a:t>&amp;</a:t>
            </a:r>
            <a:endParaRPr lang="en-GB" sz="1400" dirty="0">
              <a:solidFill>
                <a:schemeClr val="bg1"/>
              </a:solidFill>
              <a:latin typeface="Arial Black" pitchFamily="34" charset="0"/>
            </a:endParaRPr>
          </a:p>
        </p:txBody>
      </p:sp>
      <p:sp>
        <p:nvSpPr>
          <p:cNvPr id="35864" name="Rectangle 3"/>
          <p:cNvSpPr txBox="1">
            <a:spLocks noChangeArrowheads="1"/>
          </p:cNvSpPr>
          <p:nvPr/>
        </p:nvSpPr>
        <p:spPr bwMode="auto">
          <a:xfrm>
            <a:off x="477838" y="1268413"/>
            <a:ext cx="86375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03200" indent="-203200"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spcBef>
                <a:spcPct val="60000"/>
              </a:spcBef>
              <a:buFontTx/>
              <a:buChar char="•"/>
            </a:pPr>
            <a:r>
              <a:rPr lang="en-IE" sz="2400" dirty="0">
                <a:solidFill>
                  <a:schemeClr val="accent1"/>
                </a:solidFill>
              </a:rPr>
              <a:t>Use the value of your Accumulated AVCs to fund a combination of benefit options, </a:t>
            </a:r>
            <a:r>
              <a:rPr lang="en-IE" sz="2400" dirty="0" smtClean="0">
                <a:solidFill>
                  <a:schemeClr val="accent1"/>
                </a:solidFill>
              </a:rPr>
              <a:t>Cash plus ARF / AMRF</a:t>
            </a:r>
            <a:endParaRPr lang="en-GB" sz="2400" dirty="0">
              <a:solidFill>
                <a:schemeClr val="accent1"/>
              </a:solidFill>
            </a:endParaRPr>
          </a:p>
        </p:txBody>
      </p:sp>
    </p:spTree>
    <p:extLst>
      <p:ext uri="{BB962C8B-B14F-4D97-AF65-F5344CB8AC3E}">
        <p14:creationId xmlns:p14="http://schemas.microsoft.com/office/powerpoint/2010/main" val="57542951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0"/>
          </p:nvPr>
        </p:nvSpPr>
        <p:spPr>
          <a:noFill/>
        </p:spPr>
        <p:txBody>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fld id="{A559EF64-6D3C-4B8C-BFFE-97FA80819B91}" type="slidenum">
              <a:rPr lang="en-GB" sz="1100" smtClean="0">
                <a:solidFill>
                  <a:schemeClr val="accent1"/>
                </a:solidFill>
              </a:rPr>
              <a:pPr eaLnBrk="1" hangingPunct="1"/>
              <a:t>22</a:t>
            </a:fld>
            <a:endParaRPr lang="en-GB" sz="1100" smtClean="0">
              <a:solidFill>
                <a:schemeClr val="accent1"/>
              </a:solidFill>
            </a:endParaRPr>
          </a:p>
        </p:txBody>
      </p:sp>
      <p:sp>
        <p:nvSpPr>
          <p:cNvPr id="43012" name="Title 15"/>
          <p:cNvSpPr>
            <a:spLocks noGrp="1"/>
          </p:cNvSpPr>
          <p:nvPr>
            <p:ph type="title" idx="4294967295"/>
          </p:nvPr>
        </p:nvSpPr>
        <p:spPr/>
        <p:txBody>
          <a:bodyPr tIns="0" rIns="0" bIns="0"/>
          <a:lstStyle/>
          <a:p>
            <a:pPr eaLnBrk="1" hangingPunct="1"/>
            <a:r>
              <a:rPr lang="en-US" dirty="0" smtClean="0"/>
              <a:t>LINK BETWEEN INVESTMENT CHOICES AND RETIREMENT BENEFITS</a:t>
            </a:r>
            <a:r>
              <a:rPr lang="en-US" sz="2800" dirty="0" smtClean="0"/>
              <a:t/>
            </a:r>
            <a:br>
              <a:rPr lang="en-US" sz="2800" dirty="0" smtClean="0"/>
            </a:br>
            <a:endParaRPr lang="en-US" b="1" dirty="0" smtClean="0">
              <a:solidFill>
                <a:schemeClr val="tx1"/>
              </a:solidFill>
            </a:endParaRPr>
          </a:p>
        </p:txBody>
      </p:sp>
      <p:sp>
        <p:nvSpPr>
          <p:cNvPr id="43013" name="TextBox 11"/>
          <p:cNvSpPr txBox="1">
            <a:spLocks noChangeArrowheads="1"/>
          </p:cNvSpPr>
          <p:nvPr/>
        </p:nvSpPr>
        <p:spPr bwMode="auto">
          <a:xfrm>
            <a:off x="438150" y="3141663"/>
            <a:ext cx="8723313"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000">
                <a:solidFill>
                  <a:schemeClr val="tx1"/>
                </a:solidFill>
                <a:latin typeface="Arial" pitchFamily="34" charset="0"/>
                <a:ea typeface="MS PGothic" pitchFamily="34" charset="-128"/>
              </a:defRPr>
            </a:lvl1pPr>
            <a:lvl2pPr marL="838200" indent="-38100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algn="l">
              <a:lnSpc>
                <a:spcPct val="100000"/>
              </a:lnSpc>
              <a:spcBef>
                <a:spcPct val="50000"/>
              </a:spcBef>
            </a:pPr>
            <a:r>
              <a:rPr lang="en-IE" sz="2200">
                <a:solidFill>
                  <a:schemeClr val="accent1"/>
                </a:solidFill>
              </a:rPr>
              <a:t>Investment strategy should reflect your likely retirement benefits</a:t>
            </a:r>
          </a:p>
          <a:p>
            <a:pPr algn="l">
              <a:lnSpc>
                <a:spcPct val="100000"/>
              </a:lnSpc>
              <a:spcBef>
                <a:spcPct val="50000"/>
              </a:spcBef>
            </a:pPr>
            <a:r>
              <a:rPr lang="en-IE" sz="2200">
                <a:solidFill>
                  <a:schemeClr val="accent1"/>
                </a:solidFill>
              </a:rPr>
              <a:t>Pattern of retirement benefits in Ireland:  </a:t>
            </a:r>
            <a:endParaRPr lang="en-US" sz="2200">
              <a:solidFill>
                <a:schemeClr val="accent1"/>
              </a:solidFill>
            </a:endParaRPr>
          </a:p>
          <a:p>
            <a:pPr lvl="1" algn="l">
              <a:lnSpc>
                <a:spcPct val="100000"/>
              </a:lnSpc>
              <a:spcBef>
                <a:spcPct val="50000"/>
              </a:spcBef>
              <a:buFont typeface="Arial" pitchFamily="34" charset="0"/>
              <a:buChar char="•"/>
            </a:pPr>
            <a:r>
              <a:rPr lang="en-US" sz="2200">
                <a:solidFill>
                  <a:schemeClr val="accent1"/>
                </a:solidFill>
              </a:rPr>
              <a:t>Everyone takes a cash lump sum</a:t>
            </a:r>
          </a:p>
          <a:p>
            <a:pPr lvl="1" algn="l">
              <a:lnSpc>
                <a:spcPct val="100000"/>
              </a:lnSpc>
              <a:spcBef>
                <a:spcPct val="50000"/>
              </a:spcBef>
              <a:buFont typeface="Arial" pitchFamily="34" charset="0"/>
              <a:buChar char="•"/>
            </a:pPr>
            <a:r>
              <a:rPr lang="en-US" sz="2200">
                <a:solidFill>
                  <a:schemeClr val="accent1"/>
                </a:solidFill>
              </a:rPr>
              <a:t>Many purchase an annuity</a:t>
            </a:r>
          </a:p>
          <a:p>
            <a:pPr lvl="1" algn="l">
              <a:lnSpc>
                <a:spcPct val="100000"/>
              </a:lnSpc>
              <a:spcBef>
                <a:spcPct val="50000"/>
              </a:spcBef>
              <a:buFont typeface="Arial" pitchFamily="34" charset="0"/>
              <a:buChar char="•"/>
            </a:pPr>
            <a:r>
              <a:rPr lang="en-US" sz="2200">
                <a:solidFill>
                  <a:schemeClr val="accent1"/>
                </a:solidFill>
              </a:rPr>
              <a:t>Some stay invested via an Approved Retirement Fund (ARF)</a:t>
            </a:r>
          </a:p>
          <a:p>
            <a:pPr algn="l">
              <a:lnSpc>
                <a:spcPct val="100000"/>
              </a:lnSpc>
              <a:spcBef>
                <a:spcPct val="50000"/>
              </a:spcBef>
              <a:buFont typeface="Arial" pitchFamily="34" charset="0"/>
              <a:buNone/>
            </a:pPr>
            <a:r>
              <a:rPr lang="en-GB" sz="2200" b="1">
                <a:solidFill>
                  <a:schemeClr val="accent1"/>
                </a:solidFill>
              </a:rPr>
              <a:t>Your</a:t>
            </a:r>
            <a:r>
              <a:rPr lang="en-GB" sz="2200">
                <a:solidFill>
                  <a:schemeClr val="accent1"/>
                </a:solidFill>
              </a:rPr>
              <a:t> investment strategy should facilitate safe arrival at</a:t>
            </a:r>
          </a:p>
          <a:p>
            <a:pPr algn="l">
              <a:lnSpc>
                <a:spcPct val="100000"/>
              </a:lnSpc>
              <a:buFont typeface="Arial" pitchFamily="34" charset="0"/>
              <a:buNone/>
            </a:pPr>
            <a:r>
              <a:rPr lang="en-GB" sz="2200" b="1">
                <a:solidFill>
                  <a:schemeClr val="accent1"/>
                </a:solidFill>
              </a:rPr>
              <a:t>your</a:t>
            </a:r>
            <a:r>
              <a:rPr lang="en-GB" sz="2200">
                <a:solidFill>
                  <a:schemeClr val="accent1"/>
                </a:solidFill>
              </a:rPr>
              <a:t> chosen destination</a:t>
            </a:r>
            <a:endParaRPr lang="en-US" sz="2200">
              <a:solidFill>
                <a:schemeClr val="accent1"/>
              </a:solidFill>
            </a:endParaRPr>
          </a:p>
        </p:txBody>
      </p:sp>
      <p:pic>
        <p:nvPicPr>
          <p:cNvPr id="43014"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7833"/>
          <a:stretch>
            <a:fillRect/>
          </a:stretch>
        </p:blipFill>
        <p:spPr bwMode="auto">
          <a:xfrm>
            <a:off x="512763" y="1268413"/>
            <a:ext cx="17764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5" name="Straight Connector 4"/>
          <p:cNvCxnSpPr>
            <a:cxnSpLocks noChangeShapeType="1"/>
          </p:cNvCxnSpPr>
          <p:nvPr/>
        </p:nvCxnSpPr>
        <p:spPr bwMode="auto">
          <a:xfrm>
            <a:off x="512763" y="2924175"/>
            <a:ext cx="8464550" cy="0"/>
          </a:xfrm>
          <a:prstGeom prst="line">
            <a:avLst/>
          </a:prstGeom>
          <a:noFill/>
          <a:ln w="381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016" name="Group 16"/>
          <p:cNvGrpSpPr>
            <a:grpSpLocks/>
          </p:cNvGrpSpPr>
          <p:nvPr/>
        </p:nvGrpSpPr>
        <p:grpSpPr bwMode="auto">
          <a:xfrm>
            <a:off x="6038850" y="2147888"/>
            <a:ext cx="474663" cy="681037"/>
            <a:chOff x="5646738" y="1558925"/>
            <a:chExt cx="474663" cy="681037"/>
          </a:xfrm>
        </p:grpSpPr>
        <p:sp>
          <p:nvSpPr>
            <p:cNvPr id="43034" name="Freeform 20"/>
            <p:cNvSpPr>
              <a:spLocks/>
            </p:cNvSpPr>
            <p:nvPr/>
          </p:nvSpPr>
          <p:spPr bwMode="auto">
            <a:xfrm>
              <a:off x="5646738" y="1558925"/>
              <a:ext cx="474663" cy="681037"/>
            </a:xfrm>
            <a:custGeom>
              <a:avLst/>
              <a:gdLst>
                <a:gd name="T0" fmla="*/ 2147483647 w 598"/>
                <a:gd name="T1" fmla="*/ 2147483647 h 860"/>
                <a:gd name="T2" fmla="*/ 2147483647 w 598"/>
                <a:gd name="T3" fmla="*/ 2147483647 h 860"/>
                <a:gd name="T4" fmla="*/ 2147483647 w 598"/>
                <a:gd name="T5" fmla="*/ 2147483647 h 860"/>
                <a:gd name="T6" fmla="*/ 2147483647 w 598"/>
                <a:gd name="T7" fmla="*/ 2147483647 h 860"/>
                <a:gd name="T8" fmla="*/ 2147483647 w 598"/>
                <a:gd name="T9" fmla="*/ 2147483647 h 860"/>
                <a:gd name="T10" fmla="*/ 2147483647 w 598"/>
                <a:gd name="T11" fmla="*/ 2147483647 h 860"/>
                <a:gd name="T12" fmla="*/ 2147483647 w 598"/>
                <a:gd name="T13" fmla="*/ 2147483647 h 860"/>
                <a:gd name="T14" fmla="*/ 2147483647 w 598"/>
                <a:gd name="T15" fmla="*/ 2147483647 h 860"/>
                <a:gd name="T16" fmla="*/ 2147483647 w 598"/>
                <a:gd name="T17" fmla="*/ 2147483647 h 860"/>
                <a:gd name="T18" fmla="*/ 2147483647 w 598"/>
                <a:gd name="T19" fmla="*/ 2147483647 h 860"/>
                <a:gd name="T20" fmla="*/ 2147483647 w 598"/>
                <a:gd name="T21" fmla="*/ 2147483647 h 860"/>
                <a:gd name="T22" fmla="*/ 2147483647 w 598"/>
                <a:gd name="T23" fmla="*/ 2147483647 h 860"/>
                <a:gd name="T24" fmla="*/ 2147483647 w 598"/>
                <a:gd name="T25" fmla="*/ 2147483647 h 860"/>
                <a:gd name="T26" fmla="*/ 2147483647 w 598"/>
                <a:gd name="T27" fmla="*/ 2147483647 h 860"/>
                <a:gd name="T28" fmla="*/ 2147483647 w 598"/>
                <a:gd name="T29" fmla="*/ 2147483647 h 860"/>
                <a:gd name="T30" fmla="*/ 2147483647 w 598"/>
                <a:gd name="T31" fmla="*/ 2147483647 h 860"/>
                <a:gd name="T32" fmla="*/ 2147483647 w 598"/>
                <a:gd name="T33" fmla="*/ 2147483647 h 860"/>
                <a:gd name="T34" fmla="*/ 2147483647 w 598"/>
                <a:gd name="T35" fmla="*/ 2147483647 h 860"/>
                <a:gd name="T36" fmla="*/ 2147483647 w 598"/>
                <a:gd name="T37" fmla="*/ 2147483647 h 860"/>
                <a:gd name="T38" fmla="*/ 2147483647 w 598"/>
                <a:gd name="T39" fmla="*/ 2147483647 h 860"/>
                <a:gd name="T40" fmla="*/ 2147483647 w 598"/>
                <a:gd name="T41" fmla="*/ 2147483647 h 860"/>
                <a:gd name="T42" fmla="*/ 2147483647 w 598"/>
                <a:gd name="T43" fmla="*/ 2147483647 h 860"/>
                <a:gd name="T44" fmla="*/ 2147483647 w 598"/>
                <a:gd name="T45" fmla="*/ 2147483647 h 860"/>
                <a:gd name="T46" fmla="*/ 2147483647 w 598"/>
                <a:gd name="T47" fmla="*/ 2147483647 h 860"/>
                <a:gd name="T48" fmla="*/ 2147483647 w 598"/>
                <a:gd name="T49" fmla="*/ 2147483647 h 860"/>
                <a:gd name="T50" fmla="*/ 2147483647 w 598"/>
                <a:gd name="T51" fmla="*/ 993343938 h 860"/>
                <a:gd name="T52" fmla="*/ 2147483647 w 598"/>
                <a:gd name="T53" fmla="*/ 0 h 860"/>
                <a:gd name="T54" fmla="*/ 2147483647 w 598"/>
                <a:gd name="T55" fmla="*/ 0 h 860"/>
                <a:gd name="T56" fmla="*/ 2147483647 w 598"/>
                <a:gd name="T57" fmla="*/ 496672365 h 860"/>
                <a:gd name="T58" fmla="*/ 2147483647 w 598"/>
                <a:gd name="T59" fmla="*/ 2147483647 h 860"/>
                <a:gd name="T60" fmla="*/ 2147483647 w 598"/>
                <a:gd name="T61" fmla="*/ 2147483647 h 860"/>
                <a:gd name="T62" fmla="*/ 2147483647 w 598"/>
                <a:gd name="T63" fmla="*/ 2147483647 h 860"/>
                <a:gd name="T64" fmla="*/ 2147483647 w 598"/>
                <a:gd name="T65" fmla="*/ 2147483647 h 860"/>
                <a:gd name="T66" fmla="*/ 2147483647 w 598"/>
                <a:gd name="T67" fmla="*/ 2147483647 h 860"/>
                <a:gd name="T68" fmla="*/ 2147483647 w 598"/>
                <a:gd name="T69" fmla="*/ 2147483647 h 860"/>
                <a:gd name="T70" fmla="*/ 2147483647 w 598"/>
                <a:gd name="T71" fmla="*/ 2147483647 h 860"/>
                <a:gd name="T72" fmla="*/ 2147483647 w 598"/>
                <a:gd name="T73" fmla="*/ 2147483647 h 860"/>
                <a:gd name="T74" fmla="*/ 2147483647 w 598"/>
                <a:gd name="T75" fmla="*/ 2147483647 h 860"/>
                <a:gd name="T76" fmla="*/ 2147483647 w 598"/>
                <a:gd name="T77" fmla="*/ 2147483647 h 860"/>
                <a:gd name="T78" fmla="*/ 2147483647 w 598"/>
                <a:gd name="T79" fmla="*/ 2147483647 h 860"/>
                <a:gd name="T80" fmla="*/ 2147483647 w 598"/>
                <a:gd name="T81" fmla="*/ 2147483647 h 860"/>
                <a:gd name="T82" fmla="*/ 2147483647 w 598"/>
                <a:gd name="T83" fmla="*/ 2147483647 h 860"/>
                <a:gd name="T84" fmla="*/ 2147483647 w 598"/>
                <a:gd name="T85" fmla="*/ 2147483647 h 860"/>
                <a:gd name="T86" fmla="*/ 2147483647 w 598"/>
                <a:gd name="T87" fmla="*/ 2147483647 h 860"/>
                <a:gd name="T88" fmla="*/ 0 w 598"/>
                <a:gd name="T89" fmla="*/ 2147483647 h 860"/>
                <a:gd name="T90" fmla="*/ 1000503879 w 598"/>
                <a:gd name="T91" fmla="*/ 2147483647 h 860"/>
                <a:gd name="T92" fmla="*/ 2147483647 w 598"/>
                <a:gd name="T93" fmla="*/ 2147483647 h 860"/>
                <a:gd name="T94" fmla="*/ 2147483647 w 598"/>
                <a:gd name="T95" fmla="*/ 2147483647 h 860"/>
                <a:gd name="T96" fmla="*/ 2147483647 w 598"/>
                <a:gd name="T97" fmla="*/ 2147483647 h 860"/>
                <a:gd name="T98" fmla="*/ 2147483647 w 598"/>
                <a:gd name="T99" fmla="*/ 2147483647 h 860"/>
                <a:gd name="T100" fmla="*/ 2147483647 w 598"/>
                <a:gd name="T101" fmla="*/ 2147483647 h 860"/>
                <a:gd name="T102" fmla="*/ 2147483647 w 598"/>
                <a:gd name="T103" fmla="*/ 2147483647 h 860"/>
                <a:gd name="T104" fmla="*/ 2147483647 w 598"/>
                <a:gd name="T105" fmla="*/ 2147483647 h 860"/>
                <a:gd name="T106" fmla="*/ 2147483647 w 598"/>
                <a:gd name="T107" fmla="*/ 2147483647 h 860"/>
                <a:gd name="T108" fmla="*/ 2147483647 w 598"/>
                <a:gd name="T109" fmla="*/ 2147483647 h 860"/>
                <a:gd name="T110" fmla="*/ 2147483647 w 598"/>
                <a:gd name="T111" fmla="*/ 2147483647 h 860"/>
                <a:gd name="T112" fmla="*/ 2147483647 w 598"/>
                <a:gd name="T113" fmla="*/ 2147483647 h 860"/>
                <a:gd name="T114" fmla="*/ 2147483647 w 598"/>
                <a:gd name="T115" fmla="*/ 2147483647 h 860"/>
                <a:gd name="T116" fmla="*/ 2147483647 w 598"/>
                <a:gd name="T117" fmla="*/ 2147483647 h 860"/>
                <a:gd name="T118" fmla="*/ 2147483647 w 598"/>
                <a:gd name="T119" fmla="*/ 2147483647 h 8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8" h="860">
                  <a:moveTo>
                    <a:pt x="244" y="855"/>
                  </a:moveTo>
                  <a:lnTo>
                    <a:pt x="252" y="853"/>
                  </a:lnTo>
                  <a:lnTo>
                    <a:pt x="261" y="851"/>
                  </a:lnTo>
                  <a:lnTo>
                    <a:pt x="269" y="848"/>
                  </a:lnTo>
                  <a:lnTo>
                    <a:pt x="279" y="846"/>
                  </a:lnTo>
                  <a:lnTo>
                    <a:pt x="287" y="843"/>
                  </a:lnTo>
                  <a:lnTo>
                    <a:pt x="295" y="839"/>
                  </a:lnTo>
                  <a:lnTo>
                    <a:pt x="304" y="836"/>
                  </a:lnTo>
                  <a:lnTo>
                    <a:pt x="312" y="831"/>
                  </a:lnTo>
                  <a:lnTo>
                    <a:pt x="320" y="826"/>
                  </a:lnTo>
                  <a:lnTo>
                    <a:pt x="329" y="822"/>
                  </a:lnTo>
                  <a:lnTo>
                    <a:pt x="337" y="816"/>
                  </a:lnTo>
                  <a:lnTo>
                    <a:pt x="347" y="812"/>
                  </a:lnTo>
                  <a:lnTo>
                    <a:pt x="355" y="806"/>
                  </a:lnTo>
                  <a:lnTo>
                    <a:pt x="364" y="799"/>
                  </a:lnTo>
                  <a:lnTo>
                    <a:pt x="372" y="793"/>
                  </a:lnTo>
                  <a:lnTo>
                    <a:pt x="380" y="786"/>
                  </a:lnTo>
                  <a:lnTo>
                    <a:pt x="388" y="779"/>
                  </a:lnTo>
                  <a:lnTo>
                    <a:pt x="396" y="771"/>
                  </a:lnTo>
                  <a:lnTo>
                    <a:pt x="404" y="763"/>
                  </a:lnTo>
                  <a:lnTo>
                    <a:pt x="412" y="755"/>
                  </a:lnTo>
                  <a:lnTo>
                    <a:pt x="420" y="747"/>
                  </a:lnTo>
                  <a:lnTo>
                    <a:pt x="428" y="738"/>
                  </a:lnTo>
                  <a:lnTo>
                    <a:pt x="437" y="730"/>
                  </a:lnTo>
                  <a:lnTo>
                    <a:pt x="443" y="721"/>
                  </a:lnTo>
                  <a:lnTo>
                    <a:pt x="452" y="711"/>
                  </a:lnTo>
                  <a:lnTo>
                    <a:pt x="458" y="701"/>
                  </a:lnTo>
                  <a:lnTo>
                    <a:pt x="467" y="691"/>
                  </a:lnTo>
                  <a:lnTo>
                    <a:pt x="473" y="681"/>
                  </a:lnTo>
                  <a:lnTo>
                    <a:pt x="480" y="671"/>
                  </a:lnTo>
                  <a:lnTo>
                    <a:pt x="487" y="661"/>
                  </a:lnTo>
                  <a:lnTo>
                    <a:pt x="494" y="649"/>
                  </a:lnTo>
                  <a:lnTo>
                    <a:pt x="501" y="639"/>
                  </a:lnTo>
                  <a:lnTo>
                    <a:pt x="514" y="616"/>
                  </a:lnTo>
                  <a:lnTo>
                    <a:pt x="526" y="593"/>
                  </a:lnTo>
                  <a:lnTo>
                    <a:pt x="538" y="569"/>
                  </a:lnTo>
                  <a:lnTo>
                    <a:pt x="548" y="543"/>
                  </a:lnTo>
                  <a:lnTo>
                    <a:pt x="558" y="519"/>
                  </a:lnTo>
                  <a:lnTo>
                    <a:pt x="566" y="493"/>
                  </a:lnTo>
                  <a:lnTo>
                    <a:pt x="574" y="467"/>
                  </a:lnTo>
                  <a:lnTo>
                    <a:pt x="581" y="441"/>
                  </a:lnTo>
                  <a:lnTo>
                    <a:pt x="586" y="414"/>
                  </a:lnTo>
                  <a:lnTo>
                    <a:pt x="591" y="389"/>
                  </a:lnTo>
                  <a:lnTo>
                    <a:pt x="594" y="363"/>
                  </a:lnTo>
                  <a:lnTo>
                    <a:pt x="597" y="337"/>
                  </a:lnTo>
                  <a:lnTo>
                    <a:pt x="598" y="312"/>
                  </a:lnTo>
                  <a:lnTo>
                    <a:pt x="598" y="288"/>
                  </a:lnTo>
                  <a:lnTo>
                    <a:pt x="598" y="263"/>
                  </a:lnTo>
                  <a:lnTo>
                    <a:pt x="596" y="238"/>
                  </a:lnTo>
                  <a:lnTo>
                    <a:pt x="592" y="215"/>
                  </a:lnTo>
                  <a:lnTo>
                    <a:pt x="589" y="192"/>
                  </a:lnTo>
                  <a:lnTo>
                    <a:pt x="584" y="172"/>
                  </a:lnTo>
                  <a:lnTo>
                    <a:pt x="578" y="152"/>
                  </a:lnTo>
                  <a:lnTo>
                    <a:pt x="571" y="134"/>
                  </a:lnTo>
                  <a:lnTo>
                    <a:pt x="563" y="116"/>
                  </a:lnTo>
                  <a:lnTo>
                    <a:pt x="555" y="100"/>
                  </a:lnTo>
                  <a:lnTo>
                    <a:pt x="546" y="85"/>
                  </a:lnTo>
                  <a:lnTo>
                    <a:pt x="541" y="78"/>
                  </a:lnTo>
                  <a:lnTo>
                    <a:pt x="537" y="72"/>
                  </a:lnTo>
                  <a:lnTo>
                    <a:pt x="532" y="66"/>
                  </a:lnTo>
                  <a:lnTo>
                    <a:pt x="528" y="60"/>
                  </a:lnTo>
                  <a:lnTo>
                    <a:pt x="522" y="54"/>
                  </a:lnTo>
                  <a:lnTo>
                    <a:pt x="517" y="48"/>
                  </a:lnTo>
                  <a:lnTo>
                    <a:pt x="511" y="43"/>
                  </a:lnTo>
                  <a:lnTo>
                    <a:pt x="506" y="38"/>
                  </a:lnTo>
                  <a:lnTo>
                    <a:pt x="500" y="34"/>
                  </a:lnTo>
                  <a:lnTo>
                    <a:pt x="494" y="30"/>
                  </a:lnTo>
                  <a:lnTo>
                    <a:pt x="488" y="25"/>
                  </a:lnTo>
                  <a:lnTo>
                    <a:pt x="483" y="22"/>
                  </a:lnTo>
                  <a:lnTo>
                    <a:pt x="476" y="19"/>
                  </a:lnTo>
                  <a:lnTo>
                    <a:pt x="470" y="16"/>
                  </a:lnTo>
                  <a:lnTo>
                    <a:pt x="464" y="14"/>
                  </a:lnTo>
                  <a:lnTo>
                    <a:pt x="457" y="12"/>
                  </a:lnTo>
                  <a:lnTo>
                    <a:pt x="452" y="9"/>
                  </a:lnTo>
                  <a:lnTo>
                    <a:pt x="445" y="7"/>
                  </a:lnTo>
                  <a:lnTo>
                    <a:pt x="439" y="5"/>
                  </a:lnTo>
                  <a:lnTo>
                    <a:pt x="432" y="4"/>
                  </a:lnTo>
                  <a:lnTo>
                    <a:pt x="426" y="2"/>
                  </a:lnTo>
                  <a:lnTo>
                    <a:pt x="419" y="1"/>
                  </a:lnTo>
                  <a:lnTo>
                    <a:pt x="414" y="0"/>
                  </a:lnTo>
                  <a:lnTo>
                    <a:pt x="407" y="0"/>
                  </a:lnTo>
                  <a:lnTo>
                    <a:pt x="400" y="0"/>
                  </a:lnTo>
                  <a:lnTo>
                    <a:pt x="393" y="0"/>
                  </a:lnTo>
                  <a:lnTo>
                    <a:pt x="386" y="0"/>
                  </a:lnTo>
                  <a:lnTo>
                    <a:pt x="380" y="0"/>
                  </a:lnTo>
                  <a:lnTo>
                    <a:pt x="373" y="0"/>
                  </a:lnTo>
                  <a:lnTo>
                    <a:pt x="366" y="1"/>
                  </a:lnTo>
                  <a:lnTo>
                    <a:pt x="359" y="2"/>
                  </a:lnTo>
                  <a:lnTo>
                    <a:pt x="352" y="4"/>
                  </a:lnTo>
                  <a:lnTo>
                    <a:pt x="346" y="5"/>
                  </a:lnTo>
                  <a:lnTo>
                    <a:pt x="339" y="7"/>
                  </a:lnTo>
                  <a:lnTo>
                    <a:pt x="332" y="8"/>
                  </a:lnTo>
                  <a:lnTo>
                    <a:pt x="326" y="11"/>
                  </a:lnTo>
                  <a:lnTo>
                    <a:pt x="319" y="13"/>
                  </a:lnTo>
                  <a:lnTo>
                    <a:pt x="312" y="16"/>
                  </a:lnTo>
                  <a:lnTo>
                    <a:pt x="305" y="19"/>
                  </a:lnTo>
                  <a:lnTo>
                    <a:pt x="298" y="21"/>
                  </a:lnTo>
                  <a:lnTo>
                    <a:pt x="291" y="24"/>
                  </a:lnTo>
                  <a:lnTo>
                    <a:pt x="284" y="28"/>
                  </a:lnTo>
                  <a:lnTo>
                    <a:pt x="278" y="31"/>
                  </a:lnTo>
                  <a:lnTo>
                    <a:pt x="272" y="35"/>
                  </a:lnTo>
                  <a:lnTo>
                    <a:pt x="265" y="39"/>
                  </a:lnTo>
                  <a:lnTo>
                    <a:pt x="258" y="44"/>
                  </a:lnTo>
                  <a:lnTo>
                    <a:pt x="251" y="48"/>
                  </a:lnTo>
                  <a:lnTo>
                    <a:pt x="244" y="53"/>
                  </a:lnTo>
                  <a:lnTo>
                    <a:pt x="231" y="62"/>
                  </a:lnTo>
                  <a:lnTo>
                    <a:pt x="219" y="73"/>
                  </a:lnTo>
                  <a:lnTo>
                    <a:pt x="206" y="83"/>
                  </a:lnTo>
                  <a:lnTo>
                    <a:pt x="195" y="95"/>
                  </a:lnTo>
                  <a:lnTo>
                    <a:pt x="182" y="106"/>
                  </a:lnTo>
                  <a:lnTo>
                    <a:pt x="170" y="119"/>
                  </a:lnTo>
                  <a:lnTo>
                    <a:pt x="160" y="131"/>
                  </a:lnTo>
                  <a:lnTo>
                    <a:pt x="149" y="144"/>
                  </a:lnTo>
                  <a:lnTo>
                    <a:pt x="138" y="157"/>
                  </a:lnTo>
                  <a:lnTo>
                    <a:pt x="129" y="170"/>
                  </a:lnTo>
                  <a:lnTo>
                    <a:pt x="119" y="184"/>
                  </a:lnTo>
                  <a:lnTo>
                    <a:pt x="109" y="199"/>
                  </a:lnTo>
                  <a:lnTo>
                    <a:pt x="101" y="213"/>
                  </a:lnTo>
                  <a:lnTo>
                    <a:pt x="92" y="228"/>
                  </a:lnTo>
                  <a:lnTo>
                    <a:pt x="84" y="244"/>
                  </a:lnTo>
                  <a:lnTo>
                    <a:pt x="76" y="259"/>
                  </a:lnTo>
                  <a:lnTo>
                    <a:pt x="68" y="274"/>
                  </a:lnTo>
                  <a:lnTo>
                    <a:pt x="61" y="290"/>
                  </a:lnTo>
                  <a:lnTo>
                    <a:pt x="54" y="306"/>
                  </a:lnTo>
                  <a:lnTo>
                    <a:pt x="48" y="321"/>
                  </a:lnTo>
                  <a:lnTo>
                    <a:pt x="43" y="339"/>
                  </a:lnTo>
                  <a:lnTo>
                    <a:pt x="37" y="355"/>
                  </a:lnTo>
                  <a:lnTo>
                    <a:pt x="31" y="371"/>
                  </a:lnTo>
                  <a:lnTo>
                    <a:pt x="26" y="388"/>
                  </a:lnTo>
                  <a:lnTo>
                    <a:pt x="17" y="421"/>
                  </a:lnTo>
                  <a:lnTo>
                    <a:pt x="10" y="456"/>
                  </a:lnTo>
                  <a:lnTo>
                    <a:pt x="5" y="490"/>
                  </a:lnTo>
                  <a:lnTo>
                    <a:pt x="1" y="526"/>
                  </a:lnTo>
                  <a:lnTo>
                    <a:pt x="0" y="545"/>
                  </a:lnTo>
                  <a:lnTo>
                    <a:pt x="0" y="562"/>
                  </a:lnTo>
                  <a:lnTo>
                    <a:pt x="0" y="579"/>
                  </a:lnTo>
                  <a:lnTo>
                    <a:pt x="1" y="596"/>
                  </a:lnTo>
                  <a:lnTo>
                    <a:pt x="2" y="612"/>
                  </a:lnTo>
                  <a:lnTo>
                    <a:pt x="3" y="629"/>
                  </a:lnTo>
                  <a:lnTo>
                    <a:pt x="6" y="645"/>
                  </a:lnTo>
                  <a:lnTo>
                    <a:pt x="9" y="660"/>
                  </a:lnTo>
                  <a:lnTo>
                    <a:pt x="13" y="675"/>
                  </a:lnTo>
                  <a:lnTo>
                    <a:pt x="16" y="690"/>
                  </a:lnTo>
                  <a:lnTo>
                    <a:pt x="21" y="704"/>
                  </a:lnTo>
                  <a:lnTo>
                    <a:pt x="25" y="718"/>
                  </a:lnTo>
                  <a:lnTo>
                    <a:pt x="31" y="732"/>
                  </a:lnTo>
                  <a:lnTo>
                    <a:pt x="37" y="745"/>
                  </a:lnTo>
                  <a:lnTo>
                    <a:pt x="44" y="757"/>
                  </a:lnTo>
                  <a:lnTo>
                    <a:pt x="51" y="770"/>
                  </a:lnTo>
                  <a:lnTo>
                    <a:pt x="54" y="776"/>
                  </a:lnTo>
                  <a:lnTo>
                    <a:pt x="59" y="782"/>
                  </a:lnTo>
                  <a:lnTo>
                    <a:pt x="63" y="787"/>
                  </a:lnTo>
                  <a:lnTo>
                    <a:pt x="67" y="792"/>
                  </a:lnTo>
                  <a:lnTo>
                    <a:pt x="71" y="798"/>
                  </a:lnTo>
                  <a:lnTo>
                    <a:pt x="76" y="802"/>
                  </a:lnTo>
                  <a:lnTo>
                    <a:pt x="81" y="807"/>
                  </a:lnTo>
                  <a:lnTo>
                    <a:pt x="85" y="812"/>
                  </a:lnTo>
                  <a:lnTo>
                    <a:pt x="90" y="816"/>
                  </a:lnTo>
                  <a:lnTo>
                    <a:pt x="96" y="821"/>
                  </a:lnTo>
                  <a:lnTo>
                    <a:pt x="100" y="825"/>
                  </a:lnTo>
                  <a:lnTo>
                    <a:pt x="106" y="829"/>
                  </a:lnTo>
                  <a:lnTo>
                    <a:pt x="112" y="832"/>
                  </a:lnTo>
                  <a:lnTo>
                    <a:pt x="117" y="836"/>
                  </a:lnTo>
                  <a:lnTo>
                    <a:pt x="123" y="839"/>
                  </a:lnTo>
                  <a:lnTo>
                    <a:pt x="129" y="843"/>
                  </a:lnTo>
                  <a:lnTo>
                    <a:pt x="135" y="846"/>
                  </a:lnTo>
                  <a:lnTo>
                    <a:pt x="142" y="848"/>
                  </a:lnTo>
                  <a:lnTo>
                    <a:pt x="147" y="851"/>
                  </a:lnTo>
                  <a:lnTo>
                    <a:pt x="154" y="853"/>
                  </a:lnTo>
                  <a:lnTo>
                    <a:pt x="161" y="855"/>
                  </a:lnTo>
                  <a:lnTo>
                    <a:pt x="168" y="856"/>
                  </a:lnTo>
                  <a:lnTo>
                    <a:pt x="175" y="858"/>
                  </a:lnTo>
                  <a:lnTo>
                    <a:pt x="182" y="859"/>
                  </a:lnTo>
                  <a:lnTo>
                    <a:pt x="189" y="860"/>
                  </a:lnTo>
                  <a:lnTo>
                    <a:pt x="197" y="860"/>
                  </a:lnTo>
                  <a:lnTo>
                    <a:pt x="205" y="860"/>
                  </a:lnTo>
                  <a:lnTo>
                    <a:pt x="212" y="860"/>
                  </a:lnTo>
                  <a:lnTo>
                    <a:pt x="220" y="859"/>
                  </a:lnTo>
                  <a:lnTo>
                    <a:pt x="228" y="858"/>
                  </a:lnTo>
                  <a:lnTo>
                    <a:pt x="236" y="856"/>
                  </a:lnTo>
                  <a:lnTo>
                    <a:pt x="244" y="85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5" name="Freeform 21"/>
            <p:cNvSpPr>
              <a:spLocks/>
            </p:cNvSpPr>
            <p:nvPr/>
          </p:nvSpPr>
          <p:spPr bwMode="auto">
            <a:xfrm>
              <a:off x="5673725" y="1604963"/>
              <a:ext cx="398463" cy="577850"/>
            </a:xfrm>
            <a:custGeom>
              <a:avLst/>
              <a:gdLst>
                <a:gd name="T0" fmla="*/ 2147483647 w 502"/>
                <a:gd name="T1" fmla="*/ 2147483647 h 726"/>
                <a:gd name="T2" fmla="*/ 2147483647 w 502"/>
                <a:gd name="T3" fmla="*/ 2147483647 h 726"/>
                <a:gd name="T4" fmla="*/ 2147483647 w 502"/>
                <a:gd name="T5" fmla="*/ 2147483647 h 726"/>
                <a:gd name="T6" fmla="*/ 2147483647 w 502"/>
                <a:gd name="T7" fmla="*/ 2147483647 h 726"/>
                <a:gd name="T8" fmla="*/ 2147483647 w 502"/>
                <a:gd name="T9" fmla="*/ 2147483647 h 726"/>
                <a:gd name="T10" fmla="*/ 2147483647 w 502"/>
                <a:gd name="T11" fmla="*/ 2147483647 h 726"/>
                <a:gd name="T12" fmla="*/ 2147483647 w 502"/>
                <a:gd name="T13" fmla="*/ 2147483647 h 726"/>
                <a:gd name="T14" fmla="*/ 2147483647 w 502"/>
                <a:gd name="T15" fmla="*/ 2147483647 h 726"/>
                <a:gd name="T16" fmla="*/ 2147483647 w 502"/>
                <a:gd name="T17" fmla="*/ 2147483647 h 726"/>
                <a:gd name="T18" fmla="*/ 2147483647 w 502"/>
                <a:gd name="T19" fmla="*/ 2147483647 h 726"/>
                <a:gd name="T20" fmla="*/ 2147483647 w 502"/>
                <a:gd name="T21" fmla="*/ 2147483647 h 726"/>
                <a:gd name="T22" fmla="*/ 2147483647 w 502"/>
                <a:gd name="T23" fmla="*/ 2147483647 h 726"/>
                <a:gd name="T24" fmla="*/ 2147483647 w 502"/>
                <a:gd name="T25" fmla="*/ 2147483647 h 726"/>
                <a:gd name="T26" fmla="*/ 2147483647 w 502"/>
                <a:gd name="T27" fmla="*/ 2147483647 h 726"/>
                <a:gd name="T28" fmla="*/ 2147483647 w 502"/>
                <a:gd name="T29" fmla="*/ 2147483647 h 726"/>
                <a:gd name="T30" fmla="*/ 2147483647 w 502"/>
                <a:gd name="T31" fmla="*/ 2147483647 h 726"/>
                <a:gd name="T32" fmla="*/ 2147483647 w 502"/>
                <a:gd name="T33" fmla="*/ 2147483647 h 726"/>
                <a:gd name="T34" fmla="*/ 2147483647 w 502"/>
                <a:gd name="T35" fmla="*/ 2147483647 h 726"/>
                <a:gd name="T36" fmla="*/ 2147483647 w 502"/>
                <a:gd name="T37" fmla="*/ 2147483647 h 726"/>
                <a:gd name="T38" fmla="*/ 2147483647 w 502"/>
                <a:gd name="T39" fmla="*/ 1008555989 h 726"/>
                <a:gd name="T40" fmla="*/ 2147483647 w 502"/>
                <a:gd name="T41" fmla="*/ 0 h 726"/>
                <a:gd name="T42" fmla="*/ 2147483647 w 502"/>
                <a:gd name="T43" fmla="*/ 0 h 726"/>
                <a:gd name="T44" fmla="*/ 2147483647 w 502"/>
                <a:gd name="T45" fmla="*/ 1008555989 h 726"/>
                <a:gd name="T46" fmla="*/ 2147483647 w 502"/>
                <a:gd name="T47" fmla="*/ 2147483647 h 726"/>
                <a:gd name="T48" fmla="*/ 2147483647 w 502"/>
                <a:gd name="T49" fmla="*/ 2147483647 h 726"/>
                <a:gd name="T50" fmla="*/ 2147483647 w 502"/>
                <a:gd name="T51" fmla="*/ 2147483647 h 726"/>
                <a:gd name="T52" fmla="*/ 2147483647 w 502"/>
                <a:gd name="T53" fmla="*/ 2147483647 h 726"/>
                <a:gd name="T54" fmla="*/ 2147483647 w 502"/>
                <a:gd name="T55" fmla="*/ 2147483647 h 726"/>
                <a:gd name="T56" fmla="*/ 2147483647 w 502"/>
                <a:gd name="T57" fmla="*/ 2147483647 h 726"/>
                <a:gd name="T58" fmla="*/ 2147483647 w 502"/>
                <a:gd name="T59" fmla="*/ 2147483647 h 726"/>
                <a:gd name="T60" fmla="*/ 2147483647 w 502"/>
                <a:gd name="T61" fmla="*/ 2147483647 h 726"/>
                <a:gd name="T62" fmla="*/ 2147483647 w 502"/>
                <a:gd name="T63" fmla="*/ 2147483647 h 726"/>
                <a:gd name="T64" fmla="*/ 2147483647 w 502"/>
                <a:gd name="T65" fmla="*/ 2147483647 h 726"/>
                <a:gd name="T66" fmla="*/ 2147483647 w 502"/>
                <a:gd name="T67" fmla="*/ 2147483647 h 726"/>
                <a:gd name="T68" fmla="*/ 2147483647 w 502"/>
                <a:gd name="T69" fmla="*/ 2147483647 h 726"/>
                <a:gd name="T70" fmla="*/ 2000378716 w 502"/>
                <a:gd name="T71" fmla="*/ 2147483647 h 726"/>
                <a:gd name="T72" fmla="*/ 500252040 w 502"/>
                <a:gd name="T73" fmla="*/ 2147483647 h 726"/>
                <a:gd name="T74" fmla="*/ 2147483647 w 502"/>
                <a:gd name="T75" fmla="*/ 2147483647 h 726"/>
                <a:gd name="T76" fmla="*/ 2147483647 w 502"/>
                <a:gd name="T77" fmla="*/ 2147483647 h 726"/>
                <a:gd name="T78" fmla="*/ 2147483647 w 502"/>
                <a:gd name="T79" fmla="*/ 2147483647 h 726"/>
                <a:gd name="T80" fmla="*/ 2147483647 w 502"/>
                <a:gd name="T81" fmla="*/ 2147483647 h 726"/>
                <a:gd name="T82" fmla="*/ 2147483647 w 502"/>
                <a:gd name="T83" fmla="*/ 2147483647 h 726"/>
                <a:gd name="T84" fmla="*/ 2147483647 w 502"/>
                <a:gd name="T85" fmla="*/ 2147483647 h 726"/>
                <a:gd name="T86" fmla="*/ 2147483647 w 502"/>
                <a:gd name="T87" fmla="*/ 2147483647 h 726"/>
                <a:gd name="T88" fmla="*/ 2147483647 w 502"/>
                <a:gd name="T89" fmla="*/ 2147483647 h 726"/>
                <a:gd name="T90" fmla="*/ 2147483647 w 502"/>
                <a:gd name="T91" fmla="*/ 2147483647 h 726"/>
                <a:gd name="T92" fmla="*/ 2147483647 w 502"/>
                <a:gd name="T93" fmla="*/ 2147483647 h 726"/>
                <a:gd name="T94" fmla="*/ 2147483647 w 502"/>
                <a:gd name="T95" fmla="*/ 2147483647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2" h="726">
                  <a:moveTo>
                    <a:pt x="212" y="720"/>
                  </a:moveTo>
                  <a:lnTo>
                    <a:pt x="219" y="718"/>
                  </a:lnTo>
                  <a:lnTo>
                    <a:pt x="226" y="717"/>
                  </a:lnTo>
                  <a:lnTo>
                    <a:pt x="233" y="715"/>
                  </a:lnTo>
                  <a:lnTo>
                    <a:pt x="241" y="711"/>
                  </a:lnTo>
                  <a:lnTo>
                    <a:pt x="248" y="709"/>
                  </a:lnTo>
                  <a:lnTo>
                    <a:pt x="255" y="705"/>
                  </a:lnTo>
                  <a:lnTo>
                    <a:pt x="262" y="702"/>
                  </a:lnTo>
                  <a:lnTo>
                    <a:pt x="269" y="699"/>
                  </a:lnTo>
                  <a:lnTo>
                    <a:pt x="276" y="694"/>
                  </a:lnTo>
                  <a:lnTo>
                    <a:pt x="282" y="691"/>
                  </a:lnTo>
                  <a:lnTo>
                    <a:pt x="289" y="686"/>
                  </a:lnTo>
                  <a:lnTo>
                    <a:pt x="296" y="680"/>
                  </a:lnTo>
                  <a:lnTo>
                    <a:pt x="303" y="676"/>
                  </a:lnTo>
                  <a:lnTo>
                    <a:pt x="310" y="670"/>
                  </a:lnTo>
                  <a:lnTo>
                    <a:pt x="317" y="664"/>
                  </a:lnTo>
                  <a:lnTo>
                    <a:pt x="324" y="658"/>
                  </a:lnTo>
                  <a:lnTo>
                    <a:pt x="338" y="646"/>
                  </a:lnTo>
                  <a:lnTo>
                    <a:pt x="350" y="633"/>
                  </a:lnTo>
                  <a:lnTo>
                    <a:pt x="364" y="619"/>
                  </a:lnTo>
                  <a:lnTo>
                    <a:pt x="377" y="604"/>
                  </a:lnTo>
                  <a:lnTo>
                    <a:pt x="388" y="588"/>
                  </a:lnTo>
                  <a:lnTo>
                    <a:pt x="400" y="571"/>
                  </a:lnTo>
                  <a:lnTo>
                    <a:pt x="411" y="555"/>
                  </a:lnTo>
                  <a:lnTo>
                    <a:pt x="422" y="536"/>
                  </a:lnTo>
                  <a:lnTo>
                    <a:pt x="432" y="518"/>
                  </a:lnTo>
                  <a:lnTo>
                    <a:pt x="443" y="498"/>
                  </a:lnTo>
                  <a:lnTo>
                    <a:pt x="452" y="479"/>
                  </a:lnTo>
                  <a:lnTo>
                    <a:pt x="460" y="459"/>
                  </a:lnTo>
                  <a:lnTo>
                    <a:pt x="468" y="438"/>
                  </a:lnTo>
                  <a:lnTo>
                    <a:pt x="475" y="418"/>
                  </a:lnTo>
                  <a:lnTo>
                    <a:pt x="481" y="397"/>
                  </a:lnTo>
                  <a:lnTo>
                    <a:pt x="486" y="375"/>
                  </a:lnTo>
                  <a:lnTo>
                    <a:pt x="496" y="333"/>
                  </a:lnTo>
                  <a:lnTo>
                    <a:pt x="501" y="291"/>
                  </a:lnTo>
                  <a:lnTo>
                    <a:pt x="502" y="250"/>
                  </a:lnTo>
                  <a:lnTo>
                    <a:pt x="501" y="208"/>
                  </a:lnTo>
                  <a:lnTo>
                    <a:pt x="499" y="189"/>
                  </a:lnTo>
                  <a:lnTo>
                    <a:pt x="497" y="170"/>
                  </a:lnTo>
                  <a:lnTo>
                    <a:pt x="492" y="153"/>
                  </a:lnTo>
                  <a:lnTo>
                    <a:pt x="488" y="137"/>
                  </a:lnTo>
                  <a:lnTo>
                    <a:pt x="483" y="121"/>
                  </a:lnTo>
                  <a:lnTo>
                    <a:pt x="477" y="107"/>
                  </a:lnTo>
                  <a:lnTo>
                    <a:pt x="470" y="93"/>
                  </a:lnTo>
                  <a:lnTo>
                    <a:pt x="463" y="81"/>
                  </a:lnTo>
                  <a:lnTo>
                    <a:pt x="456" y="69"/>
                  </a:lnTo>
                  <a:lnTo>
                    <a:pt x="448" y="59"/>
                  </a:lnTo>
                  <a:lnTo>
                    <a:pt x="440" y="48"/>
                  </a:lnTo>
                  <a:lnTo>
                    <a:pt x="431" y="39"/>
                  </a:lnTo>
                  <a:lnTo>
                    <a:pt x="422" y="32"/>
                  </a:lnTo>
                  <a:lnTo>
                    <a:pt x="413" y="24"/>
                  </a:lnTo>
                  <a:lnTo>
                    <a:pt x="402" y="18"/>
                  </a:lnTo>
                  <a:lnTo>
                    <a:pt x="392" y="13"/>
                  </a:lnTo>
                  <a:lnTo>
                    <a:pt x="386" y="10"/>
                  </a:lnTo>
                  <a:lnTo>
                    <a:pt x="382" y="8"/>
                  </a:lnTo>
                  <a:lnTo>
                    <a:pt x="376" y="7"/>
                  </a:lnTo>
                  <a:lnTo>
                    <a:pt x="371" y="5"/>
                  </a:lnTo>
                  <a:lnTo>
                    <a:pt x="365" y="3"/>
                  </a:lnTo>
                  <a:lnTo>
                    <a:pt x="361" y="2"/>
                  </a:lnTo>
                  <a:lnTo>
                    <a:pt x="355" y="2"/>
                  </a:lnTo>
                  <a:lnTo>
                    <a:pt x="349" y="1"/>
                  </a:lnTo>
                  <a:lnTo>
                    <a:pt x="343" y="0"/>
                  </a:lnTo>
                  <a:lnTo>
                    <a:pt x="339" y="0"/>
                  </a:lnTo>
                  <a:lnTo>
                    <a:pt x="333" y="0"/>
                  </a:lnTo>
                  <a:lnTo>
                    <a:pt x="327" y="0"/>
                  </a:lnTo>
                  <a:lnTo>
                    <a:pt x="322" y="0"/>
                  </a:lnTo>
                  <a:lnTo>
                    <a:pt x="316" y="1"/>
                  </a:lnTo>
                  <a:lnTo>
                    <a:pt x="310" y="1"/>
                  </a:lnTo>
                  <a:lnTo>
                    <a:pt x="304" y="2"/>
                  </a:lnTo>
                  <a:lnTo>
                    <a:pt x="299" y="3"/>
                  </a:lnTo>
                  <a:lnTo>
                    <a:pt x="293" y="5"/>
                  </a:lnTo>
                  <a:lnTo>
                    <a:pt x="287" y="6"/>
                  </a:lnTo>
                  <a:lnTo>
                    <a:pt x="281" y="7"/>
                  </a:lnTo>
                  <a:lnTo>
                    <a:pt x="276" y="9"/>
                  </a:lnTo>
                  <a:lnTo>
                    <a:pt x="270" y="12"/>
                  </a:lnTo>
                  <a:lnTo>
                    <a:pt x="264" y="14"/>
                  </a:lnTo>
                  <a:lnTo>
                    <a:pt x="258" y="16"/>
                  </a:lnTo>
                  <a:lnTo>
                    <a:pt x="252" y="18"/>
                  </a:lnTo>
                  <a:lnTo>
                    <a:pt x="247" y="22"/>
                  </a:lnTo>
                  <a:lnTo>
                    <a:pt x="241" y="24"/>
                  </a:lnTo>
                  <a:lnTo>
                    <a:pt x="235" y="28"/>
                  </a:lnTo>
                  <a:lnTo>
                    <a:pt x="229" y="31"/>
                  </a:lnTo>
                  <a:lnTo>
                    <a:pt x="224" y="35"/>
                  </a:lnTo>
                  <a:lnTo>
                    <a:pt x="218" y="38"/>
                  </a:lnTo>
                  <a:lnTo>
                    <a:pt x="212" y="41"/>
                  </a:lnTo>
                  <a:lnTo>
                    <a:pt x="201" y="49"/>
                  </a:lnTo>
                  <a:lnTo>
                    <a:pt x="190" y="58"/>
                  </a:lnTo>
                  <a:lnTo>
                    <a:pt x="180" y="67"/>
                  </a:lnTo>
                  <a:lnTo>
                    <a:pt x="170" y="76"/>
                  </a:lnTo>
                  <a:lnTo>
                    <a:pt x="159" y="86"/>
                  </a:lnTo>
                  <a:lnTo>
                    <a:pt x="149" y="97"/>
                  </a:lnTo>
                  <a:lnTo>
                    <a:pt x="138" y="107"/>
                  </a:lnTo>
                  <a:lnTo>
                    <a:pt x="129" y="119"/>
                  </a:lnTo>
                  <a:lnTo>
                    <a:pt x="120" y="130"/>
                  </a:lnTo>
                  <a:lnTo>
                    <a:pt x="112" y="142"/>
                  </a:lnTo>
                  <a:lnTo>
                    <a:pt x="104" y="153"/>
                  </a:lnTo>
                  <a:lnTo>
                    <a:pt x="96" y="166"/>
                  </a:lnTo>
                  <a:lnTo>
                    <a:pt x="88" y="178"/>
                  </a:lnTo>
                  <a:lnTo>
                    <a:pt x="80" y="191"/>
                  </a:lnTo>
                  <a:lnTo>
                    <a:pt x="73" y="204"/>
                  </a:lnTo>
                  <a:lnTo>
                    <a:pt x="66" y="218"/>
                  </a:lnTo>
                  <a:lnTo>
                    <a:pt x="53" y="244"/>
                  </a:lnTo>
                  <a:lnTo>
                    <a:pt x="42" y="273"/>
                  </a:lnTo>
                  <a:lnTo>
                    <a:pt x="31" y="302"/>
                  </a:lnTo>
                  <a:lnTo>
                    <a:pt x="22" y="330"/>
                  </a:lnTo>
                  <a:lnTo>
                    <a:pt x="14" y="360"/>
                  </a:lnTo>
                  <a:lnTo>
                    <a:pt x="8" y="390"/>
                  </a:lnTo>
                  <a:lnTo>
                    <a:pt x="4" y="421"/>
                  </a:lnTo>
                  <a:lnTo>
                    <a:pt x="1" y="451"/>
                  </a:lnTo>
                  <a:lnTo>
                    <a:pt x="0" y="482"/>
                  </a:lnTo>
                  <a:lnTo>
                    <a:pt x="1" y="511"/>
                  </a:lnTo>
                  <a:lnTo>
                    <a:pt x="5" y="540"/>
                  </a:lnTo>
                  <a:lnTo>
                    <a:pt x="9" y="566"/>
                  </a:lnTo>
                  <a:lnTo>
                    <a:pt x="12" y="579"/>
                  </a:lnTo>
                  <a:lnTo>
                    <a:pt x="15" y="592"/>
                  </a:lnTo>
                  <a:lnTo>
                    <a:pt x="20" y="603"/>
                  </a:lnTo>
                  <a:lnTo>
                    <a:pt x="24" y="615"/>
                  </a:lnTo>
                  <a:lnTo>
                    <a:pt x="29" y="626"/>
                  </a:lnTo>
                  <a:lnTo>
                    <a:pt x="35" y="638"/>
                  </a:lnTo>
                  <a:lnTo>
                    <a:pt x="40" y="648"/>
                  </a:lnTo>
                  <a:lnTo>
                    <a:pt x="46" y="657"/>
                  </a:lnTo>
                  <a:lnTo>
                    <a:pt x="53" y="666"/>
                  </a:lnTo>
                  <a:lnTo>
                    <a:pt x="61" y="676"/>
                  </a:lnTo>
                  <a:lnTo>
                    <a:pt x="69" y="684"/>
                  </a:lnTo>
                  <a:lnTo>
                    <a:pt x="77" y="692"/>
                  </a:lnTo>
                  <a:lnTo>
                    <a:pt x="85" y="699"/>
                  </a:lnTo>
                  <a:lnTo>
                    <a:pt x="95" y="704"/>
                  </a:lnTo>
                  <a:lnTo>
                    <a:pt x="105" y="710"/>
                  </a:lnTo>
                  <a:lnTo>
                    <a:pt x="114" y="715"/>
                  </a:lnTo>
                  <a:lnTo>
                    <a:pt x="120" y="717"/>
                  </a:lnTo>
                  <a:lnTo>
                    <a:pt x="125" y="719"/>
                  </a:lnTo>
                  <a:lnTo>
                    <a:pt x="130" y="722"/>
                  </a:lnTo>
                  <a:lnTo>
                    <a:pt x="136" y="723"/>
                  </a:lnTo>
                  <a:lnTo>
                    <a:pt x="142" y="724"/>
                  </a:lnTo>
                  <a:lnTo>
                    <a:pt x="148" y="725"/>
                  </a:lnTo>
                  <a:lnTo>
                    <a:pt x="153" y="726"/>
                  </a:lnTo>
                  <a:lnTo>
                    <a:pt x="159" y="726"/>
                  </a:lnTo>
                  <a:lnTo>
                    <a:pt x="166" y="726"/>
                  </a:lnTo>
                  <a:lnTo>
                    <a:pt x="172" y="726"/>
                  </a:lnTo>
                  <a:lnTo>
                    <a:pt x="179" y="726"/>
                  </a:lnTo>
                  <a:lnTo>
                    <a:pt x="186" y="725"/>
                  </a:lnTo>
                  <a:lnTo>
                    <a:pt x="191" y="725"/>
                  </a:lnTo>
                  <a:lnTo>
                    <a:pt x="198" y="724"/>
                  </a:lnTo>
                  <a:lnTo>
                    <a:pt x="205" y="722"/>
                  </a:lnTo>
                  <a:lnTo>
                    <a:pt x="212" y="7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6" name="Freeform 22"/>
            <p:cNvSpPr>
              <a:spLocks/>
            </p:cNvSpPr>
            <p:nvPr/>
          </p:nvSpPr>
          <p:spPr bwMode="auto">
            <a:xfrm>
              <a:off x="5699125" y="1654175"/>
              <a:ext cx="325438" cy="471487"/>
            </a:xfrm>
            <a:custGeom>
              <a:avLst/>
              <a:gdLst>
                <a:gd name="T0" fmla="*/ 2147483647 w 409"/>
                <a:gd name="T1" fmla="*/ 2147483647 h 594"/>
                <a:gd name="T2" fmla="*/ 2147483647 w 409"/>
                <a:gd name="T3" fmla="*/ 2147483647 h 594"/>
                <a:gd name="T4" fmla="*/ 2147483647 w 409"/>
                <a:gd name="T5" fmla="*/ 2147483647 h 594"/>
                <a:gd name="T6" fmla="*/ 2147483647 w 409"/>
                <a:gd name="T7" fmla="*/ 2147483647 h 594"/>
                <a:gd name="T8" fmla="*/ 2147483647 w 409"/>
                <a:gd name="T9" fmla="*/ 2147483647 h 594"/>
                <a:gd name="T10" fmla="*/ 2147483647 w 409"/>
                <a:gd name="T11" fmla="*/ 2147483647 h 594"/>
                <a:gd name="T12" fmla="*/ 2147483647 w 409"/>
                <a:gd name="T13" fmla="*/ 2147483647 h 594"/>
                <a:gd name="T14" fmla="*/ 2147483647 w 409"/>
                <a:gd name="T15" fmla="*/ 2147483647 h 594"/>
                <a:gd name="T16" fmla="*/ 2147483647 w 409"/>
                <a:gd name="T17" fmla="*/ 2147483647 h 594"/>
                <a:gd name="T18" fmla="*/ 2147483647 w 409"/>
                <a:gd name="T19" fmla="*/ 2147483647 h 594"/>
                <a:gd name="T20" fmla="*/ 2147483647 w 409"/>
                <a:gd name="T21" fmla="*/ 2147483647 h 594"/>
                <a:gd name="T22" fmla="*/ 2147483647 w 409"/>
                <a:gd name="T23" fmla="*/ 2147483647 h 594"/>
                <a:gd name="T24" fmla="*/ 2147483647 w 409"/>
                <a:gd name="T25" fmla="*/ 2147483647 h 594"/>
                <a:gd name="T26" fmla="*/ 2147483647 w 409"/>
                <a:gd name="T27" fmla="*/ 2147483647 h 594"/>
                <a:gd name="T28" fmla="*/ 2147483647 w 409"/>
                <a:gd name="T29" fmla="*/ 2147483647 h 594"/>
                <a:gd name="T30" fmla="*/ 2147483647 w 409"/>
                <a:gd name="T31" fmla="*/ 2147483647 h 594"/>
                <a:gd name="T32" fmla="*/ 2147483647 w 409"/>
                <a:gd name="T33" fmla="*/ 2147483647 h 594"/>
                <a:gd name="T34" fmla="*/ 2147483647 w 409"/>
                <a:gd name="T35" fmla="*/ 2147483647 h 594"/>
                <a:gd name="T36" fmla="*/ 2147483647 w 409"/>
                <a:gd name="T37" fmla="*/ 2147483647 h 594"/>
                <a:gd name="T38" fmla="*/ 2147483647 w 409"/>
                <a:gd name="T39" fmla="*/ 2147483647 h 594"/>
                <a:gd name="T40" fmla="*/ 2147483647 w 409"/>
                <a:gd name="T41" fmla="*/ 500250088 h 594"/>
                <a:gd name="T42" fmla="*/ 2147483647 w 409"/>
                <a:gd name="T43" fmla="*/ 0 h 594"/>
                <a:gd name="T44" fmla="*/ 2147483647 w 409"/>
                <a:gd name="T45" fmla="*/ 999869940 h 594"/>
                <a:gd name="T46" fmla="*/ 2147483647 w 409"/>
                <a:gd name="T47" fmla="*/ 2147483647 h 594"/>
                <a:gd name="T48" fmla="*/ 2147483647 w 409"/>
                <a:gd name="T49" fmla="*/ 2147483647 h 594"/>
                <a:gd name="T50" fmla="*/ 2147483647 w 409"/>
                <a:gd name="T51" fmla="*/ 2147483647 h 594"/>
                <a:gd name="T52" fmla="*/ 2147483647 w 409"/>
                <a:gd name="T53" fmla="*/ 2147483647 h 594"/>
                <a:gd name="T54" fmla="*/ 2147483647 w 409"/>
                <a:gd name="T55" fmla="*/ 2147483647 h 594"/>
                <a:gd name="T56" fmla="*/ 2147483647 w 409"/>
                <a:gd name="T57" fmla="*/ 2147483647 h 594"/>
                <a:gd name="T58" fmla="*/ 2147483647 w 409"/>
                <a:gd name="T59" fmla="*/ 2147483647 h 594"/>
                <a:gd name="T60" fmla="*/ 2147483647 w 409"/>
                <a:gd name="T61" fmla="*/ 2147483647 h 594"/>
                <a:gd name="T62" fmla="*/ 2147483647 w 409"/>
                <a:gd name="T63" fmla="*/ 2147483647 h 594"/>
                <a:gd name="T64" fmla="*/ 2147483647 w 409"/>
                <a:gd name="T65" fmla="*/ 2147483647 h 594"/>
                <a:gd name="T66" fmla="*/ 2147483647 w 409"/>
                <a:gd name="T67" fmla="*/ 2147483647 h 594"/>
                <a:gd name="T68" fmla="*/ 2147483647 w 409"/>
                <a:gd name="T69" fmla="*/ 2147483647 h 594"/>
                <a:gd name="T70" fmla="*/ 2147483647 w 409"/>
                <a:gd name="T71" fmla="*/ 2147483647 h 594"/>
                <a:gd name="T72" fmla="*/ 2147483647 w 409"/>
                <a:gd name="T73" fmla="*/ 2147483647 h 594"/>
                <a:gd name="T74" fmla="*/ 1511271212 w 409"/>
                <a:gd name="T75" fmla="*/ 2147483647 h 594"/>
                <a:gd name="T76" fmla="*/ 0 w 409"/>
                <a:gd name="T77" fmla="*/ 2147483647 h 594"/>
                <a:gd name="T78" fmla="*/ 2015238611 w 409"/>
                <a:gd name="T79" fmla="*/ 2147483647 h 594"/>
                <a:gd name="T80" fmla="*/ 2147483647 w 409"/>
                <a:gd name="T81" fmla="*/ 2147483647 h 594"/>
                <a:gd name="T82" fmla="*/ 2147483647 w 409"/>
                <a:gd name="T83" fmla="*/ 2147483647 h 594"/>
                <a:gd name="T84" fmla="*/ 2147483647 w 409"/>
                <a:gd name="T85" fmla="*/ 2147483647 h 594"/>
                <a:gd name="T86" fmla="*/ 2147483647 w 409"/>
                <a:gd name="T87" fmla="*/ 2147483647 h 594"/>
                <a:gd name="T88" fmla="*/ 2147483647 w 409"/>
                <a:gd name="T89" fmla="*/ 2147483647 h 594"/>
                <a:gd name="T90" fmla="*/ 2147483647 w 409"/>
                <a:gd name="T91" fmla="*/ 2147483647 h 594"/>
                <a:gd name="T92" fmla="*/ 2147483647 w 409"/>
                <a:gd name="T93" fmla="*/ 2147483647 h 594"/>
                <a:gd name="T94" fmla="*/ 2147483647 w 409"/>
                <a:gd name="T95" fmla="*/ 2147483647 h 594"/>
                <a:gd name="T96" fmla="*/ 2147483647 w 409"/>
                <a:gd name="T97" fmla="*/ 2147483647 h 594"/>
                <a:gd name="T98" fmla="*/ 2147483647 w 409"/>
                <a:gd name="T99" fmla="*/ 2147483647 h 5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9" h="594">
                  <a:moveTo>
                    <a:pt x="178" y="588"/>
                  </a:moveTo>
                  <a:lnTo>
                    <a:pt x="190" y="585"/>
                  </a:lnTo>
                  <a:lnTo>
                    <a:pt x="201" y="580"/>
                  </a:lnTo>
                  <a:lnTo>
                    <a:pt x="213" y="574"/>
                  </a:lnTo>
                  <a:lnTo>
                    <a:pt x="224" y="567"/>
                  </a:lnTo>
                  <a:lnTo>
                    <a:pt x="235" y="560"/>
                  </a:lnTo>
                  <a:lnTo>
                    <a:pt x="246" y="552"/>
                  </a:lnTo>
                  <a:lnTo>
                    <a:pt x="256" y="544"/>
                  </a:lnTo>
                  <a:lnTo>
                    <a:pt x="267" y="535"/>
                  </a:lnTo>
                  <a:lnTo>
                    <a:pt x="277" y="525"/>
                  </a:lnTo>
                  <a:lnTo>
                    <a:pt x="288" y="514"/>
                  </a:lnTo>
                  <a:lnTo>
                    <a:pt x="298" y="503"/>
                  </a:lnTo>
                  <a:lnTo>
                    <a:pt x="308" y="490"/>
                  </a:lnTo>
                  <a:lnTo>
                    <a:pt x="318" y="478"/>
                  </a:lnTo>
                  <a:lnTo>
                    <a:pt x="327" y="465"/>
                  </a:lnTo>
                  <a:lnTo>
                    <a:pt x="336" y="451"/>
                  </a:lnTo>
                  <a:lnTo>
                    <a:pt x="344" y="436"/>
                  </a:lnTo>
                  <a:lnTo>
                    <a:pt x="360" y="406"/>
                  </a:lnTo>
                  <a:lnTo>
                    <a:pt x="374" y="375"/>
                  </a:lnTo>
                  <a:lnTo>
                    <a:pt x="386" y="343"/>
                  </a:lnTo>
                  <a:lnTo>
                    <a:pt x="395" y="310"/>
                  </a:lnTo>
                  <a:lnTo>
                    <a:pt x="402" y="276"/>
                  </a:lnTo>
                  <a:lnTo>
                    <a:pt x="406" y="243"/>
                  </a:lnTo>
                  <a:lnTo>
                    <a:pt x="409" y="209"/>
                  </a:lnTo>
                  <a:lnTo>
                    <a:pt x="407" y="176"/>
                  </a:lnTo>
                  <a:lnTo>
                    <a:pt x="404" y="146"/>
                  </a:lnTo>
                  <a:lnTo>
                    <a:pt x="398" y="119"/>
                  </a:lnTo>
                  <a:lnTo>
                    <a:pt x="390" y="93"/>
                  </a:lnTo>
                  <a:lnTo>
                    <a:pt x="380" y="71"/>
                  </a:lnTo>
                  <a:lnTo>
                    <a:pt x="374" y="62"/>
                  </a:lnTo>
                  <a:lnTo>
                    <a:pt x="368" y="53"/>
                  </a:lnTo>
                  <a:lnTo>
                    <a:pt x="362" y="45"/>
                  </a:lnTo>
                  <a:lnTo>
                    <a:pt x="356" y="37"/>
                  </a:lnTo>
                  <a:lnTo>
                    <a:pt x="348" y="30"/>
                  </a:lnTo>
                  <a:lnTo>
                    <a:pt x="341" y="24"/>
                  </a:lnTo>
                  <a:lnTo>
                    <a:pt x="333" y="18"/>
                  </a:lnTo>
                  <a:lnTo>
                    <a:pt x="324" y="14"/>
                  </a:lnTo>
                  <a:lnTo>
                    <a:pt x="316" y="10"/>
                  </a:lnTo>
                  <a:lnTo>
                    <a:pt x="308" y="7"/>
                  </a:lnTo>
                  <a:lnTo>
                    <a:pt x="300" y="5"/>
                  </a:lnTo>
                  <a:lnTo>
                    <a:pt x="291" y="2"/>
                  </a:lnTo>
                  <a:lnTo>
                    <a:pt x="282" y="1"/>
                  </a:lnTo>
                  <a:lnTo>
                    <a:pt x="273" y="0"/>
                  </a:lnTo>
                  <a:lnTo>
                    <a:pt x="263" y="0"/>
                  </a:lnTo>
                  <a:lnTo>
                    <a:pt x="254" y="1"/>
                  </a:lnTo>
                  <a:lnTo>
                    <a:pt x="245" y="2"/>
                  </a:lnTo>
                  <a:lnTo>
                    <a:pt x="236" y="5"/>
                  </a:lnTo>
                  <a:lnTo>
                    <a:pt x="227" y="8"/>
                  </a:lnTo>
                  <a:lnTo>
                    <a:pt x="217" y="12"/>
                  </a:lnTo>
                  <a:lnTo>
                    <a:pt x="207" y="15"/>
                  </a:lnTo>
                  <a:lnTo>
                    <a:pt x="198" y="20"/>
                  </a:lnTo>
                  <a:lnTo>
                    <a:pt x="189" y="25"/>
                  </a:lnTo>
                  <a:lnTo>
                    <a:pt x="178" y="31"/>
                  </a:lnTo>
                  <a:lnTo>
                    <a:pt x="169" y="38"/>
                  </a:lnTo>
                  <a:lnTo>
                    <a:pt x="160" y="45"/>
                  </a:lnTo>
                  <a:lnTo>
                    <a:pt x="150" y="52"/>
                  </a:lnTo>
                  <a:lnTo>
                    <a:pt x="142" y="60"/>
                  </a:lnTo>
                  <a:lnTo>
                    <a:pt x="133" y="68"/>
                  </a:lnTo>
                  <a:lnTo>
                    <a:pt x="125" y="76"/>
                  </a:lnTo>
                  <a:lnTo>
                    <a:pt x="117" y="85"/>
                  </a:lnTo>
                  <a:lnTo>
                    <a:pt x="109" y="94"/>
                  </a:lnTo>
                  <a:lnTo>
                    <a:pt x="101" y="104"/>
                  </a:lnTo>
                  <a:lnTo>
                    <a:pt x="94" y="113"/>
                  </a:lnTo>
                  <a:lnTo>
                    <a:pt x="87" y="123"/>
                  </a:lnTo>
                  <a:lnTo>
                    <a:pt x="80" y="133"/>
                  </a:lnTo>
                  <a:lnTo>
                    <a:pt x="73" y="144"/>
                  </a:lnTo>
                  <a:lnTo>
                    <a:pt x="66" y="155"/>
                  </a:lnTo>
                  <a:lnTo>
                    <a:pt x="61" y="166"/>
                  </a:lnTo>
                  <a:lnTo>
                    <a:pt x="55" y="177"/>
                  </a:lnTo>
                  <a:lnTo>
                    <a:pt x="43" y="200"/>
                  </a:lnTo>
                  <a:lnTo>
                    <a:pt x="34" y="223"/>
                  </a:lnTo>
                  <a:lnTo>
                    <a:pt x="25" y="247"/>
                  </a:lnTo>
                  <a:lnTo>
                    <a:pt x="18" y="273"/>
                  </a:lnTo>
                  <a:lnTo>
                    <a:pt x="11" y="298"/>
                  </a:lnTo>
                  <a:lnTo>
                    <a:pt x="6" y="323"/>
                  </a:lnTo>
                  <a:lnTo>
                    <a:pt x="3" y="349"/>
                  </a:lnTo>
                  <a:lnTo>
                    <a:pt x="1" y="374"/>
                  </a:lnTo>
                  <a:lnTo>
                    <a:pt x="0" y="399"/>
                  </a:lnTo>
                  <a:lnTo>
                    <a:pt x="2" y="424"/>
                  </a:lnTo>
                  <a:lnTo>
                    <a:pt x="4" y="448"/>
                  </a:lnTo>
                  <a:lnTo>
                    <a:pt x="9" y="470"/>
                  </a:lnTo>
                  <a:lnTo>
                    <a:pt x="15" y="490"/>
                  </a:lnTo>
                  <a:lnTo>
                    <a:pt x="21" y="510"/>
                  </a:lnTo>
                  <a:lnTo>
                    <a:pt x="31" y="527"/>
                  </a:lnTo>
                  <a:lnTo>
                    <a:pt x="41" y="543"/>
                  </a:lnTo>
                  <a:lnTo>
                    <a:pt x="47" y="551"/>
                  </a:lnTo>
                  <a:lnTo>
                    <a:pt x="53" y="558"/>
                  </a:lnTo>
                  <a:lnTo>
                    <a:pt x="59" y="564"/>
                  </a:lnTo>
                  <a:lnTo>
                    <a:pt x="66" y="570"/>
                  </a:lnTo>
                  <a:lnTo>
                    <a:pt x="74" y="575"/>
                  </a:lnTo>
                  <a:lnTo>
                    <a:pt x="83" y="580"/>
                  </a:lnTo>
                  <a:lnTo>
                    <a:pt x="91" y="583"/>
                  </a:lnTo>
                  <a:lnTo>
                    <a:pt x="99" y="587"/>
                  </a:lnTo>
                  <a:lnTo>
                    <a:pt x="108" y="590"/>
                  </a:lnTo>
                  <a:lnTo>
                    <a:pt x="117" y="593"/>
                  </a:lnTo>
                  <a:lnTo>
                    <a:pt x="126" y="594"/>
                  </a:lnTo>
                  <a:lnTo>
                    <a:pt x="136" y="594"/>
                  </a:lnTo>
                  <a:lnTo>
                    <a:pt x="146" y="594"/>
                  </a:lnTo>
                  <a:lnTo>
                    <a:pt x="156" y="593"/>
                  </a:lnTo>
                  <a:lnTo>
                    <a:pt x="167" y="590"/>
                  </a:lnTo>
                  <a:lnTo>
                    <a:pt x="178" y="5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7" name="Freeform 23"/>
            <p:cNvSpPr>
              <a:spLocks/>
            </p:cNvSpPr>
            <p:nvPr/>
          </p:nvSpPr>
          <p:spPr bwMode="auto">
            <a:xfrm>
              <a:off x="5727700" y="1703388"/>
              <a:ext cx="252413" cy="366712"/>
            </a:xfrm>
            <a:custGeom>
              <a:avLst/>
              <a:gdLst>
                <a:gd name="T0" fmla="*/ 2147483647 w 317"/>
                <a:gd name="T1" fmla="*/ 2147483647 h 463"/>
                <a:gd name="T2" fmla="*/ 2147483647 w 317"/>
                <a:gd name="T3" fmla="*/ 2147483647 h 463"/>
                <a:gd name="T4" fmla="*/ 2147483647 w 317"/>
                <a:gd name="T5" fmla="*/ 2147483647 h 463"/>
                <a:gd name="T6" fmla="*/ 2147483647 w 317"/>
                <a:gd name="T7" fmla="*/ 2147483647 h 463"/>
                <a:gd name="T8" fmla="*/ 2147483647 w 317"/>
                <a:gd name="T9" fmla="*/ 2147483647 h 463"/>
                <a:gd name="T10" fmla="*/ 2147483647 w 317"/>
                <a:gd name="T11" fmla="*/ 2147483647 h 463"/>
                <a:gd name="T12" fmla="*/ 2147483647 w 317"/>
                <a:gd name="T13" fmla="*/ 2147483647 h 463"/>
                <a:gd name="T14" fmla="*/ 2147483647 w 317"/>
                <a:gd name="T15" fmla="*/ 2147483647 h 463"/>
                <a:gd name="T16" fmla="*/ 2147483647 w 317"/>
                <a:gd name="T17" fmla="*/ 2147483647 h 463"/>
                <a:gd name="T18" fmla="*/ 2147483647 w 317"/>
                <a:gd name="T19" fmla="*/ 2147483647 h 463"/>
                <a:gd name="T20" fmla="*/ 2147483647 w 317"/>
                <a:gd name="T21" fmla="*/ 2147483647 h 463"/>
                <a:gd name="T22" fmla="*/ 2147483647 w 317"/>
                <a:gd name="T23" fmla="*/ 2147483647 h 463"/>
                <a:gd name="T24" fmla="*/ 2147483647 w 317"/>
                <a:gd name="T25" fmla="*/ 2147483647 h 463"/>
                <a:gd name="T26" fmla="*/ 2147483647 w 317"/>
                <a:gd name="T27" fmla="*/ 2147483647 h 463"/>
                <a:gd name="T28" fmla="*/ 2147483647 w 317"/>
                <a:gd name="T29" fmla="*/ 2147483647 h 463"/>
                <a:gd name="T30" fmla="*/ 2147483647 w 317"/>
                <a:gd name="T31" fmla="*/ 2147483647 h 463"/>
                <a:gd name="T32" fmla="*/ 2147483647 w 317"/>
                <a:gd name="T33" fmla="*/ 2147483647 h 463"/>
                <a:gd name="T34" fmla="*/ 2147483647 w 317"/>
                <a:gd name="T35" fmla="*/ 2147483647 h 463"/>
                <a:gd name="T36" fmla="*/ 2147483647 w 317"/>
                <a:gd name="T37" fmla="*/ 2147483647 h 463"/>
                <a:gd name="T38" fmla="*/ 2147483647 w 317"/>
                <a:gd name="T39" fmla="*/ 2147483647 h 463"/>
                <a:gd name="T40" fmla="*/ 2147483647 w 317"/>
                <a:gd name="T41" fmla="*/ 496836149 h 463"/>
                <a:gd name="T42" fmla="*/ 2147483647 w 317"/>
                <a:gd name="T43" fmla="*/ 0 h 463"/>
                <a:gd name="T44" fmla="*/ 2147483647 w 317"/>
                <a:gd name="T45" fmla="*/ 496836149 h 463"/>
                <a:gd name="T46" fmla="*/ 2147483647 w 317"/>
                <a:gd name="T47" fmla="*/ 2147483647 h 463"/>
                <a:gd name="T48" fmla="*/ 2147483647 w 317"/>
                <a:gd name="T49" fmla="*/ 2147483647 h 463"/>
                <a:gd name="T50" fmla="*/ 2147483647 w 317"/>
                <a:gd name="T51" fmla="*/ 2147483647 h 463"/>
                <a:gd name="T52" fmla="*/ 2147483647 w 317"/>
                <a:gd name="T53" fmla="*/ 2147483647 h 463"/>
                <a:gd name="T54" fmla="*/ 2147483647 w 317"/>
                <a:gd name="T55" fmla="*/ 2147483647 h 463"/>
                <a:gd name="T56" fmla="*/ 2147483647 w 317"/>
                <a:gd name="T57" fmla="*/ 2147483647 h 463"/>
                <a:gd name="T58" fmla="*/ 2147483647 w 317"/>
                <a:gd name="T59" fmla="*/ 2147483647 h 463"/>
                <a:gd name="T60" fmla="*/ 2147483647 w 317"/>
                <a:gd name="T61" fmla="*/ 2147483647 h 463"/>
                <a:gd name="T62" fmla="*/ 2147483647 w 317"/>
                <a:gd name="T63" fmla="*/ 2147483647 h 463"/>
                <a:gd name="T64" fmla="*/ 2147483647 w 317"/>
                <a:gd name="T65" fmla="*/ 2147483647 h 463"/>
                <a:gd name="T66" fmla="*/ 504681878 w 317"/>
                <a:gd name="T67" fmla="*/ 2147483647 h 463"/>
                <a:gd name="T68" fmla="*/ 0 w 317"/>
                <a:gd name="T69" fmla="*/ 2147483647 h 463"/>
                <a:gd name="T70" fmla="*/ 2019362923 w 317"/>
                <a:gd name="T71" fmla="*/ 2147483647 h 463"/>
                <a:gd name="T72" fmla="*/ 2147483647 w 317"/>
                <a:gd name="T73" fmla="*/ 2147483647 h 463"/>
                <a:gd name="T74" fmla="*/ 2147483647 w 317"/>
                <a:gd name="T75" fmla="*/ 2147483647 h 463"/>
                <a:gd name="T76" fmla="*/ 2147483647 w 317"/>
                <a:gd name="T77" fmla="*/ 2147483647 h 463"/>
                <a:gd name="T78" fmla="*/ 2147483647 w 317"/>
                <a:gd name="T79" fmla="*/ 2147483647 h 463"/>
                <a:gd name="T80" fmla="*/ 2147483647 w 317"/>
                <a:gd name="T81" fmla="*/ 2147483647 h 463"/>
                <a:gd name="T82" fmla="*/ 2147483647 w 317"/>
                <a:gd name="T83" fmla="*/ 2147483647 h 463"/>
                <a:gd name="T84" fmla="*/ 2147483647 w 317"/>
                <a:gd name="T85" fmla="*/ 2147483647 h 463"/>
                <a:gd name="T86" fmla="*/ 2147483647 w 317"/>
                <a:gd name="T87" fmla="*/ 2147483647 h 463"/>
                <a:gd name="T88" fmla="*/ 2147483647 w 317"/>
                <a:gd name="T89" fmla="*/ 2147483647 h 463"/>
                <a:gd name="T90" fmla="*/ 2147483647 w 317"/>
                <a:gd name="T91" fmla="*/ 2147483647 h 4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7" h="463">
                  <a:moveTo>
                    <a:pt x="143" y="457"/>
                  </a:moveTo>
                  <a:lnTo>
                    <a:pt x="151" y="454"/>
                  </a:lnTo>
                  <a:lnTo>
                    <a:pt x="160" y="450"/>
                  </a:lnTo>
                  <a:lnTo>
                    <a:pt x="168" y="446"/>
                  </a:lnTo>
                  <a:lnTo>
                    <a:pt x="178" y="440"/>
                  </a:lnTo>
                  <a:lnTo>
                    <a:pt x="186" y="434"/>
                  </a:lnTo>
                  <a:lnTo>
                    <a:pt x="195" y="428"/>
                  </a:lnTo>
                  <a:lnTo>
                    <a:pt x="203" y="421"/>
                  </a:lnTo>
                  <a:lnTo>
                    <a:pt x="211" y="413"/>
                  </a:lnTo>
                  <a:lnTo>
                    <a:pt x="219" y="405"/>
                  </a:lnTo>
                  <a:lnTo>
                    <a:pt x="226" y="397"/>
                  </a:lnTo>
                  <a:lnTo>
                    <a:pt x="234" y="388"/>
                  </a:lnTo>
                  <a:lnTo>
                    <a:pt x="241" y="379"/>
                  </a:lnTo>
                  <a:lnTo>
                    <a:pt x="248" y="370"/>
                  </a:lnTo>
                  <a:lnTo>
                    <a:pt x="255" y="359"/>
                  </a:lnTo>
                  <a:lnTo>
                    <a:pt x="262" y="349"/>
                  </a:lnTo>
                  <a:lnTo>
                    <a:pt x="269" y="337"/>
                  </a:lnTo>
                  <a:lnTo>
                    <a:pt x="280" y="314"/>
                  </a:lnTo>
                  <a:lnTo>
                    <a:pt x="291" y="291"/>
                  </a:lnTo>
                  <a:lnTo>
                    <a:pt x="300" y="267"/>
                  </a:lnTo>
                  <a:lnTo>
                    <a:pt x="307" y="242"/>
                  </a:lnTo>
                  <a:lnTo>
                    <a:pt x="313" y="217"/>
                  </a:lnTo>
                  <a:lnTo>
                    <a:pt x="316" y="191"/>
                  </a:lnTo>
                  <a:lnTo>
                    <a:pt x="317" y="166"/>
                  </a:lnTo>
                  <a:lnTo>
                    <a:pt x="317" y="141"/>
                  </a:lnTo>
                  <a:lnTo>
                    <a:pt x="315" y="118"/>
                  </a:lnTo>
                  <a:lnTo>
                    <a:pt x="311" y="97"/>
                  </a:lnTo>
                  <a:lnTo>
                    <a:pt x="306" y="77"/>
                  </a:lnTo>
                  <a:lnTo>
                    <a:pt x="299" y="60"/>
                  </a:lnTo>
                  <a:lnTo>
                    <a:pt x="294" y="52"/>
                  </a:lnTo>
                  <a:lnTo>
                    <a:pt x="291" y="45"/>
                  </a:lnTo>
                  <a:lnTo>
                    <a:pt x="285" y="38"/>
                  </a:lnTo>
                  <a:lnTo>
                    <a:pt x="280" y="32"/>
                  </a:lnTo>
                  <a:lnTo>
                    <a:pt x="274" y="27"/>
                  </a:lnTo>
                  <a:lnTo>
                    <a:pt x="269" y="22"/>
                  </a:lnTo>
                  <a:lnTo>
                    <a:pt x="263" y="17"/>
                  </a:lnTo>
                  <a:lnTo>
                    <a:pt x="257" y="13"/>
                  </a:lnTo>
                  <a:lnTo>
                    <a:pt x="251" y="9"/>
                  </a:lnTo>
                  <a:lnTo>
                    <a:pt x="245" y="7"/>
                  </a:lnTo>
                  <a:lnTo>
                    <a:pt x="238" y="5"/>
                  </a:lnTo>
                  <a:lnTo>
                    <a:pt x="232" y="2"/>
                  </a:lnTo>
                  <a:lnTo>
                    <a:pt x="225" y="1"/>
                  </a:lnTo>
                  <a:lnTo>
                    <a:pt x="218" y="0"/>
                  </a:lnTo>
                  <a:lnTo>
                    <a:pt x="210" y="0"/>
                  </a:lnTo>
                  <a:lnTo>
                    <a:pt x="203" y="0"/>
                  </a:lnTo>
                  <a:lnTo>
                    <a:pt x="196" y="1"/>
                  </a:lnTo>
                  <a:lnTo>
                    <a:pt x="188" y="2"/>
                  </a:lnTo>
                  <a:lnTo>
                    <a:pt x="181" y="5"/>
                  </a:lnTo>
                  <a:lnTo>
                    <a:pt x="173" y="7"/>
                  </a:lnTo>
                  <a:lnTo>
                    <a:pt x="166" y="10"/>
                  </a:lnTo>
                  <a:lnTo>
                    <a:pt x="158" y="14"/>
                  </a:lnTo>
                  <a:lnTo>
                    <a:pt x="151" y="17"/>
                  </a:lnTo>
                  <a:lnTo>
                    <a:pt x="143" y="22"/>
                  </a:lnTo>
                  <a:lnTo>
                    <a:pt x="128" y="32"/>
                  </a:lnTo>
                  <a:lnTo>
                    <a:pt x="114" y="44"/>
                  </a:lnTo>
                  <a:lnTo>
                    <a:pt x="101" y="57"/>
                  </a:lnTo>
                  <a:lnTo>
                    <a:pt x="88" y="70"/>
                  </a:lnTo>
                  <a:lnTo>
                    <a:pt x="75" y="85"/>
                  </a:lnTo>
                  <a:lnTo>
                    <a:pt x="64" y="103"/>
                  </a:lnTo>
                  <a:lnTo>
                    <a:pt x="53" y="120"/>
                  </a:lnTo>
                  <a:lnTo>
                    <a:pt x="44" y="137"/>
                  </a:lnTo>
                  <a:lnTo>
                    <a:pt x="35" y="156"/>
                  </a:lnTo>
                  <a:lnTo>
                    <a:pt x="27" y="174"/>
                  </a:lnTo>
                  <a:lnTo>
                    <a:pt x="20" y="193"/>
                  </a:lnTo>
                  <a:lnTo>
                    <a:pt x="14" y="213"/>
                  </a:lnTo>
                  <a:lnTo>
                    <a:pt x="8" y="234"/>
                  </a:lnTo>
                  <a:lnTo>
                    <a:pt x="5" y="254"/>
                  </a:lnTo>
                  <a:lnTo>
                    <a:pt x="1" y="274"/>
                  </a:lnTo>
                  <a:lnTo>
                    <a:pt x="0" y="295"/>
                  </a:lnTo>
                  <a:lnTo>
                    <a:pt x="0" y="315"/>
                  </a:lnTo>
                  <a:lnTo>
                    <a:pt x="1" y="335"/>
                  </a:lnTo>
                  <a:lnTo>
                    <a:pt x="4" y="353"/>
                  </a:lnTo>
                  <a:lnTo>
                    <a:pt x="7" y="371"/>
                  </a:lnTo>
                  <a:lnTo>
                    <a:pt x="13" y="387"/>
                  </a:lnTo>
                  <a:lnTo>
                    <a:pt x="20" y="402"/>
                  </a:lnTo>
                  <a:lnTo>
                    <a:pt x="27" y="416"/>
                  </a:lnTo>
                  <a:lnTo>
                    <a:pt x="35" y="427"/>
                  </a:lnTo>
                  <a:lnTo>
                    <a:pt x="39" y="433"/>
                  </a:lnTo>
                  <a:lnTo>
                    <a:pt x="45" y="439"/>
                  </a:lnTo>
                  <a:lnTo>
                    <a:pt x="50" y="443"/>
                  </a:lnTo>
                  <a:lnTo>
                    <a:pt x="56" y="447"/>
                  </a:lnTo>
                  <a:lnTo>
                    <a:pt x="61" y="451"/>
                  </a:lnTo>
                  <a:lnTo>
                    <a:pt x="68" y="454"/>
                  </a:lnTo>
                  <a:lnTo>
                    <a:pt x="74" y="457"/>
                  </a:lnTo>
                  <a:lnTo>
                    <a:pt x="81" y="459"/>
                  </a:lnTo>
                  <a:lnTo>
                    <a:pt x="88" y="462"/>
                  </a:lnTo>
                  <a:lnTo>
                    <a:pt x="95" y="463"/>
                  </a:lnTo>
                  <a:lnTo>
                    <a:pt x="103" y="463"/>
                  </a:lnTo>
                  <a:lnTo>
                    <a:pt x="111" y="463"/>
                  </a:lnTo>
                  <a:lnTo>
                    <a:pt x="118" y="463"/>
                  </a:lnTo>
                  <a:lnTo>
                    <a:pt x="126" y="462"/>
                  </a:lnTo>
                  <a:lnTo>
                    <a:pt x="135" y="459"/>
                  </a:lnTo>
                  <a:lnTo>
                    <a:pt x="143" y="4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8" name="Freeform 24"/>
            <p:cNvSpPr>
              <a:spLocks/>
            </p:cNvSpPr>
            <p:nvPr/>
          </p:nvSpPr>
          <p:spPr bwMode="auto">
            <a:xfrm>
              <a:off x="5757863" y="1752600"/>
              <a:ext cx="180975" cy="263525"/>
            </a:xfrm>
            <a:custGeom>
              <a:avLst/>
              <a:gdLst>
                <a:gd name="T0" fmla="*/ 2147483647 w 228"/>
                <a:gd name="T1" fmla="*/ 2147483647 h 333"/>
                <a:gd name="T2" fmla="*/ 2147483647 w 228"/>
                <a:gd name="T3" fmla="*/ 2147483647 h 333"/>
                <a:gd name="T4" fmla="*/ 2147483647 w 228"/>
                <a:gd name="T5" fmla="*/ 2147483647 h 333"/>
                <a:gd name="T6" fmla="*/ 2147483647 w 228"/>
                <a:gd name="T7" fmla="*/ 2147483647 h 333"/>
                <a:gd name="T8" fmla="*/ 2147483647 w 228"/>
                <a:gd name="T9" fmla="*/ 2147483647 h 333"/>
                <a:gd name="T10" fmla="*/ 2147483647 w 228"/>
                <a:gd name="T11" fmla="*/ 2147483647 h 333"/>
                <a:gd name="T12" fmla="*/ 2147483647 w 228"/>
                <a:gd name="T13" fmla="*/ 2147483647 h 333"/>
                <a:gd name="T14" fmla="*/ 2147483647 w 228"/>
                <a:gd name="T15" fmla="*/ 2147483647 h 333"/>
                <a:gd name="T16" fmla="*/ 2147483647 w 228"/>
                <a:gd name="T17" fmla="*/ 2147483647 h 333"/>
                <a:gd name="T18" fmla="*/ 2147483647 w 228"/>
                <a:gd name="T19" fmla="*/ 2147483647 h 333"/>
                <a:gd name="T20" fmla="*/ 2147483647 w 228"/>
                <a:gd name="T21" fmla="*/ 2147483647 h 333"/>
                <a:gd name="T22" fmla="*/ 2147483647 w 228"/>
                <a:gd name="T23" fmla="*/ 2147483647 h 333"/>
                <a:gd name="T24" fmla="*/ 2147483647 w 228"/>
                <a:gd name="T25" fmla="*/ 2147483647 h 333"/>
                <a:gd name="T26" fmla="*/ 2147483647 w 228"/>
                <a:gd name="T27" fmla="*/ 2147483647 h 333"/>
                <a:gd name="T28" fmla="*/ 2147483647 w 228"/>
                <a:gd name="T29" fmla="*/ 2147483647 h 333"/>
                <a:gd name="T30" fmla="*/ 2147483647 w 228"/>
                <a:gd name="T31" fmla="*/ 2147483647 h 333"/>
                <a:gd name="T32" fmla="*/ 2147483647 w 228"/>
                <a:gd name="T33" fmla="*/ 2147483647 h 333"/>
                <a:gd name="T34" fmla="*/ 2147483647 w 228"/>
                <a:gd name="T35" fmla="*/ 2147483647 h 333"/>
                <a:gd name="T36" fmla="*/ 2147483647 w 228"/>
                <a:gd name="T37" fmla="*/ 2147483647 h 333"/>
                <a:gd name="T38" fmla="*/ 2147483647 w 228"/>
                <a:gd name="T39" fmla="*/ 2147483647 h 333"/>
                <a:gd name="T40" fmla="*/ 2147483647 w 228"/>
                <a:gd name="T41" fmla="*/ 2147483647 h 333"/>
                <a:gd name="T42" fmla="*/ 2147483647 w 228"/>
                <a:gd name="T43" fmla="*/ 2147483647 h 333"/>
                <a:gd name="T44" fmla="*/ 2147483647 w 228"/>
                <a:gd name="T45" fmla="*/ 2147483647 h 333"/>
                <a:gd name="T46" fmla="*/ 2147483647 w 228"/>
                <a:gd name="T47" fmla="*/ 2147483647 h 333"/>
                <a:gd name="T48" fmla="*/ 2147483647 w 228"/>
                <a:gd name="T49" fmla="*/ 2147483647 h 333"/>
                <a:gd name="T50" fmla="*/ 2147483647 w 228"/>
                <a:gd name="T51" fmla="*/ 2147483647 h 333"/>
                <a:gd name="T52" fmla="*/ 2147483647 w 228"/>
                <a:gd name="T53" fmla="*/ 1486743158 h 333"/>
                <a:gd name="T54" fmla="*/ 2147483647 w 228"/>
                <a:gd name="T55" fmla="*/ 0 h 333"/>
                <a:gd name="T56" fmla="*/ 2147483647 w 228"/>
                <a:gd name="T57" fmla="*/ 0 h 333"/>
                <a:gd name="T58" fmla="*/ 2147483647 w 228"/>
                <a:gd name="T59" fmla="*/ 495372396 h 333"/>
                <a:gd name="T60" fmla="*/ 2147483647 w 228"/>
                <a:gd name="T61" fmla="*/ 1982115554 h 333"/>
                <a:gd name="T62" fmla="*/ 2147483647 w 228"/>
                <a:gd name="T63" fmla="*/ 2147483647 h 333"/>
                <a:gd name="T64" fmla="*/ 2147483647 w 228"/>
                <a:gd name="T65" fmla="*/ 2147483647 h 333"/>
                <a:gd name="T66" fmla="*/ 2147483647 w 228"/>
                <a:gd name="T67" fmla="*/ 2147483647 h 333"/>
                <a:gd name="T68" fmla="*/ 2147483647 w 228"/>
                <a:gd name="T69" fmla="*/ 2147483647 h 333"/>
                <a:gd name="T70" fmla="*/ 2147483647 w 228"/>
                <a:gd name="T71" fmla="*/ 2147483647 h 333"/>
                <a:gd name="T72" fmla="*/ 2147483647 w 228"/>
                <a:gd name="T73" fmla="*/ 2147483647 h 333"/>
                <a:gd name="T74" fmla="*/ 2147483647 w 228"/>
                <a:gd name="T75" fmla="*/ 2147483647 h 333"/>
                <a:gd name="T76" fmla="*/ 2147483647 w 228"/>
                <a:gd name="T77" fmla="*/ 2147483647 h 333"/>
                <a:gd name="T78" fmla="*/ 1000502031 w 228"/>
                <a:gd name="T79" fmla="*/ 2147483647 h 333"/>
                <a:gd name="T80" fmla="*/ 0 w 228"/>
                <a:gd name="T81" fmla="*/ 2147483647 h 333"/>
                <a:gd name="T82" fmla="*/ 500251413 w 228"/>
                <a:gd name="T83" fmla="*/ 2147483647 h 333"/>
                <a:gd name="T84" fmla="*/ 2147483647 w 228"/>
                <a:gd name="T85" fmla="*/ 2147483647 h 333"/>
                <a:gd name="T86" fmla="*/ 2147483647 w 228"/>
                <a:gd name="T87" fmla="*/ 2147483647 h 333"/>
                <a:gd name="T88" fmla="*/ 2147483647 w 228"/>
                <a:gd name="T89" fmla="*/ 2147483647 h 333"/>
                <a:gd name="T90" fmla="*/ 2147483647 w 228"/>
                <a:gd name="T91" fmla="*/ 2147483647 h 333"/>
                <a:gd name="T92" fmla="*/ 2147483647 w 228"/>
                <a:gd name="T93" fmla="*/ 2147483647 h 333"/>
                <a:gd name="T94" fmla="*/ 2147483647 w 228"/>
                <a:gd name="T95" fmla="*/ 2147483647 h 333"/>
                <a:gd name="T96" fmla="*/ 2147483647 w 228"/>
                <a:gd name="T97" fmla="*/ 2147483647 h 333"/>
                <a:gd name="T98" fmla="*/ 2147483647 w 228"/>
                <a:gd name="T99" fmla="*/ 2147483647 h 333"/>
                <a:gd name="T100" fmla="*/ 2147483647 w 228"/>
                <a:gd name="T101" fmla="*/ 2147483647 h 333"/>
                <a:gd name="T102" fmla="*/ 2147483647 w 228"/>
                <a:gd name="T103" fmla="*/ 2147483647 h 333"/>
                <a:gd name="T104" fmla="*/ 2147483647 w 228"/>
                <a:gd name="T105" fmla="*/ 2147483647 h 3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8" h="333">
                  <a:moveTo>
                    <a:pt x="106" y="328"/>
                  </a:moveTo>
                  <a:lnTo>
                    <a:pt x="119" y="323"/>
                  </a:lnTo>
                  <a:lnTo>
                    <a:pt x="130" y="314"/>
                  </a:lnTo>
                  <a:lnTo>
                    <a:pt x="143" y="305"/>
                  </a:lnTo>
                  <a:lnTo>
                    <a:pt x="153" y="295"/>
                  </a:lnTo>
                  <a:lnTo>
                    <a:pt x="165" y="283"/>
                  </a:lnTo>
                  <a:lnTo>
                    <a:pt x="175" y="271"/>
                  </a:lnTo>
                  <a:lnTo>
                    <a:pt x="184" y="257"/>
                  </a:lnTo>
                  <a:lnTo>
                    <a:pt x="194" y="242"/>
                  </a:lnTo>
                  <a:lnTo>
                    <a:pt x="202" y="226"/>
                  </a:lnTo>
                  <a:lnTo>
                    <a:pt x="209" y="210"/>
                  </a:lnTo>
                  <a:lnTo>
                    <a:pt x="216" y="192"/>
                  </a:lnTo>
                  <a:lnTo>
                    <a:pt x="220" y="175"/>
                  </a:lnTo>
                  <a:lnTo>
                    <a:pt x="225" y="157"/>
                  </a:lnTo>
                  <a:lnTo>
                    <a:pt x="227" y="140"/>
                  </a:lnTo>
                  <a:lnTo>
                    <a:pt x="228" y="121"/>
                  </a:lnTo>
                  <a:lnTo>
                    <a:pt x="228" y="104"/>
                  </a:lnTo>
                  <a:lnTo>
                    <a:pt x="227" y="88"/>
                  </a:lnTo>
                  <a:lnTo>
                    <a:pt x="225" y="73"/>
                  </a:lnTo>
                  <a:lnTo>
                    <a:pt x="221" y="59"/>
                  </a:lnTo>
                  <a:lnTo>
                    <a:pt x="217" y="46"/>
                  </a:lnTo>
                  <a:lnTo>
                    <a:pt x="211" y="35"/>
                  </a:lnTo>
                  <a:lnTo>
                    <a:pt x="204" y="26"/>
                  </a:lnTo>
                  <a:lnTo>
                    <a:pt x="196" y="18"/>
                  </a:lnTo>
                  <a:lnTo>
                    <a:pt x="188" y="11"/>
                  </a:lnTo>
                  <a:lnTo>
                    <a:pt x="180" y="6"/>
                  </a:lnTo>
                  <a:lnTo>
                    <a:pt x="171" y="3"/>
                  </a:lnTo>
                  <a:lnTo>
                    <a:pt x="160" y="0"/>
                  </a:lnTo>
                  <a:lnTo>
                    <a:pt x="150" y="0"/>
                  </a:lnTo>
                  <a:lnTo>
                    <a:pt x="140" y="1"/>
                  </a:lnTo>
                  <a:lnTo>
                    <a:pt x="128" y="4"/>
                  </a:lnTo>
                  <a:lnTo>
                    <a:pt x="118" y="8"/>
                  </a:lnTo>
                  <a:lnTo>
                    <a:pt x="106" y="14"/>
                  </a:lnTo>
                  <a:lnTo>
                    <a:pt x="85" y="29"/>
                  </a:lnTo>
                  <a:lnTo>
                    <a:pt x="66" y="49"/>
                  </a:lnTo>
                  <a:lnTo>
                    <a:pt x="47" y="72"/>
                  </a:lnTo>
                  <a:lnTo>
                    <a:pt x="32" y="97"/>
                  </a:lnTo>
                  <a:lnTo>
                    <a:pt x="20" y="126"/>
                  </a:lnTo>
                  <a:lnTo>
                    <a:pt x="9" y="155"/>
                  </a:lnTo>
                  <a:lnTo>
                    <a:pt x="2" y="186"/>
                  </a:lnTo>
                  <a:lnTo>
                    <a:pt x="0" y="215"/>
                  </a:lnTo>
                  <a:lnTo>
                    <a:pt x="1" y="245"/>
                  </a:lnTo>
                  <a:lnTo>
                    <a:pt x="7" y="271"/>
                  </a:lnTo>
                  <a:lnTo>
                    <a:pt x="15" y="293"/>
                  </a:lnTo>
                  <a:lnTo>
                    <a:pt x="28" y="311"/>
                  </a:lnTo>
                  <a:lnTo>
                    <a:pt x="35" y="318"/>
                  </a:lnTo>
                  <a:lnTo>
                    <a:pt x="43" y="324"/>
                  </a:lnTo>
                  <a:lnTo>
                    <a:pt x="52" y="328"/>
                  </a:lnTo>
                  <a:lnTo>
                    <a:pt x="62" y="332"/>
                  </a:lnTo>
                  <a:lnTo>
                    <a:pt x="72" y="333"/>
                  </a:lnTo>
                  <a:lnTo>
                    <a:pt x="83" y="333"/>
                  </a:lnTo>
                  <a:lnTo>
                    <a:pt x="95" y="332"/>
                  </a:lnTo>
                  <a:lnTo>
                    <a:pt x="106" y="32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9" name="Freeform 25"/>
            <p:cNvSpPr>
              <a:spLocks/>
            </p:cNvSpPr>
            <p:nvPr/>
          </p:nvSpPr>
          <p:spPr bwMode="auto">
            <a:xfrm>
              <a:off x="5788025" y="1801813"/>
              <a:ext cx="111125" cy="16351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2147483647 h 205"/>
                <a:gd name="T28" fmla="*/ 2147483647 w 141"/>
                <a:gd name="T29" fmla="*/ 1522418756 h 205"/>
                <a:gd name="T30" fmla="*/ 2147483647 w 141"/>
                <a:gd name="T31" fmla="*/ 0 h 205"/>
                <a:gd name="T32" fmla="*/ 2147483647 w 141"/>
                <a:gd name="T33" fmla="*/ 0 h 205"/>
                <a:gd name="T34" fmla="*/ 2147483647 w 141"/>
                <a:gd name="T35" fmla="*/ 0 h 205"/>
                <a:gd name="T36" fmla="*/ 2147483647 w 141"/>
                <a:gd name="T37" fmla="*/ 1014733936 h 205"/>
                <a:gd name="T38" fmla="*/ 2147483647 w 141"/>
                <a:gd name="T39" fmla="*/ 2029467873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489453609 w 141"/>
                <a:gd name="T55" fmla="*/ 2147483647 h 205"/>
                <a:gd name="T56" fmla="*/ 0 w 141"/>
                <a:gd name="T57" fmla="*/ 2147483647 h 205"/>
                <a:gd name="T58" fmla="*/ 489453609 w 141"/>
                <a:gd name="T59" fmla="*/ 2147483647 h 205"/>
                <a:gd name="T60" fmla="*/ 2147483647 w 141"/>
                <a:gd name="T61" fmla="*/ 2147483647 h 205"/>
                <a:gd name="T62" fmla="*/ 2147483647 w 141"/>
                <a:gd name="T63" fmla="*/ 2147483647 h 205"/>
                <a:gd name="T64" fmla="*/ 2147483647 w 141"/>
                <a:gd name="T65" fmla="*/ 2147483647 h 205"/>
                <a:gd name="T66" fmla="*/ 2147483647 w 141"/>
                <a:gd name="T67" fmla="*/ 2147483647 h 205"/>
                <a:gd name="T68" fmla="*/ 2147483647 w 141"/>
                <a:gd name="T69" fmla="*/ 2147483647 h 205"/>
                <a:gd name="T70" fmla="*/ 2147483647 w 141"/>
                <a:gd name="T71" fmla="*/ 2147483647 h 205"/>
                <a:gd name="T72" fmla="*/ 2147483647 w 141"/>
                <a:gd name="T73" fmla="*/ 2147483647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1" h="205">
                  <a:moveTo>
                    <a:pt x="67" y="201"/>
                  </a:moveTo>
                  <a:lnTo>
                    <a:pt x="82" y="193"/>
                  </a:lnTo>
                  <a:lnTo>
                    <a:pt x="96" y="180"/>
                  </a:lnTo>
                  <a:lnTo>
                    <a:pt x="109" y="165"/>
                  </a:lnTo>
                  <a:lnTo>
                    <a:pt x="120" y="148"/>
                  </a:lnTo>
                  <a:lnTo>
                    <a:pt x="128" y="129"/>
                  </a:lnTo>
                  <a:lnTo>
                    <a:pt x="135" y="109"/>
                  </a:lnTo>
                  <a:lnTo>
                    <a:pt x="140" y="87"/>
                  </a:lnTo>
                  <a:lnTo>
                    <a:pt x="141" y="66"/>
                  </a:lnTo>
                  <a:lnTo>
                    <a:pt x="139" y="46"/>
                  </a:lnTo>
                  <a:lnTo>
                    <a:pt x="134" y="30"/>
                  </a:lnTo>
                  <a:lnTo>
                    <a:pt x="126" y="18"/>
                  </a:lnTo>
                  <a:lnTo>
                    <a:pt x="117" y="8"/>
                  </a:lnTo>
                  <a:lnTo>
                    <a:pt x="112" y="5"/>
                  </a:lnTo>
                  <a:lnTo>
                    <a:pt x="106" y="3"/>
                  </a:lnTo>
                  <a:lnTo>
                    <a:pt x="101" y="0"/>
                  </a:lnTo>
                  <a:lnTo>
                    <a:pt x="94" y="0"/>
                  </a:lnTo>
                  <a:lnTo>
                    <a:pt x="88" y="0"/>
                  </a:lnTo>
                  <a:lnTo>
                    <a:pt x="81" y="2"/>
                  </a:lnTo>
                  <a:lnTo>
                    <a:pt x="74" y="4"/>
                  </a:lnTo>
                  <a:lnTo>
                    <a:pt x="67" y="7"/>
                  </a:lnTo>
                  <a:lnTo>
                    <a:pt x="53" y="17"/>
                  </a:lnTo>
                  <a:lnTo>
                    <a:pt x="42" y="29"/>
                  </a:lnTo>
                  <a:lnTo>
                    <a:pt x="30" y="43"/>
                  </a:lnTo>
                  <a:lnTo>
                    <a:pt x="20" y="59"/>
                  </a:lnTo>
                  <a:lnTo>
                    <a:pt x="12" y="78"/>
                  </a:lnTo>
                  <a:lnTo>
                    <a:pt x="6" y="96"/>
                  </a:lnTo>
                  <a:lnTo>
                    <a:pt x="1" y="114"/>
                  </a:lnTo>
                  <a:lnTo>
                    <a:pt x="0" y="134"/>
                  </a:lnTo>
                  <a:lnTo>
                    <a:pt x="1" y="152"/>
                  </a:lnTo>
                  <a:lnTo>
                    <a:pt x="5" y="170"/>
                  </a:lnTo>
                  <a:lnTo>
                    <a:pt x="11" y="183"/>
                  </a:lnTo>
                  <a:lnTo>
                    <a:pt x="19" y="194"/>
                  </a:lnTo>
                  <a:lnTo>
                    <a:pt x="28" y="201"/>
                  </a:lnTo>
                  <a:lnTo>
                    <a:pt x="39" y="205"/>
                  </a:lnTo>
                  <a:lnTo>
                    <a:pt x="53" y="205"/>
                  </a:lnTo>
                  <a:lnTo>
                    <a:pt x="67"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17" name="Group 32"/>
          <p:cNvGrpSpPr>
            <a:grpSpLocks/>
          </p:cNvGrpSpPr>
          <p:nvPr/>
        </p:nvGrpSpPr>
        <p:grpSpPr bwMode="auto">
          <a:xfrm>
            <a:off x="7042150" y="1825625"/>
            <a:ext cx="698500" cy="1003300"/>
            <a:chOff x="5646738" y="1558925"/>
            <a:chExt cx="474663" cy="681037"/>
          </a:xfrm>
        </p:grpSpPr>
        <p:sp>
          <p:nvSpPr>
            <p:cNvPr id="43028" name="Freeform 20"/>
            <p:cNvSpPr>
              <a:spLocks/>
            </p:cNvSpPr>
            <p:nvPr/>
          </p:nvSpPr>
          <p:spPr bwMode="auto">
            <a:xfrm>
              <a:off x="5646738" y="1558925"/>
              <a:ext cx="474663" cy="681037"/>
            </a:xfrm>
            <a:custGeom>
              <a:avLst/>
              <a:gdLst>
                <a:gd name="T0" fmla="*/ 2147483647 w 598"/>
                <a:gd name="T1" fmla="*/ 2147483647 h 860"/>
                <a:gd name="T2" fmla="*/ 2147483647 w 598"/>
                <a:gd name="T3" fmla="*/ 2147483647 h 860"/>
                <a:gd name="T4" fmla="*/ 2147483647 w 598"/>
                <a:gd name="T5" fmla="*/ 2147483647 h 860"/>
                <a:gd name="T6" fmla="*/ 2147483647 w 598"/>
                <a:gd name="T7" fmla="*/ 2147483647 h 860"/>
                <a:gd name="T8" fmla="*/ 2147483647 w 598"/>
                <a:gd name="T9" fmla="*/ 2147483647 h 860"/>
                <a:gd name="T10" fmla="*/ 2147483647 w 598"/>
                <a:gd name="T11" fmla="*/ 2147483647 h 860"/>
                <a:gd name="T12" fmla="*/ 2147483647 w 598"/>
                <a:gd name="T13" fmla="*/ 2147483647 h 860"/>
                <a:gd name="T14" fmla="*/ 2147483647 w 598"/>
                <a:gd name="T15" fmla="*/ 2147483647 h 860"/>
                <a:gd name="T16" fmla="*/ 2147483647 w 598"/>
                <a:gd name="T17" fmla="*/ 2147483647 h 860"/>
                <a:gd name="T18" fmla="*/ 2147483647 w 598"/>
                <a:gd name="T19" fmla="*/ 2147483647 h 860"/>
                <a:gd name="T20" fmla="*/ 2147483647 w 598"/>
                <a:gd name="T21" fmla="*/ 2147483647 h 860"/>
                <a:gd name="T22" fmla="*/ 2147483647 w 598"/>
                <a:gd name="T23" fmla="*/ 2147483647 h 860"/>
                <a:gd name="T24" fmla="*/ 2147483647 w 598"/>
                <a:gd name="T25" fmla="*/ 2147483647 h 860"/>
                <a:gd name="T26" fmla="*/ 2147483647 w 598"/>
                <a:gd name="T27" fmla="*/ 2147483647 h 860"/>
                <a:gd name="T28" fmla="*/ 2147483647 w 598"/>
                <a:gd name="T29" fmla="*/ 2147483647 h 860"/>
                <a:gd name="T30" fmla="*/ 2147483647 w 598"/>
                <a:gd name="T31" fmla="*/ 2147483647 h 860"/>
                <a:gd name="T32" fmla="*/ 2147483647 w 598"/>
                <a:gd name="T33" fmla="*/ 2147483647 h 860"/>
                <a:gd name="T34" fmla="*/ 2147483647 w 598"/>
                <a:gd name="T35" fmla="*/ 2147483647 h 860"/>
                <a:gd name="T36" fmla="*/ 2147483647 w 598"/>
                <a:gd name="T37" fmla="*/ 2147483647 h 860"/>
                <a:gd name="T38" fmla="*/ 2147483647 w 598"/>
                <a:gd name="T39" fmla="*/ 2147483647 h 860"/>
                <a:gd name="T40" fmla="*/ 2147483647 w 598"/>
                <a:gd name="T41" fmla="*/ 2147483647 h 860"/>
                <a:gd name="T42" fmla="*/ 2147483647 w 598"/>
                <a:gd name="T43" fmla="*/ 2147483647 h 860"/>
                <a:gd name="T44" fmla="*/ 2147483647 w 598"/>
                <a:gd name="T45" fmla="*/ 2147483647 h 860"/>
                <a:gd name="T46" fmla="*/ 2147483647 w 598"/>
                <a:gd name="T47" fmla="*/ 2147483647 h 860"/>
                <a:gd name="T48" fmla="*/ 2147483647 w 598"/>
                <a:gd name="T49" fmla="*/ 2147483647 h 860"/>
                <a:gd name="T50" fmla="*/ 2147483647 w 598"/>
                <a:gd name="T51" fmla="*/ 993343938 h 860"/>
                <a:gd name="T52" fmla="*/ 2147483647 w 598"/>
                <a:gd name="T53" fmla="*/ 0 h 860"/>
                <a:gd name="T54" fmla="*/ 2147483647 w 598"/>
                <a:gd name="T55" fmla="*/ 0 h 860"/>
                <a:gd name="T56" fmla="*/ 2147483647 w 598"/>
                <a:gd name="T57" fmla="*/ 496672365 h 860"/>
                <a:gd name="T58" fmla="*/ 2147483647 w 598"/>
                <a:gd name="T59" fmla="*/ 2147483647 h 860"/>
                <a:gd name="T60" fmla="*/ 2147483647 w 598"/>
                <a:gd name="T61" fmla="*/ 2147483647 h 860"/>
                <a:gd name="T62" fmla="*/ 2147483647 w 598"/>
                <a:gd name="T63" fmla="*/ 2147483647 h 860"/>
                <a:gd name="T64" fmla="*/ 2147483647 w 598"/>
                <a:gd name="T65" fmla="*/ 2147483647 h 860"/>
                <a:gd name="T66" fmla="*/ 2147483647 w 598"/>
                <a:gd name="T67" fmla="*/ 2147483647 h 860"/>
                <a:gd name="T68" fmla="*/ 2147483647 w 598"/>
                <a:gd name="T69" fmla="*/ 2147483647 h 860"/>
                <a:gd name="T70" fmla="*/ 2147483647 w 598"/>
                <a:gd name="T71" fmla="*/ 2147483647 h 860"/>
                <a:gd name="T72" fmla="*/ 2147483647 w 598"/>
                <a:gd name="T73" fmla="*/ 2147483647 h 860"/>
                <a:gd name="T74" fmla="*/ 2147483647 w 598"/>
                <a:gd name="T75" fmla="*/ 2147483647 h 860"/>
                <a:gd name="T76" fmla="*/ 2147483647 w 598"/>
                <a:gd name="T77" fmla="*/ 2147483647 h 860"/>
                <a:gd name="T78" fmla="*/ 2147483647 w 598"/>
                <a:gd name="T79" fmla="*/ 2147483647 h 860"/>
                <a:gd name="T80" fmla="*/ 2147483647 w 598"/>
                <a:gd name="T81" fmla="*/ 2147483647 h 860"/>
                <a:gd name="T82" fmla="*/ 2147483647 w 598"/>
                <a:gd name="T83" fmla="*/ 2147483647 h 860"/>
                <a:gd name="T84" fmla="*/ 2147483647 w 598"/>
                <a:gd name="T85" fmla="*/ 2147483647 h 860"/>
                <a:gd name="T86" fmla="*/ 2147483647 w 598"/>
                <a:gd name="T87" fmla="*/ 2147483647 h 860"/>
                <a:gd name="T88" fmla="*/ 0 w 598"/>
                <a:gd name="T89" fmla="*/ 2147483647 h 860"/>
                <a:gd name="T90" fmla="*/ 1000503879 w 598"/>
                <a:gd name="T91" fmla="*/ 2147483647 h 860"/>
                <a:gd name="T92" fmla="*/ 2147483647 w 598"/>
                <a:gd name="T93" fmla="*/ 2147483647 h 860"/>
                <a:gd name="T94" fmla="*/ 2147483647 w 598"/>
                <a:gd name="T95" fmla="*/ 2147483647 h 860"/>
                <a:gd name="T96" fmla="*/ 2147483647 w 598"/>
                <a:gd name="T97" fmla="*/ 2147483647 h 860"/>
                <a:gd name="T98" fmla="*/ 2147483647 w 598"/>
                <a:gd name="T99" fmla="*/ 2147483647 h 860"/>
                <a:gd name="T100" fmla="*/ 2147483647 w 598"/>
                <a:gd name="T101" fmla="*/ 2147483647 h 860"/>
                <a:gd name="T102" fmla="*/ 2147483647 w 598"/>
                <a:gd name="T103" fmla="*/ 2147483647 h 860"/>
                <a:gd name="T104" fmla="*/ 2147483647 w 598"/>
                <a:gd name="T105" fmla="*/ 2147483647 h 860"/>
                <a:gd name="T106" fmla="*/ 2147483647 w 598"/>
                <a:gd name="T107" fmla="*/ 2147483647 h 860"/>
                <a:gd name="T108" fmla="*/ 2147483647 w 598"/>
                <a:gd name="T109" fmla="*/ 2147483647 h 860"/>
                <a:gd name="T110" fmla="*/ 2147483647 w 598"/>
                <a:gd name="T111" fmla="*/ 2147483647 h 860"/>
                <a:gd name="T112" fmla="*/ 2147483647 w 598"/>
                <a:gd name="T113" fmla="*/ 2147483647 h 860"/>
                <a:gd name="T114" fmla="*/ 2147483647 w 598"/>
                <a:gd name="T115" fmla="*/ 2147483647 h 860"/>
                <a:gd name="T116" fmla="*/ 2147483647 w 598"/>
                <a:gd name="T117" fmla="*/ 2147483647 h 860"/>
                <a:gd name="T118" fmla="*/ 2147483647 w 598"/>
                <a:gd name="T119" fmla="*/ 2147483647 h 8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8" h="860">
                  <a:moveTo>
                    <a:pt x="244" y="855"/>
                  </a:moveTo>
                  <a:lnTo>
                    <a:pt x="252" y="853"/>
                  </a:lnTo>
                  <a:lnTo>
                    <a:pt x="261" y="851"/>
                  </a:lnTo>
                  <a:lnTo>
                    <a:pt x="269" y="848"/>
                  </a:lnTo>
                  <a:lnTo>
                    <a:pt x="279" y="846"/>
                  </a:lnTo>
                  <a:lnTo>
                    <a:pt x="287" y="843"/>
                  </a:lnTo>
                  <a:lnTo>
                    <a:pt x="295" y="839"/>
                  </a:lnTo>
                  <a:lnTo>
                    <a:pt x="304" y="836"/>
                  </a:lnTo>
                  <a:lnTo>
                    <a:pt x="312" y="831"/>
                  </a:lnTo>
                  <a:lnTo>
                    <a:pt x="320" y="826"/>
                  </a:lnTo>
                  <a:lnTo>
                    <a:pt x="329" y="822"/>
                  </a:lnTo>
                  <a:lnTo>
                    <a:pt x="337" y="816"/>
                  </a:lnTo>
                  <a:lnTo>
                    <a:pt x="347" y="812"/>
                  </a:lnTo>
                  <a:lnTo>
                    <a:pt x="355" y="806"/>
                  </a:lnTo>
                  <a:lnTo>
                    <a:pt x="364" y="799"/>
                  </a:lnTo>
                  <a:lnTo>
                    <a:pt x="372" y="793"/>
                  </a:lnTo>
                  <a:lnTo>
                    <a:pt x="380" y="786"/>
                  </a:lnTo>
                  <a:lnTo>
                    <a:pt x="388" y="779"/>
                  </a:lnTo>
                  <a:lnTo>
                    <a:pt x="396" y="771"/>
                  </a:lnTo>
                  <a:lnTo>
                    <a:pt x="404" y="763"/>
                  </a:lnTo>
                  <a:lnTo>
                    <a:pt x="412" y="755"/>
                  </a:lnTo>
                  <a:lnTo>
                    <a:pt x="420" y="747"/>
                  </a:lnTo>
                  <a:lnTo>
                    <a:pt x="428" y="738"/>
                  </a:lnTo>
                  <a:lnTo>
                    <a:pt x="437" y="730"/>
                  </a:lnTo>
                  <a:lnTo>
                    <a:pt x="443" y="721"/>
                  </a:lnTo>
                  <a:lnTo>
                    <a:pt x="452" y="711"/>
                  </a:lnTo>
                  <a:lnTo>
                    <a:pt x="458" y="701"/>
                  </a:lnTo>
                  <a:lnTo>
                    <a:pt x="467" y="691"/>
                  </a:lnTo>
                  <a:lnTo>
                    <a:pt x="473" y="681"/>
                  </a:lnTo>
                  <a:lnTo>
                    <a:pt x="480" y="671"/>
                  </a:lnTo>
                  <a:lnTo>
                    <a:pt x="487" y="661"/>
                  </a:lnTo>
                  <a:lnTo>
                    <a:pt x="494" y="649"/>
                  </a:lnTo>
                  <a:lnTo>
                    <a:pt x="501" y="639"/>
                  </a:lnTo>
                  <a:lnTo>
                    <a:pt x="514" y="616"/>
                  </a:lnTo>
                  <a:lnTo>
                    <a:pt x="526" y="593"/>
                  </a:lnTo>
                  <a:lnTo>
                    <a:pt x="538" y="569"/>
                  </a:lnTo>
                  <a:lnTo>
                    <a:pt x="548" y="543"/>
                  </a:lnTo>
                  <a:lnTo>
                    <a:pt x="558" y="519"/>
                  </a:lnTo>
                  <a:lnTo>
                    <a:pt x="566" y="493"/>
                  </a:lnTo>
                  <a:lnTo>
                    <a:pt x="574" y="467"/>
                  </a:lnTo>
                  <a:lnTo>
                    <a:pt x="581" y="441"/>
                  </a:lnTo>
                  <a:lnTo>
                    <a:pt x="586" y="414"/>
                  </a:lnTo>
                  <a:lnTo>
                    <a:pt x="591" y="389"/>
                  </a:lnTo>
                  <a:lnTo>
                    <a:pt x="594" y="363"/>
                  </a:lnTo>
                  <a:lnTo>
                    <a:pt x="597" y="337"/>
                  </a:lnTo>
                  <a:lnTo>
                    <a:pt x="598" y="312"/>
                  </a:lnTo>
                  <a:lnTo>
                    <a:pt x="598" y="288"/>
                  </a:lnTo>
                  <a:lnTo>
                    <a:pt x="598" y="263"/>
                  </a:lnTo>
                  <a:lnTo>
                    <a:pt x="596" y="238"/>
                  </a:lnTo>
                  <a:lnTo>
                    <a:pt x="592" y="215"/>
                  </a:lnTo>
                  <a:lnTo>
                    <a:pt x="589" y="192"/>
                  </a:lnTo>
                  <a:lnTo>
                    <a:pt x="584" y="172"/>
                  </a:lnTo>
                  <a:lnTo>
                    <a:pt x="578" y="152"/>
                  </a:lnTo>
                  <a:lnTo>
                    <a:pt x="571" y="134"/>
                  </a:lnTo>
                  <a:lnTo>
                    <a:pt x="563" y="116"/>
                  </a:lnTo>
                  <a:lnTo>
                    <a:pt x="555" y="100"/>
                  </a:lnTo>
                  <a:lnTo>
                    <a:pt x="546" y="85"/>
                  </a:lnTo>
                  <a:lnTo>
                    <a:pt x="541" y="78"/>
                  </a:lnTo>
                  <a:lnTo>
                    <a:pt x="537" y="72"/>
                  </a:lnTo>
                  <a:lnTo>
                    <a:pt x="532" y="66"/>
                  </a:lnTo>
                  <a:lnTo>
                    <a:pt x="528" y="60"/>
                  </a:lnTo>
                  <a:lnTo>
                    <a:pt x="522" y="54"/>
                  </a:lnTo>
                  <a:lnTo>
                    <a:pt x="517" y="48"/>
                  </a:lnTo>
                  <a:lnTo>
                    <a:pt x="511" y="43"/>
                  </a:lnTo>
                  <a:lnTo>
                    <a:pt x="506" y="38"/>
                  </a:lnTo>
                  <a:lnTo>
                    <a:pt x="500" y="34"/>
                  </a:lnTo>
                  <a:lnTo>
                    <a:pt x="494" y="30"/>
                  </a:lnTo>
                  <a:lnTo>
                    <a:pt x="488" y="25"/>
                  </a:lnTo>
                  <a:lnTo>
                    <a:pt x="483" y="22"/>
                  </a:lnTo>
                  <a:lnTo>
                    <a:pt x="476" y="19"/>
                  </a:lnTo>
                  <a:lnTo>
                    <a:pt x="470" y="16"/>
                  </a:lnTo>
                  <a:lnTo>
                    <a:pt x="464" y="14"/>
                  </a:lnTo>
                  <a:lnTo>
                    <a:pt x="457" y="12"/>
                  </a:lnTo>
                  <a:lnTo>
                    <a:pt x="452" y="9"/>
                  </a:lnTo>
                  <a:lnTo>
                    <a:pt x="445" y="7"/>
                  </a:lnTo>
                  <a:lnTo>
                    <a:pt x="439" y="5"/>
                  </a:lnTo>
                  <a:lnTo>
                    <a:pt x="432" y="4"/>
                  </a:lnTo>
                  <a:lnTo>
                    <a:pt x="426" y="2"/>
                  </a:lnTo>
                  <a:lnTo>
                    <a:pt x="419" y="1"/>
                  </a:lnTo>
                  <a:lnTo>
                    <a:pt x="414" y="0"/>
                  </a:lnTo>
                  <a:lnTo>
                    <a:pt x="407" y="0"/>
                  </a:lnTo>
                  <a:lnTo>
                    <a:pt x="400" y="0"/>
                  </a:lnTo>
                  <a:lnTo>
                    <a:pt x="393" y="0"/>
                  </a:lnTo>
                  <a:lnTo>
                    <a:pt x="386" y="0"/>
                  </a:lnTo>
                  <a:lnTo>
                    <a:pt x="380" y="0"/>
                  </a:lnTo>
                  <a:lnTo>
                    <a:pt x="373" y="0"/>
                  </a:lnTo>
                  <a:lnTo>
                    <a:pt x="366" y="1"/>
                  </a:lnTo>
                  <a:lnTo>
                    <a:pt x="359" y="2"/>
                  </a:lnTo>
                  <a:lnTo>
                    <a:pt x="352" y="4"/>
                  </a:lnTo>
                  <a:lnTo>
                    <a:pt x="346" y="5"/>
                  </a:lnTo>
                  <a:lnTo>
                    <a:pt x="339" y="7"/>
                  </a:lnTo>
                  <a:lnTo>
                    <a:pt x="332" y="8"/>
                  </a:lnTo>
                  <a:lnTo>
                    <a:pt x="326" y="11"/>
                  </a:lnTo>
                  <a:lnTo>
                    <a:pt x="319" y="13"/>
                  </a:lnTo>
                  <a:lnTo>
                    <a:pt x="312" y="16"/>
                  </a:lnTo>
                  <a:lnTo>
                    <a:pt x="305" y="19"/>
                  </a:lnTo>
                  <a:lnTo>
                    <a:pt x="298" y="21"/>
                  </a:lnTo>
                  <a:lnTo>
                    <a:pt x="291" y="24"/>
                  </a:lnTo>
                  <a:lnTo>
                    <a:pt x="284" y="28"/>
                  </a:lnTo>
                  <a:lnTo>
                    <a:pt x="278" y="31"/>
                  </a:lnTo>
                  <a:lnTo>
                    <a:pt x="272" y="35"/>
                  </a:lnTo>
                  <a:lnTo>
                    <a:pt x="265" y="39"/>
                  </a:lnTo>
                  <a:lnTo>
                    <a:pt x="258" y="44"/>
                  </a:lnTo>
                  <a:lnTo>
                    <a:pt x="251" y="48"/>
                  </a:lnTo>
                  <a:lnTo>
                    <a:pt x="244" y="53"/>
                  </a:lnTo>
                  <a:lnTo>
                    <a:pt x="231" y="62"/>
                  </a:lnTo>
                  <a:lnTo>
                    <a:pt x="219" y="73"/>
                  </a:lnTo>
                  <a:lnTo>
                    <a:pt x="206" y="83"/>
                  </a:lnTo>
                  <a:lnTo>
                    <a:pt x="195" y="95"/>
                  </a:lnTo>
                  <a:lnTo>
                    <a:pt x="182" y="106"/>
                  </a:lnTo>
                  <a:lnTo>
                    <a:pt x="170" y="119"/>
                  </a:lnTo>
                  <a:lnTo>
                    <a:pt x="160" y="131"/>
                  </a:lnTo>
                  <a:lnTo>
                    <a:pt x="149" y="144"/>
                  </a:lnTo>
                  <a:lnTo>
                    <a:pt x="138" y="157"/>
                  </a:lnTo>
                  <a:lnTo>
                    <a:pt x="129" y="170"/>
                  </a:lnTo>
                  <a:lnTo>
                    <a:pt x="119" y="184"/>
                  </a:lnTo>
                  <a:lnTo>
                    <a:pt x="109" y="199"/>
                  </a:lnTo>
                  <a:lnTo>
                    <a:pt x="101" y="213"/>
                  </a:lnTo>
                  <a:lnTo>
                    <a:pt x="92" y="228"/>
                  </a:lnTo>
                  <a:lnTo>
                    <a:pt x="84" y="244"/>
                  </a:lnTo>
                  <a:lnTo>
                    <a:pt x="76" y="259"/>
                  </a:lnTo>
                  <a:lnTo>
                    <a:pt x="68" y="274"/>
                  </a:lnTo>
                  <a:lnTo>
                    <a:pt x="61" y="290"/>
                  </a:lnTo>
                  <a:lnTo>
                    <a:pt x="54" y="306"/>
                  </a:lnTo>
                  <a:lnTo>
                    <a:pt x="48" y="321"/>
                  </a:lnTo>
                  <a:lnTo>
                    <a:pt x="43" y="339"/>
                  </a:lnTo>
                  <a:lnTo>
                    <a:pt x="37" y="355"/>
                  </a:lnTo>
                  <a:lnTo>
                    <a:pt x="31" y="371"/>
                  </a:lnTo>
                  <a:lnTo>
                    <a:pt x="26" y="388"/>
                  </a:lnTo>
                  <a:lnTo>
                    <a:pt x="17" y="421"/>
                  </a:lnTo>
                  <a:lnTo>
                    <a:pt x="10" y="456"/>
                  </a:lnTo>
                  <a:lnTo>
                    <a:pt x="5" y="490"/>
                  </a:lnTo>
                  <a:lnTo>
                    <a:pt x="1" y="526"/>
                  </a:lnTo>
                  <a:lnTo>
                    <a:pt x="0" y="545"/>
                  </a:lnTo>
                  <a:lnTo>
                    <a:pt x="0" y="562"/>
                  </a:lnTo>
                  <a:lnTo>
                    <a:pt x="0" y="579"/>
                  </a:lnTo>
                  <a:lnTo>
                    <a:pt x="1" y="596"/>
                  </a:lnTo>
                  <a:lnTo>
                    <a:pt x="2" y="612"/>
                  </a:lnTo>
                  <a:lnTo>
                    <a:pt x="3" y="629"/>
                  </a:lnTo>
                  <a:lnTo>
                    <a:pt x="6" y="645"/>
                  </a:lnTo>
                  <a:lnTo>
                    <a:pt x="9" y="660"/>
                  </a:lnTo>
                  <a:lnTo>
                    <a:pt x="13" y="675"/>
                  </a:lnTo>
                  <a:lnTo>
                    <a:pt x="16" y="690"/>
                  </a:lnTo>
                  <a:lnTo>
                    <a:pt x="21" y="704"/>
                  </a:lnTo>
                  <a:lnTo>
                    <a:pt x="25" y="718"/>
                  </a:lnTo>
                  <a:lnTo>
                    <a:pt x="31" y="732"/>
                  </a:lnTo>
                  <a:lnTo>
                    <a:pt x="37" y="745"/>
                  </a:lnTo>
                  <a:lnTo>
                    <a:pt x="44" y="757"/>
                  </a:lnTo>
                  <a:lnTo>
                    <a:pt x="51" y="770"/>
                  </a:lnTo>
                  <a:lnTo>
                    <a:pt x="54" y="776"/>
                  </a:lnTo>
                  <a:lnTo>
                    <a:pt x="59" y="782"/>
                  </a:lnTo>
                  <a:lnTo>
                    <a:pt x="63" y="787"/>
                  </a:lnTo>
                  <a:lnTo>
                    <a:pt x="67" y="792"/>
                  </a:lnTo>
                  <a:lnTo>
                    <a:pt x="71" y="798"/>
                  </a:lnTo>
                  <a:lnTo>
                    <a:pt x="76" y="802"/>
                  </a:lnTo>
                  <a:lnTo>
                    <a:pt x="81" y="807"/>
                  </a:lnTo>
                  <a:lnTo>
                    <a:pt x="85" y="812"/>
                  </a:lnTo>
                  <a:lnTo>
                    <a:pt x="90" y="816"/>
                  </a:lnTo>
                  <a:lnTo>
                    <a:pt x="96" y="821"/>
                  </a:lnTo>
                  <a:lnTo>
                    <a:pt x="100" y="825"/>
                  </a:lnTo>
                  <a:lnTo>
                    <a:pt x="106" y="829"/>
                  </a:lnTo>
                  <a:lnTo>
                    <a:pt x="112" y="832"/>
                  </a:lnTo>
                  <a:lnTo>
                    <a:pt x="117" y="836"/>
                  </a:lnTo>
                  <a:lnTo>
                    <a:pt x="123" y="839"/>
                  </a:lnTo>
                  <a:lnTo>
                    <a:pt x="129" y="843"/>
                  </a:lnTo>
                  <a:lnTo>
                    <a:pt x="135" y="846"/>
                  </a:lnTo>
                  <a:lnTo>
                    <a:pt x="142" y="848"/>
                  </a:lnTo>
                  <a:lnTo>
                    <a:pt x="147" y="851"/>
                  </a:lnTo>
                  <a:lnTo>
                    <a:pt x="154" y="853"/>
                  </a:lnTo>
                  <a:lnTo>
                    <a:pt x="161" y="855"/>
                  </a:lnTo>
                  <a:lnTo>
                    <a:pt x="168" y="856"/>
                  </a:lnTo>
                  <a:lnTo>
                    <a:pt x="175" y="858"/>
                  </a:lnTo>
                  <a:lnTo>
                    <a:pt x="182" y="859"/>
                  </a:lnTo>
                  <a:lnTo>
                    <a:pt x="189" y="860"/>
                  </a:lnTo>
                  <a:lnTo>
                    <a:pt x="197" y="860"/>
                  </a:lnTo>
                  <a:lnTo>
                    <a:pt x="205" y="860"/>
                  </a:lnTo>
                  <a:lnTo>
                    <a:pt x="212" y="860"/>
                  </a:lnTo>
                  <a:lnTo>
                    <a:pt x="220" y="859"/>
                  </a:lnTo>
                  <a:lnTo>
                    <a:pt x="228" y="858"/>
                  </a:lnTo>
                  <a:lnTo>
                    <a:pt x="236" y="856"/>
                  </a:lnTo>
                  <a:lnTo>
                    <a:pt x="244" y="85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9" name="Freeform 21"/>
            <p:cNvSpPr>
              <a:spLocks/>
            </p:cNvSpPr>
            <p:nvPr/>
          </p:nvSpPr>
          <p:spPr bwMode="auto">
            <a:xfrm>
              <a:off x="5673725" y="1604963"/>
              <a:ext cx="398463" cy="577850"/>
            </a:xfrm>
            <a:custGeom>
              <a:avLst/>
              <a:gdLst>
                <a:gd name="T0" fmla="*/ 2147483647 w 502"/>
                <a:gd name="T1" fmla="*/ 2147483647 h 726"/>
                <a:gd name="T2" fmla="*/ 2147483647 w 502"/>
                <a:gd name="T3" fmla="*/ 2147483647 h 726"/>
                <a:gd name="T4" fmla="*/ 2147483647 w 502"/>
                <a:gd name="T5" fmla="*/ 2147483647 h 726"/>
                <a:gd name="T6" fmla="*/ 2147483647 w 502"/>
                <a:gd name="T7" fmla="*/ 2147483647 h 726"/>
                <a:gd name="T8" fmla="*/ 2147483647 w 502"/>
                <a:gd name="T9" fmla="*/ 2147483647 h 726"/>
                <a:gd name="T10" fmla="*/ 2147483647 w 502"/>
                <a:gd name="T11" fmla="*/ 2147483647 h 726"/>
                <a:gd name="T12" fmla="*/ 2147483647 w 502"/>
                <a:gd name="T13" fmla="*/ 2147483647 h 726"/>
                <a:gd name="T14" fmla="*/ 2147483647 w 502"/>
                <a:gd name="T15" fmla="*/ 2147483647 h 726"/>
                <a:gd name="T16" fmla="*/ 2147483647 w 502"/>
                <a:gd name="T17" fmla="*/ 2147483647 h 726"/>
                <a:gd name="T18" fmla="*/ 2147483647 w 502"/>
                <a:gd name="T19" fmla="*/ 2147483647 h 726"/>
                <a:gd name="T20" fmla="*/ 2147483647 w 502"/>
                <a:gd name="T21" fmla="*/ 2147483647 h 726"/>
                <a:gd name="T22" fmla="*/ 2147483647 w 502"/>
                <a:gd name="T23" fmla="*/ 2147483647 h 726"/>
                <a:gd name="T24" fmla="*/ 2147483647 w 502"/>
                <a:gd name="T25" fmla="*/ 2147483647 h 726"/>
                <a:gd name="T26" fmla="*/ 2147483647 w 502"/>
                <a:gd name="T27" fmla="*/ 2147483647 h 726"/>
                <a:gd name="T28" fmla="*/ 2147483647 w 502"/>
                <a:gd name="T29" fmla="*/ 2147483647 h 726"/>
                <a:gd name="T30" fmla="*/ 2147483647 w 502"/>
                <a:gd name="T31" fmla="*/ 2147483647 h 726"/>
                <a:gd name="T32" fmla="*/ 2147483647 w 502"/>
                <a:gd name="T33" fmla="*/ 2147483647 h 726"/>
                <a:gd name="T34" fmla="*/ 2147483647 w 502"/>
                <a:gd name="T35" fmla="*/ 2147483647 h 726"/>
                <a:gd name="T36" fmla="*/ 2147483647 w 502"/>
                <a:gd name="T37" fmla="*/ 2147483647 h 726"/>
                <a:gd name="T38" fmla="*/ 2147483647 w 502"/>
                <a:gd name="T39" fmla="*/ 1008555989 h 726"/>
                <a:gd name="T40" fmla="*/ 2147483647 w 502"/>
                <a:gd name="T41" fmla="*/ 0 h 726"/>
                <a:gd name="T42" fmla="*/ 2147483647 w 502"/>
                <a:gd name="T43" fmla="*/ 0 h 726"/>
                <a:gd name="T44" fmla="*/ 2147483647 w 502"/>
                <a:gd name="T45" fmla="*/ 1008555989 h 726"/>
                <a:gd name="T46" fmla="*/ 2147483647 w 502"/>
                <a:gd name="T47" fmla="*/ 2147483647 h 726"/>
                <a:gd name="T48" fmla="*/ 2147483647 w 502"/>
                <a:gd name="T49" fmla="*/ 2147483647 h 726"/>
                <a:gd name="T50" fmla="*/ 2147483647 w 502"/>
                <a:gd name="T51" fmla="*/ 2147483647 h 726"/>
                <a:gd name="T52" fmla="*/ 2147483647 w 502"/>
                <a:gd name="T53" fmla="*/ 2147483647 h 726"/>
                <a:gd name="T54" fmla="*/ 2147483647 w 502"/>
                <a:gd name="T55" fmla="*/ 2147483647 h 726"/>
                <a:gd name="T56" fmla="*/ 2147483647 w 502"/>
                <a:gd name="T57" fmla="*/ 2147483647 h 726"/>
                <a:gd name="T58" fmla="*/ 2147483647 w 502"/>
                <a:gd name="T59" fmla="*/ 2147483647 h 726"/>
                <a:gd name="T60" fmla="*/ 2147483647 w 502"/>
                <a:gd name="T61" fmla="*/ 2147483647 h 726"/>
                <a:gd name="T62" fmla="*/ 2147483647 w 502"/>
                <a:gd name="T63" fmla="*/ 2147483647 h 726"/>
                <a:gd name="T64" fmla="*/ 2147483647 w 502"/>
                <a:gd name="T65" fmla="*/ 2147483647 h 726"/>
                <a:gd name="T66" fmla="*/ 2147483647 w 502"/>
                <a:gd name="T67" fmla="*/ 2147483647 h 726"/>
                <a:gd name="T68" fmla="*/ 2147483647 w 502"/>
                <a:gd name="T69" fmla="*/ 2147483647 h 726"/>
                <a:gd name="T70" fmla="*/ 2000378716 w 502"/>
                <a:gd name="T71" fmla="*/ 2147483647 h 726"/>
                <a:gd name="T72" fmla="*/ 500252040 w 502"/>
                <a:gd name="T73" fmla="*/ 2147483647 h 726"/>
                <a:gd name="T74" fmla="*/ 2147483647 w 502"/>
                <a:gd name="T75" fmla="*/ 2147483647 h 726"/>
                <a:gd name="T76" fmla="*/ 2147483647 w 502"/>
                <a:gd name="T77" fmla="*/ 2147483647 h 726"/>
                <a:gd name="T78" fmla="*/ 2147483647 w 502"/>
                <a:gd name="T79" fmla="*/ 2147483647 h 726"/>
                <a:gd name="T80" fmla="*/ 2147483647 w 502"/>
                <a:gd name="T81" fmla="*/ 2147483647 h 726"/>
                <a:gd name="T82" fmla="*/ 2147483647 w 502"/>
                <a:gd name="T83" fmla="*/ 2147483647 h 726"/>
                <a:gd name="T84" fmla="*/ 2147483647 w 502"/>
                <a:gd name="T85" fmla="*/ 2147483647 h 726"/>
                <a:gd name="T86" fmla="*/ 2147483647 w 502"/>
                <a:gd name="T87" fmla="*/ 2147483647 h 726"/>
                <a:gd name="T88" fmla="*/ 2147483647 w 502"/>
                <a:gd name="T89" fmla="*/ 2147483647 h 726"/>
                <a:gd name="T90" fmla="*/ 2147483647 w 502"/>
                <a:gd name="T91" fmla="*/ 2147483647 h 726"/>
                <a:gd name="T92" fmla="*/ 2147483647 w 502"/>
                <a:gd name="T93" fmla="*/ 2147483647 h 726"/>
                <a:gd name="T94" fmla="*/ 2147483647 w 502"/>
                <a:gd name="T95" fmla="*/ 2147483647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2" h="726">
                  <a:moveTo>
                    <a:pt x="212" y="720"/>
                  </a:moveTo>
                  <a:lnTo>
                    <a:pt x="219" y="718"/>
                  </a:lnTo>
                  <a:lnTo>
                    <a:pt x="226" y="717"/>
                  </a:lnTo>
                  <a:lnTo>
                    <a:pt x="233" y="715"/>
                  </a:lnTo>
                  <a:lnTo>
                    <a:pt x="241" y="711"/>
                  </a:lnTo>
                  <a:lnTo>
                    <a:pt x="248" y="709"/>
                  </a:lnTo>
                  <a:lnTo>
                    <a:pt x="255" y="705"/>
                  </a:lnTo>
                  <a:lnTo>
                    <a:pt x="262" y="702"/>
                  </a:lnTo>
                  <a:lnTo>
                    <a:pt x="269" y="699"/>
                  </a:lnTo>
                  <a:lnTo>
                    <a:pt x="276" y="694"/>
                  </a:lnTo>
                  <a:lnTo>
                    <a:pt x="282" y="691"/>
                  </a:lnTo>
                  <a:lnTo>
                    <a:pt x="289" y="686"/>
                  </a:lnTo>
                  <a:lnTo>
                    <a:pt x="296" y="680"/>
                  </a:lnTo>
                  <a:lnTo>
                    <a:pt x="303" y="676"/>
                  </a:lnTo>
                  <a:lnTo>
                    <a:pt x="310" y="670"/>
                  </a:lnTo>
                  <a:lnTo>
                    <a:pt x="317" y="664"/>
                  </a:lnTo>
                  <a:lnTo>
                    <a:pt x="324" y="658"/>
                  </a:lnTo>
                  <a:lnTo>
                    <a:pt x="338" y="646"/>
                  </a:lnTo>
                  <a:lnTo>
                    <a:pt x="350" y="633"/>
                  </a:lnTo>
                  <a:lnTo>
                    <a:pt x="364" y="619"/>
                  </a:lnTo>
                  <a:lnTo>
                    <a:pt x="377" y="604"/>
                  </a:lnTo>
                  <a:lnTo>
                    <a:pt x="388" y="588"/>
                  </a:lnTo>
                  <a:lnTo>
                    <a:pt x="400" y="571"/>
                  </a:lnTo>
                  <a:lnTo>
                    <a:pt x="411" y="555"/>
                  </a:lnTo>
                  <a:lnTo>
                    <a:pt x="422" y="536"/>
                  </a:lnTo>
                  <a:lnTo>
                    <a:pt x="432" y="518"/>
                  </a:lnTo>
                  <a:lnTo>
                    <a:pt x="443" y="498"/>
                  </a:lnTo>
                  <a:lnTo>
                    <a:pt x="452" y="479"/>
                  </a:lnTo>
                  <a:lnTo>
                    <a:pt x="460" y="459"/>
                  </a:lnTo>
                  <a:lnTo>
                    <a:pt x="468" y="438"/>
                  </a:lnTo>
                  <a:lnTo>
                    <a:pt x="475" y="418"/>
                  </a:lnTo>
                  <a:lnTo>
                    <a:pt x="481" y="397"/>
                  </a:lnTo>
                  <a:lnTo>
                    <a:pt x="486" y="375"/>
                  </a:lnTo>
                  <a:lnTo>
                    <a:pt x="496" y="333"/>
                  </a:lnTo>
                  <a:lnTo>
                    <a:pt x="501" y="291"/>
                  </a:lnTo>
                  <a:lnTo>
                    <a:pt x="502" y="250"/>
                  </a:lnTo>
                  <a:lnTo>
                    <a:pt x="501" y="208"/>
                  </a:lnTo>
                  <a:lnTo>
                    <a:pt x="499" y="189"/>
                  </a:lnTo>
                  <a:lnTo>
                    <a:pt x="497" y="170"/>
                  </a:lnTo>
                  <a:lnTo>
                    <a:pt x="492" y="153"/>
                  </a:lnTo>
                  <a:lnTo>
                    <a:pt x="488" y="137"/>
                  </a:lnTo>
                  <a:lnTo>
                    <a:pt x="483" y="121"/>
                  </a:lnTo>
                  <a:lnTo>
                    <a:pt x="477" y="107"/>
                  </a:lnTo>
                  <a:lnTo>
                    <a:pt x="470" y="93"/>
                  </a:lnTo>
                  <a:lnTo>
                    <a:pt x="463" y="81"/>
                  </a:lnTo>
                  <a:lnTo>
                    <a:pt x="456" y="69"/>
                  </a:lnTo>
                  <a:lnTo>
                    <a:pt x="448" y="59"/>
                  </a:lnTo>
                  <a:lnTo>
                    <a:pt x="440" y="48"/>
                  </a:lnTo>
                  <a:lnTo>
                    <a:pt x="431" y="39"/>
                  </a:lnTo>
                  <a:lnTo>
                    <a:pt x="422" y="32"/>
                  </a:lnTo>
                  <a:lnTo>
                    <a:pt x="413" y="24"/>
                  </a:lnTo>
                  <a:lnTo>
                    <a:pt x="402" y="18"/>
                  </a:lnTo>
                  <a:lnTo>
                    <a:pt x="392" y="13"/>
                  </a:lnTo>
                  <a:lnTo>
                    <a:pt x="386" y="10"/>
                  </a:lnTo>
                  <a:lnTo>
                    <a:pt x="382" y="8"/>
                  </a:lnTo>
                  <a:lnTo>
                    <a:pt x="376" y="7"/>
                  </a:lnTo>
                  <a:lnTo>
                    <a:pt x="371" y="5"/>
                  </a:lnTo>
                  <a:lnTo>
                    <a:pt x="365" y="3"/>
                  </a:lnTo>
                  <a:lnTo>
                    <a:pt x="361" y="2"/>
                  </a:lnTo>
                  <a:lnTo>
                    <a:pt x="355" y="2"/>
                  </a:lnTo>
                  <a:lnTo>
                    <a:pt x="349" y="1"/>
                  </a:lnTo>
                  <a:lnTo>
                    <a:pt x="343" y="0"/>
                  </a:lnTo>
                  <a:lnTo>
                    <a:pt x="339" y="0"/>
                  </a:lnTo>
                  <a:lnTo>
                    <a:pt x="333" y="0"/>
                  </a:lnTo>
                  <a:lnTo>
                    <a:pt x="327" y="0"/>
                  </a:lnTo>
                  <a:lnTo>
                    <a:pt x="322" y="0"/>
                  </a:lnTo>
                  <a:lnTo>
                    <a:pt x="316" y="1"/>
                  </a:lnTo>
                  <a:lnTo>
                    <a:pt x="310" y="1"/>
                  </a:lnTo>
                  <a:lnTo>
                    <a:pt x="304" y="2"/>
                  </a:lnTo>
                  <a:lnTo>
                    <a:pt x="299" y="3"/>
                  </a:lnTo>
                  <a:lnTo>
                    <a:pt x="293" y="5"/>
                  </a:lnTo>
                  <a:lnTo>
                    <a:pt x="287" y="6"/>
                  </a:lnTo>
                  <a:lnTo>
                    <a:pt x="281" y="7"/>
                  </a:lnTo>
                  <a:lnTo>
                    <a:pt x="276" y="9"/>
                  </a:lnTo>
                  <a:lnTo>
                    <a:pt x="270" y="12"/>
                  </a:lnTo>
                  <a:lnTo>
                    <a:pt x="264" y="14"/>
                  </a:lnTo>
                  <a:lnTo>
                    <a:pt x="258" y="16"/>
                  </a:lnTo>
                  <a:lnTo>
                    <a:pt x="252" y="18"/>
                  </a:lnTo>
                  <a:lnTo>
                    <a:pt x="247" y="22"/>
                  </a:lnTo>
                  <a:lnTo>
                    <a:pt x="241" y="24"/>
                  </a:lnTo>
                  <a:lnTo>
                    <a:pt x="235" y="28"/>
                  </a:lnTo>
                  <a:lnTo>
                    <a:pt x="229" y="31"/>
                  </a:lnTo>
                  <a:lnTo>
                    <a:pt x="224" y="35"/>
                  </a:lnTo>
                  <a:lnTo>
                    <a:pt x="218" y="38"/>
                  </a:lnTo>
                  <a:lnTo>
                    <a:pt x="212" y="41"/>
                  </a:lnTo>
                  <a:lnTo>
                    <a:pt x="201" y="49"/>
                  </a:lnTo>
                  <a:lnTo>
                    <a:pt x="190" y="58"/>
                  </a:lnTo>
                  <a:lnTo>
                    <a:pt x="180" y="67"/>
                  </a:lnTo>
                  <a:lnTo>
                    <a:pt x="170" y="76"/>
                  </a:lnTo>
                  <a:lnTo>
                    <a:pt x="159" y="86"/>
                  </a:lnTo>
                  <a:lnTo>
                    <a:pt x="149" y="97"/>
                  </a:lnTo>
                  <a:lnTo>
                    <a:pt x="138" y="107"/>
                  </a:lnTo>
                  <a:lnTo>
                    <a:pt x="129" y="119"/>
                  </a:lnTo>
                  <a:lnTo>
                    <a:pt x="120" y="130"/>
                  </a:lnTo>
                  <a:lnTo>
                    <a:pt x="112" y="142"/>
                  </a:lnTo>
                  <a:lnTo>
                    <a:pt x="104" y="153"/>
                  </a:lnTo>
                  <a:lnTo>
                    <a:pt x="96" y="166"/>
                  </a:lnTo>
                  <a:lnTo>
                    <a:pt x="88" y="178"/>
                  </a:lnTo>
                  <a:lnTo>
                    <a:pt x="80" y="191"/>
                  </a:lnTo>
                  <a:lnTo>
                    <a:pt x="73" y="204"/>
                  </a:lnTo>
                  <a:lnTo>
                    <a:pt x="66" y="218"/>
                  </a:lnTo>
                  <a:lnTo>
                    <a:pt x="53" y="244"/>
                  </a:lnTo>
                  <a:lnTo>
                    <a:pt x="42" y="273"/>
                  </a:lnTo>
                  <a:lnTo>
                    <a:pt x="31" y="302"/>
                  </a:lnTo>
                  <a:lnTo>
                    <a:pt x="22" y="330"/>
                  </a:lnTo>
                  <a:lnTo>
                    <a:pt x="14" y="360"/>
                  </a:lnTo>
                  <a:lnTo>
                    <a:pt x="8" y="390"/>
                  </a:lnTo>
                  <a:lnTo>
                    <a:pt x="4" y="421"/>
                  </a:lnTo>
                  <a:lnTo>
                    <a:pt x="1" y="451"/>
                  </a:lnTo>
                  <a:lnTo>
                    <a:pt x="0" y="482"/>
                  </a:lnTo>
                  <a:lnTo>
                    <a:pt x="1" y="511"/>
                  </a:lnTo>
                  <a:lnTo>
                    <a:pt x="5" y="540"/>
                  </a:lnTo>
                  <a:lnTo>
                    <a:pt x="9" y="566"/>
                  </a:lnTo>
                  <a:lnTo>
                    <a:pt x="12" y="579"/>
                  </a:lnTo>
                  <a:lnTo>
                    <a:pt x="15" y="592"/>
                  </a:lnTo>
                  <a:lnTo>
                    <a:pt x="20" y="603"/>
                  </a:lnTo>
                  <a:lnTo>
                    <a:pt x="24" y="615"/>
                  </a:lnTo>
                  <a:lnTo>
                    <a:pt x="29" y="626"/>
                  </a:lnTo>
                  <a:lnTo>
                    <a:pt x="35" y="638"/>
                  </a:lnTo>
                  <a:lnTo>
                    <a:pt x="40" y="648"/>
                  </a:lnTo>
                  <a:lnTo>
                    <a:pt x="46" y="657"/>
                  </a:lnTo>
                  <a:lnTo>
                    <a:pt x="53" y="666"/>
                  </a:lnTo>
                  <a:lnTo>
                    <a:pt x="61" y="676"/>
                  </a:lnTo>
                  <a:lnTo>
                    <a:pt x="69" y="684"/>
                  </a:lnTo>
                  <a:lnTo>
                    <a:pt x="77" y="692"/>
                  </a:lnTo>
                  <a:lnTo>
                    <a:pt x="85" y="699"/>
                  </a:lnTo>
                  <a:lnTo>
                    <a:pt x="95" y="704"/>
                  </a:lnTo>
                  <a:lnTo>
                    <a:pt x="105" y="710"/>
                  </a:lnTo>
                  <a:lnTo>
                    <a:pt x="114" y="715"/>
                  </a:lnTo>
                  <a:lnTo>
                    <a:pt x="120" y="717"/>
                  </a:lnTo>
                  <a:lnTo>
                    <a:pt x="125" y="719"/>
                  </a:lnTo>
                  <a:lnTo>
                    <a:pt x="130" y="722"/>
                  </a:lnTo>
                  <a:lnTo>
                    <a:pt x="136" y="723"/>
                  </a:lnTo>
                  <a:lnTo>
                    <a:pt x="142" y="724"/>
                  </a:lnTo>
                  <a:lnTo>
                    <a:pt x="148" y="725"/>
                  </a:lnTo>
                  <a:lnTo>
                    <a:pt x="153" y="726"/>
                  </a:lnTo>
                  <a:lnTo>
                    <a:pt x="159" y="726"/>
                  </a:lnTo>
                  <a:lnTo>
                    <a:pt x="166" y="726"/>
                  </a:lnTo>
                  <a:lnTo>
                    <a:pt x="172" y="726"/>
                  </a:lnTo>
                  <a:lnTo>
                    <a:pt x="179" y="726"/>
                  </a:lnTo>
                  <a:lnTo>
                    <a:pt x="186" y="725"/>
                  </a:lnTo>
                  <a:lnTo>
                    <a:pt x="191" y="725"/>
                  </a:lnTo>
                  <a:lnTo>
                    <a:pt x="198" y="724"/>
                  </a:lnTo>
                  <a:lnTo>
                    <a:pt x="205" y="722"/>
                  </a:lnTo>
                  <a:lnTo>
                    <a:pt x="212" y="7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0" name="Freeform 22"/>
            <p:cNvSpPr>
              <a:spLocks/>
            </p:cNvSpPr>
            <p:nvPr/>
          </p:nvSpPr>
          <p:spPr bwMode="auto">
            <a:xfrm>
              <a:off x="5699125" y="1654175"/>
              <a:ext cx="325438" cy="471487"/>
            </a:xfrm>
            <a:custGeom>
              <a:avLst/>
              <a:gdLst>
                <a:gd name="T0" fmla="*/ 2147483647 w 409"/>
                <a:gd name="T1" fmla="*/ 2147483647 h 594"/>
                <a:gd name="T2" fmla="*/ 2147483647 w 409"/>
                <a:gd name="T3" fmla="*/ 2147483647 h 594"/>
                <a:gd name="T4" fmla="*/ 2147483647 w 409"/>
                <a:gd name="T5" fmla="*/ 2147483647 h 594"/>
                <a:gd name="T6" fmla="*/ 2147483647 w 409"/>
                <a:gd name="T7" fmla="*/ 2147483647 h 594"/>
                <a:gd name="T8" fmla="*/ 2147483647 w 409"/>
                <a:gd name="T9" fmla="*/ 2147483647 h 594"/>
                <a:gd name="T10" fmla="*/ 2147483647 w 409"/>
                <a:gd name="T11" fmla="*/ 2147483647 h 594"/>
                <a:gd name="T12" fmla="*/ 2147483647 w 409"/>
                <a:gd name="T13" fmla="*/ 2147483647 h 594"/>
                <a:gd name="T14" fmla="*/ 2147483647 w 409"/>
                <a:gd name="T15" fmla="*/ 2147483647 h 594"/>
                <a:gd name="T16" fmla="*/ 2147483647 w 409"/>
                <a:gd name="T17" fmla="*/ 2147483647 h 594"/>
                <a:gd name="T18" fmla="*/ 2147483647 w 409"/>
                <a:gd name="T19" fmla="*/ 2147483647 h 594"/>
                <a:gd name="T20" fmla="*/ 2147483647 w 409"/>
                <a:gd name="T21" fmla="*/ 2147483647 h 594"/>
                <a:gd name="T22" fmla="*/ 2147483647 w 409"/>
                <a:gd name="T23" fmla="*/ 2147483647 h 594"/>
                <a:gd name="T24" fmla="*/ 2147483647 w 409"/>
                <a:gd name="T25" fmla="*/ 2147483647 h 594"/>
                <a:gd name="T26" fmla="*/ 2147483647 w 409"/>
                <a:gd name="T27" fmla="*/ 2147483647 h 594"/>
                <a:gd name="T28" fmla="*/ 2147483647 w 409"/>
                <a:gd name="T29" fmla="*/ 2147483647 h 594"/>
                <a:gd name="T30" fmla="*/ 2147483647 w 409"/>
                <a:gd name="T31" fmla="*/ 2147483647 h 594"/>
                <a:gd name="T32" fmla="*/ 2147483647 w 409"/>
                <a:gd name="T33" fmla="*/ 2147483647 h 594"/>
                <a:gd name="T34" fmla="*/ 2147483647 w 409"/>
                <a:gd name="T35" fmla="*/ 2147483647 h 594"/>
                <a:gd name="T36" fmla="*/ 2147483647 w 409"/>
                <a:gd name="T37" fmla="*/ 2147483647 h 594"/>
                <a:gd name="T38" fmla="*/ 2147483647 w 409"/>
                <a:gd name="T39" fmla="*/ 2147483647 h 594"/>
                <a:gd name="T40" fmla="*/ 2147483647 w 409"/>
                <a:gd name="T41" fmla="*/ 500250088 h 594"/>
                <a:gd name="T42" fmla="*/ 2147483647 w 409"/>
                <a:gd name="T43" fmla="*/ 0 h 594"/>
                <a:gd name="T44" fmla="*/ 2147483647 w 409"/>
                <a:gd name="T45" fmla="*/ 999869940 h 594"/>
                <a:gd name="T46" fmla="*/ 2147483647 w 409"/>
                <a:gd name="T47" fmla="*/ 2147483647 h 594"/>
                <a:gd name="T48" fmla="*/ 2147483647 w 409"/>
                <a:gd name="T49" fmla="*/ 2147483647 h 594"/>
                <a:gd name="T50" fmla="*/ 2147483647 w 409"/>
                <a:gd name="T51" fmla="*/ 2147483647 h 594"/>
                <a:gd name="T52" fmla="*/ 2147483647 w 409"/>
                <a:gd name="T53" fmla="*/ 2147483647 h 594"/>
                <a:gd name="T54" fmla="*/ 2147483647 w 409"/>
                <a:gd name="T55" fmla="*/ 2147483647 h 594"/>
                <a:gd name="T56" fmla="*/ 2147483647 w 409"/>
                <a:gd name="T57" fmla="*/ 2147483647 h 594"/>
                <a:gd name="T58" fmla="*/ 2147483647 w 409"/>
                <a:gd name="T59" fmla="*/ 2147483647 h 594"/>
                <a:gd name="T60" fmla="*/ 2147483647 w 409"/>
                <a:gd name="T61" fmla="*/ 2147483647 h 594"/>
                <a:gd name="T62" fmla="*/ 2147483647 w 409"/>
                <a:gd name="T63" fmla="*/ 2147483647 h 594"/>
                <a:gd name="T64" fmla="*/ 2147483647 w 409"/>
                <a:gd name="T65" fmla="*/ 2147483647 h 594"/>
                <a:gd name="T66" fmla="*/ 2147483647 w 409"/>
                <a:gd name="T67" fmla="*/ 2147483647 h 594"/>
                <a:gd name="T68" fmla="*/ 2147483647 w 409"/>
                <a:gd name="T69" fmla="*/ 2147483647 h 594"/>
                <a:gd name="T70" fmla="*/ 2147483647 w 409"/>
                <a:gd name="T71" fmla="*/ 2147483647 h 594"/>
                <a:gd name="T72" fmla="*/ 2147483647 w 409"/>
                <a:gd name="T73" fmla="*/ 2147483647 h 594"/>
                <a:gd name="T74" fmla="*/ 1511271212 w 409"/>
                <a:gd name="T75" fmla="*/ 2147483647 h 594"/>
                <a:gd name="T76" fmla="*/ 0 w 409"/>
                <a:gd name="T77" fmla="*/ 2147483647 h 594"/>
                <a:gd name="T78" fmla="*/ 2015238611 w 409"/>
                <a:gd name="T79" fmla="*/ 2147483647 h 594"/>
                <a:gd name="T80" fmla="*/ 2147483647 w 409"/>
                <a:gd name="T81" fmla="*/ 2147483647 h 594"/>
                <a:gd name="T82" fmla="*/ 2147483647 w 409"/>
                <a:gd name="T83" fmla="*/ 2147483647 h 594"/>
                <a:gd name="T84" fmla="*/ 2147483647 w 409"/>
                <a:gd name="T85" fmla="*/ 2147483647 h 594"/>
                <a:gd name="T86" fmla="*/ 2147483647 w 409"/>
                <a:gd name="T87" fmla="*/ 2147483647 h 594"/>
                <a:gd name="T88" fmla="*/ 2147483647 w 409"/>
                <a:gd name="T89" fmla="*/ 2147483647 h 594"/>
                <a:gd name="T90" fmla="*/ 2147483647 w 409"/>
                <a:gd name="T91" fmla="*/ 2147483647 h 594"/>
                <a:gd name="T92" fmla="*/ 2147483647 w 409"/>
                <a:gd name="T93" fmla="*/ 2147483647 h 594"/>
                <a:gd name="T94" fmla="*/ 2147483647 w 409"/>
                <a:gd name="T95" fmla="*/ 2147483647 h 594"/>
                <a:gd name="T96" fmla="*/ 2147483647 w 409"/>
                <a:gd name="T97" fmla="*/ 2147483647 h 594"/>
                <a:gd name="T98" fmla="*/ 2147483647 w 409"/>
                <a:gd name="T99" fmla="*/ 2147483647 h 5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9" h="594">
                  <a:moveTo>
                    <a:pt x="178" y="588"/>
                  </a:moveTo>
                  <a:lnTo>
                    <a:pt x="190" y="585"/>
                  </a:lnTo>
                  <a:lnTo>
                    <a:pt x="201" y="580"/>
                  </a:lnTo>
                  <a:lnTo>
                    <a:pt x="213" y="574"/>
                  </a:lnTo>
                  <a:lnTo>
                    <a:pt x="224" y="567"/>
                  </a:lnTo>
                  <a:lnTo>
                    <a:pt x="235" y="560"/>
                  </a:lnTo>
                  <a:lnTo>
                    <a:pt x="246" y="552"/>
                  </a:lnTo>
                  <a:lnTo>
                    <a:pt x="256" y="544"/>
                  </a:lnTo>
                  <a:lnTo>
                    <a:pt x="267" y="535"/>
                  </a:lnTo>
                  <a:lnTo>
                    <a:pt x="277" y="525"/>
                  </a:lnTo>
                  <a:lnTo>
                    <a:pt x="288" y="514"/>
                  </a:lnTo>
                  <a:lnTo>
                    <a:pt x="298" y="503"/>
                  </a:lnTo>
                  <a:lnTo>
                    <a:pt x="308" y="490"/>
                  </a:lnTo>
                  <a:lnTo>
                    <a:pt x="318" y="478"/>
                  </a:lnTo>
                  <a:lnTo>
                    <a:pt x="327" y="465"/>
                  </a:lnTo>
                  <a:lnTo>
                    <a:pt x="336" y="451"/>
                  </a:lnTo>
                  <a:lnTo>
                    <a:pt x="344" y="436"/>
                  </a:lnTo>
                  <a:lnTo>
                    <a:pt x="360" y="406"/>
                  </a:lnTo>
                  <a:lnTo>
                    <a:pt x="374" y="375"/>
                  </a:lnTo>
                  <a:lnTo>
                    <a:pt x="386" y="343"/>
                  </a:lnTo>
                  <a:lnTo>
                    <a:pt x="395" y="310"/>
                  </a:lnTo>
                  <a:lnTo>
                    <a:pt x="402" y="276"/>
                  </a:lnTo>
                  <a:lnTo>
                    <a:pt x="406" y="243"/>
                  </a:lnTo>
                  <a:lnTo>
                    <a:pt x="409" y="209"/>
                  </a:lnTo>
                  <a:lnTo>
                    <a:pt x="407" y="176"/>
                  </a:lnTo>
                  <a:lnTo>
                    <a:pt x="404" y="146"/>
                  </a:lnTo>
                  <a:lnTo>
                    <a:pt x="398" y="119"/>
                  </a:lnTo>
                  <a:lnTo>
                    <a:pt x="390" y="93"/>
                  </a:lnTo>
                  <a:lnTo>
                    <a:pt x="380" y="71"/>
                  </a:lnTo>
                  <a:lnTo>
                    <a:pt x="374" y="62"/>
                  </a:lnTo>
                  <a:lnTo>
                    <a:pt x="368" y="53"/>
                  </a:lnTo>
                  <a:lnTo>
                    <a:pt x="362" y="45"/>
                  </a:lnTo>
                  <a:lnTo>
                    <a:pt x="356" y="37"/>
                  </a:lnTo>
                  <a:lnTo>
                    <a:pt x="348" y="30"/>
                  </a:lnTo>
                  <a:lnTo>
                    <a:pt x="341" y="24"/>
                  </a:lnTo>
                  <a:lnTo>
                    <a:pt x="333" y="18"/>
                  </a:lnTo>
                  <a:lnTo>
                    <a:pt x="324" y="14"/>
                  </a:lnTo>
                  <a:lnTo>
                    <a:pt x="316" y="10"/>
                  </a:lnTo>
                  <a:lnTo>
                    <a:pt x="308" y="7"/>
                  </a:lnTo>
                  <a:lnTo>
                    <a:pt x="300" y="5"/>
                  </a:lnTo>
                  <a:lnTo>
                    <a:pt x="291" y="2"/>
                  </a:lnTo>
                  <a:lnTo>
                    <a:pt x="282" y="1"/>
                  </a:lnTo>
                  <a:lnTo>
                    <a:pt x="273" y="0"/>
                  </a:lnTo>
                  <a:lnTo>
                    <a:pt x="263" y="0"/>
                  </a:lnTo>
                  <a:lnTo>
                    <a:pt x="254" y="1"/>
                  </a:lnTo>
                  <a:lnTo>
                    <a:pt x="245" y="2"/>
                  </a:lnTo>
                  <a:lnTo>
                    <a:pt x="236" y="5"/>
                  </a:lnTo>
                  <a:lnTo>
                    <a:pt x="227" y="8"/>
                  </a:lnTo>
                  <a:lnTo>
                    <a:pt x="217" y="12"/>
                  </a:lnTo>
                  <a:lnTo>
                    <a:pt x="207" y="15"/>
                  </a:lnTo>
                  <a:lnTo>
                    <a:pt x="198" y="20"/>
                  </a:lnTo>
                  <a:lnTo>
                    <a:pt x="189" y="25"/>
                  </a:lnTo>
                  <a:lnTo>
                    <a:pt x="178" y="31"/>
                  </a:lnTo>
                  <a:lnTo>
                    <a:pt x="169" y="38"/>
                  </a:lnTo>
                  <a:lnTo>
                    <a:pt x="160" y="45"/>
                  </a:lnTo>
                  <a:lnTo>
                    <a:pt x="150" y="52"/>
                  </a:lnTo>
                  <a:lnTo>
                    <a:pt x="142" y="60"/>
                  </a:lnTo>
                  <a:lnTo>
                    <a:pt x="133" y="68"/>
                  </a:lnTo>
                  <a:lnTo>
                    <a:pt x="125" y="76"/>
                  </a:lnTo>
                  <a:lnTo>
                    <a:pt x="117" y="85"/>
                  </a:lnTo>
                  <a:lnTo>
                    <a:pt x="109" y="94"/>
                  </a:lnTo>
                  <a:lnTo>
                    <a:pt x="101" y="104"/>
                  </a:lnTo>
                  <a:lnTo>
                    <a:pt x="94" y="113"/>
                  </a:lnTo>
                  <a:lnTo>
                    <a:pt x="87" y="123"/>
                  </a:lnTo>
                  <a:lnTo>
                    <a:pt x="80" y="133"/>
                  </a:lnTo>
                  <a:lnTo>
                    <a:pt x="73" y="144"/>
                  </a:lnTo>
                  <a:lnTo>
                    <a:pt x="66" y="155"/>
                  </a:lnTo>
                  <a:lnTo>
                    <a:pt x="61" y="166"/>
                  </a:lnTo>
                  <a:lnTo>
                    <a:pt x="55" y="177"/>
                  </a:lnTo>
                  <a:lnTo>
                    <a:pt x="43" y="200"/>
                  </a:lnTo>
                  <a:lnTo>
                    <a:pt x="34" y="223"/>
                  </a:lnTo>
                  <a:lnTo>
                    <a:pt x="25" y="247"/>
                  </a:lnTo>
                  <a:lnTo>
                    <a:pt x="18" y="273"/>
                  </a:lnTo>
                  <a:lnTo>
                    <a:pt x="11" y="298"/>
                  </a:lnTo>
                  <a:lnTo>
                    <a:pt x="6" y="323"/>
                  </a:lnTo>
                  <a:lnTo>
                    <a:pt x="3" y="349"/>
                  </a:lnTo>
                  <a:lnTo>
                    <a:pt x="1" y="374"/>
                  </a:lnTo>
                  <a:lnTo>
                    <a:pt x="0" y="399"/>
                  </a:lnTo>
                  <a:lnTo>
                    <a:pt x="2" y="424"/>
                  </a:lnTo>
                  <a:lnTo>
                    <a:pt x="4" y="448"/>
                  </a:lnTo>
                  <a:lnTo>
                    <a:pt x="9" y="470"/>
                  </a:lnTo>
                  <a:lnTo>
                    <a:pt x="15" y="490"/>
                  </a:lnTo>
                  <a:lnTo>
                    <a:pt x="21" y="510"/>
                  </a:lnTo>
                  <a:lnTo>
                    <a:pt x="31" y="527"/>
                  </a:lnTo>
                  <a:lnTo>
                    <a:pt x="41" y="543"/>
                  </a:lnTo>
                  <a:lnTo>
                    <a:pt x="47" y="551"/>
                  </a:lnTo>
                  <a:lnTo>
                    <a:pt x="53" y="558"/>
                  </a:lnTo>
                  <a:lnTo>
                    <a:pt x="59" y="564"/>
                  </a:lnTo>
                  <a:lnTo>
                    <a:pt x="66" y="570"/>
                  </a:lnTo>
                  <a:lnTo>
                    <a:pt x="74" y="575"/>
                  </a:lnTo>
                  <a:lnTo>
                    <a:pt x="83" y="580"/>
                  </a:lnTo>
                  <a:lnTo>
                    <a:pt x="91" y="583"/>
                  </a:lnTo>
                  <a:lnTo>
                    <a:pt x="99" y="587"/>
                  </a:lnTo>
                  <a:lnTo>
                    <a:pt x="108" y="590"/>
                  </a:lnTo>
                  <a:lnTo>
                    <a:pt x="117" y="593"/>
                  </a:lnTo>
                  <a:lnTo>
                    <a:pt x="126" y="594"/>
                  </a:lnTo>
                  <a:lnTo>
                    <a:pt x="136" y="594"/>
                  </a:lnTo>
                  <a:lnTo>
                    <a:pt x="146" y="594"/>
                  </a:lnTo>
                  <a:lnTo>
                    <a:pt x="156" y="593"/>
                  </a:lnTo>
                  <a:lnTo>
                    <a:pt x="167" y="590"/>
                  </a:lnTo>
                  <a:lnTo>
                    <a:pt x="178" y="5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1" name="Freeform 23"/>
            <p:cNvSpPr>
              <a:spLocks/>
            </p:cNvSpPr>
            <p:nvPr/>
          </p:nvSpPr>
          <p:spPr bwMode="auto">
            <a:xfrm>
              <a:off x="5727700" y="1703388"/>
              <a:ext cx="252413" cy="366712"/>
            </a:xfrm>
            <a:custGeom>
              <a:avLst/>
              <a:gdLst>
                <a:gd name="T0" fmla="*/ 2147483647 w 317"/>
                <a:gd name="T1" fmla="*/ 2147483647 h 463"/>
                <a:gd name="T2" fmla="*/ 2147483647 w 317"/>
                <a:gd name="T3" fmla="*/ 2147483647 h 463"/>
                <a:gd name="T4" fmla="*/ 2147483647 w 317"/>
                <a:gd name="T5" fmla="*/ 2147483647 h 463"/>
                <a:gd name="T6" fmla="*/ 2147483647 w 317"/>
                <a:gd name="T7" fmla="*/ 2147483647 h 463"/>
                <a:gd name="T8" fmla="*/ 2147483647 w 317"/>
                <a:gd name="T9" fmla="*/ 2147483647 h 463"/>
                <a:gd name="T10" fmla="*/ 2147483647 w 317"/>
                <a:gd name="T11" fmla="*/ 2147483647 h 463"/>
                <a:gd name="T12" fmla="*/ 2147483647 w 317"/>
                <a:gd name="T13" fmla="*/ 2147483647 h 463"/>
                <a:gd name="T14" fmla="*/ 2147483647 w 317"/>
                <a:gd name="T15" fmla="*/ 2147483647 h 463"/>
                <a:gd name="T16" fmla="*/ 2147483647 w 317"/>
                <a:gd name="T17" fmla="*/ 2147483647 h 463"/>
                <a:gd name="T18" fmla="*/ 2147483647 w 317"/>
                <a:gd name="T19" fmla="*/ 2147483647 h 463"/>
                <a:gd name="T20" fmla="*/ 2147483647 w 317"/>
                <a:gd name="T21" fmla="*/ 2147483647 h 463"/>
                <a:gd name="T22" fmla="*/ 2147483647 w 317"/>
                <a:gd name="T23" fmla="*/ 2147483647 h 463"/>
                <a:gd name="T24" fmla="*/ 2147483647 w 317"/>
                <a:gd name="T25" fmla="*/ 2147483647 h 463"/>
                <a:gd name="T26" fmla="*/ 2147483647 w 317"/>
                <a:gd name="T27" fmla="*/ 2147483647 h 463"/>
                <a:gd name="T28" fmla="*/ 2147483647 w 317"/>
                <a:gd name="T29" fmla="*/ 2147483647 h 463"/>
                <a:gd name="T30" fmla="*/ 2147483647 w 317"/>
                <a:gd name="T31" fmla="*/ 2147483647 h 463"/>
                <a:gd name="T32" fmla="*/ 2147483647 w 317"/>
                <a:gd name="T33" fmla="*/ 2147483647 h 463"/>
                <a:gd name="T34" fmla="*/ 2147483647 w 317"/>
                <a:gd name="T35" fmla="*/ 2147483647 h 463"/>
                <a:gd name="T36" fmla="*/ 2147483647 w 317"/>
                <a:gd name="T37" fmla="*/ 2147483647 h 463"/>
                <a:gd name="T38" fmla="*/ 2147483647 w 317"/>
                <a:gd name="T39" fmla="*/ 2147483647 h 463"/>
                <a:gd name="T40" fmla="*/ 2147483647 w 317"/>
                <a:gd name="T41" fmla="*/ 496836149 h 463"/>
                <a:gd name="T42" fmla="*/ 2147483647 w 317"/>
                <a:gd name="T43" fmla="*/ 0 h 463"/>
                <a:gd name="T44" fmla="*/ 2147483647 w 317"/>
                <a:gd name="T45" fmla="*/ 496836149 h 463"/>
                <a:gd name="T46" fmla="*/ 2147483647 w 317"/>
                <a:gd name="T47" fmla="*/ 2147483647 h 463"/>
                <a:gd name="T48" fmla="*/ 2147483647 w 317"/>
                <a:gd name="T49" fmla="*/ 2147483647 h 463"/>
                <a:gd name="T50" fmla="*/ 2147483647 w 317"/>
                <a:gd name="T51" fmla="*/ 2147483647 h 463"/>
                <a:gd name="T52" fmla="*/ 2147483647 w 317"/>
                <a:gd name="T53" fmla="*/ 2147483647 h 463"/>
                <a:gd name="T54" fmla="*/ 2147483647 w 317"/>
                <a:gd name="T55" fmla="*/ 2147483647 h 463"/>
                <a:gd name="T56" fmla="*/ 2147483647 w 317"/>
                <a:gd name="T57" fmla="*/ 2147483647 h 463"/>
                <a:gd name="T58" fmla="*/ 2147483647 w 317"/>
                <a:gd name="T59" fmla="*/ 2147483647 h 463"/>
                <a:gd name="T60" fmla="*/ 2147483647 w 317"/>
                <a:gd name="T61" fmla="*/ 2147483647 h 463"/>
                <a:gd name="T62" fmla="*/ 2147483647 w 317"/>
                <a:gd name="T63" fmla="*/ 2147483647 h 463"/>
                <a:gd name="T64" fmla="*/ 2147483647 w 317"/>
                <a:gd name="T65" fmla="*/ 2147483647 h 463"/>
                <a:gd name="T66" fmla="*/ 504681878 w 317"/>
                <a:gd name="T67" fmla="*/ 2147483647 h 463"/>
                <a:gd name="T68" fmla="*/ 0 w 317"/>
                <a:gd name="T69" fmla="*/ 2147483647 h 463"/>
                <a:gd name="T70" fmla="*/ 2019362923 w 317"/>
                <a:gd name="T71" fmla="*/ 2147483647 h 463"/>
                <a:gd name="T72" fmla="*/ 2147483647 w 317"/>
                <a:gd name="T73" fmla="*/ 2147483647 h 463"/>
                <a:gd name="T74" fmla="*/ 2147483647 w 317"/>
                <a:gd name="T75" fmla="*/ 2147483647 h 463"/>
                <a:gd name="T76" fmla="*/ 2147483647 w 317"/>
                <a:gd name="T77" fmla="*/ 2147483647 h 463"/>
                <a:gd name="T78" fmla="*/ 2147483647 w 317"/>
                <a:gd name="T79" fmla="*/ 2147483647 h 463"/>
                <a:gd name="T80" fmla="*/ 2147483647 w 317"/>
                <a:gd name="T81" fmla="*/ 2147483647 h 463"/>
                <a:gd name="T82" fmla="*/ 2147483647 w 317"/>
                <a:gd name="T83" fmla="*/ 2147483647 h 463"/>
                <a:gd name="T84" fmla="*/ 2147483647 w 317"/>
                <a:gd name="T85" fmla="*/ 2147483647 h 463"/>
                <a:gd name="T86" fmla="*/ 2147483647 w 317"/>
                <a:gd name="T87" fmla="*/ 2147483647 h 463"/>
                <a:gd name="T88" fmla="*/ 2147483647 w 317"/>
                <a:gd name="T89" fmla="*/ 2147483647 h 463"/>
                <a:gd name="T90" fmla="*/ 2147483647 w 317"/>
                <a:gd name="T91" fmla="*/ 2147483647 h 4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7" h="463">
                  <a:moveTo>
                    <a:pt x="143" y="457"/>
                  </a:moveTo>
                  <a:lnTo>
                    <a:pt x="151" y="454"/>
                  </a:lnTo>
                  <a:lnTo>
                    <a:pt x="160" y="450"/>
                  </a:lnTo>
                  <a:lnTo>
                    <a:pt x="168" y="446"/>
                  </a:lnTo>
                  <a:lnTo>
                    <a:pt x="178" y="440"/>
                  </a:lnTo>
                  <a:lnTo>
                    <a:pt x="186" y="434"/>
                  </a:lnTo>
                  <a:lnTo>
                    <a:pt x="195" y="428"/>
                  </a:lnTo>
                  <a:lnTo>
                    <a:pt x="203" y="421"/>
                  </a:lnTo>
                  <a:lnTo>
                    <a:pt x="211" y="413"/>
                  </a:lnTo>
                  <a:lnTo>
                    <a:pt x="219" y="405"/>
                  </a:lnTo>
                  <a:lnTo>
                    <a:pt x="226" y="397"/>
                  </a:lnTo>
                  <a:lnTo>
                    <a:pt x="234" y="388"/>
                  </a:lnTo>
                  <a:lnTo>
                    <a:pt x="241" y="379"/>
                  </a:lnTo>
                  <a:lnTo>
                    <a:pt x="248" y="370"/>
                  </a:lnTo>
                  <a:lnTo>
                    <a:pt x="255" y="359"/>
                  </a:lnTo>
                  <a:lnTo>
                    <a:pt x="262" y="349"/>
                  </a:lnTo>
                  <a:lnTo>
                    <a:pt x="269" y="337"/>
                  </a:lnTo>
                  <a:lnTo>
                    <a:pt x="280" y="314"/>
                  </a:lnTo>
                  <a:lnTo>
                    <a:pt x="291" y="291"/>
                  </a:lnTo>
                  <a:lnTo>
                    <a:pt x="300" y="267"/>
                  </a:lnTo>
                  <a:lnTo>
                    <a:pt x="307" y="242"/>
                  </a:lnTo>
                  <a:lnTo>
                    <a:pt x="313" y="217"/>
                  </a:lnTo>
                  <a:lnTo>
                    <a:pt x="316" y="191"/>
                  </a:lnTo>
                  <a:lnTo>
                    <a:pt x="317" y="166"/>
                  </a:lnTo>
                  <a:lnTo>
                    <a:pt x="317" y="141"/>
                  </a:lnTo>
                  <a:lnTo>
                    <a:pt x="315" y="118"/>
                  </a:lnTo>
                  <a:lnTo>
                    <a:pt x="311" y="97"/>
                  </a:lnTo>
                  <a:lnTo>
                    <a:pt x="306" y="77"/>
                  </a:lnTo>
                  <a:lnTo>
                    <a:pt x="299" y="60"/>
                  </a:lnTo>
                  <a:lnTo>
                    <a:pt x="294" y="52"/>
                  </a:lnTo>
                  <a:lnTo>
                    <a:pt x="291" y="45"/>
                  </a:lnTo>
                  <a:lnTo>
                    <a:pt x="285" y="38"/>
                  </a:lnTo>
                  <a:lnTo>
                    <a:pt x="280" y="32"/>
                  </a:lnTo>
                  <a:lnTo>
                    <a:pt x="274" y="27"/>
                  </a:lnTo>
                  <a:lnTo>
                    <a:pt x="269" y="22"/>
                  </a:lnTo>
                  <a:lnTo>
                    <a:pt x="263" y="17"/>
                  </a:lnTo>
                  <a:lnTo>
                    <a:pt x="257" y="13"/>
                  </a:lnTo>
                  <a:lnTo>
                    <a:pt x="251" y="9"/>
                  </a:lnTo>
                  <a:lnTo>
                    <a:pt x="245" y="7"/>
                  </a:lnTo>
                  <a:lnTo>
                    <a:pt x="238" y="5"/>
                  </a:lnTo>
                  <a:lnTo>
                    <a:pt x="232" y="2"/>
                  </a:lnTo>
                  <a:lnTo>
                    <a:pt x="225" y="1"/>
                  </a:lnTo>
                  <a:lnTo>
                    <a:pt x="218" y="0"/>
                  </a:lnTo>
                  <a:lnTo>
                    <a:pt x="210" y="0"/>
                  </a:lnTo>
                  <a:lnTo>
                    <a:pt x="203" y="0"/>
                  </a:lnTo>
                  <a:lnTo>
                    <a:pt x="196" y="1"/>
                  </a:lnTo>
                  <a:lnTo>
                    <a:pt x="188" y="2"/>
                  </a:lnTo>
                  <a:lnTo>
                    <a:pt x="181" y="5"/>
                  </a:lnTo>
                  <a:lnTo>
                    <a:pt x="173" y="7"/>
                  </a:lnTo>
                  <a:lnTo>
                    <a:pt x="166" y="10"/>
                  </a:lnTo>
                  <a:lnTo>
                    <a:pt x="158" y="14"/>
                  </a:lnTo>
                  <a:lnTo>
                    <a:pt x="151" y="17"/>
                  </a:lnTo>
                  <a:lnTo>
                    <a:pt x="143" y="22"/>
                  </a:lnTo>
                  <a:lnTo>
                    <a:pt x="128" y="32"/>
                  </a:lnTo>
                  <a:lnTo>
                    <a:pt x="114" y="44"/>
                  </a:lnTo>
                  <a:lnTo>
                    <a:pt x="101" y="57"/>
                  </a:lnTo>
                  <a:lnTo>
                    <a:pt x="88" y="70"/>
                  </a:lnTo>
                  <a:lnTo>
                    <a:pt x="75" y="85"/>
                  </a:lnTo>
                  <a:lnTo>
                    <a:pt x="64" y="103"/>
                  </a:lnTo>
                  <a:lnTo>
                    <a:pt x="53" y="120"/>
                  </a:lnTo>
                  <a:lnTo>
                    <a:pt x="44" y="137"/>
                  </a:lnTo>
                  <a:lnTo>
                    <a:pt x="35" y="156"/>
                  </a:lnTo>
                  <a:lnTo>
                    <a:pt x="27" y="174"/>
                  </a:lnTo>
                  <a:lnTo>
                    <a:pt x="20" y="193"/>
                  </a:lnTo>
                  <a:lnTo>
                    <a:pt x="14" y="213"/>
                  </a:lnTo>
                  <a:lnTo>
                    <a:pt x="8" y="234"/>
                  </a:lnTo>
                  <a:lnTo>
                    <a:pt x="5" y="254"/>
                  </a:lnTo>
                  <a:lnTo>
                    <a:pt x="1" y="274"/>
                  </a:lnTo>
                  <a:lnTo>
                    <a:pt x="0" y="295"/>
                  </a:lnTo>
                  <a:lnTo>
                    <a:pt x="0" y="315"/>
                  </a:lnTo>
                  <a:lnTo>
                    <a:pt x="1" y="335"/>
                  </a:lnTo>
                  <a:lnTo>
                    <a:pt x="4" y="353"/>
                  </a:lnTo>
                  <a:lnTo>
                    <a:pt x="7" y="371"/>
                  </a:lnTo>
                  <a:lnTo>
                    <a:pt x="13" y="387"/>
                  </a:lnTo>
                  <a:lnTo>
                    <a:pt x="20" y="402"/>
                  </a:lnTo>
                  <a:lnTo>
                    <a:pt x="27" y="416"/>
                  </a:lnTo>
                  <a:lnTo>
                    <a:pt x="35" y="427"/>
                  </a:lnTo>
                  <a:lnTo>
                    <a:pt x="39" y="433"/>
                  </a:lnTo>
                  <a:lnTo>
                    <a:pt x="45" y="439"/>
                  </a:lnTo>
                  <a:lnTo>
                    <a:pt x="50" y="443"/>
                  </a:lnTo>
                  <a:lnTo>
                    <a:pt x="56" y="447"/>
                  </a:lnTo>
                  <a:lnTo>
                    <a:pt x="61" y="451"/>
                  </a:lnTo>
                  <a:lnTo>
                    <a:pt x="68" y="454"/>
                  </a:lnTo>
                  <a:lnTo>
                    <a:pt x="74" y="457"/>
                  </a:lnTo>
                  <a:lnTo>
                    <a:pt x="81" y="459"/>
                  </a:lnTo>
                  <a:lnTo>
                    <a:pt x="88" y="462"/>
                  </a:lnTo>
                  <a:lnTo>
                    <a:pt x="95" y="463"/>
                  </a:lnTo>
                  <a:lnTo>
                    <a:pt x="103" y="463"/>
                  </a:lnTo>
                  <a:lnTo>
                    <a:pt x="111" y="463"/>
                  </a:lnTo>
                  <a:lnTo>
                    <a:pt x="118" y="463"/>
                  </a:lnTo>
                  <a:lnTo>
                    <a:pt x="126" y="462"/>
                  </a:lnTo>
                  <a:lnTo>
                    <a:pt x="135" y="459"/>
                  </a:lnTo>
                  <a:lnTo>
                    <a:pt x="143" y="4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2" name="Freeform 24"/>
            <p:cNvSpPr>
              <a:spLocks/>
            </p:cNvSpPr>
            <p:nvPr/>
          </p:nvSpPr>
          <p:spPr bwMode="auto">
            <a:xfrm>
              <a:off x="5757863" y="1752600"/>
              <a:ext cx="180975" cy="263525"/>
            </a:xfrm>
            <a:custGeom>
              <a:avLst/>
              <a:gdLst>
                <a:gd name="T0" fmla="*/ 2147483647 w 228"/>
                <a:gd name="T1" fmla="*/ 2147483647 h 333"/>
                <a:gd name="T2" fmla="*/ 2147483647 w 228"/>
                <a:gd name="T3" fmla="*/ 2147483647 h 333"/>
                <a:gd name="T4" fmla="*/ 2147483647 w 228"/>
                <a:gd name="T5" fmla="*/ 2147483647 h 333"/>
                <a:gd name="T6" fmla="*/ 2147483647 w 228"/>
                <a:gd name="T7" fmla="*/ 2147483647 h 333"/>
                <a:gd name="T8" fmla="*/ 2147483647 w 228"/>
                <a:gd name="T9" fmla="*/ 2147483647 h 333"/>
                <a:gd name="T10" fmla="*/ 2147483647 w 228"/>
                <a:gd name="T11" fmla="*/ 2147483647 h 333"/>
                <a:gd name="T12" fmla="*/ 2147483647 w 228"/>
                <a:gd name="T13" fmla="*/ 2147483647 h 333"/>
                <a:gd name="T14" fmla="*/ 2147483647 w 228"/>
                <a:gd name="T15" fmla="*/ 2147483647 h 333"/>
                <a:gd name="T16" fmla="*/ 2147483647 w 228"/>
                <a:gd name="T17" fmla="*/ 2147483647 h 333"/>
                <a:gd name="T18" fmla="*/ 2147483647 w 228"/>
                <a:gd name="T19" fmla="*/ 2147483647 h 333"/>
                <a:gd name="T20" fmla="*/ 2147483647 w 228"/>
                <a:gd name="T21" fmla="*/ 2147483647 h 333"/>
                <a:gd name="T22" fmla="*/ 2147483647 w 228"/>
                <a:gd name="T23" fmla="*/ 2147483647 h 333"/>
                <a:gd name="T24" fmla="*/ 2147483647 w 228"/>
                <a:gd name="T25" fmla="*/ 2147483647 h 333"/>
                <a:gd name="T26" fmla="*/ 2147483647 w 228"/>
                <a:gd name="T27" fmla="*/ 2147483647 h 333"/>
                <a:gd name="T28" fmla="*/ 2147483647 w 228"/>
                <a:gd name="T29" fmla="*/ 2147483647 h 333"/>
                <a:gd name="T30" fmla="*/ 2147483647 w 228"/>
                <a:gd name="T31" fmla="*/ 2147483647 h 333"/>
                <a:gd name="T32" fmla="*/ 2147483647 w 228"/>
                <a:gd name="T33" fmla="*/ 2147483647 h 333"/>
                <a:gd name="T34" fmla="*/ 2147483647 w 228"/>
                <a:gd name="T35" fmla="*/ 2147483647 h 333"/>
                <a:gd name="T36" fmla="*/ 2147483647 w 228"/>
                <a:gd name="T37" fmla="*/ 2147483647 h 333"/>
                <a:gd name="T38" fmla="*/ 2147483647 w 228"/>
                <a:gd name="T39" fmla="*/ 2147483647 h 333"/>
                <a:gd name="T40" fmla="*/ 2147483647 w 228"/>
                <a:gd name="T41" fmla="*/ 2147483647 h 333"/>
                <a:gd name="T42" fmla="*/ 2147483647 w 228"/>
                <a:gd name="T43" fmla="*/ 2147483647 h 333"/>
                <a:gd name="T44" fmla="*/ 2147483647 w 228"/>
                <a:gd name="T45" fmla="*/ 2147483647 h 333"/>
                <a:gd name="T46" fmla="*/ 2147483647 w 228"/>
                <a:gd name="T47" fmla="*/ 2147483647 h 333"/>
                <a:gd name="T48" fmla="*/ 2147483647 w 228"/>
                <a:gd name="T49" fmla="*/ 2147483647 h 333"/>
                <a:gd name="T50" fmla="*/ 2147483647 w 228"/>
                <a:gd name="T51" fmla="*/ 2147483647 h 333"/>
                <a:gd name="T52" fmla="*/ 2147483647 w 228"/>
                <a:gd name="T53" fmla="*/ 1486743158 h 333"/>
                <a:gd name="T54" fmla="*/ 2147483647 w 228"/>
                <a:gd name="T55" fmla="*/ 0 h 333"/>
                <a:gd name="T56" fmla="*/ 2147483647 w 228"/>
                <a:gd name="T57" fmla="*/ 0 h 333"/>
                <a:gd name="T58" fmla="*/ 2147483647 w 228"/>
                <a:gd name="T59" fmla="*/ 495372396 h 333"/>
                <a:gd name="T60" fmla="*/ 2147483647 w 228"/>
                <a:gd name="T61" fmla="*/ 1982115554 h 333"/>
                <a:gd name="T62" fmla="*/ 2147483647 w 228"/>
                <a:gd name="T63" fmla="*/ 2147483647 h 333"/>
                <a:gd name="T64" fmla="*/ 2147483647 w 228"/>
                <a:gd name="T65" fmla="*/ 2147483647 h 333"/>
                <a:gd name="T66" fmla="*/ 2147483647 w 228"/>
                <a:gd name="T67" fmla="*/ 2147483647 h 333"/>
                <a:gd name="T68" fmla="*/ 2147483647 w 228"/>
                <a:gd name="T69" fmla="*/ 2147483647 h 333"/>
                <a:gd name="T70" fmla="*/ 2147483647 w 228"/>
                <a:gd name="T71" fmla="*/ 2147483647 h 333"/>
                <a:gd name="T72" fmla="*/ 2147483647 w 228"/>
                <a:gd name="T73" fmla="*/ 2147483647 h 333"/>
                <a:gd name="T74" fmla="*/ 2147483647 w 228"/>
                <a:gd name="T75" fmla="*/ 2147483647 h 333"/>
                <a:gd name="T76" fmla="*/ 2147483647 w 228"/>
                <a:gd name="T77" fmla="*/ 2147483647 h 333"/>
                <a:gd name="T78" fmla="*/ 1000502031 w 228"/>
                <a:gd name="T79" fmla="*/ 2147483647 h 333"/>
                <a:gd name="T80" fmla="*/ 0 w 228"/>
                <a:gd name="T81" fmla="*/ 2147483647 h 333"/>
                <a:gd name="T82" fmla="*/ 500251413 w 228"/>
                <a:gd name="T83" fmla="*/ 2147483647 h 333"/>
                <a:gd name="T84" fmla="*/ 2147483647 w 228"/>
                <a:gd name="T85" fmla="*/ 2147483647 h 333"/>
                <a:gd name="T86" fmla="*/ 2147483647 w 228"/>
                <a:gd name="T87" fmla="*/ 2147483647 h 333"/>
                <a:gd name="T88" fmla="*/ 2147483647 w 228"/>
                <a:gd name="T89" fmla="*/ 2147483647 h 333"/>
                <a:gd name="T90" fmla="*/ 2147483647 w 228"/>
                <a:gd name="T91" fmla="*/ 2147483647 h 333"/>
                <a:gd name="T92" fmla="*/ 2147483647 w 228"/>
                <a:gd name="T93" fmla="*/ 2147483647 h 333"/>
                <a:gd name="T94" fmla="*/ 2147483647 w 228"/>
                <a:gd name="T95" fmla="*/ 2147483647 h 333"/>
                <a:gd name="T96" fmla="*/ 2147483647 w 228"/>
                <a:gd name="T97" fmla="*/ 2147483647 h 333"/>
                <a:gd name="T98" fmla="*/ 2147483647 w 228"/>
                <a:gd name="T99" fmla="*/ 2147483647 h 333"/>
                <a:gd name="T100" fmla="*/ 2147483647 w 228"/>
                <a:gd name="T101" fmla="*/ 2147483647 h 333"/>
                <a:gd name="T102" fmla="*/ 2147483647 w 228"/>
                <a:gd name="T103" fmla="*/ 2147483647 h 333"/>
                <a:gd name="T104" fmla="*/ 2147483647 w 228"/>
                <a:gd name="T105" fmla="*/ 2147483647 h 3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8" h="333">
                  <a:moveTo>
                    <a:pt x="106" y="328"/>
                  </a:moveTo>
                  <a:lnTo>
                    <a:pt x="119" y="323"/>
                  </a:lnTo>
                  <a:lnTo>
                    <a:pt x="130" y="314"/>
                  </a:lnTo>
                  <a:lnTo>
                    <a:pt x="143" y="305"/>
                  </a:lnTo>
                  <a:lnTo>
                    <a:pt x="153" y="295"/>
                  </a:lnTo>
                  <a:lnTo>
                    <a:pt x="165" y="283"/>
                  </a:lnTo>
                  <a:lnTo>
                    <a:pt x="175" y="271"/>
                  </a:lnTo>
                  <a:lnTo>
                    <a:pt x="184" y="257"/>
                  </a:lnTo>
                  <a:lnTo>
                    <a:pt x="194" y="242"/>
                  </a:lnTo>
                  <a:lnTo>
                    <a:pt x="202" y="226"/>
                  </a:lnTo>
                  <a:lnTo>
                    <a:pt x="209" y="210"/>
                  </a:lnTo>
                  <a:lnTo>
                    <a:pt x="216" y="192"/>
                  </a:lnTo>
                  <a:lnTo>
                    <a:pt x="220" y="175"/>
                  </a:lnTo>
                  <a:lnTo>
                    <a:pt x="225" y="157"/>
                  </a:lnTo>
                  <a:lnTo>
                    <a:pt x="227" y="140"/>
                  </a:lnTo>
                  <a:lnTo>
                    <a:pt x="228" y="121"/>
                  </a:lnTo>
                  <a:lnTo>
                    <a:pt x="228" y="104"/>
                  </a:lnTo>
                  <a:lnTo>
                    <a:pt x="227" y="88"/>
                  </a:lnTo>
                  <a:lnTo>
                    <a:pt x="225" y="73"/>
                  </a:lnTo>
                  <a:lnTo>
                    <a:pt x="221" y="59"/>
                  </a:lnTo>
                  <a:lnTo>
                    <a:pt x="217" y="46"/>
                  </a:lnTo>
                  <a:lnTo>
                    <a:pt x="211" y="35"/>
                  </a:lnTo>
                  <a:lnTo>
                    <a:pt x="204" y="26"/>
                  </a:lnTo>
                  <a:lnTo>
                    <a:pt x="196" y="18"/>
                  </a:lnTo>
                  <a:lnTo>
                    <a:pt x="188" y="11"/>
                  </a:lnTo>
                  <a:lnTo>
                    <a:pt x="180" y="6"/>
                  </a:lnTo>
                  <a:lnTo>
                    <a:pt x="171" y="3"/>
                  </a:lnTo>
                  <a:lnTo>
                    <a:pt x="160" y="0"/>
                  </a:lnTo>
                  <a:lnTo>
                    <a:pt x="150" y="0"/>
                  </a:lnTo>
                  <a:lnTo>
                    <a:pt x="140" y="1"/>
                  </a:lnTo>
                  <a:lnTo>
                    <a:pt x="128" y="4"/>
                  </a:lnTo>
                  <a:lnTo>
                    <a:pt x="118" y="8"/>
                  </a:lnTo>
                  <a:lnTo>
                    <a:pt x="106" y="14"/>
                  </a:lnTo>
                  <a:lnTo>
                    <a:pt x="85" y="29"/>
                  </a:lnTo>
                  <a:lnTo>
                    <a:pt x="66" y="49"/>
                  </a:lnTo>
                  <a:lnTo>
                    <a:pt x="47" y="72"/>
                  </a:lnTo>
                  <a:lnTo>
                    <a:pt x="32" y="97"/>
                  </a:lnTo>
                  <a:lnTo>
                    <a:pt x="20" y="126"/>
                  </a:lnTo>
                  <a:lnTo>
                    <a:pt x="9" y="155"/>
                  </a:lnTo>
                  <a:lnTo>
                    <a:pt x="2" y="186"/>
                  </a:lnTo>
                  <a:lnTo>
                    <a:pt x="0" y="215"/>
                  </a:lnTo>
                  <a:lnTo>
                    <a:pt x="1" y="245"/>
                  </a:lnTo>
                  <a:lnTo>
                    <a:pt x="7" y="271"/>
                  </a:lnTo>
                  <a:lnTo>
                    <a:pt x="15" y="293"/>
                  </a:lnTo>
                  <a:lnTo>
                    <a:pt x="28" y="311"/>
                  </a:lnTo>
                  <a:lnTo>
                    <a:pt x="35" y="318"/>
                  </a:lnTo>
                  <a:lnTo>
                    <a:pt x="43" y="324"/>
                  </a:lnTo>
                  <a:lnTo>
                    <a:pt x="52" y="328"/>
                  </a:lnTo>
                  <a:lnTo>
                    <a:pt x="62" y="332"/>
                  </a:lnTo>
                  <a:lnTo>
                    <a:pt x="72" y="333"/>
                  </a:lnTo>
                  <a:lnTo>
                    <a:pt x="83" y="333"/>
                  </a:lnTo>
                  <a:lnTo>
                    <a:pt x="95" y="332"/>
                  </a:lnTo>
                  <a:lnTo>
                    <a:pt x="106" y="32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3" name="Freeform 25"/>
            <p:cNvSpPr>
              <a:spLocks/>
            </p:cNvSpPr>
            <p:nvPr/>
          </p:nvSpPr>
          <p:spPr bwMode="auto">
            <a:xfrm>
              <a:off x="5788025" y="1801813"/>
              <a:ext cx="111125" cy="16351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2147483647 h 205"/>
                <a:gd name="T28" fmla="*/ 2147483647 w 141"/>
                <a:gd name="T29" fmla="*/ 1522418756 h 205"/>
                <a:gd name="T30" fmla="*/ 2147483647 w 141"/>
                <a:gd name="T31" fmla="*/ 0 h 205"/>
                <a:gd name="T32" fmla="*/ 2147483647 w 141"/>
                <a:gd name="T33" fmla="*/ 0 h 205"/>
                <a:gd name="T34" fmla="*/ 2147483647 w 141"/>
                <a:gd name="T35" fmla="*/ 0 h 205"/>
                <a:gd name="T36" fmla="*/ 2147483647 w 141"/>
                <a:gd name="T37" fmla="*/ 1014733936 h 205"/>
                <a:gd name="T38" fmla="*/ 2147483647 w 141"/>
                <a:gd name="T39" fmla="*/ 2029467873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489453609 w 141"/>
                <a:gd name="T55" fmla="*/ 2147483647 h 205"/>
                <a:gd name="T56" fmla="*/ 0 w 141"/>
                <a:gd name="T57" fmla="*/ 2147483647 h 205"/>
                <a:gd name="T58" fmla="*/ 489453609 w 141"/>
                <a:gd name="T59" fmla="*/ 2147483647 h 205"/>
                <a:gd name="T60" fmla="*/ 2147483647 w 141"/>
                <a:gd name="T61" fmla="*/ 2147483647 h 205"/>
                <a:gd name="T62" fmla="*/ 2147483647 w 141"/>
                <a:gd name="T63" fmla="*/ 2147483647 h 205"/>
                <a:gd name="T64" fmla="*/ 2147483647 w 141"/>
                <a:gd name="T65" fmla="*/ 2147483647 h 205"/>
                <a:gd name="T66" fmla="*/ 2147483647 w 141"/>
                <a:gd name="T67" fmla="*/ 2147483647 h 205"/>
                <a:gd name="T68" fmla="*/ 2147483647 w 141"/>
                <a:gd name="T69" fmla="*/ 2147483647 h 205"/>
                <a:gd name="T70" fmla="*/ 2147483647 w 141"/>
                <a:gd name="T71" fmla="*/ 2147483647 h 205"/>
                <a:gd name="T72" fmla="*/ 2147483647 w 141"/>
                <a:gd name="T73" fmla="*/ 2147483647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1" h="205">
                  <a:moveTo>
                    <a:pt x="67" y="201"/>
                  </a:moveTo>
                  <a:lnTo>
                    <a:pt x="82" y="193"/>
                  </a:lnTo>
                  <a:lnTo>
                    <a:pt x="96" y="180"/>
                  </a:lnTo>
                  <a:lnTo>
                    <a:pt x="109" y="165"/>
                  </a:lnTo>
                  <a:lnTo>
                    <a:pt x="120" y="148"/>
                  </a:lnTo>
                  <a:lnTo>
                    <a:pt x="128" y="129"/>
                  </a:lnTo>
                  <a:lnTo>
                    <a:pt x="135" y="109"/>
                  </a:lnTo>
                  <a:lnTo>
                    <a:pt x="140" y="87"/>
                  </a:lnTo>
                  <a:lnTo>
                    <a:pt x="141" y="66"/>
                  </a:lnTo>
                  <a:lnTo>
                    <a:pt x="139" y="46"/>
                  </a:lnTo>
                  <a:lnTo>
                    <a:pt x="134" y="30"/>
                  </a:lnTo>
                  <a:lnTo>
                    <a:pt x="126" y="18"/>
                  </a:lnTo>
                  <a:lnTo>
                    <a:pt x="117" y="8"/>
                  </a:lnTo>
                  <a:lnTo>
                    <a:pt x="112" y="5"/>
                  </a:lnTo>
                  <a:lnTo>
                    <a:pt x="106" y="3"/>
                  </a:lnTo>
                  <a:lnTo>
                    <a:pt x="101" y="0"/>
                  </a:lnTo>
                  <a:lnTo>
                    <a:pt x="94" y="0"/>
                  </a:lnTo>
                  <a:lnTo>
                    <a:pt x="88" y="0"/>
                  </a:lnTo>
                  <a:lnTo>
                    <a:pt x="81" y="2"/>
                  </a:lnTo>
                  <a:lnTo>
                    <a:pt x="74" y="4"/>
                  </a:lnTo>
                  <a:lnTo>
                    <a:pt x="67" y="7"/>
                  </a:lnTo>
                  <a:lnTo>
                    <a:pt x="53" y="17"/>
                  </a:lnTo>
                  <a:lnTo>
                    <a:pt x="42" y="29"/>
                  </a:lnTo>
                  <a:lnTo>
                    <a:pt x="30" y="43"/>
                  </a:lnTo>
                  <a:lnTo>
                    <a:pt x="20" y="59"/>
                  </a:lnTo>
                  <a:lnTo>
                    <a:pt x="12" y="78"/>
                  </a:lnTo>
                  <a:lnTo>
                    <a:pt x="6" y="96"/>
                  </a:lnTo>
                  <a:lnTo>
                    <a:pt x="1" y="114"/>
                  </a:lnTo>
                  <a:lnTo>
                    <a:pt x="0" y="134"/>
                  </a:lnTo>
                  <a:lnTo>
                    <a:pt x="1" y="152"/>
                  </a:lnTo>
                  <a:lnTo>
                    <a:pt x="5" y="170"/>
                  </a:lnTo>
                  <a:lnTo>
                    <a:pt x="11" y="183"/>
                  </a:lnTo>
                  <a:lnTo>
                    <a:pt x="19" y="194"/>
                  </a:lnTo>
                  <a:lnTo>
                    <a:pt x="28" y="201"/>
                  </a:lnTo>
                  <a:lnTo>
                    <a:pt x="39" y="205"/>
                  </a:lnTo>
                  <a:lnTo>
                    <a:pt x="53" y="205"/>
                  </a:lnTo>
                  <a:lnTo>
                    <a:pt x="67"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18" name="Group 39"/>
          <p:cNvGrpSpPr>
            <a:grpSpLocks/>
          </p:cNvGrpSpPr>
          <p:nvPr/>
        </p:nvGrpSpPr>
        <p:grpSpPr bwMode="auto">
          <a:xfrm>
            <a:off x="8269288" y="1557338"/>
            <a:ext cx="885825" cy="1271587"/>
            <a:chOff x="5646738" y="1558925"/>
            <a:chExt cx="474663" cy="681037"/>
          </a:xfrm>
        </p:grpSpPr>
        <p:sp>
          <p:nvSpPr>
            <p:cNvPr id="43022" name="Freeform 20"/>
            <p:cNvSpPr>
              <a:spLocks/>
            </p:cNvSpPr>
            <p:nvPr/>
          </p:nvSpPr>
          <p:spPr bwMode="auto">
            <a:xfrm>
              <a:off x="5646738" y="1558925"/>
              <a:ext cx="474663" cy="681037"/>
            </a:xfrm>
            <a:custGeom>
              <a:avLst/>
              <a:gdLst>
                <a:gd name="T0" fmla="*/ 2147483647 w 598"/>
                <a:gd name="T1" fmla="*/ 2147483647 h 860"/>
                <a:gd name="T2" fmla="*/ 2147483647 w 598"/>
                <a:gd name="T3" fmla="*/ 2147483647 h 860"/>
                <a:gd name="T4" fmla="*/ 2147483647 w 598"/>
                <a:gd name="T5" fmla="*/ 2147483647 h 860"/>
                <a:gd name="T6" fmla="*/ 2147483647 w 598"/>
                <a:gd name="T7" fmla="*/ 2147483647 h 860"/>
                <a:gd name="T8" fmla="*/ 2147483647 w 598"/>
                <a:gd name="T9" fmla="*/ 2147483647 h 860"/>
                <a:gd name="T10" fmla="*/ 2147483647 w 598"/>
                <a:gd name="T11" fmla="*/ 2147483647 h 860"/>
                <a:gd name="T12" fmla="*/ 2147483647 w 598"/>
                <a:gd name="T13" fmla="*/ 2147483647 h 860"/>
                <a:gd name="T14" fmla="*/ 2147483647 w 598"/>
                <a:gd name="T15" fmla="*/ 2147483647 h 860"/>
                <a:gd name="T16" fmla="*/ 2147483647 w 598"/>
                <a:gd name="T17" fmla="*/ 2147483647 h 860"/>
                <a:gd name="T18" fmla="*/ 2147483647 w 598"/>
                <a:gd name="T19" fmla="*/ 2147483647 h 860"/>
                <a:gd name="T20" fmla="*/ 2147483647 w 598"/>
                <a:gd name="T21" fmla="*/ 2147483647 h 860"/>
                <a:gd name="T22" fmla="*/ 2147483647 w 598"/>
                <a:gd name="T23" fmla="*/ 2147483647 h 860"/>
                <a:gd name="T24" fmla="*/ 2147483647 w 598"/>
                <a:gd name="T25" fmla="*/ 2147483647 h 860"/>
                <a:gd name="T26" fmla="*/ 2147483647 w 598"/>
                <a:gd name="T27" fmla="*/ 2147483647 h 860"/>
                <a:gd name="T28" fmla="*/ 2147483647 w 598"/>
                <a:gd name="T29" fmla="*/ 2147483647 h 860"/>
                <a:gd name="T30" fmla="*/ 2147483647 w 598"/>
                <a:gd name="T31" fmla="*/ 2147483647 h 860"/>
                <a:gd name="T32" fmla="*/ 2147483647 w 598"/>
                <a:gd name="T33" fmla="*/ 2147483647 h 860"/>
                <a:gd name="T34" fmla="*/ 2147483647 w 598"/>
                <a:gd name="T35" fmla="*/ 2147483647 h 860"/>
                <a:gd name="T36" fmla="*/ 2147483647 w 598"/>
                <a:gd name="T37" fmla="*/ 2147483647 h 860"/>
                <a:gd name="T38" fmla="*/ 2147483647 w 598"/>
                <a:gd name="T39" fmla="*/ 2147483647 h 860"/>
                <a:gd name="T40" fmla="*/ 2147483647 w 598"/>
                <a:gd name="T41" fmla="*/ 2147483647 h 860"/>
                <a:gd name="T42" fmla="*/ 2147483647 w 598"/>
                <a:gd name="T43" fmla="*/ 2147483647 h 860"/>
                <a:gd name="T44" fmla="*/ 2147483647 w 598"/>
                <a:gd name="T45" fmla="*/ 2147483647 h 860"/>
                <a:gd name="T46" fmla="*/ 2147483647 w 598"/>
                <a:gd name="T47" fmla="*/ 2147483647 h 860"/>
                <a:gd name="T48" fmla="*/ 2147483647 w 598"/>
                <a:gd name="T49" fmla="*/ 2147483647 h 860"/>
                <a:gd name="T50" fmla="*/ 2147483647 w 598"/>
                <a:gd name="T51" fmla="*/ 993343938 h 860"/>
                <a:gd name="T52" fmla="*/ 2147483647 w 598"/>
                <a:gd name="T53" fmla="*/ 0 h 860"/>
                <a:gd name="T54" fmla="*/ 2147483647 w 598"/>
                <a:gd name="T55" fmla="*/ 0 h 860"/>
                <a:gd name="T56" fmla="*/ 2147483647 w 598"/>
                <a:gd name="T57" fmla="*/ 496672365 h 860"/>
                <a:gd name="T58" fmla="*/ 2147483647 w 598"/>
                <a:gd name="T59" fmla="*/ 2147483647 h 860"/>
                <a:gd name="T60" fmla="*/ 2147483647 w 598"/>
                <a:gd name="T61" fmla="*/ 2147483647 h 860"/>
                <a:gd name="T62" fmla="*/ 2147483647 w 598"/>
                <a:gd name="T63" fmla="*/ 2147483647 h 860"/>
                <a:gd name="T64" fmla="*/ 2147483647 w 598"/>
                <a:gd name="T65" fmla="*/ 2147483647 h 860"/>
                <a:gd name="T66" fmla="*/ 2147483647 w 598"/>
                <a:gd name="T67" fmla="*/ 2147483647 h 860"/>
                <a:gd name="T68" fmla="*/ 2147483647 w 598"/>
                <a:gd name="T69" fmla="*/ 2147483647 h 860"/>
                <a:gd name="T70" fmla="*/ 2147483647 w 598"/>
                <a:gd name="T71" fmla="*/ 2147483647 h 860"/>
                <a:gd name="T72" fmla="*/ 2147483647 w 598"/>
                <a:gd name="T73" fmla="*/ 2147483647 h 860"/>
                <a:gd name="T74" fmla="*/ 2147483647 w 598"/>
                <a:gd name="T75" fmla="*/ 2147483647 h 860"/>
                <a:gd name="T76" fmla="*/ 2147483647 w 598"/>
                <a:gd name="T77" fmla="*/ 2147483647 h 860"/>
                <a:gd name="T78" fmla="*/ 2147483647 w 598"/>
                <a:gd name="T79" fmla="*/ 2147483647 h 860"/>
                <a:gd name="T80" fmla="*/ 2147483647 w 598"/>
                <a:gd name="T81" fmla="*/ 2147483647 h 860"/>
                <a:gd name="T82" fmla="*/ 2147483647 w 598"/>
                <a:gd name="T83" fmla="*/ 2147483647 h 860"/>
                <a:gd name="T84" fmla="*/ 2147483647 w 598"/>
                <a:gd name="T85" fmla="*/ 2147483647 h 860"/>
                <a:gd name="T86" fmla="*/ 2147483647 w 598"/>
                <a:gd name="T87" fmla="*/ 2147483647 h 860"/>
                <a:gd name="T88" fmla="*/ 0 w 598"/>
                <a:gd name="T89" fmla="*/ 2147483647 h 860"/>
                <a:gd name="T90" fmla="*/ 1000503879 w 598"/>
                <a:gd name="T91" fmla="*/ 2147483647 h 860"/>
                <a:gd name="T92" fmla="*/ 2147483647 w 598"/>
                <a:gd name="T93" fmla="*/ 2147483647 h 860"/>
                <a:gd name="T94" fmla="*/ 2147483647 w 598"/>
                <a:gd name="T95" fmla="*/ 2147483647 h 860"/>
                <a:gd name="T96" fmla="*/ 2147483647 w 598"/>
                <a:gd name="T97" fmla="*/ 2147483647 h 860"/>
                <a:gd name="T98" fmla="*/ 2147483647 w 598"/>
                <a:gd name="T99" fmla="*/ 2147483647 h 860"/>
                <a:gd name="T100" fmla="*/ 2147483647 w 598"/>
                <a:gd name="T101" fmla="*/ 2147483647 h 860"/>
                <a:gd name="T102" fmla="*/ 2147483647 w 598"/>
                <a:gd name="T103" fmla="*/ 2147483647 h 860"/>
                <a:gd name="T104" fmla="*/ 2147483647 w 598"/>
                <a:gd name="T105" fmla="*/ 2147483647 h 860"/>
                <a:gd name="T106" fmla="*/ 2147483647 w 598"/>
                <a:gd name="T107" fmla="*/ 2147483647 h 860"/>
                <a:gd name="T108" fmla="*/ 2147483647 w 598"/>
                <a:gd name="T109" fmla="*/ 2147483647 h 860"/>
                <a:gd name="T110" fmla="*/ 2147483647 w 598"/>
                <a:gd name="T111" fmla="*/ 2147483647 h 860"/>
                <a:gd name="T112" fmla="*/ 2147483647 w 598"/>
                <a:gd name="T113" fmla="*/ 2147483647 h 860"/>
                <a:gd name="T114" fmla="*/ 2147483647 w 598"/>
                <a:gd name="T115" fmla="*/ 2147483647 h 860"/>
                <a:gd name="T116" fmla="*/ 2147483647 w 598"/>
                <a:gd name="T117" fmla="*/ 2147483647 h 860"/>
                <a:gd name="T118" fmla="*/ 2147483647 w 598"/>
                <a:gd name="T119" fmla="*/ 2147483647 h 8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8" h="860">
                  <a:moveTo>
                    <a:pt x="244" y="855"/>
                  </a:moveTo>
                  <a:lnTo>
                    <a:pt x="252" y="853"/>
                  </a:lnTo>
                  <a:lnTo>
                    <a:pt x="261" y="851"/>
                  </a:lnTo>
                  <a:lnTo>
                    <a:pt x="269" y="848"/>
                  </a:lnTo>
                  <a:lnTo>
                    <a:pt x="279" y="846"/>
                  </a:lnTo>
                  <a:lnTo>
                    <a:pt x="287" y="843"/>
                  </a:lnTo>
                  <a:lnTo>
                    <a:pt x="295" y="839"/>
                  </a:lnTo>
                  <a:lnTo>
                    <a:pt x="304" y="836"/>
                  </a:lnTo>
                  <a:lnTo>
                    <a:pt x="312" y="831"/>
                  </a:lnTo>
                  <a:lnTo>
                    <a:pt x="320" y="826"/>
                  </a:lnTo>
                  <a:lnTo>
                    <a:pt x="329" y="822"/>
                  </a:lnTo>
                  <a:lnTo>
                    <a:pt x="337" y="816"/>
                  </a:lnTo>
                  <a:lnTo>
                    <a:pt x="347" y="812"/>
                  </a:lnTo>
                  <a:lnTo>
                    <a:pt x="355" y="806"/>
                  </a:lnTo>
                  <a:lnTo>
                    <a:pt x="364" y="799"/>
                  </a:lnTo>
                  <a:lnTo>
                    <a:pt x="372" y="793"/>
                  </a:lnTo>
                  <a:lnTo>
                    <a:pt x="380" y="786"/>
                  </a:lnTo>
                  <a:lnTo>
                    <a:pt x="388" y="779"/>
                  </a:lnTo>
                  <a:lnTo>
                    <a:pt x="396" y="771"/>
                  </a:lnTo>
                  <a:lnTo>
                    <a:pt x="404" y="763"/>
                  </a:lnTo>
                  <a:lnTo>
                    <a:pt x="412" y="755"/>
                  </a:lnTo>
                  <a:lnTo>
                    <a:pt x="420" y="747"/>
                  </a:lnTo>
                  <a:lnTo>
                    <a:pt x="428" y="738"/>
                  </a:lnTo>
                  <a:lnTo>
                    <a:pt x="437" y="730"/>
                  </a:lnTo>
                  <a:lnTo>
                    <a:pt x="443" y="721"/>
                  </a:lnTo>
                  <a:lnTo>
                    <a:pt x="452" y="711"/>
                  </a:lnTo>
                  <a:lnTo>
                    <a:pt x="458" y="701"/>
                  </a:lnTo>
                  <a:lnTo>
                    <a:pt x="467" y="691"/>
                  </a:lnTo>
                  <a:lnTo>
                    <a:pt x="473" y="681"/>
                  </a:lnTo>
                  <a:lnTo>
                    <a:pt x="480" y="671"/>
                  </a:lnTo>
                  <a:lnTo>
                    <a:pt x="487" y="661"/>
                  </a:lnTo>
                  <a:lnTo>
                    <a:pt x="494" y="649"/>
                  </a:lnTo>
                  <a:lnTo>
                    <a:pt x="501" y="639"/>
                  </a:lnTo>
                  <a:lnTo>
                    <a:pt x="514" y="616"/>
                  </a:lnTo>
                  <a:lnTo>
                    <a:pt x="526" y="593"/>
                  </a:lnTo>
                  <a:lnTo>
                    <a:pt x="538" y="569"/>
                  </a:lnTo>
                  <a:lnTo>
                    <a:pt x="548" y="543"/>
                  </a:lnTo>
                  <a:lnTo>
                    <a:pt x="558" y="519"/>
                  </a:lnTo>
                  <a:lnTo>
                    <a:pt x="566" y="493"/>
                  </a:lnTo>
                  <a:lnTo>
                    <a:pt x="574" y="467"/>
                  </a:lnTo>
                  <a:lnTo>
                    <a:pt x="581" y="441"/>
                  </a:lnTo>
                  <a:lnTo>
                    <a:pt x="586" y="414"/>
                  </a:lnTo>
                  <a:lnTo>
                    <a:pt x="591" y="389"/>
                  </a:lnTo>
                  <a:lnTo>
                    <a:pt x="594" y="363"/>
                  </a:lnTo>
                  <a:lnTo>
                    <a:pt x="597" y="337"/>
                  </a:lnTo>
                  <a:lnTo>
                    <a:pt x="598" y="312"/>
                  </a:lnTo>
                  <a:lnTo>
                    <a:pt x="598" y="288"/>
                  </a:lnTo>
                  <a:lnTo>
                    <a:pt x="598" y="263"/>
                  </a:lnTo>
                  <a:lnTo>
                    <a:pt x="596" y="238"/>
                  </a:lnTo>
                  <a:lnTo>
                    <a:pt x="592" y="215"/>
                  </a:lnTo>
                  <a:lnTo>
                    <a:pt x="589" y="192"/>
                  </a:lnTo>
                  <a:lnTo>
                    <a:pt x="584" y="172"/>
                  </a:lnTo>
                  <a:lnTo>
                    <a:pt x="578" y="152"/>
                  </a:lnTo>
                  <a:lnTo>
                    <a:pt x="571" y="134"/>
                  </a:lnTo>
                  <a:lnTo>
                    <a:pt x="563" y="116"/>
                  </a:lnTo>
                  <a:lnTo>
                    <a:pt x="555" y="100"/>
                  </a:lnTo>
                  <a:lnTo>
                    <a:pt x="546" y="85"/>
                  </a:lnTo>
                  <a:lnTo>
                    <a:pt x="541" y="78"/>
                  </a:lnTo>
                  <a:lnTo>
                    <a:pt x="537" y="72"/>
                  </a:lnTo>
                  <a:lnTo>
                    <a:pt x="532" y="66"/>
                  </a:lnTo>
                  <a:lnTo>
                    <a:pt x="528" y="60"/>
                  </a:lnTo>
                  <a:lnTo>
                    <a:pt x="522" y="54"/>
                  </a:lnTo>
                  <a:lnTo>
                    <a:pt x="517" y="48"/>
                  </a:lnTo>
                  <a:lnTo>
                    <a:pt x="511" y="43"/>
                  </a:lnTo>
                  <a:lnTo>
                    <a:pt x="506" y="38"/>
                  </a:lnTo>
                  <a:lnTo>
                    <a:pt x="500" y="34"/>
                  </a:lnTo>
                  <a:lnTo>
                    <a:pt x="494" y="30"/>
                  </a:lnTo>
                  <a:lnTo>
                    <a:pt x="488" y="25"/>
                  </a:lnTo>
                  <a:lnTo>
                    <a:pt x="483" y="22"/>
                  </a:lnTo>
                  <a:lnTo>
                    <a:pt x="476" y="19"/>
                  </a:lnTo>
                  <a:lnTo>
                    <a:pt x="470" y="16"/>
                  </a:lnTo>
                  <a:lnTo>
                    <a:pt x="464" y="14"/>
                  </a:lnTo>
                  <a:lnTo>
                    <a:pt x="457" y="12"/>
                  </a:lnTo>
                  <a:lnTo>
                    <a:pt x="452" y="9"/>
                  </a:lnTo>
                  <a:lnTo>
                    <a:pt x="445" y="7"/>
                  </a:lnTo>
                  <a:lnTo>
                    <a:pt x="439" y="5"/>
                  </a:lnTo>
                  <a:lnTo>
                    <a:pt x="432" y="4"/>
                  </a:lnTo>
                  <a:lnTo>
                    <a:pt x="426" y="2"/>
                  </a:lnTo>
                  <a:lnTo>
                    <a:pt x="419" y="1"/>
                  </a:lnTo>
                  <a:lnTo>
                    <a:pt x="414" y="0"/>
                  </a:lnTo>
                  <a:lnTo>
                    <a:pt x="407" y="0"/>
                  </a:lnTo>
                  <a:lnTo>
                    <a:pt x="400" y="0"/>
                  </a:lnTo>
                  <a:lnTo>
                    <a:pt x="393" y="0"/>
                  </a:lnTo>
                  <a:lnTo>
                    <a:pt x="386" y="0"/>
                  </a:lnTo>
                  <a:lnTo>
                    <a:pt x="380" y="0"/>
                  </a:lnTo>
                  <a:lnTo>
                    <a:pt x="373" y="0"/>
                  </a:lnTo>
                  <a:lnTo>
                    <a:pt x="366" y="1"/>
                  </a:lnTo>
                  <a:lnTo>
                    <a:pt x="359" y="2"/>
                  </a:lnTo>
                  <a:lnTo>
                    <a:pt x="352" y="4"/>
                  </a:lnTo>
                  <a:lnTo>
                    <a:pt x="346" y="5"/>
                  </a:lnTo>
                  <a:lnTo>
                    <a:pt x="339" y="7"/>
                  </a:lnTo>
                  <a:lnTo>
                    <a:pt x="332" y="8"/>
                  </a:lnTo>
                  <a:lnTo>
                    <a:pt x="326" y="11"/>
                  </a:lnTo>
                  <a:lnTo>
                    <a:pt x="319" y="13"/>
                  </a:lnTo>
                  <a:lnTo>
                    <a:pt x="312" y="16"/>
                  </a:lnTo>
                  <a:lnTo>
                    <a:pt x="305" y="19"/>
                  </a:lnTo>
                  <a:lnTo>
                    <a:pt x="298" y="21"/>
                  </a:lnTo>
                  <a:lnTo>
                    <a:pt x="291" y="24"/>
                  </a:lnTo>
                  <a:lnTo>
                    <a:pt x="284" y="28"/>
                  </a:lnTo>
                  <a:lnTo>
                    <a:pt x="278" y="31"/>
                  </a:lnTo>
                  <a:lnTo>
                    <a:pt x="272" y="35"/>
                  </a:lnTo>
                  <a:lnTo>
                    <a:pt x="265" y="39"/>
                  </a:lnTo>
                  <a:lnTo>
                    <a:pt x="258" y="44"/>
                  </a:lnTo>
                  <a:lnTo>
                    <a:pt x="251" y="48"/>
                  </a:lnTo>
                  <a:lnTo>
                    <a:pt x="244" y="53"/>
                  </a:lnTo>
                  <a:lnTo>
                    <a:pt x="231" y="62"/>
                  </a:lnTo>
                  <a:lnTo>
                    <a:pt x="219" y="73"/>
                  </a:lnTo>
                  <a:lnTo>
                    <a:pt x="206" y="83"/>
                  </a:lnTo>
                  <a:lnTo>
                    <a:pt x="195" y="95"/>
                  </a:lnTo>
                  <a:lnTo>
                    <a:pt x="182" y="106"/>
                  </a:lnTo>
                  <a:lnTo>
                    <a:pt x="170" y="119"/>
                  </a:lnTo>
                  <a:lnTo>
                    <a:pt x="160" y="131"/>
                  </a:lnTo>
                  <a:lnTo>
                    <a:pt x="149" y="144"/>
                  </a:lnTo>
                  <a:lnTo>
                    <a:pt x="138" y="157"/>
                  </a:lnTo>
                  <a:lnTo>
                    <a:pt x="129" y="170"/>
                  </a:lnTo>
                  <a:lnTo>
                    <a:pt x="119" y="184"/>
                  </a:lnTo>
                  <a:lnTo>
                    <a:pt x="109" y="199"/>
                  </a:lnTo>
                  <a:lnTo>
                    <a:pt x="101" y="213"/>
                  </a:lnTo>
                  <a:lnTo>
                    <a:pt x="92" y="228"/>
                  </a:lnTo>
                  <a:lnTo>
                    <a:pt x="84" y="244"/>
                  </a:lnTo>
                  <a:lnTo>
                    <a:pt x="76" y="259"/>
                  </a:lnTo>
                  <a:lnTo>
                    <a:pt x="68" y="274"/>
                  </a:lnTo>
                  <a:lnTo>
                    <a:pt x="61" y="290"/>
                  </a:lnTo>
                  <a:lnTo>
                    <a:pt x="54" y="306"/>
                  </a:lnTo>
                  <a:lnTo>
                    <a:pt x="48" y="321"/>
                  </a:lnTo>
                  <a:lnTo>
                    <a:pt x="43" y="339"/>
                  </a:lnTo>
                  <a:lnTo>
                    <a:pt x="37" y="355"/>
                  </a:lnTo>
                  <a:lnTo>
                    <a:pt x="31" y="371"/>
                  </a:lnTo>
                  <a:lnTo>
                    <a:pt x="26" y="388"/>
                  </a:lnTo>
                  <a:lnTo>
                    <a:pt x="17" y="421"/>
                  </a:lnTo>
                  <a:lnTo>
                    <a:pt x="10" y="456"/>
                  </a:lnTo>
                  <a:lnTo>
                    <a:pt x="5" y="490"/>
                  </a:lnTo>
                  <a:lnTo>
                    <a:pt x="1" y="526"/>
                  </a:lnTo>
                  <a:lnTo>
                    <a:pt x="0" y="545"/>
                  </a:lnTo>
                  <a:lnTo>
                    <a:pt x="0" y="562"/>
                  </a:lnTo>
                  <a:lnTo>
                    <a:pt x="0" y="579"/>
                  </a:lnTo>
                  <a:lnTo>
                    <a:pt x="1" y="596"/>
                  </a:lnTo>
                  <a:lnTo>
                    <a:pt x="2" y="612"/>
                  </a:lnTo>
                  <a:lnTo>
                    <a:pt x="3" y="629"/>
                  </a:lnTo>
                  <a:lnTo>
                    <a:pt x="6" y="645"/>
                  </a:lnTo>
                  <a:lnTo>
                    <a:pt x="9" y="660"/>
                  </a:lnTo>
                  <a:lnTo>
                    <a:pt x="13" y="675"/>
                  </a:lnTo>
                  <a:lnTo>
                    <a:pt x="16" y="690"/>
                  </a:lnTo>
                  <a:lnTo>
                    <a:pt x="21" y="704"/>
                  </a:lnTo>
                  <a:lnTo>
                    <a:pt x="25" y="718"/>
                  </a:lnTo>
                  <a:lnTo>
                    <a:pt x="31" y="732"/>
                  </a:lnTo>
                  <a:lnTo>
                    <a:pt x="37" y="745"/>
                  </a:lnTo>
                  <a:lnTo>
                    <a:pt x="44" y="757"/>
                  </a:lnTo>
                  <a:lnTo>
                    <a:pt x="51" y="770"/>
                  </a:lnTo>
                  <a:lnTo>
                    <a:pt x="54" y="776"/>
                  </a:lnTo>
                  <a:lnTo>
                    <a:pt x="59" y="782"/>
                  </a:lnTo>
                  <a:lnTo>
                    <a:pt x="63" y="787"/>
                  </a:lnTo>
                  <a:lnTo>
                    <a:pt x="67" y="792"/>
                  </a:lnTo>
                  <a:lnTo>
                    <a:pt x="71" y="798"/>
                  </a:lnTo>
                  <a:lnTo>
                    <a:pt x="76" y="802"/>
                  </a:lnTo>
                  <a:lnTo>
                    <a:pt x="81" y="807"/>
                  </a:lnTo>
                  <a:lnTo>
                    <a:pt x="85" y="812"/>
                  </a:lnTo>
                  <a:lnTo>
                    <a:pt x="90" y="816"/>
                  </a:lnTo>
                  <a:lnTo>
                    <a:pt x="96" y="821"/>
                  </a:lnTo>
                  <a:lnTo>
                    <a:pt x="100" y="825"/>
                  </a:lnTo>
                  <a:lnTo>
                    <a:pt x="106" y="829"/>
                  </a:lnTo>
                  <a:lnTo>
                    <a:pt x="112" y="832"/>
                  </a:lnTo>
                  <a:lnTo>
                    <a:pt x="117" y="836"/>
                  </a:lnTo>
                  <a:lnTo>
                    <a:pt x="123" y="839"/>
                  </a:lnTo>
                  <a:lnTo>
                    <a:pt x="129" y="843"/>
                  </a:lnTo>
                  <a:lnTo>
                    <a:pt x="135" y="846"/>
                  </a:lnTo>
                  <a:lnTo>
                    <a:pt x="142" y="848"/>
                  </a:lnTo>
                  <a:lnTo>
                    <a:pt x="147" y="851"/>
                  </a:lnTo>
                  <a:lnTo>
                    <a:pt x="154" y="853"/>
                  </a:lnTo>
                  <a:lnTo>
                    <a:pt x="161" y="855"/>
                  </a:lnTo>
                  <a:lnTo>
                    <a:pt x="168" y="856"/>
                  </a:lnTo>
                  <a:lnTo>
                    <a:pt x="175" y="858"/>
                  </a:lnTo>
                  <a:lnTo>
                    <a:pt x="182" y="859"/>
                  </a:lnTo>
                  <a:lnTo>
                    <a:pt x="189" y="860"/>
                  </a:lnTo>
                  <a:lnTo>
                    <a:pt x="197" y="860"/>
                  </a:lnTo>
                  <a:lnTo>
                    <a:pt x="205" y="860"/>
                  </a:lnTo>
                  <a:lnTo>
                    <a:pt x="212" y="860"/>
                  </a:lnTo>
                  <a:lnTo>
                    <a:pt x="220" y="859"/>
                  </a:lnTo>
                  <a:lnTo>
                    <a:pt x="228" y="858"/>
                  </a:lnTo>
                  <a:lnTo>
                    <a:pt x="236" y="856"/>
                  </a:lnTo>
                  <a:lnTo>
                    <a:pt x="244" y="85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21"/>
            <p:cNvSpPr>
              <a:spLocks/>
            </p:cNvSpPr>
            <p:nvPr/>
          </p:nvSpPr>
          <p:spPr bwMode="auto">
            <a:xfrm>
              <a:off x="5673725" y="1604963"/>
              <a:ext cx="398463" cy="577850"/>
            </a:xfrm>
            <a:custGeom>
              <a:avLst/>
              <a:gdLst>
                <a:gd name="T0" fmla="*/ 2147483647 w 502"/>
                <a:gd name="T1" fmla="*/ 2147483647 h 726"/>
                <a:gd name="T2" fmla="*/ 2147483647 w 502"/>
                <a:gd name="T3" fmla="*/ 2147483647 h 726"/>
                <a:gd name="T4" fmla="*/ 2147483647 w 502"/>
                <a:gd name="T5" fmla="*/ 2147483647 h 726"/>
                <a:gd name="T6" fmla="*/ 2147483647 w 502"/>
                <a:gd name="T7" fmla="*/ 2147483647 h 726"/>
                <a:gd name="T8" fmla="*/ 2147483647 w 502"/>
                <a:gd name="T9" fmla="*/ 2147483647 h 726"/>
                <a:gd name="T10" fmla="*/ 2147483647 w 502"/>
                <a:gd name="T11" fmla="*/ 2147483647 h 726"/>
                <a:gd name="T12" fmla="*/ 2147483647 w 502"/>
                <a:gd name="T13" fmla="*/ 2147483647 h 726"/>
                <a:gd name="T14" fmla="*/ 2147483647 w 502"/>
                <a:gd name="T15" fmla="*/ 2147483647 h 726"/>
                <a:gd name="T16" fmla="*/ 2147483647 w 502"/>
                <a:gd name="T17" fmla="*/ 2147483647 h 726"/>
                <a:gd name="T18" fmla="*/ 2147483647 w 502"/>
                <a:gd name="T19" fmla="*/ 2147483647 h 726"/>
                <a:gd name="T20" fmla="*/ 2147483647 w 502"/>
                <a:gd name="T21" fmla="*/ 2147483647 h 726"/>
                <a:gd name="T22" fmla="*/ 2147483647 w 502"/>
                <a:gd name="T23" fmla="*/ 2147483647 h 726"/>
                <a:gd name="T24" fmla="*/ 2147483647 w 502"/>
                <a:gd name="T25" fmla="*/ 2147483647 h 726"/>
                <a:gd name="T26" fmla="*/ 2147483647 w 502"/>
                <a:gd name="T27" fmla="*/ 2147483647 h 726"/>
                <a:gd name="T28" fmla="*/ 2147483647 w 502"/>
                <a:gd name="T29" fmla="*/ 2147483647 h 726"/>
                <a:gd name="T30" fmla="*/ 2147483647 w 502"/>
                <a:gd name="T31" fmla="*/ 2147483647 h 726"/>
                <a:gd name="T32" fmla="*/ 2147483647 w 502"/>
                <a:gd name="T33" fmla="*/ 2147483647 h 726"/>
                <a:gd name="T34" fmla="*/ 2147483647 w 502"/>
                <a:gd name="T35" fmla="*/ 2147483647 h 726"/>
                <a:gd name="T36" fmla="*/ 2147483647 w 502"/>
                <a:gd name="T37" fmla="*/ 2147483647 h 726"/>
                <a:gd name="T38" fmla="*/ 2147483647 w 502"/>
                <a:gd name="T39" fmla="*/ 1008555989 h 726"/>
                <a:gd name="T40" fmla="*/ 2147483647 w 502"/>
                <a:gd name="T41" fmla="*/ 0 h 726"/>
                <a:gd name="T42" fmla="*/ 2147483647 w 502"/>
                <a:gd name="T43" fmla="*/ 0 h 726"/>
                <a:gd name="T44" fmla="*/ 2147483647 w 502"/>
                <a:gd name="T45" fmla="*/ 1008555989 h 726"/>
                <a:gd name="T46" fmla="*/ 2147483647 w 502"/>
                <a:gd name="T47" fmla="*/ 2147483647 h 726"/>
                <a:gd name="T48" fmla="*/ 2147483647 w 502"/>
                <a:gd name="T49" fmla="*/ 2147483647 h 726"/>
                <a:gd name="T50" fmla="*/ 2147483647 w 502"/>
                <a:gd name="T51" fmla="*/ 2147483647 h 726"/>
                <a:gd name="T52" fmla="*/ 2147483647 w 502"/>
                <a:gd name="T53" fmla="*/ 2147483647 h 726"/>
                <a:gd name="T54" fmla="*/ 2147483647 w 502"/>
                <a:gd name="T55" fmla="*/ 2147483647 h 726"/>
                <a:gd name="T56" fmla="*/ 2147483647 w 502"/>
                <a:gd name="T57" fmla="*/ 2147483647 h 726"/>
                <a:gd name="T58" fmla="*/ 2147483647 w 502"/>
                <a:gd name="T59" fmla="*/ 2147483647 h 726"/>
                <a:gd name="T60" fmla="*/ 2147483647 w 502"/>
                <a:gd name="T61" fmla="*/ 2147483647 h 726"/>
                <a:gd name="T62" fmla="*/ 2147483647 w 502"/>
                <a:gd name="T63" fmla="*/ 2147483647 h 726"/>
                <a:gd name="T64" fmla="*/ 2147483647 w 502"/>
                <a:gd name="T65" fmla="*/ 2147483647 h 726"/>
                <a:gd name="T66" fmla="*/ 2147483647 w 502"/>
                <a:gd name="T67" fmla="*/ 2147483647 h 726"/>
                <a:gd name="T68" fmla="*/ 2147483647 w 502"/>
                <a:gd name="T69" fmla="*/ 2147483647 h 726"/>
                <a:gd name="T70" fmla="*/ 2000378716 w 502"/>
                <a:gd name="T71" fmla="*/ 2147483647 h 726"/>
                <a:gd name="T72" fmla="*/ 500252040 w 502"/>
                <a:gd name="T73" fmla="*/ 2147483647 h 726"/>
                <a:gd name="T74" fmla="*/ 2147483647 w 502"/>
                <a:gd name="T75" fmla="*/ 2147483647 h 726"/>
                <a:gd name="T76" fmla="*/ 2147483647 w 502"/>
                <a:gd name="T77" fmla="*/ 2147483647 h 726"/>
                <a:gd name="T78" fmla="*/ 2147483647 w 502"/>
                <a:gd name="T79" fmla="*/ 2147483647 h 726"/>
                <a:gd name="T80" fmla="*/ 2147483647 w 502"/>
                <a:gd name="T81" fmla="*/ 2147483647 h 726"/>
                <a:gd name="T82" fmla="*/ 2147483647 w 502"/>
                <a:gd name="T83" fmla="*/ 2147483647 h 726"/>
                <a:gd name="T84" fmla="*/ 2147483647 w 502"/>
                <a:gd name="T85" fmla="*/ 2147483647 h 726"/>
                <a:gd name="T86" fmla="*/ 2147483647 w 502"/>
                <a:gd name="T87" fmla="*/ 2147483647 h 726"/>
                <a:gd name="T88" fmla="*/ 2147483647 w 502"/>
                <a:gd name="T89" fmla="*/ 2147483647 h 726"/>
                <a:gd name="T90" fmla="*/ 2147483647 w 502"/>
                <a:gd name="T91" fmla="*/ 2147483647 h 726"/>
                <a:gd name="T92" fmla="*/ 2147483647 w 502"/>
                <a:gd name="T93" fmla="*/ 2147483647 h 726"/>
                <a:gd name="T94" fmla="*/ 2147483647 w 502"/>
                <a:gd name="T95" fmla="*/ 2147483647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2" h="726">
                  <a:moveTo>
                    <a:pt x="212" y="720"/>
                  </a:moveTo>
                  <a:lnTo>
                    <a:pt x="219" y="718"/>
                  </a:lnTo>
                  <a:lnTo>
                    <a:pt x="226" y="717"/>
                  </a:lnTo>
                  <a:lnTo>
                    <a:pt x="233" y="715"/>
                  </a:lnTo>
                  <a:lnTo>
                    <a:pt x="241" y="711"/>
                  </a:lnTo>
                  <a:lnTo>
                    <a:pt x="248" y="709"/>
                  </a:lnTo>
                  <a:lnTo>
                    <a:pt x="255" y="705"/>
                  </a:lnTo>
                  <a:lnTo>
                    <a:pt x="262" y="702"/>
                  </a:lnTo>
                  <a:lnTo>
                    <a:pt x="269" y="699"/>
                  </a:lnTo>
                  <a:lnTo>
                    <a:pt x="276" y="694"/>
                  </a:lnTo>
                  <a:lnTo>
                    <a:pt x="282" y="691"/>
                  </a:lnTo>
                  <a:lnTo>
                    <a:pt x="289" y="686"/>
                  </a:lnTo>
                  <a:lnTo>
                    <a:pt x="296" y="680"/>
                  </a:lnTo>
                  <a:lnTo>
                    <a:pt x="303" y="676"/>
                  </a:lnTo>
                  <a:lnTo>
                    <a:pt x="310" y="670"/>
                  </a:lnTo>
                  <a:lnTo>
                    <a:pt x="317" y="664"/>
                  </a:lnTo>
                  <a:lnTo>
                    <a:pt x="324" y="658"/>
                  </a:lnTo>
                  <a:lnTo>
                    <a:pt x="338" y="646"/>
                  </a:lnTo>
                  <a:lnTo>
                    <a:pt x="350" y="633"/>
                  </a:lnTo>
                  <a:lnTo>
                    <a:pt x="364" y="619"/>
                  </a:lnTo>
                  <a:lnTo>
                    <a:pt x="377" y="604"/>
                  </a:lnTo>
                  <a:lnTo>
                    <a:pt x="388" y="588"/>
                  </a:lnTo>
                  <a:lnTo>
                    <a:pt x="400" y="571"/>
                  </a:lnTo>
                  <a:lnTo>
                    <a:pt x="411" y="555"/>
                  </a:lnTo>
                  <a:lnTo>
                    <a:pt x="422" y="536"/>
                  </a:lnTo>
                  <a:lnTo>
                    <a:pt x="432" y="518"/>
                  </a:lnTo>
                  <a:lnTo>
                    <a:pt x="443" y="498"/>
                  </a:lnTo>
                  <a:lnTo>
                    <a:pt x="452" y="479"/>
                  </a:lnTo>
                  <a:lnTo>
                    <a:pt x="460" y="459"/>
                  </a:lnTo>
                  <a:lnTo>
                    <a:pt x="468" y="438"/>
                  </a:lnTo>
                  <a:lnTo>
                    <a:pt x="475" y="418"/>
                  </a:lnTo>
                  <a:lnTo>
                    <a:pt x="481" y="397"/>
                  </a:lnTo>
                  <a:lnTo>
                    <a:pt x="486" y="375"/>
                  </a:lnTo>
                  <a:lnTo>
                    <a:pt x="496" y="333"/>
                  </a:lnTo>
                  <a:lnTo>
                    <a:pt x="501" y="291"/>
                  </a:lnTo>
                  <a:lnTo>
                    <a:pt x="502" y="250"/>
                  </a:lnTo>
                  <a:lnTo>
                    <a:pt x="501" y="208"/>
                  </a:lnTo>
                  <a:lnTo>
                    <a:pt x="499" y="189"/>
                  </a:lnTo>
                  <a:lnTo>
                    <a:pt x="497" y="170"/>
                  </a:lnTo>
                  <a:lnTo>
                    <a:pt x="492" y="153"/>
                  </a:lnTo>
                  <a:lnTo>
                    <a:pt x="488" y="137"/>
                  </a:lnTo>
                  <a:lnTo>
                    <a:pt x="483" y="121"/>
                  </a:lnTo>
                  <a:lnTo>
                    <a:pt x="477" y="107"/>
                  </a:lnTo>
                  <a:lnTo>
                    <a:pt x="470" y="93"/>
                  </a:lnTo>
                  <a:lnTo>
                    <a:pt x="463" y="81"/>
                  </a:lnTo>
                  <a:lnTo>
                    <a:pt x="456" y="69"/>
                  </a:lnTo>
                  <a:lnTo>
                    <a:pt x="448" y="59"/>
                  </a:lnTo>
                  <a:lnTo>
                    <a:pt x="440" y="48"/>
                  </a:lnTo>
                  <a:lnTo>
                    <a:pt x="431" y="39"/>
                  </a:lnTo>
                  <a:lnTo>
                    <a:pt x="422" y="32"/>
                  </a:lnTo>
                  <a:lnTo>
                    <a:pt x="413" y="24"/>
                  </a:lnTo>
                  <a:lnTo>
                    <a:pt x="402" y="18"/>
                  </a:lnTo>
                  <a:lnTo>
                    <a:pt x="392" y="13"/>
                  </a:lnTo>
                  <a:lnTo>
                    <a:pt x="386" y="10"/>
                  </a:lnTo>
                  <a:lnTo>
                    <a:pt x="382" y="8"/>
                  </a:lnTo>
                  <a:lnTo>
                    <a:pt x="376" y="7"/>
                  </a:lnTo>
                  <a:lnTo>
                    <a:pt x="371" y="5"/>
                  </a:lnTo>
                  <a:lnTo>
                    <a:pt x="365" y="3"/>
                  </a:lnTo>
                  <a:lnTo>
                    <a:pt x="361" y="2"/>
                  </a:lnTo>
                  <a:lnTo>
                    <a:pt x="355" y="2"/>
                  </a:lnTo>
                  <a:lnTo>
                    <a:pt x="349" y="1"/>
                  </a:lnTo>
                  <a:lnTo>
                    <a:pt x="343" y="0"/>
                  </a:lnTo>
                  <a:lnTo>
                    <a:pt x="339" y="0"/>
                  </a:lnTo>
                  <a:lnTo>
                    <a:pt x="333" y="0"/>
                  </a:lnTo>
                  <a:lnTo>
                    <a:pt x="327" y="0"/>
                  </a:lnTo>
                  <a:lnTo>
                    <a:pt x="322" y="0"/>
                  </a:lnTo>
                  <a:lnTo>
                    <a:pt x="316" y="1"/>
                  </a:lnTo>
                  <a:lnTo>
                    <a:pt x="310" y="1"/>
                  </a:lnTo>
                  <a:lnTo>
                    <a:pt x="304" y="2"/>
                  </a:lnTo>
                  <a:lnTo>
                    <a:pt x="299" y="3"/>
                  </a:lnTo>
                  <a:lnTo>
                    <a:pt x="293" y="5"/>
                  </a:lnTo>
                  <a:lnTo>
                    <a:pt x="287" y="6"/>
                  </a:lnTo>
                  <a:lnTo>
                    <a:pt x="281" y="7"/>
                  </a:lnTo>
                  <a:lnTo>
                    <a:pt x="276" y="9"/>
                  </a:lnTo>
                  <a:lnTo>
                    <a:pt x="270" y="12"/>
                  </a:lnTo>
                  <a:lnTo>
                    <a:pt x="264" y="14"/>
                  </a:lnTo>
                  <a:lnTo>
                    <a:pt x="258" y="16"/>
                  </a:lnTo>
                  <a:lnTo>
                    <a:pt x="252" y="18"/>
                  </a:lnTo>
                  <a:lnTo>
                    <a:pt x="247" y="22"/>
                  </a:lnTo>
                  <a:lnTo>
                    <a:pt x="241" y="24"/>
                  </a:lnTo>
                  <a:lnTo>
                    <a:pt x="235" y="28"/>
                  </a:lnTo>
                  <a:lnTo>
                    <a:pt x="229" y="31"/>
                  </a:lnTo>
                  <a:lnTo>
                    <a:pt x="224" y="35"/>
                  </a:lnTo>
                  <a:lnTo>
                    <a:pt x="218" y="38"/>
                  </a:lnTo>
                  <a:lnTo>
                    <a:pt x="212" y="41"/>
                  </a:lnTo>
                  <a:lnTo>
                    <a:pt x="201" y="49"/>
                  </a:lnTo>
                  <a:lnTo>
                    <a:pt x="190" y="58"/>
                  </a:lnTo>
                  <a:lnTo>
                    <a:pt x="180" y="67"/>
                  </a:lnTo>
                  <a:lnTo>
                    <a:pt x="170" y="76"/>
                  </a:lnTo>
                  <a:lnTo>
                    <a:pt x="159" y="86"/>
                  </a:lnTo>
                  <a:lnTo>
                    <a:pt x="149" y="97"/>
                  </a:lnTo>
                  <a:lnTo>
                    <a:pt x="138" y="107"/>
                  </a:lnTo>
                  <a:lnTo>
                    <a:pt x="129" y="119"/>
                  </a:lnTo>
                  <a:lnTo>
                    <a:pt x="120" y="130"/>
                  </a:lnTo>
                  <a:lnTo>
                    <a:pt x="112" y="142"/>
                  </a:lnTo>
                  <a:lnTo>
                    <a:pt x="104" y="153"/>
                  </a:lnTo>
                  <a:lnTo>
                    <a:pt x="96" y="166"/>
                  </a:lnTo>
                  <a:lnTo>
                    <a:pt x="88" y="178"/>
                  </a:lnTo>
                  <a:lnTo>
                    <a:pt x="80" y="191"/>
                  </a:lnTo>
                  <a:lnTo>
                    <a:pt x="73" y="204"/>
                  </a:lnTo>
                  <a:lnTo>
                    <a:pt x="66" y="218"/>
                  </a:lnTo>
                  <a:lnTo>
                    <a:pt x="53" y="244"/>
                  </a:lnTo>
                  <a:lnTo>
                    <a:pt x="42" y="273"/>
                  </a:lnTo>
                  <a:lnTo>
                    <a:pt x="31" y="302"/>
                  </a:lnTo>
                  <a:lnTo>
                    <a:pt x="22" y="330"/>
                  </a:lnTo>
                  <a:lnTo>
                    <a:pt x="14" y="360"/>
                  </a:lnTo>
                  <a:lnTo>
                    <a:pt x="8" y="390"/>
                  </a:lnTo>
                  <a:lnTo>
                    <a:pt x="4" y="421"/>
                  </a:lnTo>
                  <a:lnTo>
                    <a:pt x="1" y="451"/>
                  </a:lnTo>
                  <a:lnTo>
                    <a:pt x="0" y="482"/>
                  </a:lnTo>
                  <a:lnTo>
                    <a:pt x="1" y="511"/>
                  </a:lnTo>
                  <a:lnTo>
                    <a:pt x="5" y="540"/>
                  </a:lnTo>
                  <a:lnTo>
                    <a:pt x="9" y="566"/>
                  </a:lnTo>
                  <a:lnTo>
                    <a:pt x="12" y="579"/>
                  </a:lnTo>
                  <a:lnTo>
                    <a:pt x="15" y="592"/>
                  </a:lnTo>
                  <a:lnTo>
                    <a:pt x="20" y="603"/>
                  </a:lnTo>
                  <a:lnTo>
                    <a:pt x="24" y="615"/>
                  </a:lnTo>
                  <a:lnTo>
                    <a:pt x="29" y="626"/>
                  </a:lnTo>
                  <a:lnTo>
                    <a:pt x="35" y="638"/>
                  </a:lnTo>
                  <a:lnTo>
                    <a:pt x="40" y="648"/>
                  </a:lnTo>
                  <a:lnTo>
                    <a:pt x="46" y="657"/>
                  </a:lnTo>
                  <a:lnTo>
                    <a:pt x="53" y="666"/>
                  </a:lnTo>
                  <a:lnTo>
                    <a:pt x="61" y="676"/>
                  </a:lnTo>
                  <a:lnTo>
                    <a:pt x="69" y="684"/>
                  </a:lnTo>
                  <a:lnTo>
                    <a:pt x="77" y="692"/>
                  </a:lnTo>
                  <a:lnTo>
                    <a:pt x="85" y="699"/>
                  </a:lnTo>
                  <a:lnTo>
                    <a:pt x="95" y="704"/>
                  </a:lnTo>
                  <a:lnTo>
                    <a:pt x="105" y="710"/>
                  </a:lnTo>
                  <a:lnTo>
                    <a:pt x="114" y="715"/>
                  </a:lnTo>
                  <a:lnTo>
                    <a:pt x="120" y="717"/>
                  </a:lnTo>
                  <a:lnTo>
                    <a:pt x="125" y="719"/>
                  </a:lnTo>
                  <a:lnTo>
                    <a:pt x="130" y="722"/>
                  </a:lnTo>
                  <a:lnTo>
                    <a:pt x="136" y="723"/>
                  </a:lnTo>
                  <a:lnTo>
                    <a:pt x="142" y="724"/>
                  </a:lnTo>
                  <a:lnTo>
                    <a:pt x="148" y="725"/>
                  </a:lnTo>
                  <a:lnTo>
                    <a:pt x="153" y="726"/>
                  </a:lnTo>
                  <a:lnTo>
                    <a:pt x="159" y="726"/>
                  </a:lnTo>
                  <a:lnTo>
                    <a:pt x="166" y="726"/>
                  </a:lnTo>
                  <a:lnTo>
                    <a:pt x="172" y="726"/>
                  </a:lnTo>
                  <a:lnTo>
                    <a:pt x="179" y="726"/>
                  </a:lnTo>
                  <a:lnTo>
                    <a:pt x="186" y="725"/>
                  </a:lnTo>
                  <a:lnTo>
                    <a:pt x="191" y="725"/>
                  </a:lnTo>
                  <a:lnTo>
                    <a:pt x="198" y="724"/>
                  </a:lnTo>
                  <a:lnTo>
                    <a:pt x="205" y="722"/>
                  </a:lnTo>
                  <a:lnTo>
                    <a:pt x="212" y="7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4" name="Freeform 22"/>
            <p:cNvSpPr>
              <a:spLocks/>
            </p:cNvSpPr>
            <p:nvPr/>
          </p:nvSpPr>
          <p:spPr bwMode="auto">
            <a:xfrm>
              <a:off x="5699125" y="1654175"/>
              <a:ext cx="325438" cy="471487"/>
            </a:xfrm>
            <a:custGeom>
              <a:avLst/>
              <a:gdLst>
                <a:gd name="T0" fmla="*/ 2147483647 w 409"/>
                <a:gd name="T1" fmla="*/ 2147483647 h 594"/>
                <a:gd name="T2" fmla="*/ 2147483647 w 409"/>
                <a:gd name="T3" fmla="*/ 2147483647 h 594"/>
                <a:gd name="T4" fmla="*/ 2147483647 w 409"/>
                <a:gd name="T5" fmla="*/ 2147483647 h 594"/>
                <a:gd name="T6" fmla="*/ 2147483647 w 409"/>
                <a:gd name="T7" fmla="*/ 2147483647 h 594"/>
                <a:gd name="T8" fmla="*/ 2147483647 w 409"/>
                <a:gd name="T9" fmla="*/ 2147483647 h 594"/>
                <a:gd name="T10" fmla="*/ 2147483647 w 409"/>
                <a:gd name="T11" fmla="*/ 2147483647 h 594"/>
                <a:gd name="T12" fmla="*/ 2147483647 w 409"/>
                <a:gd name="T13" fmla="*/ 2147483647 h 594"/>
                <a:gd name="T14" fmla="*/ 2147483647 w 409"/>
                <a:gd name="T15" fmla="*/ 2147483647 h 594"/>
                <a:gd name="T16" fmla="*/ 2147483647 w 409"/>
                <a:gd name="T17" fmla="*/ 2147483647 h 594"/>
                <a:gd name="T18" fmla="*/ 2147483647 w 409"/>
                <a:gd name="T19" fmla="*/ 2147483647 h 594"/>
                <a:gd name="T20" fmla="*/ 2147483647 w 409"/>
                <a:gd name="T21" fmla="*/ 2147483647 h 594"/>
                <a:gd name="T22" fmla="*/ 2147483647 w 409"/>
                <a:gd name="T23" fmla="*/ 2147483647 h 594"/>
                <a:gd name="T24" fmla="*/ 2147483647 w 409"/>
                <a:gd name="T25" fmla="*/ 2147483647 h 594"/>
                <a:gd name="T26" fmla="*/ 2147483647 w 409"/>
                <a:gd name="T27" fmla="*/ 2147483647 h 594"/>
                <a:gd name="T28" fmla="*/ 2147483647 w 409"/>
                <a:gd name="T29" fmla="*/ 2147483647 h 594"/>
                <a:gd name="T30" fmla="*/ 2147483647 w 409"/>
                <a:gd name="T31" fmla="*/ 2147483647 h 594"/>
                <a:gd name="T32" fmla="*/ 2147483647 w 409"/>
                <a:gd name="T33" fmla="*/ 2147483647 h 594"/>
                <a:gd name="T34" fmla="*/ 2147483647 w 409"/>
                <a:gd name="T35" fmla="*/ 2147483647 h 594"/>
                <a:gd name="T36" fmla="*/ 2147483647 w 409"/>
                <a:gd name="T37" fmla="*/ 2147483647 h 594"/>
                <a:gd name="T38" fmla="*/ 2147483647 w 409"/>
                <a:gd name="T39" fmla="*/ 2147483647 h 594"/>
                <a:gd name="T40" fmla="*/ 2147483647 w 409"/>
                <a:gd name="T41" fmla="*/ 500250088 h 594"/>
                <a:gd name="T42" fmla="*/ 2147483647 w 409"/>
                <a:gd name="T43" fmla="*/ 0 h 594"/>
                <a:gd name="T44" fmla="*/ 2147483647 w 409"/>
                <a:gd name="T45" fmla="*/ 999869940 h 594"/>
                <a:gd name="T46" fmla="*/ 2147483647 w 409"/>
                <a:gd name="T47" fmla="*/ 2147483647 h 594"/>
                <a:gd name="T48" fmla="*/ 2147483647 w 409"/>
                <a:gd name="T49" fmla="*/ 2147483647 h 594"/>
                <a:gd name="T50" fmla="*/ 2147483647 w 409"/>
                <a:gd name="T51" fmla="*/ 2147483647 h 594"/>
                <a:gd name="T52" fmla="*/ 2147483647 w 409"/>
                <a:gd name="T53" fmla="*/ 2147483647 h 594"/>
                <a:gd name="T54" fmla="*/ 2147483647 w 409"/>
                <a:gd name="T55" fmla="*/ 2147483647 h 594"/>
                <a:gd name="T56" fmla="*/ 2147483647 w 409"/>
                <a:gd name="T57" fmla="*/ 2147483647 h 594"/>
                <a:gd name="T58" fmla="*/ 2147483647 w 409"/>
                <a:gd name="T59" fmla="*/ 2147483647 h 594"/>
                <a:gd name="T60" fmla="*/ 2147483647 w 409"/>
                <a:gd name="T61" fmla="*/ 2147483647 h 594"/>
                <a:gd name="T62" fmla="*/ 2147483647 w 409"/>
                <a:gd name="T63" fmla="*/ 2147483647 h 594"/>
                <a:gd name="T64" fmla="*/ 2147483647 w 409"/>
                <a:gd name="T65" fmla="*/ 2147483647 h 594"/>
                <a:gd name="T66" fmla="*/ 2147483647 w 409"/>
                <a:gd name="T67" fmla="*/ 2147483647 h 594"/>
                <a:gd name="T68" fmla="*/ 2147483647 w 409"/>
                <a:gd name="T69" fmla="*/ 2147483647 h 594"/>
                <a:gd name="T70" fmla="*/ 2147483647 w 409"/>
                <a:gd name="T71" fmla="*/ 2147483647 h 594"/>
                <a:gd name="T72" fmla="*/ 2147483647 w 409"/>
                <a:gd name="T73" fmla="*/ 2147483647 h 594"/>
                <a:gd name="T74" fmla="*/ 1511271212 w 409"/>
                <a:gd name="T75" fmla="*/ 2147483647 h 594"/>
                <a:gd name="T76" fmla="*/ 0 w 409"/>
                <a:gd name="T77" fmla="*/ 2147483647 h 594"/>
                <a:gd name="T78" fmla="*/ 2015238611 w 409"/>
                <a:gd name="T79" fmla="*/ 2147483647 h 594"/>
                <a:gd name="T80" fmla="*/ 2147483647 w 409"/>
                <a:gd name="T81" fmla="*/ 2147483647 h 594"/>
                <a:gd name="T82" fmla="*/ 2147483647 w 409"/>
                <a:gd name="T83" fmla="*/ 2147483647 h 594"/>
                <a:gd name="T84" fmla="*/ 2147483647 w 409"/>
                <a:gd name="T85" fmla="*/ 2147483647 h 594"/>
                <a:gd name="T86" fmla="*/ 2147483647 w 409"/>
                <a:gd name="T87" fmla="*/ 2147483647 h 594"/>
                <a:gd name="T88" fmla="*/ 2147483647 w 409"/>
                <a:gd name="T89" fmla="*/ 2147483647 h 594"/>
                <a:gd name="T90" fmla="*/ 2147483647 w 409"/>
                <a:gd name="T91" fmla="*/ 2147483647 h 594"/>
                <a:gd name="T92" fmla="*/ 2147483647 w 409"/>
                <a:gd name="T93" fmla="*/ 2147483647 h 594"/>
                <a:gd name="T94" fmla="*/ 2147483647 w 409"/>
                <a:gd name="T95" fmla="*/ 2147483647 h 594"/>
                <a:gd name="T96" fmla="*/ 2147483647 w 409"/>
                <a:gd name="T97" fmla="*/ 2147483647 h 594"/>
                <a:gd name="T98" fmla="*/ 2147483647 w 409"/>
                <a:gd name="T99" fmla="*/ 2147483647 h 5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9" h="594">
                  <a:moveTo>
                    <a:pt x="178" y="588"/>
                  </a:moveTo>
                  <a:lnTo>
                    <a:pt x="190" y="585"/>
                  </a:lnTo>
                  <a:lnTo>
                    <a:pt x="201" y="580"/>
                  </a:lnTo>
                  <a:lnTo>
                    <a:pt x="213" y="574"/>
                  </a:lnTo>
                  <a:lnTo>
                    <a:pt x="224" y="567"/>
                  </a:lnTo>
                  <a:lnTo>
                    <a:pt x="235" y="560"/>
                  </a:lnTo>
                  <a:lnTo>
                    <a:pt x="246" y="552"/>
                  </a:lnTo>
                  <a:lnTo>
                    <a:pt x="256" y="544"/>
                  </a:lnTo>
                  <a:lnTo>
                    <a:pt x="267" y="535"/>
                  </a:lnTo>
                  <a:lnTo>
                    <a:pt x="277" y="525"/>
                  </a:lnTo>
                  <a:lnTo>
                    <a:pt x="288" y="514"/>
                  </a:lnTo>
                  <a:lnTo>
                    <a:pt x="298" y="503"/>
                  </a:lnTo>
                  <a:lnTo>
                    <a:pt x="308" y="490"/>
                  </a:lnTo>
                  <a:lnTo>
                    <a:pt x="318" y="478"/>
                  </a:lnTo>
                  <a:lnTo>
                    <a:pt x="327" y="465"/>
                  </a:lnTo>
                  <a:lnTo>
                    <a:pt x="336" y="451"/>
                  </a:lnTo>
                  <a:lnTo>
                    <a:pt x="344" y="436"/>
                  </a:lnTo>
                  <a:lnTo>
                    <a:pt x="360" y="406"/>
                  </a:lnTo>
                  <a:lnTo>
                    <a:pt x="374" y="375"/>
                  </a:lnTo>
                  <a:lnTo>
                    <a:pt x="386" y="343"/>
                  </a:lnTo>
                  <a:lnTo>
                    <a:pt x="395" y="310"/>
                  </a:lnTo>
                  <a:lnTo>
                    <a:pt x="402" y="276"/>
                  </a:lnTo>
                  <a:lnTo>
                    <a:pt x="406" y="243"/>
                  </a:lnTo>
                  <a:lnTo>
                    <a:pt x="409" y="209"/>
                  </a:lnTo>
                  <a:lnTo>
                    <a:pt x="407" y="176"/>
                  </a:lnTo>
                  <a:lnTo>
                    <a:pt x="404" y="146"/>
                  </a:lnTo>
                  <a:lnTo>
                    <a:pt x="398" y="119"/>
                  </a:lnTo>
                  <a:lnTo>
                    <a:pt x="390" y="93"/>
                  </a:lnTo>
                  <a:lnTo>
                    <a:pt x="380" y="71"/>
                  </a:lnTo>
                  <a:lnTo>
                    <a:pt x="374" y="62"/>
                  </a:lnTo>
                  <a:lnTo>
                    <a:pt x="368" y="53"/>
                  </a:lnTo>
                  <a:lnTo>
                    <a:pt x="362" y="45"/>
                  </a:lnTo>
                  <a:lnTo>
                    <a:pt x="356" y="37"/>
                  </a:lnTo>
                  <a:lnTo>
                    <a:pt x="348" y="30"/>
                  </a:lnTo>
                  <a:lnTo>
                    <a:pt x="341" y="24"/>
                  </a:lnTo>
                  <a:lnTo>
                    <a:pt x="333" y="18"/>
                  </a:lnTo>
                  <a:lnTo>
                    <a:pt x="324" y="14"/>
                  </a:lnTo>
                  <a:lnTo>
                    <a:pt x="316" y="10"/>
                  </a:lnTo>
                  <a:lnTo>
                    <a:pt x="308" y="7"/>
                  </a:lnTo>
                  <a:lnTo>
                    <a:pt x="300" y="5"/>
                  </a:lnTo>
                  <a:lnTo>
                    <a:pt x="291" y="2"/>
                  </a:lnTo>
                  <a:lnTo>
                    <a:pt x="282" y="1"/>
                  </a:lnTo>
                  <a:lnTo>
                    <a:pt x="273" y="0"/>
                  </a:lnTo>
                  <a:lnTo>
                    <a:pt x="263" y="0"/>
                  </a:lnTo>
                  <a:lnTo>
                    <a:pt x="254" y="1"/>
                  </a:lnTo>
                  <a:lnTo>
                    <a:pt x="245" y="2"/>
                  </a:lnTo>
                  <a:lnTo>
                    <a:pt x="236" y="5"/>
                  </a:lnTo>
                  <a:lnTo>
                    <a:pt x="227" y="8"/>
                  </a:lnTo>
                  <a:lnTo>
                    <a:pt x="217" y="12"/>
                  </a:lnTo>
                  <a:lnTo>
                    <a:pt x="207" y="15"/>
                  </a:lnTo>
                  <a:lnTo>
                    <a:pt x="198" y="20"/>
                  </a:lnTo>
                  <a:lnTo>
                    <a:pt x="189" y="25"/>
                  </a:lnTo>
                  <a:lnTo>
                    <a:pt x="178" y="31"/>
                  </a:lnTo>
                  <a:lnTo>
                    <a:pt x="169" y="38"/>
                  </a:lnTo>
                  <a:lnTo>
                    <a:pt x="160" y="45"/>
                  </a:lnTo>
                  <a:lnTo>
                    <a:pt x="150" y="52"/>
                  </a:lnTo>
                  <a:lnTo>
                    <a:pt x="142" y="60"/>
                  </a:lnTo>
                  <a:lnTo>
                    <a:pt x="133" y="68"/>
                  </a:lnTo>
                  <a:lnTo>
                    <a:pt x="125" y="76"/>
                  </a:lnTo>
                  <a:lnTo>
                    <a:pt x="117" y="85"/>
                  </a:lnTo>
                  <a:lnTo>
                    <a:pt x="109" y="94"/>
                  </a:lnTo>
                  <a:lnTo>
                    <a:pt x="101" y="104"/>
                  </a:lnTo>
                  <a:lnTo>
                    <a:pt x="94" y="113"/>
                  </a:lnTo>
                  <a:lnTo>
                    <a:pt x="87" y="123"/>
                  </a:lnTo>
                  <a:lnTo>
                    <a:pt x="80" y="133"/>
                  </a:lnTo>
                  <a:lnTo>
                    <a:pt x="73" y="144"/>
                  </a:lnTo>
                  <a:lnTo>
                    <a:pt x="66" y="155"/>
                  </a:lnTo>
                  <a:lnTo>
                    <a:pt x="61" y="166"/>
                  </a:lnTo>
                  <a:lnTo>
                    <a:pt x="55" y="177"/>
                  </a:lnTo>
                  <a:lnTo>
                    <a:pt x="43" y="200"/>
                  </a:lnTo>
                  <a:lnTo>
                    <a:pt x="34" y="223"/>
                  </a:lnTo>
                  <a:lnTo>
                    <a:pt x="25" y="247"/>
                  </a:lnTo>
                  <a:lnTo>
                    <a:pt x="18" y="273"/>
                  </a:lnTo>
                  <a:lnTo>
                    <a:pt x="11" y="298"/>
                  </a:lnTo>
                  <a:lnTo>
                    <a:pt x="6" y="323"/>
                  </a:lnTo>
                  <a:lnTo>
                    <a:pt x="3" y="349"/>
                  </a:lnTo>
                  <a:lnTo>
                    <a:pt x="1" y="374"/>
                  </a:lnTo>
                  <a:lnTo>
                    <a:pt x="0" y="399"/>
                  </a:lnTo>
                  <a:lnTo>
                    <a:pt x="2" y="424"/>
                  </a:lnTo>
                  <a:lnTo>
                    <a:pt x="4" y="448"/>
                  </a:lnTo>
                  <a:lnTo>
                    <a:pt x="9" y="470"/>
                  </a:lnTo>
                  <a:lnTo>
                    <a:pt x="15" y="490"/>
                  </a:lnTo>
                  <a:lnTo>
                    <a:pt x="21" y="510"/>
                  </a:lnTo>
                  <a:lnTo>
                    <a:pt x="31" y="527"/>
                  </a:lnTo>
                  <a:lnTo>
                    <a:pt x="41" y="543"/>
                  </a:lnTo>
                  <a:lnTo>
                    <a:pt x="47" y="551"/>
                  </a:lnTo>
                  <a:lnTo>
                    <a:pt x="53" y="558"/>
                  </a:lnTo>
                  <a:lnTo>
                    <a:pt x="59" y="564"/>
                  </a:lnTo>
                  <a:lnTo>
                    <a:pt x="66" y="570"/>
                  </a:lnTo>
                  <a:lnTo>
                    <a:pt x="74" y="575"/>
                  </a:lnTo>
                  <a:lnTo>
                    <a:pt x="83" y="580"/>
                  </a:lnTo>
                  <a:lnTo>
                    <a:pt x="91" y="583"/>
                  </a:lnTo>
                  <a:lnTo>
                    <a:pt x="99" y="587"/>
                  </a:lnTo>
                  <a:lnTo>
                    <a:pt x="108" y="590"/>
                  </a:lnTo>
                  <a:lnTo>
                    <a:pt x="117" y="593"/>
                  </a:lnTo>
                  <a:lnTo>
                    <a:pt x="126" y="594"/>
                  </a:lnTo>
                  <a:lnTo>
                    <a:pt x="136" y="594"/>
                  </a:lnTo>
                  <a:lnTo>
                    <a:pt x="146" y="594"/>
                  </a:lnTo>
                  <a:lnTo>
                    <a:pt x="156" y="593"/>
                  </a:lnTo>
                  <a:lnTo>
                    <a:pt x="167" y="590"/>
                  </a:lnTo>
                  <a:lnTo>
                    <a:pt x="178" y="5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5" name="Freeform 23"/>
            <p:cNvSpPr>
              <a:spLocks/>
            </p:cNvSpPr>
            <p:nvPr/>
          </p:nvSpPr>
          <p:spPr bwMode="auto">
            <a:xfrm>
              <a:off x="5727700" y="1703388"/>
              <a:ext cx="252413" cy="366712"/>
            </a:xfrm>
            <a:custGeom>
              <a:avLst/>
              <a:gdLst>
                <a:gd name="T0" fmla="*/ 2147483647 w 317"/>
                <a:gd name="T1" fmla="*/ 2147483647 h 463"/>
                <a:gd name="T2" fmla="*/ 2147483647 w 317"/>
                <a:gd name="T3" fmla="*/ 2147483647 h 463"/>
                <a:gd name="T4" fmla="*/ 2147483647 w 317"/>
                <a:gd name="T5" fmla="*/ 2147483647 h 463"/>
                <a:gd name="T6" fmla="*/ 2147483647 w 317"/>
                <a:gd name="T7" fmla="*/ 2147483647 h 463"/>
                <a:gd name="T8" fmla="*/ 2147483647 w 317"/>
                <a:gd name="T9" fmla="*/ 2147483647 h 463"/>
                <a:gd name="T10" fmla="*/ 2147483647 w 317"/>
                <a:gd name="T11" fmla="*/ 2147483647 h 463"/>
                <a:gd name="T12" fmla="*/ 2147483647 w 317"/>
                <a:gd name="T13" fmla="*/ 2147483647 h 463"/>
                <a:gd name="T14" fmla="*/ 2147483647 w 317"/>
                <a:gd name="T15" fmla="*/ 2147483647 h 463"/>
                <a:gd name="T16" fmla="*/ 2147483647 w 317"/>
                <a:gd name="T17" fmla="*/ 2147483647 h 463"/>
                <a:gd name="T18" fmla="*/ 2147483647 w 317"/>
                <a:gd name="T19" fmla="*/ 2147483647 h 463"/>
                <a:gd name="T20" fmla="*/ 2147483647 w 317"/>
                <a:gd name="T21" fmla="*/ 2147483647 h 463"/>
                <a:gd name="T22" fmla="*/ 2147483647 w 317"/>
                <a:gd name="T23" fmla="*/ 2147483647 h 463"/>
                <a:gd name="T24" fmla="*/ 2147483647 w 317"/>
                <a:gd name="T25" fmla="*/ 2147483647 h 463"/>
                <a:gd name="T26" fmla="*/ 2147483647 w 317"/>
                <a:gd name="T27" fmla="*/ 2147483647 h 463"/>
                <a:gd name="T28" fmla="*/ 2147483647 w 317"/>
                <a:gd name="T29" fmla="*/ 2147483647 h 463"/>
                <a:gd name="T30" fmla="*/ 2147483647 w 317"/>
                <a:gd name="T31" fmla="*/ 2147483647 h 463"/>
                <a:gd name="T32" fmla="*/ 2147483647 w 317"/>
                <a:gd name="T33" fmla="*/ 2147483647 h 463"/>
                <a:gd name="T34" fmla="*/ 2147483647 w 317"/>
                <a:gd name="T35" fmla="*/ 2147483647 h 463"/>
                <a:gd name="T36" fmla="*/ 2147483647 w 317"/>
                <a:gd name="T37" fmla="*/ 2147483647 h 463"/>
                <a:gd name="T38" fmla="*/ 2147483647 w 317"/>
                <a:gd name="T39" fmla="*/ 2147483647 h 463"/>
                <a:gd name="T40" fmla="*/ 2147483647 w 317"/>
                <a:gd name="T41" fmla="*/ 496836149 h 463"/>
                <a:gd name="T42" fmla="*/ 2147483647 w 317"/>
                <a:gd name="T43" fmla="*/ 0 h 463"/>
                <a:gd name="T44" fmla="*/ 2147483647 w 317"/>
                <a:gd name="T45" fmla="*/ 496836149 h 463"/>
                <a:gd name="T46" fmla="*/ 2147483647 w 317"/>
                <a:gd name="T47" fmla="*/ 2147483647 h 463"/>
                <a:gd name="T48" fmla="*/ 2147483647 w 317"/>
                <a:gd name="T49" fmla="*/ 2147483647 h 463"/>
                <a:gd name="T50" fmla="*/ 2147483647 w 317"/>
                <a:gd name="T51" fmla="*/ 2147483647 h 463"/>
                <a:gd name="T52" fmla="*/ 2147483647 w 317"/>
                <a:gd name="T53" fmla="*/ 2147483647 h 463"/>
                <a:gd name="T54" fmla="*/ 2147483647 w 317"/>
                <a:gd name="T55" fmla="*/ 2147483647 h 463"/>
                <a:gd name="T56" fmla="*/ 2147483647 w 317"/>
                <a:gd name="T57" fmla="*/ 2147483647 h 463"/>
                <a:gd name="T58" fmla="*/ 2147483647 w 317"/>
                <a:gd name="T59" fmla="*/ 2147483647 h 463"/>
                <a:gd name="T60" fmla="*/ 2147483647 w 317"/>
                <a:gd name="T61" fmla="*/ 2147483647 h 463"/>
                <a:gd name="T62" fmla="*/ 2147483647 w 317"/>
                <a:gd name="T63" fmla="*/ 2147483647 h 463"/>
                <a:gd name="T64" fmla="*/ 2147483647 w 317"/>
                <a:gd name="T65" fmla="*/ 2147483647 h 463"/>
                <a:gd name="T66" fmla="*/ 504681878 w 317"/>
                <a:gd name="T67" fmla="*/ 2147483647 h 463"/>
                <a:gd name="T68" fmla="*/ 0 w 317"/>
                <a:gd name="T69" fmla="*/ 2147483647 h 463"/>
                <a:gd name="T70" fmla="*/ 2019362923 w 317"/>
                <a:gd name="T71" fmla="*/ 2147483647 h 463"/>
                <a:gd name="T72" fmla="*/ 2147483647 w 317"/>
                <a:gd name="T73" fmla="*/ 2147483647 h 463"/>
                <a:gd name="T74" fmla="*/ 2147483647 w 317"/>
                <a:gd name="T75" fmla="*/ 2147483647 h 463"/>
                <a:gd name="T76" fmla="*/ 2147483647 w 317"/>
                <a:gd name="T77" fmla="*/ 2147483647 h 463"/>
                <a:gd name="T78" fmla="*/ 2147483647 w 317"/>
                <a:gd name="T79" fmla="*/ 2147483647 h 463"/>
                <a:gd name="T80" fmla="*/ 2147483647 w 317"/>
                <a:gd name="T81" fmla="*/ 2147483647 h 463"/>
                <a:gd name="T82" fmla="*/ 2147483647 w 317"/>
                <a:gd name="T83" fmla="*/ 2147483647 h 463"/>
                <a:gd name="T84" fmla="*/ 2147483647 w 317"/>
                <a:gd name="T85" fmla="*/ 2147483647 h 463"/>
                <a:gd name="T86" fmla="*/ 2147483647 w 317"/>
                <a:gd name="T87" fmla="*/ 2147483647 h 463"/>
                <a:gd name="T88" fmla="*/ 2147483647 w 317"/>
                <a:gd name="T89" fmla="*/ 2147483647 h 463"/>
                <a:gd name="T90" fmla="*/ 2147483647 w 317"/>
                <a:gd name="T91" fmla="*/ 2147483647 h 4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7" h="463">
                  <a:moveTo>
                    <a:pt x="143" y="457"/>
                  </a:moveTo>
                  <a:lnTo>
                    <a:pt x="151" y="454"/>
                  </a:lnTo>
                  <a:lnTo>
                    <a:pt x="160" y="450"/>
                  </a:lnTo>
                  <a:lnTo>
                    <a:pt x="168" y="446"/>
                  </a:lnTo>
                  <a:lnTo>
                    <a:pt x="178" y="440"/>
                  </a:lnTo>
                  <a:lnTo>
                    <a:pt x="186" y="434"/>
                  </a:lnTo>
                  <a:lnTo>
                    <a:pt x="195" y="428"/>
                  </a:lnTo>
                  <a:lnTo>
                    <a:pt x="203" y="421"/>
                  </a:lnTo>
                  <a:lnTo>
                    <a:pt x="211" y="413"/>
                  </a:lnTo>
                  <a:lnTo>
                    <a:pt x="219" y="405"/>
                  </a:lnTo>
                  <a:lnTo>
                    <a:pt x="226" y="397"/>
                  </a:lnTo>
                  <a:lnTo>
                    <a:pt x="234" y="388"/>
                  </a:lnTo>
                  <a:lnTo>
                    <a:pt x="241" y="379"/>
                  </a:lnTo>
                  <a:lnTo>
                    <a:pt x="248" y="370"/>
                  </a:lnTo>
                  <a:lnTo>
                    <a:pt x="255" y="359"/>
                  </a:lnTo>
                  <a:lnTo>
                    <a:pt x="262" y="349"/>
                  </a:lnTo>
                  <a:lnTo>
                    <a:pt x="269" y="337"/>
                  </a:lnTo>
                  <a:lnTo>
                    <a:pt x="280" y="314"/>
                  </a:lnTo>
                  <a:lnTo>
                    <a:pt x="291" y="291"/>
                  </a:lnTo>
                  <a:lnTo>
                    <a:pt x="300" y="267"/>
                  </a:lnTo>
                  <a:lnTo>
                    <a:pt x="307" y="242"/>
                  </a:lnTo>
                  <a:lnTo>
                    <a:pt x="313" y="217"/>
                  </a:lnTo>
                  <a:lnTo>
                    <a:pt x="316" y="191"/>
                  </a:lnTo>
                  <a:lnTo>
                    <a:pt x="317" y="166"/>
                  </a:lnTo>
                  <a:lnTo>
                    <a:pt x="317" y="141"/>
                  </a:lnTo>
                  <a:lnTo>
                    <a:pt x="315" y="118"/>
                  </a:lnTo>
                  <a:lnTo>
                    <a:pt x="311" y="97"/>
                  </a:lnTo>
                  <a:lnTo>
                    <a:pt x="306" y="77"/>
                  </a:lnTo>
                  <a:lnTo>
                    <a:pt x="299" y="60"/>
                  </a:lnTo>
                  <a:lnTo>
                    <a:pt x="294" y="52"/>
                  </a:lnTo>
                  <a:lnTo>
                    <a:pt x="291" y="45"/>
                  </a:lnTo>
                  <a:lnTo>
                    <a:pt x="285" y="38"/>
                  </a:lnTo>
                  <a:lnTo>
                    <a:pt x="280" y="32"/>
                  </a:lnTo>
                  <a:lnTo>
                    <a:pt x="274" y="27"/>
                  </a:lnTo>
                  <a:lnTo>
                    <a:pt x="269" y="22"/>
                  </a:lnTo>
                  <a:lnTo>
                    <a:pt x="263" y="17"/>
                  </a:lnTo>
                  <a:lnTo>
                    <a:pt x="257" y="13"/>
                  </a:lnTo>
                  <a:lnTo>
                    <a:pt x="251" y="9"/>
                  </a:lnTo>
                  <a:lnTo>
                    <a:pt x="245" y="7"/>
                  </a:lnTo>
                  <a:lnTo>
                    <a:pt x="238" y="5"/>
                  </a:lnTo>
                  <a:lnTo>
                    <a:pt x="232" y="2"/>
                  </a:lnTo>
                  <a:lnTo>
                    <a:pt x="225" y="1"/>
                  </a:lnTo>
                  <a:lnTo>
                    <a:pt x="218" y="0"/>
                  </a:lnTo>
                  <a:lnTo>
                    <a:pt x="210" y="0"/>
                  </a:lnTo>
                  <a:lnTo>
                    <a:pt x="203" y="0"/>
                  </a:lnTo>
                  <a:lnTo>
                    <a:pt x="196" y="1"/>
                  </a:lnTo>
                  <a:lnTo>
                    <a:pt x="188" y="2"/>
                  </a:lnTo>
                  <a:lnTo>
                    <a:pt x="181" y="5"/>
                  </a:lnTo>
                  <a:lnTo>
                    <a:pt x="173" y="7"/>
                  </a:lnTo>
                  <a:lnTo>
                    <a:pt x="166" y="10"/>
                  </a:lnTo>
                  <a:lnTo>
                    <a:pt x="158" y="14"/>
                  </a:lnTo>
                  <a:lnTo>
                    <a:pt x="151" y="17"/>
                  </a:lnTo>
                  <a:lnTo>
                    <a:pt x="143" y="22"/>
                  </a:lnTo>
                  <a:lnTo>
                    <a:pt x="128" y="32"/>
                  </a:lnTo>
                  <a:lnTo>
                    <a:pt x="114" y="44"/>
                  </a:lnTo>
                  <a:lnTo>
                    <a:pt x="101" y="57"/>
                  </a:lnTo>
                  <a:lnTo>
                    <a:pt x="88" y="70"/>
                  </a:lnTo>
                  <a:lnTo>
                    <a:pt x="75" y="85"/>
                  </a:lnTo>
                  <a:lnTo>
                    <a:pt x="64" y="103"/>
                  </a:lnTo>
                  <a:lnTo>
                    <a:pt x="53" y="120"/>
                  </a:lnTo>
                  <a:lnTo>
                    <a:pt x="44" y="137"/>
                  </a:lnTo>
                  <a:lnTo>
                    <a:pt x="35" y="156"/>
                  </a:lnTo>
                  <a:lnTo>
                    <a:pt x="27" y="174"/>
                  </a:lnTo>
                  <a:lnTo>
                    <a:pt x="20" y="193"/>
                  </a:lnTo>
                  <a:lnTo>
                    <a:pt x="14" y="213"/>
                  </a:lnTo>
                  <a:lnTo>
                    <a:pt x="8" y="234"/>
                  </a:lnTo>
                  <a:lnTo>
                    <a:pt x="5" y="254"/>
                  </a:lnTo>
                  <a:lnTo>
                    <a:pt x="1" y="274"/>
                  </a:lnTo>
                  <a:lnTo>
                    <a:pt x="0" y="295"/>
                  </a:lnTo>
                  <a:lnTo>
                    <a:pt x="0" y="315"/>
                  </a:lnTo>
                  <a:lnTo>
                    <a:pt x="1" y="335"/>
                  </a:lnTo>
                  <a:lnTo>
                    <a:pt x="4" y="353"/>
                  </a:lnTo>
                  <a:lnTo>
                    <a:pt x="7" y="371"/>
                  </a:lnTo>
                  <a:lnTo>
                    <a:pt x="13" y="387"/>
                  </a:lnTo>
                  <a:lnTo>
                    <a:pt x="20" y="402"/>
                  </a:lnTo>
                  <a:lnTo>
                    <a:pt x="27" y="416"/>
                  </a:lnTo>
                  <a:lnTo>
                    <a:pt x="35" y="427"/>
                  </a:lnTo>
                  <a:lnTo>
                    <a:pt x="39" y="433"/>
                  </a:lnTo>
                  <a:lnTo>
                    <a:pt x="45" y="439"/>
                  </a:lnTo>
                  <a:lnTo>
                    <a:pt x="50" y="443"/>
                  </a:lnTo>
                  <a:lnTo>
                    <a:pt x="56" y="447"/>
                  </a:lnTo>
                  <a:lnTo>
                    <a:pt x="61" y="451"/>
                  </a:lnTo>
                  <a:lnTo>
                    <a:pt x="68" y="454"/>
                  </a:lnTo>
                  <a:lnTo>
                    <a:pt x="74" y="457"/>
                  </a:lnTo>
                  <a:lnTo>
                    <a:pt x="81" y="459"/>
                  </a:lnTo>
                  <a:lnTo>
                    <a:pt x="88" y="462"/>
                  </a:lnTo>
                  <a:lnTo>
                    <a:pt x="95" y="463"/>
                  </a:lnTo>
                  <a:lnTo>
                    <a:pt x="103" y="463"/>
                  </a:lnTo>
                  <a:lnTo>
                    <a:pt x="111" y="463"/>
                  </a:lnTo>
                  <a:lnTo>
                    <a:pt x="118" y="463"/>
                  </a:lnTo>
                  <a:lnTo>
                    <a:pt x="126" y="462"/>
                  </a:lnTo>
                  <a:lnTo>
                    <a:pt x="135" y="459"/>
                  </a:lnTo>
                  <a:lnTo>
                    <a:pt x="143" y="4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6" name="Freeform 24"/>
            <p:cNvSpPr>
              <a:spLocks/>
            </p:cNvSpPr>
            <p:nvPr/>
          </p:nvSpPr>
          <p:spPr bwMode="auto">
            <a:xfrm>
              <a:off x="5757863" y="1752600"/>
              <a:ext cx="180975" cy="263525"/>
            </a:xfrm>
            <a:custGeom>
              <a:avLst/>
              <a:gdLst>
                <a:gd name="T0" fmla="*/ 2147483647 w 228"/>
                <a:gd name="T1" fmla="*/ 2147483647 h 333"/>
                <a:gd name="T2" fmla="*/ 2147483647 w 228"/>
                <a:gd name="T3" fmla="*/ 2147483647 h 333"/>
                <a:gd name="T4" fmla="*/ 2147483647 w 228"/>
                <a:gd name="T5" fmla="*/ 2147483647 h 333"/>
                <a:gd name="T6" fmla="*/ 2147483647 w 228"/>
                <a:gd name="T7" fmla="*/ 2147483647 h 333"/>
                <a:gd name="T8" fmla="*/ 2147483647 w 228"/>
                <a:gd name="T9" fmla="*/ 2147483647 h 333"/>
                <a:gd name="T10" fmla="*/ 2147483647 w 228"/>
                <a:gd name="T11" fmla="*/ 2147483647 h 333"/>
                <a:gd name="T12" fmla="*/ 2147483647 w 228"/>
                <a:gd name="T13" fmla="*/ 2147483647 h 333"/>
                <a:gd name="T14" fmla="*/ 2147483647 w 228"/>
                <a:gd name="T15" fmla="*/ 2147483647 h 333"/>
                <a:gd name="T16" fmla="*/ 2147483647 w 228"/>
                <a:gd name="T17" fmla="*/ 2147483647 h 333"/>
                <a:gd name="T18" fmla="*/ 2147483647 w 228"/>
                <a:gd name="T19" fmla="*/ 2147483647 h 333"/>
                <a:gd name="T20" fmla="*/ 2147483647 w 228"/>
                <a:gd name="T21" fmla="*/ 2147483647 h 333"/>
                <a:gd name="T22" fmla="*/ 2147483647 w 228"/>
                <a:gd name="T23" fmla="*/ 2147483647 h 333"/>
                <a:gd name="T24" fmla="*/ 2147483647 w 228"/>
                <a:gd name="T25" fmla="*/ 2147483647 h 333"/>
                <a:gd name="T26" fmla="*/ 2147483647 w 228"/>
                <a:gd name="T27" fmla="*/ 2147483647 h 333"/>
                <a:gd name="T28" fmla="*/ 2147483647 w 228"/>
                <a:gd name="T29" fmla="*/ 2147483647 h 333"/>
                <a:gd name="T30" fmla="*/ 2147483647 w 228"/>
                <a:gd name="T31" fmla="*/ 2147483647 h 333"/>
                <a:gd name="T32" fmla="*/ 2147483647 w 228"/>
                <a:gd name="T33" fmla="*/ 2147483647 h 333"/>
                <a:gd name="T34" fmla="*/ 2147483647 w 228"/>
                <a:gd name="T35" fmla="*/ 2147483647 h 333"/>
                <a:gd name="T36" fmla="*/ 2147483647 w 228"/>
                <a:gd name="T37" fmla="*/ 2147483647 h 333"/>
                <a:gd name="T38" fmla="*/ 2147483647 w 228"/>
                <a:gd name="T39" fmla="*/ 2147483647 h 333"/>
                <a:gd name="T40" fmla="*/ 2147483647 w 228"/>
                <a:gd name="T41" fmla="*/ 2147483647 h 333"/>
                <a:gd name="T42" fmla="*/ 2147483647 w 228"/>
                <a:gd name="T43" fmla="*/ 2147483647 h 333"/>
                <a:gd name="T44" fmla="*/ 2147483647 w 228"/>
                <a:gd name="T45" fmla="*/ 2147483647 h 333"/>
                <a:gd name="T46" fmla="*/ 2147483647 w 228"/>
                <a:gd name="T47" fmla="*/ 2147483647 h 333"/>
                <a:gd name="T48" fmla="*/ 2147483647 w 228"/>
                <a:gd name="T49" fmla="*/ 2147483647 h 333"/>
                <a:gd name="T50" fmla="*/ 2147483647 w 228"/>
                <a:gd name="T51" fmla="*/ 2147483647 h 333"/>
                <a:gd name="T52" fmla="*/ 2147483647 w 228"/>
                <a:gd name="T53" fmla="*/ 1486743158 h 333"/>
                <a:gd name="T54" fmla="*/ 2147483647 w 228"/>
                <a:gd name="T55" fmla="*/ 0 h 333"/>
                <a:gd name="T56" fmla="*/ 2147483647 w 228"/>
                <a:gd name="T57" fmla="*/ 0 h 333"/>
                <a:gd name="T58" fmla="*/ 2147483647 w 228"/>
                <a:gd name="T59" fmla="*/ 495372396 h 333"/>
                <a:gd name="T60" fmla="*/ 2147483647 w 228"/>
                <a:gd name="T61" fmla="*/ 1982115554 h 333"/>
                <a:gd name="T62" fmla="*/ 2147483647 w 228"/>
                <a:gd name="T63" fmla="*/ 2147483647 h 333"/>
                <a:gd name="T64" fmla="*/ 2147483647 w 228"/>
                <a:gd name="T65" fmla="*/ 2147483647 h 333"/>
                <a:gd name="T66" fmla="*/ 2147483647 w 228"/>
                <a:gd name="T67" fmla="*/ 2147483647 h 333"/>
                <a:gd name="T68" fmla="*/ 2147483647 w 228"/>
                <a:gd name="T69" fmla="*/ 2147483647 h 333"/>
                <a:gd name="T70" fmla="*/ 2147483647 w 228"/>
                <a:gd name="T71" fmla="*/ 2147483647 h 333"/>
                <a:gd name="T72" fmla="*/ 2147483647 w 228"/>
                <a:gd name="T73" fmla="*/ 2147483647 h 333"/>
                <a:gd name="T74" fmla="*/ 2147483647 w 228"/>
                <a:gd name="T75" fmla="*/ 2147483647 h 333"/>
                <a:gd name="T76" fmla="*/ 2147483647 w 228"/>
                <a:gd name="T77" fmla="*/ 2147483647 h 333"/>
                <a:gd name="T78" fmla="*/ 1000502031 w 228"/>
                <a:gd name="T79" fmla="*/ 2147483647 h 333"/>
                <a:gd name="T80" fmla="*/ 0 w 228"/>
                <a:gd name="T81" fmla="*/ 2147483647 h 333"/>
                <a:gd name="T82" fmla="*/ 500251413 w 228"/>
                <a:gd name="T83" fmla="*/ 2147483647 h 333"/>
                <a:gd name="T84" fmla="*/ 2147483647 w 228"/>
                <a:gd name="T85" fmla="*/ 2147483647 h 333"/>
                <a:gd name="T86" fmla="*/ 2147483647 w 228"/>
                <a:gd name="T87" fmla="*/ 2147483647 h 333"/>
                <a:gd name="T88" fmla="*/ 2147483647 w 228"/>
                <a:gd name="T89" fmla="*/ 2147483647 h 333"/>
                <a:gd name="T90" fmla="*/ 2147483647 w 228"/>
                <a:gd name="T91" fmla="*/ 2147483647 h 333"/>
                <a:gd name="T92" fmla="*/ 2147483647 w 228"/>
                <a:gd name="T93" fmla="*/ 2147483647 h 333"/>
                <a:gd name="T94" fmla="*/ 2147483647 w 228"/>
                <a:gd name="T95" fmla="*/ 2147483647 h 333"/>
                <a:gd name="T96" fmla="*/ 2147483647 w 228"/>
                <a:gd name="T97" fmla="*/ 2147483647 h 333"/>
                <a:gd name="T98" fmla="*/ 2147483647 w 228"/>
                <a:gd name="T99" fmla="*/ 2147483647 h 333"/>
                <a:gd name="T100" fmla="*/ 2147483647 w 228"/>
                <a:gd name="T101" fmla="*/ 2147483647 h 333"/>
                <a:gd name="T102" fmla="*/ 2147483647 w 228"/>
                <a:gd name="T103" fmla="*/ 2147483647 h 333"/>
                <a:gd name="T104" fmla="*/ 2147483647 w 228"/>
                <a:gd name="T105" fmla="*/ 2147483647 h 3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8" h="333">
                  <a:moveTo>
                    <a:pt x="106" y="328"/>
                  </a:moveTo>
                  <a:lnTo>
                    <a:pt x="119" y="323"/>
                  </a:lnTo>
                  <a:lnTo>
                    <a:pt x="130" y="314"/>
                  </a:lnTo>
                  <a:lnTo>
                    <a:pt x="143" y="305"/>
                  </a:lnTo>
                  <a:lnTo>
                    <a:pt x="153" y="295"/>
                  </a:lnTo>
                  <a:lnTo>
                    <a:pt x="165" y="283"/>
                  </a:lnTo>
                  <a:lnTo>
                    <a:pt x="175" y="271"/>
                  </a:lnTo>
                  <a:lnTo>
                    <a:pt x="184" y="257"/>
                  </a:lnTo>
                  <a:lnTo>
                    <a:pt x="194" y="242"/>
                  </a:lnTo>
                  <a:lnTo>
                    <a:pt x="202" y="226"/>
                  </a:lnTo>
                  <a:lnTo>
                    <a:pt x="209" y="210"/>
                  </a:lnTo>
                  <a:lnTo>
                    <a:pt x="216" y="192"/>
                  </a:lnTo>
                  <a:lnTo>
                    <a:pt x="220" y="175"/>
                  </a:lnTo>
                  <a:lnTo>
                    <a:pt x="225" y="157"/>
                  </a:lnTo>
                  <a:lnTo>
                    <a:pt x="227" y="140"/>
                  </a:lnTo>
                  <a:lnTo>
                    <a:pt x="228" y="121"/>
                  </a:lnTo>
                  <a:lnTo>
                    <a:pt x="228" y="104"/>
                  </a:lnTo>
                  <a:lnTo>
                    <a:pt x="227" y="88"/>
                  </a:lnTo>
                  <a:lnTo>
                    <a:pt x="225" y="73"/>
                  </a:lnTo>
                  <a:lnTo>
                    <a:pt x="221" y="59"/>
                  </a:lnTo>
                  <a:lnTo>
                    <a:pt x="217" y="46"/>
                  </a:lnTo>
                  <a:lnTo>
                    <a:pt x="211" y="35"/>
                  </a:lnTo>
                  <a:lnTo>
                    <a:pt x="204" y="26"/>
                  </a:lnTo>
                  <a:lnTo>
                    <a:pt x="196" y="18"/>
                  </a:lnTo>
                  <a:lnTo>
                    <a:pt x="188" y="11"/>
                  </a:lnTo>
                  <a:lnTo>
                    <a:pt x="180" y="6"/>
                  </a:lnTo>
                  <a:lnTo>
                    <a:pt x="171" y="3"/>
                  </a:lnTo>
                  <a:lnTo>
                    <a:pt x="160" y="0"/>
                  </a:lnTo>
                  <a:lnTo>
                    <a:pt x="150" y="0"/>
                  </a:lnTo>
                  <a:lnTo>
                    <a:pt x="140" y="1"/>
                  </a:lnTo>
                  <a:lnTo>
                    <a:pt x="128" y="4"/>
                  </a:lnTo>
                  <a:lnTo>
                    <a:pt x="118" y="8"/>
                  </a:lnTo>
                  <a:lnTo>
                    <a:pt x="106" y="14"/>
                  </a:lnTo>
                  <a:lnTo>
                    <a:pt x="85" y="29"/>
                  </a:lnTo>
                  <a:lnTo>
                    <a:pt x="66" y="49"/>
                  </a:lnTo>
                  <a:lnTo>
                    <a:pt x="47" y="72"/>
                  </a:lnTo>
                  <a:lnTo>
                    <a:pt x="32" y="97"/>
                  </a:lnTo>
                  <a:lnTo>
                    <a:pt x="20" y="126"/>
                  </a:lnTo>
                  <a:lnTo>
                    <a:pt x="9" y="155"/>
                  </a:lnTo>
                  <a:lnTo>
                    <a:pt x="2" y="186"/>
                  </a:lnTo>
                  <a:lnTo>
                    <a:pt x="0" y="215"/>
                  </a:lnTo>
                  <a:lnTo>
                    <a:pt x="1" y="245"/>
                  </a:lnTo>
                  <a:lnTo>
                    <a:pt x="7" y="271"/>
                  </a:lnTo>
                  <a:lnTo>
                    <a:pt x="15" y="293"/>
                  </a:lnTo>
                  <a:lnTo>
                    <a:pt x="28" y="311"/>
                  </a:lnTo>
                  <a:lnTo>
                    <a:pt x="35" y="318"/>
                  </a:lnTo>
                  <a:lnTo>
                    <a:pt x="43" y="324"/>
                  </a:lnTo>
                  <a:lnTo>
                    <a:pt x="52" y="328"/>
                  </a:lnTo>
                  <a:lnTo>
                    <a:pt x="62" y="332"/>
                  </a:lnTo>
                  <a:lnTo>
                    <a:pt x="72" y="333"/>
                  </a:lnTo>
                  <a:lnTo>
                    <a:pt x="83" y="333"/>
                  </a:lnTo>
                  <a:lnTo>
                    <a:pt x="95" y="332"/>
                  </a:lnTo>
                  <a:lnTo>
                    <a:pt x="106" y="32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7" name="Freeform 25"/>
            <p:cNvSpPr>
              <a:spLocks/>
            </p:cNvSpPr>
            <p:nvPr/>
          </p:nvSpPr>
          <p:spPr bwMode="auto">
            <a:xfrm>
              <a:off x="5788025" y="1801813"/>
              <a:ext cx="111125" cy="163512"/>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2147483647 h 205"/>
                <a:gd name="T28" fmla="*/ 2147483647 w 141"/>
                <a:gd name="T29" fmla="*/ 1522418756 h 205"/>
                <a:gd name="T30" fmla="*/ 2147483647 w 141"/>
                <a:gd name="T31" fmla="*/ 0 h 205"/>
                <a:gd name="T32" fmla="*/ 2147483647 w 141"/>
                <a:gd name="T33" fmla="*/ 0 h 205"/>
                <a:gd name="T34" fmla="*/ 2147483647 w 141"/>
                <a:gd name="T35" fmla="*/ 0 h 205"/>
                <a:gd name="T36" fmla="*/ 2147483647 w 141"/>
                <a:gd name="T37" fmla="*/ 1014733936 h 205"/>
                <a:gd name="T38" fmla="*/ 2147483647 w 141"/>
                <a:gd name="T39" fmla="*/ 2029467873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489453609 w 141"/>
                <a:gd name="T55" fmla="*/ 2147483647 h 205"/>
                <a:gd name="T56" fmla="*/ 0 w 141"/>
                <a:gd name="T57" fmla="*/ 2147483647 h 205"/>
                <a:gd name="T58" fmla="*/ 489453609 w 141"/>
                <a:gd name="T59" fmla="*/ 2147483647 h 205"/>
                <a:gd name="T60" fmla="*/ 2147483647 w 141"/>
                <a:gd name="T61" fmla="*/ 2147483647 h 205"/>
                <a:gd name="T62" fmla="*/ 2147483647 w 141"/>
                <a:gd name="T63" fmla="*/ 2147483647 h 205"/>
                <a:gd name="T64" fmla="*/ 2147483647 w 141"/>
                <a:gd name="T65" fmla="*/ 2147483647 h 205"/>
                <a:gd name="T66" fmla="*/ 2147483647 w 141"/>
                <a:gd name="T67" fmla="*/ 2147483647 h 205"/>
                <a:gd name="T68" fmla="*/ 2147483647 w 141"/>
                <a:gd name="T69" fmla="*/ 2147483647 h 205"/>
                <a:gd name="T70" fmla="*/ 2147483647 w 141"/>
                <a:gd name="T71" fmla="*/ 2147483647 h 205"/>
                <a:gd name="T72" fmla="*/ 2147483647 w 141"/>
                <a:gd name="T73" fmla="*/ 2147483647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1" h="205">
                  <a:moveTo>
                    <a:pt x="67" y="201"/>
                  </a:moveTo>
                  <a:lnTo>
                    <a:pt x="82" y="193"/>
                  </a:lnTo>
                  <a:lnTo>
                    <a:pt x="96" y="180"/>
                  </a:lnTo>
                  <a:lnTo>
                    <a:pt x="109" y="165"/>
                  </a:lnTo>
                  <a:lnTo>
                    <a:pt x="120" y="148"/>
                  </a:lnTo>
                  <a:lnTo>
                    <a:pt x="128" y="129"/>
                  </a:lnTo>
                  <a:lnTo>
                    <a:pt x="135" y="109"/>
                  </a:lnTo>
                  <a:lnTo>
                    <a:pt x="140" y="87"/>
                  </a:lnTo>
                  <a:lnTo>
                    <a:pt x="141" y="66"/>
                  </a:lnTo>
                  <a:lnTo>
                    <a:pt x="139" y="46"/>
                  </a:lnTo>
                  <a:lnTo>
                    <a:pt x="134" y="30"/>
                  </a:lnTo>
                  <a:lnTo>
                    <a:pt x="126" y="18"/>
                  </a:lnTo>
                  <a:lnTo>
                    <a:pt x="117" y="8"/>
                  </a:lnTo>
                  <a:lnTo>
                    <a:pt x="112" y="5"/>
                  </a:lnTo>
                  <a:lnTo>
                    <a:pt x="106" y="3"/>
                  </a:lnTo>
                  <a:lnTo>
                    <a:pt x="101" y="0"/>
                  </a:lnTo>
                  <a:lnTo>
                    <a:pt x="94" y="0"/>
                  </a:lnTo>
                  <a:lnTo>
                    <a:pt x="88" y="0"/>
                  </a:lnTo>
                  <a:lnTo>
                    <a:pt x="81" y="2"/>
                  </a:lnTo>
                  <a:lnTo>
                    <a:pt x="74" y="4"/>
                  </a:lnTo>
                  <a:lnTo>
                    <a:pt x="67" y="7"/>
                  </a:lnTo>
                  <a:lnTo>
                    <a:pt x="53" y="17"/>
                  </a:lnTo>
                  <a:lnTo>
                    <a:pt x="42" y="29"/>
                  </a:lnTo>
                  <a:lnTo>
                    <a:pt x="30" y="43"/>
                  </a:lnTo>
                  <a:lnTo>
                    <a:pt x="20" y="59"/>
                  </a:lnTo>
                  <a:lnTo>
                    <a:pt x="12" y="78"/>
                  </a:lnTo>
                  <a:lnTo>
                    <a:pt x="6" y="96"/>
                  </a:lnTo>
                  <a:lnTo>
                    <a:pt x="1" y="114"/>
                  </a:lnTo>
                  <a:lnTo>
                    <a:pt x="0" y="134"/>
                  </a:lnTo>
                  <a:lnTo>
                    <a:pt x="1" y="152"/>
                  </a:lnTo>
                  <a:lnTo>
                    <a:pt x="5" y="170"/>
                  </a:lnTo>
                  <a:lnTo>
                    <a:pt x="11" y="183"/>
                  </a:lnTo>
                  <a:lnTo>
                    <a:pt x="19" y="194"/>
                  </a:lnTo>
                  <a:lnTo>
                    <a:pt x="28" y="201"/>
                  </a:lnTo>
                  <a:lnTo>
                    <a:pt x="39" y="205"/>
                  </a:lnTo>
                  <a:lnTo>
                    <a:pt x="53" y="205"/>
                  </a:lnTo>
                  <a:lnTo>
                    <a:pt x="67"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19" name="TextBox 17"/>
          <p:cNvSpPr txBox="1">
            <a:spLocks noChangeArrowheads="1"/>
          </p:cNvSpPr>
          <p:nvPr/>
        </p:nvSpPr>
        <p:spPr bwMode="auto">
          <a:xfrm>
            <a:off x="5592763" y="1847850"/>
            <a:ext cx="12541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a:solidFill>
                  <a:schemeClr val="accent1"/>
                </a:solidFill>
                <a:latin typeface="Arial Black" pitchFamily="34" charset="0"/>
              </a:rPr>
              <a:t>Annuity</a:t>
            </a:r>
            <a:endParaRPr lang="en-GB">
              <a:solidFill>
                <a:schemeClr val="accent1"/>
              </a:solidFill>
              <a:latin typeface="Arial Black" pitchFamily="34" charset="0"/>
            </a:endParaRPr>
          </a:p>
        </p:txBody>
      </p:sp>
      <p:sp>
        <p:nvSpPr>
          <p:cNvPr id="43020" name="TextBox 18"/>
          <p:cNvSpPr txBox="1">
            <a:spLocks noChangeArrowheads="1"/>
          </p:cNvSpPr>
          <p:nvPr/>
        </p:nvSpPr>
        <p:spPr bwMode="auto">
          <a:xfrm>
            <a:off x="6851650" y="1558925"/>
            <a:ext cx="88423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a:solidFill>
                  <a:schemeClr val="accent1"/>
                </a:solidFill>
                <a:latin typeface="Arial Black" pitchFamily="34" charset="0"/>
              </a:rPr>
              <a:t>Cash</a:t>
            </a:r>
            <a:endParaRPr lang="en-GB">
              <a:solidFill>
                <a:schemeClr val="accent1"/>
              </a:solidFill>
              <a:latin typeface="Arial Black" pitchFamily="34" charset="0"/>
            </a:endParaRPr>
          </a:p>
        </p:txBody>
      </p:sp>
      <p:sp>
        <p:nvSpPr>
          <p:cNvPr id="43021" name="TextBox 19"/>
          <p:cNvSpPr txBox="1">
            <a:spLocks noChangeArrowheads="1"/>
          </p:cNvSpPr>
          <p:nvPr/>
        </p:nvSpPr>
        <p:spPr bwMode="auto">
          <a:xfrm>
            <a:off x="7740650" y="1268413"/>
            <a:ext cx="18049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MS PGothic" pitchFamily="34" charset="-128"/>
              </a:defRPr>
            </a:lvl9pPr>
          </a:lstStyle>
          <a:p>
            <a:pPr eaLnBrk="1" hangingPunct="1"/>
            <a:r>
              <a:rPr lang="en-US">
                <a:solidFill>
                  <a:schemeClr val="accent1"/>
                </a:solidFill>
                <a:latin typeface="Arial Black" pitchFamily="34" charset="0"/>
              </a:rPr>
              <a:t>ARF / AMRF</a:t>
            </a:r>
            <a:endParaRPr lang="en-GB">
              <a:solidFill>
                <a:schemeClr val="accent1"/>
              </a:solidFill>
              <a:latin typeface="Arial Black" pitchFamily="34" charset="0"/>
            </a:endParaRPr>
          </a:p>
        </p:txBody>
      </p:sp>
    </p:spTree>
    <p:extLst>
      <p:ext uri="{BB962C8B-B14F-4D97-AF65-F5344CB8AC3E}">
        <p14:creationId xmlns:p14="http://schemas.microsoft.com/office/powerpoint/2010/main" val="14299759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a:xfrm>
            <a:off x="8691566" y="6483356"/>
            <a:ext cx="447675" cy="168275"/>
          </a:xfrm>
          <a:prstGeom prst="rect">
            <a:avLst/>
          </a:prstGeom>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F724E818-C3E2-4871-A850-7A0397901FB1}" type="slidenum">
              <a:rPr lang="en-GB" altLang="en-US" sz="1100" smtClean="0">
                <a:solidFill>
                  <a:schemeClr val="accent1"/>
                </a:solidFill>
              </a:rPr>
              <a:pPr eaLnBrk="1" hangingPunct="1"/>
              <a:t>23</a:t>
            </a:fld>
            <a:endParaRPr lang="en-GB" altLang="en-US" sz="1100" smtClean="0">
              <a:solidFill>
                <a:schemeClr val="accent1"/>
              </a:solidFill>
            </a:endParaRPr>
          </a:p>
        </p:txBody>
      </p:sp>
      <p:sp>
        <p:nvSpPr>
          <p:cNvPr id="23555" name="Date Placeholder 4"/>
          <p:cNvSpPr>
            <a:spLocks noGrp="1"/>
          </p:cNvSpPr>
          <p:nvPr>
            <p:ph type="dt" sz="quarter" idx="4294967295"/>
          </p:nvPr>
        </p:nvSpPr>
        <p:spPr>
          <a:xfrm>
            <a:off x="4262440" y="6532792"/>
            <a:ext cx="1079500" cy="107722"/>
          </a:xfrm>
          <a:prstGeom prst="rect">
            <a:avLst/>
          </a:prstGeom>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AE7F2BAB-9F63-4A3F-BB8A-F99988455672}" type="datetime4">
              <a:rPr lang="en-GB" altLang="en-US" sz="700" smtClean="0">
                <a:solidFill>
                  <a:srgbClr val="7C848A"/>
                </a:solidFill>
              </a:rPr>
              <a:pPr eaLnBrk="1" hangingPunct="1"/>
              <a:t>26 September 2016</a:t>
            </a:fld>
            <a:endParaRPr lang="en-GB" altLang="en-US" sz="700" smtClean="0">
              <a:solidFill>
                <a:srgbClr val="7C848A"/>
              </a:solidFill>
            </a:endParaRPr>
          </a:p>
        </p:txBody>
      </p:sp>
      <p:pic>
        <p:nvPicPr>
          <p:cNvPr id="23556" name="Picture 8" descr="2134731_med-clipped"/>
          <p:cNvPicPr>
            <a:picLocks noChangeAspect="1" noChangeArrowheads="1"/>
          </p:cNvPicPr>
          <p:nvPr/>
        </p:nvPicPr>
        <p:blipFill>
          <a:blip r:embed="rId2">
            <a:extLst>
              <a:ext uri="{28A0092B-C50C-407E-A947-70E740481C1C}">
                <a14:useLocalDpi xmlns:a14="http://schemas.microsoft.com/office/drawing/2010/main" val="0"/>
              </a:ext>
            </a:extLst>
          </a:blip>
          <a:srcRect b="40837"/>
          <a:stretch>
            <a:fillRect/>
          </a:stretch>
        </p:blipFill>
        <p:spPr bwMode="auto">
          <a:xfrm>
            <a:off x="1466850" y="4151313"/>
            <a:ext cx="25495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2"/>
          <p:cNvSpPr>
            <a:spLocks noGrp="1" noChangeArrowheads="1"/>
          </p:cNvSpPr>
          <p:nvPr>
            <p:ph type="title"/>
          </p:nvPr>
        </p:nvSpPr>
        <p:spPr/>
        <p:txBody>
          <a:bodyPr/>
          <a:lstStyle/>
          <a:p>
            <a:pPr eaLnBrk="1" hangingPunct="1"/>
            <a:r>
              <a:rPr lang="en-IE" altLang="en-US" sz="2800" dirty="0" smtClean="0">
                <a:solidFill>
                  <a:schemeClr val="accent1"/>
                </a:solidFill>
              </a:rPr>
              <a:t>GROWING YOUR RETIREMENT ACCOUNT</a:t>
            </a:r>
            <a:r>
              <a:rPr lang="en-IE" altLang="en-US" sz="2800" dirty="0" smtClean="0"/>
              <a:t/>
            </a:r>
            <a:br>
              <a:rPr lang="en-IE" altLang="en-US" sz="2800" dirty="0" smtClean="0"/>
            </a:br>
            <a:r>
              <a:rPr lang="en-GB" altLang="en-US" sz="2800" dirty="0" smtClean="0">
                <a:solidFill>
                  <a:schemeClr val="accent2"/>
                </a:solidFill>
              </a:rPr>
              <a:t>TWO APPROACHES TO INVESTMENT</a:t>
            </a:r>
          </a:p>
        </p:txBody>
      </p:sp>
      <p:grpSp>
        <p:nvGrpSpPr>
          <p:cNvPr id="158741" name="Group 21"/>
          <p:cNvGrpSpPr>
            <a:grpSpLocks/>
          </p:cNvGrpSpPr>
          <p:nvPr/>
        </p:nvGrpSpPr>
        <p:grpSpPr bwMode="auto">
          <a:xfrm>
            <a:off x="1492250" y="1627188"/>
            <a:ext cx="2519363" cy="2667000"/>
            <a:chOff x="301" y="1025"/>
            <a:chExt cx="1587" cy="1680"/>
          </a:xfrm>
        </p:grpSpPr>
        <p:sp>
          <p:nvSpPr>
            <p:cNvPr id="23567" name="AutoShape 10"/>
            <p:cNvSpPr>
              <a:spLocks noChangeArrowheads="1"/>
            </p:cNvSpPr>
            <p:nvPr/>
          </p:nvSpPr>
          <p:spPr bwMode="gray">
            <a:xfrm flipV="1">
              <a:off x="1478" y="2341"/>
              <a:ext cx="364" cy="364"/>
            </a:xfrm>
            <a:prstGeom prst="rtTriangle">
              <a:avLst/>
            </a:prstGeom>
            <a:solidFill>
              <a:srgbClr val="838F31"/>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endParaRPr lang="en-US" altLang="en-US"/>
            </a:p>
          </p:txBody>
        </p:sp>
        <p:sp>
          <p:nvSpPr>
            <p:cNvPr id="23568" name="Rectangle 4"/>
            <p:cNvSpPr>
              <a:spLocks noChangeArrowheads="1"/>
            </p:cNvSpPr>
            <p:nvPr/>
          </p:nvSpPr>
          <p:spPr bwMode="gray">
            <a:xfrm>
              <a:off x="301" y="1025"/>
              <a:ext cx="1587" cy="1406"/>
            </a:xfrm>
            <a:prstGeom prst="rect">
              <a:avLst/>
            </a:prstGeom>
            <a:solidFill>
              <a:srgbClr val="838F31"/>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b"/>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GB" altLang="en-US" sz="2300">
                  <a:solidFill>
                    <a:schemeClr val="bg1"/>
                  </a:solidFill>
                </a:rPr>
                <a:t>I’m not </a:t>
              </a:r>
              <a:br>
                <a:rPr lang="en-GB" altLang="en-US" sz="2300">
                  <a:solidFill>
                    <a:schemeClr val="bg1"/>
                  </a:solidFill>
                </a:rPr>
              </a:br>
              <a:r>
                <a:rPr lang="en-GB" altLang="en-US" sz="2300">
                  <a:solidFill>
                    <a:schemeClr val="bg1"/>
                  </a:solidFill>
                </a:rPr>
                <a:t>interested in making investment decisions, I just want someone to</a:t>
              </a:r>
            </a:p>
            <a:p>
              <a:pPr eaLnBrk="1" hangingPunct="1"/>
              <a:r>
                <a:rPr lang="en-GB" altLang="en-US" sz="2300" b="1">
                  <a:solidFill>
                    <a:schemeClr val="bg1"/>
                  </a:solidFill>
                </a:rPr>
                <a:t>DO IT FOR ME</a:t>
              </a:r>
            </a:p>
          </p:txBody>
        </p:sp>
      </p:grpSp>
      <p:grpSp>
        <p:nvGrpSpPr>
          <p:cNvPr id="158744" name="Group 24"/>
          <p:cNvGrpSpPr>
            <a:grpSpLocks/>
          </p:cNvGrpSpPr>
          <p:nvPr/>
        </p:nvGrpSpPr>
        <p:grpSpPr bwMode="auto">
          <a:xfrm>
            <a:off x="5792788" y="1627188"/>
            <a:ext cx="2519362" cy="2667000"/>
            <a:chOff x="4018" y="1025"/>
            <a:chExt cx="1587" cy="1680"/>
          </a:xfrm>
        </p:grpSpPr>
        <p:sp>
          <p:nvSpPr>
            <p:cNvPr id="23565" name="AutoShape 12"/>
            <p:cNvSpPr>
              <a:spLocks noChangeArrowheads="1"/>
            </p:cNvSpPr>
            <p:nvPr/>
          </p:nvSpPr>
          <p:spPr bwMode="gray">
            <a:xfrm flipV="1">
              <a:off x="5111" y="2341"/>
              <a:ext cx="364" cy="364"/>
            </a:xfrm>
            <a:prstGeom prst="rtTriangle">
              <a:avLst/>
            </a:prstGeom>
            <a:solidFill>
              <a:srgbClr val="941D78"/>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endParaRPr lang="en-US" altLang="en-US"/>
            </a:p>
          </p:txBody>
        </p:sp>
        <p:sp>
          <p:nvSpPr>
            <p:cNvPr id="23566" name="Rectangle 5"/>
            <p:cNvSpPr>
              <a:spLocks noChangeArrowheads="1"/>
            </p:cNvSpPr>
            <p:nvPr/>
          </p:nvSpPr>
          <p:spPr bwMode="gray">
            <a:xfrm>
              <a:off x="4018" y="1025"/>
              <a:ext cx="1587" cy="1406"/>
            </a:xfrm>
            <a:prstGeom prst="rect">
              <a:avLst/>
            </a:prstGeom>
            <a:solidFill>
              <a:srgbClr val="941D78"/>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b"/>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en-GB" altLang="en-US" sz="2300">
                  <a:solidFill>
                    <a:schemeClr val="bg1"/>
                  </a:solidFill>
                </a:rPr>
                <a:t>I already </a:t>
              </a:r>
              <a:br>
                <a:rPr lang="en-GB" altLang="en-US" sz="2300">
                  <a:solidFill>
                    <a:schemeClr val="bg1"/>
                  </a:solidFill>
                </a:rPr>
              </a:br>
              <a:r>
                <a:rPr lang="en-GB" altLang="en-US" sz="2300">
                  <a:solidFill>
                    <a:schemeClr val="bg1"/>
                  </a:solidFill>
                </a:rPr>
                <a:t>have experience making investment decisions and want you to</a:t>
              </a:r>
            </a:p>
            <a:p>
              <a:pPr eaLnBrk="1" hangingPunct="1"/>
              <a:r>
                <a:rPr lang="en-GB" altLang="en-US" sz="2300" b="1">
                  <a:solidFill>
                    <a:schemeClr val="bg1"/>
                  </a:solidFill>
                </a:rPr>
                <a:t>LEAVE ME TO IT</a:t>
              </a:r>
            </a:p>
          </p:txBody>
        </p:sp>
      </p:grpSp>
      <p:sp>
        <p:nvSpPr>
          <p:cNvPr id="23560" name="Line 13"/>
          <p:cNvSpPr>
            <a:spLocks noChangeShapeType="1"/>
          </p:cNvSpPr>
          <p:nvPr/>
        </p:nvSpPr>
        <p:spPr bwMode="gray">
          <a:xfrm>
            <a:off x="477838" y="6237288"/>
            <a:ext cx="4216400" cy="0"/>
          </a:xfrm>
          <a:prstGeom prst="line">
            <a:avLst/>
          </a:prstGeom>
          <a:noFill/>
          <a:ln w="38100">
            <a:solidFill>
              <a:srgbClr val="838F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pic>
        <p:nvPicPr>
          <p:cNvPr id="23561" name="Picture 9" descr="6225886_xxl-clipped"/>
          <p:cNvPicPr>
            <a:picLocks noChangeAspect="1" noChangeArrowheads="1"/>
          </p:cNvPicPr>
          <p:nvPr/>
        </p:nvPicPr>
        <p:blipFill>
          <a:blip r:embed="rId3">
            <a:extLst>
              <a:ext uri="{28A0092B-C50C-407E-A947-70E740481C1C}">
                <a14:useLocalDpi xmlns:a14="http://schemas.microsoft.com/office/drawing/2010/main" val="0"/>
              </a:ext>
            </a:extLst>
          </a:blip>
          <a:srcRect b="54543"/>
          <a:stretch>
            <a:fillRect/>
          </a:stretch>
        </p:blipFill>
        <p:spPr bwMode="auto">
          <a:xfrm>
            <a:off x="5138738" y="4076700"/>
            <a:ext cx="37592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Line 15"/>
          <p:cNvSpPr>
            <a:spLocks noChangeShapeType="1"/>
          </p:cNvSpPr>
          <p:nvPr/>
        </p:nvSpPr>
        <p:spPr bwMode="gray">
          <a:xfrm>
            <a:off x="4924425" y="6237288"/>
            <a:ext cx="4197350" cy="0"/>
          </a:xfrm>
          <a:prstGeom prst="line">
            <a:avLst/>
          </a:prstGeom>
          <a:noFill/>
          <a:ln w="38100">
            <a:solidFill>
              <a:srgbClr val="941D7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Tree>
    <p:extLst>
      <p:ext uri="{BB962C8B-B14F-4D97-AF65-F5344CB8AC3E}">
        <p14:creationId xmlns:p14="http://schemas.microsoft.com/office/powerpoint/2010/main" val="148408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58741"/>
                                        </p:tgtEl>
                                        <p:attrNameLst>
                                          <p:attrName>style.visibility</p:attrName>
                                        </p:attrNameLst>
                                      </p:cBhvr>
                                      <p:to>
                                        <p:strVal val="visible"/>
                                      </p:to>
                                    </p:set>
                                    <p:animEffect transition="in" filter="wipe(down)">
                                      <p:cBhvr>
                                        <p:cTn id="7" dur="500"/>
                                        <p:tgtEl>
                                          <p:spTgt spid="158741"/>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58744"/>
                                        </p:tgtEl>
                                        <p:attrNameLst>
                                          <p:attrName>style.visibility</p:attrName>
                                        </p:attrNameLst>
                                      </p:cBhvr>
                                      <p:to>
                                        <p:strVal val="visible"/>
                                      </p:to>
                                    </p:set>
                                    <p:animEffect transition="in" filter="wipe(down)">
                                      <p:cBhvr>
                                        <p:cTn id="11" dur="500"/>
                                        <p:tgtEl>
                                          <p:spTgt spid="158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2070602" y="450477"/>
            <a:ext cx="5459820" cy="677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p>
            <a:pPr defTabSz="421863">
              <a:spcBef>
                <a:spcPts val="4139"/>
              </a:spcBef>
              <a:defRPr/>
            </a:pPr>
            <a:r>
              <a:rPr lang="en-US" sz="3000" dirty="0">
                <a:solidFill>
                  <a:srgbClr val="414141"/>
                </a:solidFill>
                <a:latin typeface="Gill Sans Light" charset="0"/>
                <a:ea typeface="Gill Sans Light" charset="0"/>
                <a:cs typeface="Gill Sans Light" charset="0"/>
                <a:sym typeface="Gill Sans Light" charset="0"/>
              </a:rPr>
              <a:t>Personal Lifestyle Strategy</a:t>
            </a:r>
            <a:endParaRPr lang="en-US" sz="1100" dirty="0"/>
          </a:p>
        </p:txBody>
      </p:sp>
      <p:pic>
        <p:nvPicPr>
          <p:cNvPr id="614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05" y="1215279"/>
            <a:ext cx="9445683" cy="442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4F81BD"/>
                </a:solidFill>
                <a:round/>
                <a:headEnd/>
                <a:tailEnd/>
              </a14:hiddenLine>
            </a:ext>
          </a:extLst>
        </p:spPr>
      </p:pic>
    </p:spTree>
    <p:extLst>
      <p:ext uri="{BB962C8B-B14F-4D97-AF65-F5344CB8AC3E}">
        <p14:creationId xmlns:p14="http://schemas.microsoft.com/office/powerpoint/2010/main" val="39076285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9242" y="364729"/>
            <a:ext cx="8407822" cy="513917"/>
          </a:xfrm>
          <a:prstGeom prst="rect">
            <a:avLst/>
          </a:prstGeom>
          <a:noFill/>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002060"/>
                </a:solidFill>
                <a:latin typeface="Arial"/>
                <a:cs typeface="Arial"/>
              </a:rPr>
              <a:t>Consensus Plus Fund</a:t>
            </a:r>
          </a:p>
          <a:p>
            <a:pPr algn="l"/>
            <a:r>
              <a:rPr lang="en-US" sz="2400" b="1" dirty="0" smtClean="0">
                <a:solidFill>
                  <a:srgbClr val="5261AC"/>
                </a:solidFill>
                <a:latin typeface="Arial"/>
                <a:cs typeface="Arial"/>
              </a:rPr>
              <a:t>		</a:t>
            </a:r>
            <a:r>
              <a:rPr lang="en-US" sz="2400" b="1" dirty="0">
                <a:solidFill>
                  <a:srgbClr val="5261AC"/>
                </a:solidFill>
                <a:latin typeface="Arial"/>
                <a:cs typeface="Arial"/>
              </a:rPr>
              <a:t>	</a:t>
            </a:r>
            <a:r>
              <a:rPr lang="en-US" sz="1800" b="1" dirty="0" smtClean="0">
                <a:solidFill>
                  <a:srgbClr val="5261AC"/>
                </a:solidFill>
                <a:latin typeface="Arial"/>
                <a:cs typeface="Arial"/>
              </a:rPr>
              <a:t>	</a:t>
            </a:r>
            <a:endParaRPr lang="en-US" sz="1800" b="1" dirty="0">
              <a:solidFill>
                <a:srgbClr val="5261AC"/>
              </a:solidFill>
              <a:latin typeface="Arial"/>
              <a:cs typeface="Arial"/>
            </a:endParaRPr>
          </a:p>
        </p:txBody>
      </p:sp>
      <p:sp>
        <p:nvSpPr>
          <p:cNvPr id="3" name="Title 1"/>
          <p:cNvSpPr txBox="1">
            <a:spLocks/>
          </p:cNvSpPr>
          <p:nvPr/>
        </p:nvSpPr>
        <p:spPr>
          <a:xfrm>
            <a:off x="4812083" y="1312749"/>
            <a:ext cx="4638583" cy="344031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50" algn="l">
              <a:spcBef>
                <a:spcPts val="600"/>
              </a:spcBef>
              <a:spcAft>
                <a:spcPts val="600"/>
              </a:spcAft>
              <a:buClr>
                <a:srgbClr val="5261AC"/>
              </a:buClr>
              <a:buSzPct val="150000"/>
            </a:pPr>
            <a:r>
              <a:rPr lang="en-US" sz="1000" b="1" dirty="0">
                <a:solidFill>
                  <a:srgbClr val="5261AC"/>
                </a:solidFill>
                <a:latin typeface="Arial"/>
                <a:cs typeface="Arial"/>
              </a:rPr>
              <a:t>Key Fund Characteristics</a:t>
            </a:r>
          </a:p>
          <a:p>
            <a:pPr marL="184150" indent="-183600" algn="l">
              <a:spcBef>
                <a:spcPts val="600"/>
              </a:spcBef>
              <a:spcAft>
                <a:spcPts val="600"/>
              </a:spcAft>
              <a:buClr>
                <a:srgbClr val="5261AC"/>
              </a:buClr>
              <a:buSzPct val="150000"/>
              <a:buFont typeface="Arial"/>
              <a:buChar char="•"/>
            </a:pPr>
            <a:r>
              <a:rPr lang="en-US" sz="1000" dirty="0">
                <a:latin typeface="Arial"/>
                <a:cs typeface="Arial"/>
              </a:rPr>
              <a:t>The Consensus Plus Fund is a passively managed fund that aims to provide performance that is consistently in line with the average of all managed funds in the Irish marketplace. </a:t>
            </a:r>
          </a:p>
          <a:p>
            <a:pPr marL="184150" indent="-183600" algn="l">
              <a:spcBef>
                <a:spcPts val="600"/>
              </a:spcBef>
              <a:spcAft>
                <a:spcPts val="600"/>
              </a:spcAft>
              <a:buClr>
                <a:srgbClr val="5261AC"/>
              </a:buClr>
              <a:buSzPct val="150000"/>
              <a:buFont typeface="Arial"/>
              <a:buChar char="•"/>
            </a:pPr>
            <a:r>
              <a:rPr lang="en-US" sz="1000" dirty="0" smtClean="0">
                <a:latin typeface="Arial"/>
                <a:cs typeface="Arial"/>
              </a:rPr>
              <a:t>The </a:t>
            </a:r>
            <a:r>
              <a:rPr lang="en-US" sz="1000" dirty="0">
                <a:latin typeface="Arial"/>
                <a:cs typeface="Arial"/>
              </a:rPr>
              <a:t>assets of the fund are predominantly invested on a consensus basis, replicating the average asset allocation of the Irish fund management industry.</a:t>
            </a:r>
          </a:p>
          <a:p>
            <a:pPr marL="184150" indent="-183600" algn="l">
              <a:spcBef>
                <a:spcPts val="600"/>
              </a:spcBef>
              <a:spcAft>
                <a:spcPts val="600"/>
              </a:spcAft>
              <a:buClr>
                <a:srgbClr val="5261AC"/>
              </a:buClr>
              <a:buSzPct val="150000"/>
              <a:buFont typeface="Arial"/>
              <a:buChar char="•"/>
            </a:pPr>
            <a:r>
              <a:rPr lang="en-US" sz="1000" dirty="0" smtClean="0">
                <a:latin typeface="Arial"/>
                <a:cs typeface="Arial"/>
              </a:rPr>
              <a:t>The </a:t>
            </a:r>
            <a:r>
              <a:rPr lang="en-US" sz="1000" dirty="0">
                <a:latin typeface="Arial"/>
                <a:cs typeface="Arial"/>
              </a:rPr>
              <a:t>remainder of the fund is invested in other assets to help improve the investment diversity of the fund.</a:t>
            </a:r>
          </a:p>
          <a:p>
            <a:pPr marL="184150" indent="-183600" algn="l">
              <a:spcBef>
                <a:spcPts val="600"/>
              </a:spcBef>
              <a:spcAft>
                <a:spcPts val="600"/>
              </a:spcAft>
              <a:buClr>
                <a:srgbClr val="5261AC"/>
              </a:buClr>
              <a:buSzPct val="150000"/>
              <a:buFont typeface="Arial"/>
              <a:buChar char="•"/>
            </a:pPr>
            <a:r>
              <a:rPr lang="en-US" sz="1000" dirty="0" smtClean="0">
                <a:latin typeface="Arial"/>
                <a:cs typeface="Arial"/>
              </a:rPr>
              <a:t>It </a:t>
            </a:r>
            <a:r>
              <a:rPr lang="en-US" sz="1000" dirty="0">
                <a:latin typeface="Arial"/>
                <a:cs typeface="Arial"/>
              </a:rPr>
              <a:t>is suited to those investors who want long-term managed fund growth with reduced manager and stock selection risk. The fund is considered a high risk fund for short term investors e.g. 10 years or less. </a:t>
            </a:r>
          </a:p>
          <a:p>
            <a:pPr marL="184150" indent="-183600" algn="l">
              <a:spcBef>
                <a:spcPts val="600"/>
              </a:spcBef>
              <a:spcAft>
                <a:spcPts val="600"/>
              </a:spcAft>
              <a:buClr>
                <a:srgbClr val="5261AC"/>
              </a:buClr>
              <a:buSzPct val="150000"/>
              <a:buFont typeface="Arial"/>
              <a:buChar char="•"/>
            </a:pPr>
            <a:r>
              <a:rPr lang="en-US" sz="1000" dirty="0" smtClean="0">
                <a:latin typeface="Arial"/>
                <a:cs typeface="Arial"/>
              </a:rPr>
              <a:t>However</a:t>
            </a:r>
            <a:r>
              <a:rPr lang="en-US" sz="1000" dirty="0">
                <a:latin typeface="Arial"/>
                <a:cs typeface="Arial"/>
              </a:rPr>
              <a:t>, generally the longer investments are held the less volatile they become, so the fund is considered medium risk for longer term pension </a:t>
            </a:r>
            <a:r>
              <a:rPr lang="en-US" sz="1000" dirty="0" smtClean="0">
                <a:latin typeface="Arial"/>
                <a:cs typeface="Arial"/>
              </a:rPr>
              <a:t>investors.</a:t>
            </a:r>
            <a:endParaRPr lang="en-US" sz="1000"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582363636"/>
              </p:ext>
            </p:extLst>
          </p:nvPr>
        </p:nvGraphicFramePr>
        <p:xfrm>
          <a:off x="1321696" y="4861641"/>
          <a:ext cx="6980774" cy="999409"/>
        </p:xfrm>
        <a:graphic>
          <a:graphicData uri="http://schemas.openxmlformats.org/drawingml/2006/table">
            <a:tbl>
              <a:tblPr firstRow="1" bandRow="1">
                <a:tableStyleId>{5C22544A-7EE6-4342-B048-85BDC9FD1C3A}</a:tableStyleId>
              </a:tblPr>
              <a:tblGrid>
                <a:gridCol w="2895776"/>
                <a:gridCol w="1098715"/>
                <a:gridCol w="1089925"/>
                <a:gridCol w="948179"/>
                <a:gridCol w="948179"/>
              </a:tblGrid>
              <a:tr h="432177">
                <a:tc>
                  <a:txBody>
                    <a:bodyPr/>
                    <a:lstStyle/>
                    <a:p>
                      <a:pPr algn="ctr"/>
                      <a:r>
                        <a:rPr lang="en-IE" sz="1000" b="1" dirty="0" smtClean="0">
                          <a:solidFill>
                            <a:schemeClr val="bg1"/>
                          </a:solidFill>
                          <a:latin typeface="Arial" pitchFamily="34" charset="0"/>
                          <a:cs typeface="Arial" pitchFamily="34" charset="0"/>
                        </a:rPr>
                        <a:t>Returns to 31</a:t>
                      </a:r>
                      <a:r>
                        <a:rPr lang="en-IE" sz="1000" b="1" baseline="0" dirty="0" smtClean="0">
                          <a:solidFill>
                            <a:schemeClr val="bg1"/>
                          </a:solidFill>
                          <a:latin typeface="Arial" pitchFamily="34" charset="0"/>
                          <a:cs typeface="Arial" pitchFamily="34" charset="0"/>
                        </a:rPr>
                        <a:t> December 2015</a:t>
                      </a:r>
                      <a:endParaRPr lang="en-IE" sz="1000" b="1" dirty="0" smtClean="0">
                        <a:solidFill>
                          <a:schemeClr val="bg1"/>
                        </a:solidFill>
                        <a:latin typeface="Arial" pitchFamily="34" charset="0"/>
                        <a:cs typeface="Arial" pitchFamily="34" charset="0"/>
                      </a:endParaRP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YTD</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1 Year </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E" sz="1000" b="1" dirty="0" smtClean="0">
                          <a:solidFill>
                            <a:schemeClr val="bg1"/>
                          </a:solidFill>
                          <a:latin typeface="Arial" pitchFamily="34" charset="0"/>
                          <a:cs typeface="Arial" pitchFamily="34" charset="0"/>
                        </a:rPr>
                        <a:t>3 Year p.a. </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5 Year p.a.</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r>
              <a:tr h="283616">
                <a:tc>
                  <a:txBody>
                    <a:bodyPr/>
                    <a:lstStyle/>
                    <a:p>
                      <a:pPr algn="ctr" fontAlgn="b"/>
                      <a:r>
                        <a:rPr lang="en-IE" sz="1000" b="1" i="0" u="none" strike="noStrike" dirty="0" smtClean="0">
                          <a:solidFill>
                            <a:srgbClr val="000000"/>
                          </a:solidFill>
                          <a:effectLst/>
                          <a:latin typeface="Arial" panose="020B0604020202020204" pitchFamily="34" charset="0"/>
                          <a:cs typeface="Arial" panose="020B0604020202020204" pitchFamily="34" charset="0"/>
                        </a:rPr>
                        <a:t>Fund</a:t>
                      </a:r>
                      <a:endParaRPr lang="en-IE" sz="1000" b="1" i="0" u="none" strike="noStrike" dirty="0">
                        <a:solidFill>
                          <a:srgbClr val="000000"/>
                        </a:solidFill>
                        <a:effectLst/>
                        <a:latin typeface="Arial" panose="020B0604020202020204" pitchFamily="34" charset="0"/>
                        <a:cs typeface="Arial" panose="020B0604020202020204" pitchFamily="34" charset="0"/>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8.02%</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8.02%</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a:t>
                      </a:r>
                      <a:endParaRPr lang="en-IE" sz="1000" b="0" i="0" u="none" strike="noStrike" dirty="0">
                        <a:solidFill>
                          <a:srgbClr val="000000"/>
                        </a:solidFill>
                        <a:effectLst/>
                        <a:latin typeface="Arial"/>
                      </a:endParaRPr>
                    </a:p>
                  </a:txBody>
                  <a:tcPr marL="8002" marR="8002" marT="7620" marB="0" anchor="ctr"/>
                </a:tc>
              </a:tr>
              <a:tr h="283616">
                <a:tc>
                  <a:txBody>
                    <a:bodyPr/>
                    <a:lstStyle/>
                    <a:p>
                      <a:pPr algn="ctr" fontAlgn="b"/>
                      <a:r>
                        <a:rPr lang="en-US" sz="1000" b="1" i="0" u="none" strike="noStrike" dirty="0" smtClean="0">
                          <a:solidFill>
                            <a:srgbClr val="000000"/>
                          </a:solidFill>
                          <a:effectLst/>
                          <a:latin typeface="Arial" panose="020B0604020202020204" pitchFamily="34" charset="0"/>
                          <a:cs typeface="Arial" panose="020B0604020202020204" pitchFamily="34" charset="0"/>
                        </a:rPr>
                        <a:t>Composite Benchmark</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8.90%</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8.90%</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a:t>
                      </a:r>
                      <a:endParaRPr lang="en-IE" sz="1000" b="0" i="0" u="none" strike="noStrike" dirty="0">
                        <a:solidFill>
                          <a:srgbClr val="000000"/>
                        </a:solidFill>
                        <a:effectLst/>
                        <a:latin typeface="Arial"/>
                      </a:endParaRPr>
                    </a:p>
                  </a:txBody>
                  <a:tcPr marL="8002" marR="8002" marT="7620" marB="0" anchor="ctr"/>
                </a:tc>
              </a:tr>
            </a:tbl>
          </a:graphicData>
        </a:graphic>
      </p:graphicFrame>
      <p:sp>
        <p:nvSpPr>
          <p:cNvPr id="10" name="Rectangle 38"/>
          <p:cNvSpPr>
            <a:spLocks noChangeArrowheads="1"/>
          </p:cNvSpPr>
          <p:nvPr/>
        </p:nvSpPr>
        <p:spPr bwMode="auto">
          <a:xfrm>
            <a:off x="4255185" y="5833924"/>
            <a:ext cx="4777140" cy="44524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126410" tIns="63212" rIns="126410" bIns="63212">
            <a:spAutoFit/>
          </a:bodyPr>
          <a:lstStyle/>
          <a:p>
            <a:pPr algn="r" defTabSz="954088">
              <a:buClr>
                <a:srgbClr val="333399"/>
              </a:buClr>
              <a:buSzPct val="70000"/>
              <a:buFontTx/>
              <a:buNone/>
              <a:defRPr/>
            </a:pPr>
            <a:r>
              <a:rPr lang="en-GB" sz="800" i="1" dirty="0" smtClean="0">
                <a:solidFill>
                  <a:srgbClr val="5261AC"/>
                </a:solidFill>
                <a:latin typeface="Arial" charset="0"/>
              </a:rPr>
              <a:t>Fund Returns are net of management fees</a:t>
            </a:r>
          </a:p>
          <a:p>
            <a:pPr algn="r" defTabSz="954088">
              <a:buClr>
                <a:srgbClr val="333399"/>
              </a:buClr>
              <a:buSzPct val="70000"/>
              <a:buFontTx/>
              <a:buNone/>
              <a:defRPr/>
            </a:pPr>
            <a:r>
              <a:rPr lang="en-GB" sz="800" i="1" dirty="0" smtClean="0">
                <a:solidFill>
                  <a:srgbClr val="5261AC"/>
                </a:solidFill>
                <a:latin typeface="Arial" charset="0"/>
              </a:rPr>
              <a:t>Benchmark returns do not take account of management fees or Dividend Withholding Tax</a:t>
            </a:r>
          </a:p>
          <a:p>
            <a:pPr algn="r" defTabSz="954088">
              <a:buClr>
                <a:srgbClr val="333399"/>
              </a:buClr>
              <a:buSzPct val="70000"/>
              <a:buFontTx/>
              <a:buNone/>
              <a:defRPr/>
            </a:pPr>
            <a:r>
              <a:rPr lang="en-GB" sz="800" i="1" dirty="0" smtClean="0">
                <a:solidFill>
                  <a:srgbClr val="5261AC"/>
                </a:solidFill>
                <a:latin typeface="Arial" charset="0"/>
              </a:rPr>
              <a:t>Past </a:t>
            </a:r>
            <a:r>
              <a:rPr lang="en-GB" sz="800" i="1" dirty="0">
                <a:solidFill>
                  <a:srgbClr val="5261AC"/>
                </a:solidFill>
                <a:latin typeface="Arial" charset="0"/>
              </a:rPr>
              <a:t>performance is not be a reliable guide to future performance.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74" y="1312748"/>
            <a:ext cx="408118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089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9243" y="656490"/>
            <a:ext cx="8407822" cy="513917"/>
          </a:xfrm>
          <a:prstGeom prst="rect">
            <a:avLst/>
          </a:prstGeom>
          <a:noFill/>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02060"/>
                </a:solidFill>
                <a:latin typeface="Arial"/>
                <a:cs typeface="Arial"/>
              </a:rPr>
              <a:t>Pension Stability Fund</a:t>
            </a:r>
            <a:r>
              <a:rPr lang="en-US" sz="2400" b="1" dirty="0">
                <a:solidFill>
                  <a:srgbClr val="5261AC"/>
                </a:solidFill>
                <a:latin typeface="Arial"/>
                <a:cs typeface="Arial"/>
              </a:rPr>
              <a:t> 			</a:t>
            </a:r>
            <a:r>
              <a:rPr lang="en-US" sz="1800" b="1" dirty="0" smtClean="0">
                <a:solidFill>
                  <a:srgbClr val="5261AC"/>
                </a:solidFill>
                <a:latin typeface="Arial"/>
                <a:cs typeface="Arial"/>
              </a:rPr>
              <a:t>	</a:t>
            </a:r>
            <a:endParaRPr lang="en-US" sz="1800" b="1" dirty="0">
              <a:solidFill>
                <a:srgbClr val="5261AC"/>
              </a:solidFill>
              <a:latin typeface="Arial"/>
              <a:cs typeface="Arial"/>
            </a:endParaRPr>
          </a:p>
        </p:txBody>
      </p:sp>
      <p:sp>
        <p:nvSpPr>
          <p:cNvPr id="3" name="Title 1"/>
          <p:cNvSpPr txBox="1">
            <a:spLocks/>
          </p:cNvSpPr>
          <p:nvPr/>
        </p:nvSpPr>
        <p:spPr>
          <a:xfrm>
            <a:off x="5123152" y="1312749"/>
            <a:ext cx="4327514" cy="344031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50" algn="l">
              <a:spcBef>
                <a:spcPts val="600"/>
              </a:spcBef>
              <a:spcAft>
                <a:spcPts val="600"/>
              </a:spcAft>
              <a:buClr>
                <a:srgbClr val="5261AC"/>
              </a:buClr>
              <a:buSzPct val="150000"/>
            </a:pPr>
            <a:r>
              <a:rPr lang="en-US" sz="1000" b="1" dirty="0">
                <a:solidFill>
                  <a:srgbClr val="5261AC"/>
                </a:solidFill>
                <a:latin typeface="Arial"/>
                <a:cs typeface="Arial"/>
              </a:rPr>
              <a:t>Key Fund Characteristics</a:t>
            </a:r>
          </a:p>
          <a:p>
            <a:pPr marL="184150" indent="-183600" algn="l">
              <a:spcBef>
                <a:spcPts val="600"/>
              </a:spcBef>
              <a:spcAft>
                <a:spcPts val="600"/>
              </a:spcAft>
              <a:buClr>
                <a:srgbClr val="5261AC"/>
              </a:buClr>
              <a:buSzPct val="150000"/>
              <a:buFont typeface="Arial"/>
              <a:buChar char="•"/>
            </a:pPr>
            <a:r>
              <a:rPr lang="en-US" sz="1000" dirty="0">
                <a:latin typeface="Arial"/>
                <a:cs typeface="Arial"/>
              </a:rPr>
              <a:t>The Pension Stability Fund is mainly invested in bonds with the balance in equities, cash and alternative assets. There may be some movement between cash and equities depending on market conditions.</a:t>
            </a:r>
          </a:p>
          <a:p>
            <a:pPr marL="184150" indent="-183600" algn="l">
              <a:spcBef>
                <a:spcPts val="600"/>
              </a:spcBef>
              <a:spcAft>
                <a:spcPts val="600"/>
              </a:spcAft>
              <a:buClr>
                <a:srgbClr val="5261AC"/>
              </a:buClr>
              <a:buSzPct val="150000"/>
              <a:buFont typeface="Arial"/>
              <a:buChar char="•"/>
            </a:pPr>
            <a:r>
              <a:rPr lang="en-US" sz="1000" dirty="0" smtClean="0">
                <a:latin typeface="Arial"/>
                <a:cs typeface="Arial"/>
              </a:rPr>
              <a:t>This </a:t>
            </a:r>
            <a:r>
              <a:rPr lang="en-US" sz="1000" dirty="0">
                <a:latin typeface="Arial"/>
                <a:cs typeface="Arial"/>
              </a:rPr>
              <a:t>is a </a:t>
            </a:r>
            <a:r>
              <a:rPr lang="en-US" sz="1000" dirty="0" smtClean="0">
                <a:latin typeface="Arial"/>
                <a:cs typeface="Arial"/>
              </a:rPr>
              <a:t>low risk </a:t>
            </a:r>
            <a:r>
              <a:rPr lang="en-US" sz="1000" dirty="0">
                <a:latin typeface="Arial"/>
                <a:cs typeface="Arial"/>
              </a:rPr>
              <a:t>fund. It is suitable for investors who are </a:t>
            </a:r>
            <a:r>
              <a:rPr lang="en-US" sz="1000" dirty="0" smtClean="0">
                <a:latin typeface="Arial"/>
                <a:cs typeface="Arial"/>
              </a:rPr>
              <a:t>getting closer </a:t>
            </a:r>
            <a:r>
              <a:rPr lang="en-US" sz="1000" dirty="0">
                <a:latin typeface="Arial"/>
                <a:cs typeface="Arial"/>
              </a:rPr>
              <a:t>to retirement or have a </a:t>
            </a:r>
            <a:r>
              <a:rPr lang="en-US" sz="1000" dirty="0" smtClean="0">
                <a:latin typeface="Arial"/>
                <a:cs typeface="Arial"/>
              </a:rPr>
              <a:t>medium </a:t>
            </a:r>
            <a:r>
              <a:rPr lang="en-US" sz="1000" dirty="0">
                <a:latin typeface="Arial"/>
                <a:cs typeface="Arial"/>
              </a:rPr>
              <a:t>appetite for risk.</a:t>
            </a:r>
          </a:p>
          <a:p>
            <a:pPr marL="184150" indent="-183600" algn="l">
              <a:spcBef>
                <a:spcPts val="600"/>
              </a:spcBef>
              <a:spcAft>
                <a:spcPts val="600"/>
              </a:spcAft>
              <a:buClr>
                <a:srgbClr val="5261AC"/>
              </a:buClr>
              <a:buSzPct val="150000"/>
              <a:buFont typeface="Arial"/>
              <a:buChar char="•"/>
            </a:pPr>
            <a:endParaRPr lang="en-US" sz="1000"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597591024"/>
              </p:ext>
            </p:extLst>
          </p:nvPr>
        </p:nvGraphicFramePr>
        <p:xfrm>
          <a:off x="1321696" y="4753066"/>
          <a:ext cx="6980774" cy="999409"/>
        </p:xfrm>
        <a:graphic>
          <a:graphicData uri="http://schemas.openxmlformats.org/drawingml/2006/table">
            <a:tbl>
              <a:tblPr firstRow="1" bandRow="1">
                <a:tableStyleId>{5C22544A-7EE6-4342-B048-85BDC9FD1C3A}</a:tableStyleId>
              </a:tblPr>
              <a:tblGrid>
                <a:gridCol w="2895776"/>
                <a:gridCol w="1098715"/>
                <a:gridCol w="1089925"/>
                <a:gridCol w="948179"/>
                <a:gridCol w="948179"/>
              </a:tblGrid>
              <a:tr h="432177">
                <a:tc>
                  <a:txBody>
                    <a:bodyPr/>
                    <a:lstStyle/>
                    <a:p>
                      <a:pPr algn="ctr"/>
                      <a:r>
                        <a:rPr lang="en-IE" sz="1000" b="1" dirty="0" smtClean="0">
                          <a:solidFill>
                            <a:schemeClr val="bg1"/>
                          </a:solidFill>
                          <a:latin typeface="Arial" pitchFamily="34" charset="0"/>
                          <a:cs typeface="Arial" pitchFamily="34" charset="0"/>
                        </a:rPr>
                        <a:t>Returns to 31</a:t>
                      </a:r>
                      <a:r>
                        <a:rPr lang="en-IE" sz="1000" b="1" baseline="0" dirty="0" smtClean="0">
                          <a:solidFill>
                            <a:schemeClr val="bg1"/>
                          </a:solidFill>
                          <a:latin typeface="Arial" pitchFamily="34" charset="0"/>
                          <a:cs typeface="Arial" pitchFamily="34" charset="0"/>
                        </a:rPr>
                        <a:t> December 2015</a:t>
                      </a:r>
                      <a:endParaRPr lang="en-IE" sz="1000" b="1" dirty="0" smtClean="0">
                        <a:solidFill>
                          <a:schemeClr val="bg1"/>
                        </a:solidFill>
                        <a:latin typeface="Arial" pitchFamily="34" charset="0"/>
                        <a:cs typeface="Arial" pitchFamily="34" charset="0"/>
                      </a:endParaRP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YTD</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1 Year</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E" sz="1000" b="1" dirty="0" smtClean="0">
                          <a:solidFill>
                            <a:schemeClr val="bg1"/>
                          </a:solidFill>
                          <a:latin typeface="Arial" pitchFamily="34" charset="0"/>
                          <a:cs typeface="Arial" pitchFamily="34" charset="0"/>
                        </a:rPr>
                        <a:t>3 Year p.a.</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5 Year p.a.</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r>
              <a:tr h="283616">
                <a:tc>
                  <a:txBody>
                    <a:bodyPr/>
                    <a:lstStyle/>
                    <a:p>
                      <a:pPr algn="ctr" fontAlgn="b"/>
                      <a:r>
                        <a:rPr lang="en-IE" sz="1000" b="1" i="0" u="none" strike="noStrike" dirty="0" smtClean="0">
                          <a:solidFill>
                            <a:srgbClr val="000000"/>
                          </a:solidFill>
                          <a:effectLst/>
                          <a:latin typeface="Arial" panose="020B0604020202020204" pitchFamily="34" charset="0"/>
                          <a:cs typeface="Arial" panose="020B0604020202020204" pitchFamily="34" charset="0"/>
                        </a:rPr>
                        <a:t>Fund</a:t>
                      </a:r>
                      <a:endParaRPr lang="en-IE" sz="1000" b="1" i="0" u="none" strike="noStrike" dirty="0">
                        <a:solidFill>
                          <a:srgbClr val="000000"/>
                        </a:solidFill>
                        <a:effectLst/>
                        <a:latin typeface="Arial" panose="020B0604020202020204" pitchFamily="34" charset="0"/>
                        <a:cs typeface="Arial" panose="020B0604020202020204" pitchFamily="34" charset="0"/>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1.7%</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1.7%</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2.9%</a:t>
                      </a:r>
                      <a:endParaRPr lang="en-IE" sz="1000" b="0" i="0" u="none" strike="noStrike" dirty="0">
                        <a:solidFill>
                          <a:srgbClr val="000000"/>
                        </a:solidFill>
                        <a:effectLst/>
                        <a:latin typeface="Arial"/>
                      </a:endParaRPr>
                    </a:p>
                  </a:txBody>
                  <a:tcPr marL="8002" marR="8002" marT="7620" marB="0" anchor="ctr"/>
                </a:tc>
                <a:tc>
                  <a:txBody>
                    <a:bodyPr/>
                    <a:lstStyle/>
                    <a:p>
                      <a:pPr algn="l" fontAlgn="ctr"/>
                      <a:r>
                        <a:rPr lang="en-IE" sz="1000" b="0" i="0" u="none" strike="noStrike" dirty="0" smtClean="0">
                          <a:solidFill>
                            <a:srgbClr val="000000"/>
                          </a:solidFill>
                          <a:effectLst/>
                          <a:latin typeface="Arial"/>
                        </a:rPr>
                        <a:t>         3.2%</a:t>
                      </a:r>
                      <a:endParaRPr lang="en-IE" sz="1000" b="0" i="0" u="none" strike="noStrike" dirty="0">
                        <a:solidFill>
                          <a:srgbClr val="000000"/>
                        </a:solidFill>
                        <a:effectLst/>
                        <a:latin typeface="Arial"/>
                      </a:endParaRPr>
                    </a:p>
                  </a:txBody>
                  <a:tcPr marL="8002" marR="8002" marT="7620" marB="0" anchor="ctr"/>
                </a:tc>
              </a:tr>
              <a:tr h="283616">
                <a:tc>
                  <a:txBody>
                    <a:bodyPr/>
                    <a:lstStyle/>
                    <a:p>
                      <a:pPr algn="ctr" fontAlgn="b"/>
                      <a:r>
                        <a:rPr lang="en-US" sz="1000" b="1" i="0" u="none" strike="noStrike" dirty="0" smtClean="0">
                          <a:solidFill>
                            <a:srgbClr val="000000"/>
                          </a:solidFill>
                          <a:effectLst/>
                          <a:latin typeface="Arial" panose="020B0604020202020204" pitchFamily="34" charset="0"/>
                          <a:cs typeface="Arial" panose="020B0604020202020204" pitchFamily="34" charset="0"/>
                        </a:rPr>
                        <a:t>Composite Benchmark</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2.3%</a:t>
                      </a:r>
                      <a:endParaRPr lang="en-IE" sz="1000" b="0" i="0" u="none" strike="noStrike" dirty="0">
                        <a:solidFill>
                          <a:srgbClr val="000000"/>
                        </a:solidFill>
                        <a:effectLst/>
                        <a:latin typeface="Arial"/>
                      </a:endParaRPr>
                    </a:p>
                  </a:txBody>
                  <a:tcPr marL="8002" marR="8002" marT="7620" marB="0" anchor="ctr"/>
                </a:tc>
                <a:tc>
                  <a:txBody>
                    <a:bodyPr/>
                    <a:lstStyle/>
                    <a:p>
                      <a:pPr algn="l" fontAlgn="ctr"/>
                      <a:r>
                        <a:rPr lang="en-IE" sz="1000" b="0" i="0" u="none" strike="noStrike" dirty="0" smtClean="0">
                          <a:solidFill>
                            <a:srgbClr val="000000"/>
                          </a:solidFill>
                          <a:effectLst/>
                          <a:latin typeface="Arial"/>
                        </a:rPr>
                        <a:t>           2.3%</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3.5%</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 3.8%</a:t>
                      </a:r>
                      <a:endParaRPr lang="en-IE" sz="1000" b="0" i="0" u="none" strike="noStrike" dirty="0">
                        <a:solidFill>
                          <a:srgbClr val="000000"/>
                        </a:solidFill>
                        <a:effectLst/>
                        <a:latin typeface="Arial"/>
                      </a:endParaRPr>
                    </a:p>
                  </a:txBody>
                  <a:tcPr marL="8002" marR="8002" marT="7620" marB="0" anchor="ctr"/>
                </a:tc>
              </a:tr>
            </a:tbl>
          </a:graphicData>
        </a:graphic>
      </p:graphicFrame>
      <p:sp>
        <p:nvSpPr>
          <p:cNvPr id="8" name="Rectangle 38"/>
          <p:cNvSpPr>
            <a:spLocks noChangeArrowheads="1"/>
          </p:cNvSpPr>
          <p:nvPr/>
        </p:nvSpPr>
        <p:spPr bwMode="auto">
          <a:xfrm>
            <a:off x="4255185" y="5833924"/>
            <a:ext cx="4777140" cy="44524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126410" tIns="63212" rIns="126410" bIns="63212">
            <a:spAutoFit/>
          </a:bodyPr>
          <a:lstStyle/>
          <a:p>
            <a:pPr algn="r" defTabSz="954088">
              <a:buClr>
                <a:srgbClr val="333399"/>
              </a:buClr>
              <a:buSzPct val="70000"/>
              <a:buFontTx/>
              <a:buNone/>
              <a:defRPr/>
            </a:pPr>
            <a:r>
              <a:rPr lang="en-GB" sz="800" i="1" dirty="0" smtClean="0">
                <a:solidFill>
                  <a:srgbClr val="5261AC"/>
                </a:solidFill>
                <a:latin typeface="Arial" charset="0"/>
              </a:rPr>
              <a:t>Fund Returns are net of management fees</a:t>
            </a:r>
          </a:p>
          <a:p>
            <a:pPr algn="r" defTabSz="954088">
              <a:buClr>
                <a:srgbClr val="333399"/>
              </a:buClr>
              <a:buSzPct val="70000"/>
              <a:buFontTx/>
              <a:buNone/>
              <a:defRPr/>
            </a:pPr>
            <a:r>
              <a:rPr lang="en-GB" sz="800" i="1" dirty="0" smtClean="0">
                <a:solidFill>
                  <a:srgbClr val="5261AC"/>
                </a:solidFill>
                <a:latin typeface="Arial" charset="0"/>
              </a:rPr>
              <a:t>Benchmark returns do not take account of management fees or Dividend Withholding Tax</a:t>
            </a:r>
          </a:p>
          <a:p>
            <a:pPr algn="r" defTabSz="954088">
              <a:buClr>
                <a:srgbClr val="333399"/>
              </a:buClr>
              <a:buSzPct val="70000"/>
              <a:buFontTx/>
              <a:buNone/>
              <a:defRPr/>
            </a:pPr>
            <a:r>
              <a:rPr lang="en-GB" sz="800" i="1" dirty="0" smtClean="0">
                <a:solidFill>
                  <a:srgbClr val="5261AC"/>
                </a:solidFill>
                <a:latin typeface="Arial" charset="0"/>
              </a:rPr>
              <a:t>Past </a:t>
            </a:r>
            <a:r>
              <a:rPr lang="en-GB" sz="800" i="1" dirty="0">
                <a:solidFill>
                  <a:srgbClr val="5261AC"/>
                </a:solidFill>
                <a:latin typeface="Arial" charset="0"/>
              </a:rPr>
              <a:t>performance is not be a reliable guide to future performance.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18" y="1461356"/>
            <a:ext cx="4241231"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216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9243" y="520692"/>
            <a:ext cx="7785679" cy="513917"/>
          </a:xfrm>
          <a:prstGeom prst="rect">
            <a:avLst/>
          </a:prstGeom>
          <a:noFill/>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002060"/>
                </a:solidFill>
                <a:latin typeface="Arial"/>
                <a:cs typeface="Arial"/>
              </a:rPr>
              <a:t>Tax Free Cash Fund</a:t>
            </a:r>
            <a:r>
              <a:rPr lang="en-US" sz="2400" b="1" dirty="0" smtClean="0">
                <a:solidFill>
                  <a:srgbClr val="5261AC"/>
                </a:solidFill>
                <a:latin typeface="Arial"/>
                <a:cs typeface="Arial"/>
              </a:rPr>
              <a:t>		</a:t>
            </a:r>
            <a:r>
              <a:rPr lang="en-US" sz="2400" b="1" dirty="0">
                <a:solidFill>
                  <a:srgbClr val="5261AC"/>
                </a:solidFill>
                <a:latin typeface="Arial"/>
                <a:cs typeface="Arial"/>
              </a:rPr>
              <a:t>	</a:t>
            </a:r>
            <a:r>
              <a:rPr lang="en-US" sz="2400" b="1" dirty="0" smtClean="0">
                <a:solidFill>
                  <a:srgbClr val="5261AC"/>
                </a:solidFill>
                <a:latin typeface="Arial"/>
                <a:cs typeface="Arial"/>
              </a:rPr>
              <a:t>		</a:t>
            </a:r>
            <a:r>
              <a:rPr lang="en-US" sz="1800" b="1" dirty="0" smtClean="0">
                <a:solidFill>
                  <a:srgbClr val="002060"/>
                </a:solidFill>
                <a:latin typeface="Arial"/>
                <a:cs typeface="Arial"/>
              </a:rPr>
              <a:t>(</a:t>
            </a:r>
            <a:r>
              <a:rPr lang="en-US" sz="1800" b="1" dirty="0">
                <a:solidFill>
                  <a:srgbClr val="002060"/>
                </a:solidFill>
                <a:latin typeface="Arial"/>
                <a:cs typeface="Arial"/>
              </a:rPr>
              <a:t>PLS </a:t>
            </a:r>
            <a:r>
              <a:rPr lang="en-US" sz="1800" b="1" dirty="0" err="1" smtClean="0">
                <a:solidFill>
                  <a:srgbClr val="002060"/>
                </a:solidFill>
                <a:latin typeface="Arial"/>
                <a:cs typeface="Arial"/>
              </a:rPr>
              <a:t>TFC</a:t>
            </a:r>
            <a:r>
              <a:rPr lang="en-US" sz="1800" b="1" dirty="0" smtClean="0">
                <a:solidFill>
                  <a:srgbClr val="002060"/>
                </a:solidFill>
                <a:latin typeface="Arial"/>
                <a:cs typeface="Arial"/>
              </a:rPr>
              <a:t> </a:t>
            </a:r>
            <a:r>
              <a:rPr lang="en-US" sz="1800" b="1" dirty="0">
                <a:solidFill>
                  <a:srgbClr val="002060"/>
                </a:solidFill>
                <a:latin typeface="Arial"/>
                <a:cs typeface="Arial"/>
              </a:rPr>
              <a:t>Fund)</a:t>
            </a:r>
            <a:r>
              <a:rPr lang="en-US" sz="3200" b="1" dirty="0">
                <a:solidFill>
                  <a:srgbClr val="5261AC"/>
                </a:solidFill>
                <a:latin typeface="Arial"/>
                <a:cs typeface="Arial"/>
              </a:rPr>
              <a:t>	</a:t>
            </a:r>
            <a:endParaRPr lang="en-US" sz="2400" b="1" dirty="0">
              <a:solidFill>
                <a:srgbClr val="5261AC"/>
              </a:solidFill>
              <a:latin typeface="Arial"/>
              <a:cs typeface="Arial"/>
            </a:endParaRPr>
          </a:p>
          <a:p>
            <a:pPr algn="l"/>
            <a:endParaRPr lang="en-US" sz="2400" b="1" dirty="0">
              <a:solidFill>
                <a:srgbClr val="5261AC"/>
              </a:solidFill>
              <a:latin typeface="Arial"/>
              <a:cs typeface="Arial"/>
            </a:endParaRPr>
          </a:p>
        </p:txBody>
      </p:sp>
      <p:sp>
        <p:nvSpPr>
          <p:cNvPr id="3" name="Title 1"/>
          <p:cNvSpPr txBox="1">
            <a:spLocks/>
          </p:cNvSpPr>
          <p:nvPr/>
        </p:nvSpPr>
        <p:spPr>
          <a:xfrm>
            <a:off x="1255018" y="1332561"/>
            <a:ext cx="7643342" cy="2822981"/>
          </a:xfrm>
          <a:prstGeom prst="rect">
            <a:avLst/>
          </a:prstGeom>
        </p:spPr>
        <p:txBody>
          <a:bodyPr vert="horz" lIns="91440" tIns="45720" rIns="91440" bIns="45720" rtlCol="0" anchor="t" anchorCtr="0">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50" algn="l">
              <a:spcAft>
                <a:spcPts val="2000"/>
              </a:spcAft>
              <a:buClr>
                <a:srgbClr val="5261AC"/>
              </a:buClr>
              <a:buSzPct val="150000"/>
            </a:pPr>
            <a:r>
              <a:rPr lang="en-US" sz="1100" b="1" dirty="0">
                <a:solidFill>
                  <a:srgbClr val="5261AC"/>
                </a:solidFill>
                <a:latin typeface="Arial"/>
                <a:cs typeface="Arial"/>
              </a:rPr>
              <a:t>Key Fund Characteristics</a:t>
            </a:r>
          </a:p>
          <a:p>
            <a:pPr marL="184150" indent="-183600" algn="l">
              <a:spcAft>
                <a:spcPts val="2000"/>
              </a:spcAft>
              <a:buClr>
                <a:srgbClr val="5261AC"/>
              </a:buClr>
              <a:buSzPct val="150000"/>
              <a:buFont typeface="Arial"/>
              <a:buChar char="•"/>
            </a:pPr>
            <a:r>
              <a:rPr lang="en-US" sz="1100" b="1" dirty="0" smtClean="0">
                <a:latin typeface="Arial"/>
                <a:cs typeface="Arial"/>
              </a:rPr>
              <a:t>Investment </a:t>
            </a:r>
            <a:r>
              <a:rPr lang="en-US" sz="1100" b="1" dirty="0">
                <a:latin typeface="Arial"/>
                <a:cs typeface="Arial"/>
              </a:rPr>
              <a:t>Philosophy 	</a:t>
            </a:r>
            <a:r>
              <a:rPr lang="en-US" sz="1100" dirty="0">
                <a:latin typeface="Arial"/>
                <a:cs typeface="Arial"/>
              </a:rPr>
              <a:t>	</a:t>
            </a:r>
            <a:r>
              <a:rPr lang="en-US" sz="1100" dirty="0" smtClean="0">
                <a:latin typeface="Arial"/>
                <a:cs typeface="Arial"/>
              </a:rPr>
              <a:t>	Capital </a:t>
            </a:r>
            <a:r>
              <a:rPr lang="en-US" sz="1100" dirty="0">
                <a:latin typeface="Arial"/>
                <a:cs typeface="Arial"/>
              </a:rPr>
              <a:t>Security </a:t>
            </a:r>
          </a:p>
          <a:p>
            <a:pPr marL="184150" indent="-183600" algn="l">
              <a:spcAft>
                <a:spcPts val="2000"/>
              </a:spcAft>
              <a:buClr>
                <a:srgbClr val="5261AC"/>
              </a:buClr>
              <a:buSzPct val="150000"/>
              <a:buFont typeface="Arial"/>
              <a:buChar char="•"/>
            </a:pPr>
            <a:r>
              <a:rPr lang="en-US" sz="1100" b="1" dirty="0" smtClean="0">
                <a:latin typeface="Arial"/>
                <a:cs typeface="Arial"/>
              </a:rPr>
              <a:t>Investment </a:t>
            </a:r>
            <a:r>
              <a:rPr lang="en-US" sz="1100" b="1" dirty="0">
                <a:latin typeface="Arial"/>
                <a:cs typeface="Arial"/>
              </a:rPr>
              <a:t>Process 	</a:t>
            </a:r>
            <a:r>
              <a:rPr lang="en-US" sz="1100" b="1" dirty="0" smtClean="0">
                <a:latin typeface="Arial"/>
                <a:cs typeface="Arial"/>
              </a:rPr>
              <a:t>	</a:t>
            </a:r>
            <a:r>
              <a:rPr lang="en-US" sz="1100" dirty="0">
                <a:latin typeface="Arial"/>
                <a:cs typeface="Arial"/>
              </a:rPr>
              <a:t>	Deposits placed with highly rated counterparties (A- or </a:t>
            </a:r>
            <a:r>
              <a:rPr lang="en-US" sz="1100" dirty="0" smtClean="0">
                <a:latin typeface="Arial"/>
                <a:cs typeface="Arial"/>
              </a:rPr>
              <a:t>better)</a:t>
            </a:r>
          </a:p>
          <a:p>
            <a:pPr marL="184150" indent="-183600" algn="l">
              <a:spcAft>
                <a:spcPts val="2000"/>
              </a:spcAft>
              <a:buClr>
                <a:srgbClr val="5261AC"/>
              </a:buClr>
              <a:buSzPct val="150000"/>
              <a:buFont typeface="Arial"/>
              <a:buChar char="•"/>
            </a:pPr>
            <a:r>
              <a:rPr lang="en-US" sz="1100" b="1" dirty="0" smtClean="0">
                <a:latin typeface="Arial"/>
                <a:cs typeface="Arial"/>
              </a:rPr>
              <a:t>Monitoring </a:t>
            </a:r>
            <a:r>
              <a:rPr lang="en-US" sz="1100" b="1" dirty="0">
                <a:latin typeface="Arial"/>
                <a:cs typeface="Arial"/>
              </a:rPr>
              <a:t>Process </a:t>
            </a:r>
            <a:r>
              <a:rPr lang="en-US" sz="1100" dirty="0">
                <a:latin typeface="Arial"/>
                <a:cs typeface="Arial"/>
              </a:rPr>
              <a:t>		</a:t>
            </a:r>
            <a:r>
              <a:rPr lang="en-US" sz="1100" dirty="0" smtClean="0">
                <a:latin typeface="Arial"/>
                <a:cs typeface="Arial"/>
              </a:rPr>
              <a:t>	Daily </a:t>
            </a:r>
            <a:r>
              <a:rPr lang="en-US" sz="1100" dirty="0">
                <a:latin typeface="Arial"/>
                <a:cs typeface="Arial"/>
              </a:rPr>
              <a:t>analysis of counterparty credit </a:t>
            </a:r>
            <a:r>
              <a:rPr lang="en-US" sz="1100" dirty="0" smtClean="0">
                <a:latin typeface="Arial"/>
                <a:cs typeface="Arial"/>
              </a:rPr>
              <a:t>ratings</a:t>
            </a:r>
          </a:p>
          <a:p>
            <a:pPr marL="184150" indent="-183600" algn="l">
              <a:spcAft>
                <a:spcPts val="2000"/>
              </a:spcAft>
              <a:buClr>
                <a:srgbClr val="5261AC"/>
              </a:buClr>
              <a:buSzPct val="150000"/>
              <a:buFont typeface="Arial"/>
              <a:buChar char="•"/>
            </a:pPr>
            <a:r>
              <a:rPr lang="en-US" sz="1100" i="1" dirty="0" smtClean="0">
                <a:latin typeface="Arial"/>
                <a:cs typeface="Arial"/>
              </a:rPr>
              <a:t>This fund can be </a:t>
            </a:r>
            <a:r>
              <a:rPr lang="en-US" sz="1100" i="1" dirty="0">
                <a:latin typeface="Arial"/>
                <a:cs typeface="Arial"/>
              </a:rPr>
              <a:t>u</a:t>
            </a:r>
            <a:r>
              <a:rPr lang="en-US" sz="1100" i="1" dirty="0" smtClean="0">
                <a:latin typeface="Arial"/>
                <a:cs typeface="Arial"/>
              </a:rPr>
              <a:t>sed to protect the values of member’s funds against market movements</a:t>
            </a:r>
            <a:endParaRPr lang="en-US" sz="1100" i="1" dirty="0">
              <a:latin typeface="Arial"/>
              <a:cs typeface="Arial"/>
            </a:endParaRPr>
          </a:p>
          <a:p>
            <a:pPr marL="184150" indent="-183600" algn="l">
              <a:spcAft>
                <a:spcPts val="2000"/>
              </a:spcAft>
              <a:buClr>
                <a:srgbClr val="5261AC"/>
              </a:buClr>
              <a:buSzPct val="150000"/>
              <a:buFont typeface="Arial"/>
              <a:buChar char="•"/>
            </a:pPr>
            <a:endParaRPr lang="en-US" sz="1100" dirty="0">
              <a:latin typeface="Arial"/>
              <a:cs typeface="Arial"/>
            </a:endParaRPr>
          </a:p>
        </p:txBody>
      </p:sp>
      <p:sp>
        <p:nvSpPr>
          <p:cNvPr id="5" name="Rectangle 38"/>
          <p:cNvSpPr>
            <a:spLocks noChangeArrowheads="1"/>
          </p:cNvSpPr>
          <p:nvPr/>
        </p:nvSpPr>
        <p:spPr bwMode="auto">
          <a:xfrm>
            <a:off x="4905773" y="5850155"/>
            <a:ext cx="3993215" cy="33938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126410" tIns="63212" rIns="126410" bIns="63212">
            <a:spAutoFit/>
          </a:bodyPr>
          <a:lstStyle/>
          <a:p>
            <a:pPr algn="r" defTabSz="954088">
              <a:buClr>
                <a:srgbClr val="333399"/>
              </a:buClr>
              <a:buSzPct val="70000"/>
              <a:buFontTx/>
              <a:buNone/>
              <a:defRPr/>
            </a:pPr>
            <a:r>
              <a:rPr lang="en-GB" sz="800" i="1" dirty="0" smtClean="0">
                <a:solidFill>
                  <a:srgbClr val="5261AC"/>
                </a:solidFill>
                <a:latin typeface="Arial" charset="0"/>
              </a:rPr>
              <a:t>Fund Returns are net of management fees</a:t>
            </a:r>
          </a:p>
          <a:p>
            <a:pPr algn="r" defTabSz="954088">
              <a:buClr>
                <a:srgbClr val="333399"/>
              </a:buClr>
              <a:buSzPct val="70000"/>
              <a:buFontTx/>
              <a:buNone/>
              <a:defRPr/>
            </a:pPr>
            <a:r>
              <a:rPr lang="en-GB" sz="800" i="1" dirty="0" smtClean="0">
                <a:solidFill>
                  <a:srgbClr val="5261AC"/>
                </a:solidFill>
                <a:latin typeface="Arial" charset="0"/>
              </a:rPr>
              <a:t>Past </a:t>
            </a:r>
            <a:r>
              <a:rPr lang="en-GB" sz="800" i="1" dirty="0">
                <a:solidFill>
                  <a:srgbClr val="5261AC"/>
                </a:solidFill>
                <a:latin typeface="Arial" charset="0"/>
              </a:rPr>
              <a:t>performance is not be a reliable guide to future performance.</a:t>
            </a:r>
          </a:p>
        </p:txBody>
      </p:sp>
      <p:graphicFrame>
        <p:nvGraphicFramePr>
          <p:cNvPr id="6" name="Table 5"/>
          <p:cNvGraphicFramePr>
            <a:graphicFrameLocks noGrp="1"/>
          </p:cNvGraphicFramePr>
          <p:nvPr>
            <p:extLst>
              <p:ext uri="{D42A27DB-BD31-4B8C-83A1-F6EECF244321}">
                <p14:modId xmlns:p14="http://schemas.microsoft.com/office/powerpoint/2010/main" val="3731133039"/>
              </p:ext>
            </p:extLst>
          </p:nvPr>
        </p:nvGraphicFramePr>
        <p:xfrm>
          <a:off x="1255017" y="4155542"/>
          <a:ext cx="6980774" cy="999409"/>
        </p:xfrm>
        <a:graphic>
          <a:graphicData uri="http://schemas.openxmlformats.org/drawingml/2006/table">
            <a:tbl>
              <a:tblPr firstRow="1" bandRow="1">
                <a:tableStyleId>{5C22544A-7EE6-4342-B048-85BDC9FD1C3A}</a:tableStyleId>
              </a:tblPr>
              <a:tblGrid>
                <a:gridCol w="2895776"/>
                <a:gridCol w="1098715"/>
                <a:gridCol w="1089925"/>
                <a:gridCol w="948179"/>
                <a:gridCol w="948179"/>
              </a:tblGrid>
              <a:tr h="432177">
                <a:tc>
                  <a:txBody>
                    <a:bodyPr/>
                    <a:lstStyle/>
                    <a:p>
                      <a:pPr algn="ctr"/>
                      <a:r>
                        <a:rPr lang="en-IE" sz="1000" b="1" dirty="0" smtClean="0">
                          <a:solidFill>
                            <a:schemeClr val="bg1"/>
                          </a:solidFill>
                          <a:latin typeface="Arial" pitchFamily="34" charset="0"/>
                          <a:cs typeface="Arial" pitchFamily="34" charset="0"/>
                        </a:rPr>
                        <a:t>Returns to 31</a:t>
                      </a:r>
                      <a:r>
                        <a:rPr lang="en-IE" sz="1000" b="1" baseline="0" dirty="0" smtClean="0">
                          <a:solidFill>
                            <a:schemeClr val="bg1"/>
                          </a:solidFill>
                          <a:latin typeface="Arial" pitchFamily="34" charset="0"/>
                          <a:cs typeface="Arial" pitchFamily="34" charset="0"/>
                        </a:rPr>
                        <a:t> December 2015</a:t>
                      </a:r>
                      <a:endParaRPr lang="en-IE" sz="1000" b="1" dirty="0" smtClean="0">
                        <a:solidFill>
                          <a:schemeClr val="bg1"/>
                        </a:solidFill>
                        <a:latin typeface="Arial" pitchFamily="34" charset="0"/>
                        <a:cs typeface="Arial" pitchFamily="34" charset="0"/>
                      </a:endParaRP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YTD</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1 Year</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E" sz="1000" b="1" dirty="0" smtClean="0">
                          <a:solidFill>
                            <a:schemeClr val="bg1"/>
                          </a:solidFill>
                          <a:latin typeface="Arial" pitchFamily="34" charset="0"/>
                          <a:cs typeface="Arial" pitchFamily="34" charset="0"/>
                        </a:rPr>
                        <a:t>3 Year p.a.</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5 Year p.a.</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r>
              <a:tr h="283616">
                <a:tc>
                  <a:txBody>
                    <a:bodyPr/>
                    <a:lstStyle/>
                    <a:p>
                      <a:pPr algn="ctr" fontAlgn="b"/>
                      <a:r>
                        <a:rPr lang="en-IE" sz="1000" b="1" i="0" u="none" strike="noStrike" dirty="0" smtClean="0">
                          <a:solidFill>
                            <a:srgbClr val="000000"/>
                          </a:solidFill>
                          <a:effectLst/>
                          <a:latin typeface="Arial" panose="020B0604020202020204" pitchFamily="34" charset="0"/>
                          <a:cs typeface="Arial" panose="020B0604020202020204" pitchFamily="34" charset="0"/>
                        </a:rPr>
                        <a:t>Fund</a:t>
                      </a:r>
                      <a:endParaRPr lang="en-IE" sz="1000" b="1" i="0" u="none" strike="noStrike" dirty="0">
                        <a:solidFill>
                          <a:srgbClr val="000000"/>
                        </a:solidFill>
                        <a:effectLst/>
                        <a:latin typeface="Arial" panose="020B0604020202020204" pitchFamily="34" charset="0"/>
                        <a:cs typeface="Arial" panose="020B0604020202020204" pitchFamily="34" charset="0"/>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-0.69%</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-0.69%</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-0.49%</a:t>
                      </a:r>
                      <a:endParaRPr lang="en-IE" sz="1000" b="0" i="0" u="none" strike="noStrike" dirty="0">
                        <a:solidFill>
                          <a:srgbClr val="000000"/>
                        </a:solidFill>
                        <a:effectLst/>
                        <a:latin typeface="Arial"/>
                      </a:endParaRPr>
                    </a:p>
                  </a:txBody>
                  <a:tcPr marL="8002" marR="8002" marT="7620" marB="0" anchor="ctr"/>
                </a:tc>
                <a:tc>
                  <a:txBody>
                    <a:bodyPr/>
                    <a:lstStyle/>
                    <a:p>
                      <a:pPr algn="l" fontAlgn="ctr"/>
                      <a:r>
                        <a:rPr lang="en-IE" sz="1000" b="0" i="0" u="none" strike="noStrike" dirty="0" smtClean="0">
                          <a:solidFill>
                            <a:srgbClr val="000000"/>
                          </a:solidFill>
                          <a:effectLst/>
                          <a:latin typeface="Arial"/>
                        </a:rPr>
                        <a:t>      -0.26%</a:t>
                      </a:r>
                      <a:endParaRPr lang="en-IE" sz="1000" b="0" i="0" u="none" strike="noStrike" dirty="0">
                        <a:solidFill>
                          <a:srgbClr val="000000"/>
                        </a:solidFill>
                        <a:effectLst/>
                        <a:latin typeface="Arial"/>
                      </a:endParaRPr>
                    </a:p>
                  </a:txBody>
                  <a:tcPr marL="8002" marR="8002" marT="7620" marB="0" anchor="ctr"/>
                </a:tc>
              </a:tr>
              <a:tr h="283616">
                <a:tc>
                  <a:txBody>
                    <a:bodyPr/>
                    <a:lstStyle/>
                    <a:p>
                      <a:pPr algn="ctr" fontAlgn="b"/>
                      <a:r>
                        <a:rPr lang="en-US" sz="10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000" b="1" i="0" u="none" strike="noStrike" dirty="0" smtClean="0">
                          <a:solidFill>
                            <a:srgbClr val="000000"/>
                          </a:solidFill>
                          <a:effectLst/>
                          <a:latin typeface="Arial" panose="020B0604020202020204" pitchFamily="34" charset="0"/>
                          <a:cs typeface="Arial" panose="020B0604020202020204" pitchFamily="34" charset="0"/>
                        </a:rPr>
                        <a:t>Benchmark</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-0.15%</a:t>
                      </a:r>
                      <a:endParaRPr lang="en-IE" sz="1000" b="0" i="0" u="none" strike="noStrike" dirty="0">
                        <a:solidFill>
                          <a:srgbClr val="000000"/>
                        </a:solidFill>
                        <a:effectLst/>
                        <a:latin typeface="Arial"/>
                      </a:endParaRPr>
                    </a:p>
                  </a:txBody>
                  <a:tcPr marL="8002" marR="8002" marT="7620" marB="0" anchor="ctr"/>
                </a:tc>
                <a:tc>
                  <a:txBody>
                    <a:bodyPr/>
                    <a:lstStyle/>
                    <a:p>
                      <a:pPr algn="l" fontAlgn="ctr"/>
                      <a:r>
                        <a:rPr lang="en-IE" sz="1000" b="0" i="0" u="none" strike="noStrike" dirty="0" smtClean="0">
                          <a:solidFill>
                            <a:srgbClr val="000000"/>
                          </a:solidFill>
                          <a:effectLst/>
                          <a:latin typeface="Arial"/>
                        </a:rPr>
                        <a:t>         -0.15%</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0.01%</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0.36%</a:t>
                      </a:r>
                      <a:endParaRPr lang="en-IE" sz="1000" b="0" i="0" u="none" strike="noStrike" dirty="0">
                        <a:solidFill>
                          <a:srgbClr val="000000"/>
                        </a:solidFill>
                        <a:effectLst/>
                        <a:latin typeface="Arial"/>
                      </a:endParaRPr>
                    </a:p>
                  </a:txBody>
                  <a:tcPr marL="8002" marR="8002" marT="7620" marB="0" anchor="ctr"/>
                </a:tc>
              </a:tr>
            </a:tbl>
          </a:graphicData>
        </a:graphic>
      </p:graphicFrame>
    </p:spTree>
    <p:extLst>
      <p:ext uri="{BB962C8B-B14F-4D97-AF65-F5344CB8AC3E}">
        <p14:creationId xmlns:p14="http://schemas.microsoft.com/office/powerpoint/2010/main" val="956900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9243" y="656492"/>
            <a:ext cx="8407822" cy="513917"/>
          </a:xfrm>
          <a:prstGeom prst="rect">
            <a:avLst/>
          </a:prstGeom>
          <a:noFill/>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002060"/>
                </a:solidFill>
                <a:latin typeface="Arial"/>
                <a:cs typeface="Arial"/>
              </a:rPr>
              <a:t>Flexible Fund </a:t>
            </a:r>
            <a:r>
              <a:rPr lang="en-US" sz="2400" b="1" dirty="0">
                <a:solidFill>
                  <a:srgbClr val="5261AC"/>
                </a:solidFill>
                <a:latin typeface="Arial"/>
                <a:cs typeface="Arial"/>
              </a:rPr>
              <a:t>			</a:t>
            </a:r>
            <a:r>
              <a:rPr lang="en-US" sz="1800" b="1" dirty="0" smtClean="0">
                <a:solidFill>
                  <a:srgbClr val="5261AC"/>
                </a:solidFill>
                <a:latin typeface="Arial"/>
                <a:cs typeface="Arial"/>
              </a:rPr>
              <a:t>	</a:t>
            </a:r>
            <a:endParaRPr lang="en-US" sz="1800" b="1" dirty="0">
              <a:solidFill>
                <a:srgbClr val="5261AC"/>
              </a:solidFill>
              <a:latin typeface="Arial"/>
              <a:cs typeface="Arial"/>
            </a:endParaRPr>
          </a:p>
        </p:txBody>
      </p:sp>
      <p:sp>
        <p:nvSpPr>
          <p:cNvPr id="3" name="Title 1"/>
          <p:cNvSpPr txBox="1">
            <a:spLocks/>
          </p:cNvSpPr>
          <p:nvPr/>
        </p:nvSpPr>
        <p:spPr>
          <a:xfrm>
            <a:off x="5123152" y="1312749"/>
            <a:ext cx="4327514" cy="344031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50" algn="l">
              <a:spcBef>
                <a:spcPts val="600"/>
              </a:spcBef>
              <a:spcAft>
                <a:spcPts val="600"/>
              </a:spcAft>
              <a:buClr>
                <a:srgbClr val="5261AC"/>
              </a:buClr>
              <a:buSzPct val="150000"/>
            </a:pPr>
            <a:r>
              <a:rPr lang="en-US" sz="1000" b="1" dirty="0">
                <a:solidFill>
                  <a:srgbClr val="5261AC"/>
                </a:solidFill>
                <a:latin typeface="Arial"/>
                <a:cs typeface="Arial"/>
              </a:rPr>
              <a:t>Key Fund Characteristics</a:t>
            </a:r>
          </a:p>
          <a:p>
            <a:pPr marL="184150" indent="-183600" algn="l">
              <a:spcBef>
                <a:spcPts val="600"/>
              </a:spcBef>
              <a:spcAft>
                <a:spcPts val="600"/>
              </a:spcAft>
              <a:buClr>
                <a:srgbClr val="5261AC"/>
              </a:buClr>
              <a:buSzPct val="150000"/>
              <a:buFont typeface="Arial"/>
              <a:buChar char="•"/>
            </a:pPr>
            <a:r>
              <a:rPr lang="en-US" sz="1000" dirty="0">
                <a:solidFill>
                  <a:prstClr val="black"/>
                </a:solidFill>
                <a:latin typeface="Arial"/>
                <a:cs typeface="Arial"/>
              </a:rPr>
              <a:t>The </a:t>
            </a:r>
            <a:r>
              <a:rPr lang="en-US" sz="1000" dirty="0" smtClean="0">
                <a:solidFill>
                  <a:prstClr val="black"/>
                </a:solidFill>
                <a:latin typeface="Arial"/>
                <a:cs typeface="Arial"/>
              </a:rPr>
              <a:t>Flexible Fund </a:t>
            </a:r>
            <a:r>
              <a:rPr lang="en-US" sz="1000" dirty="0">
                <a:solidFill>
                  <a:prstClr val="black"/>
                </a:solidFill>
                <a:latin typeface="Arial"/>
                <a:cs typeface="Arial"/>
              </a:rPr>
              <a:t>is mainly invested in bonds with the balance in equities, cash and alternative assets. There may be some movement between cash and equities depending on market conditions.</a:t>
            </a:r>
          </a:p>
          <a:p>
            <a:pPr marL="184150" indent="-183600" algn="l">
              <a:spcBef>
                <a:spcPts val="600"/>
              </a:spcBef>
              <a:spcAft>
                <a:spcPts val="600"/>
              </a:spcAft>
              <a:buClr>
                <a:srgbClr val="5261AC"/>
              </a:buClr>
              <a:buSzPct val="150000"/>
              <a:buFont typeface="Arial"/>
              <a:buChar char="•"/>
            </a:pPr>
            <a:r>
              <a:rPr lang="en-US" sz="1000" dirty="0" smtClean="0">
                <a:solidFill>
                  <a:prstClr val="black"/>
                </a:solidFill>
                <a:latin typeface="Arial"/>
                <a:cs typeface="Arial"/>
              </a:rPr>
              <a:t>This </a:t>
            </a:r>
            <a:r>
              <a:rPr lang="en-US" sz="1000" dirty="0">
                <a:solidFill>
                  <a:prstClr val="black"/>
                </a:solidFill>
                <a:latin typeface="Arial"/>
                <a:cs typeface="Arial"/>
              </a:rPr>
              <a:t>is a </a:t>
            </a:r>
            <a:r>
              <a:rPr lang="en-US" sz="1000" dirty="0" smtClean="0">
                <a:solidFill>
                  <a:prstClr val="black"/>
                </a:solidFill>
                <a:latin typeface="Arial"/>
                <a:cs typeface="Arial"/>
              </a:rPr>
              <a:t>medium risk </a:t>
            </a:r>
            <a:r>
              <a:rPr lang="en-US" sz="1000" dirty="0">
                <a:solidFill>
                  <a:prstClr val="black"/>
                </a:solidFill>
                <a:latin typeface="Arial"/>
                <a:cs typeface="Arial"/>
              </a:rPr>
              <a:t>fund. It is suitable for investors who are </a:t>
            </a:r>
            <a:r>
              <a:rPr lang="en-US" sz="1000" dirty="0" smtClean="0">
                <a:solidFill>
                  <a:prstClr val="black"/>
                </a:solidFill>
                <a:latin typeface="Arial"/>
                <a:cs typeface="Arial"/>
              </a:rPr>
              <a:t>getting closer </a:t>
            </a:r>
            <a:r>
              <a:rPr lang="en-US" sz="1000" dirty="0">
                <a:solidFill>
                  <a:prstClr val="black"/>
                </a:solidFill>
                <a:latin typeface="Arial"/>
                <a:cs typeface="Arial"/>
              </a:rPr>
              <a:t>to retirement or have a </a:t>
            </a:r>
            <a:r>
              <a:rPr lang="en-US" sz="1000" dirty="0" smtClean="0">
                <a:solidFill>
                  <a:prstClr val="black"/>
                </a:solidFill>
                <a:latin typeface="Arial"/>
                <a:cs typeface="Arial"/>
              </a:rPr>
              <a:t>medium </a:t>
            </a:r>
            <a:r>
              <a:rPr lang="en-US" sz="1000" dirty="0">
                <a:solidFill>
                  <a:prstClr val="black"/>
                </a:solidFill>
                <a:latin typeface="Arial"/>
                <a:cs typeface="Arial"/>
              </a:rPr>
              <a:t>appetite for risk.</a:t>
            </a:r>
          </a:p>
          <a:p>
            <a:pPr marL="184150" indent="-183600" algn="l">
              <a:spcBef>
                <a:spcPts val="600"/>
              </a:spcBef>
              <a:spcAft>
                <a:spcPts val="600"/>
              </a:spcAft>
              <a:buClr>
                <a:srgbClr val="5261AC"/>
              </a:buClr>
              <a:buSzPct val="150000"/>
              <a:buFont typeface="Arial"/>
              <a:buChar char="•"/>
            </a:pPr>
            <a:endParaRPr lang="en-US" sz="1000" dirty="0">
              <a:solidFill>
                <a:prstClr val="black"/>
              </a:solidFill>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190178087"/>
              </p:ext>
            </p:extLst>
          </p:nvPr>
        </p:nvGraphicFramePr>
        <p:xfrm>
          <a:off x="1321696" y="4753066"/>
          <a:ext cx="6980774" cy="999409"/>
        </p:xfrm>
        <a:graphic>
          <a:graphicData uri="http://schemas.openxmlformats.org/drawingml/2006/table">
            <a:tbl>
              <a:tblPr firstRow="1" bandRow="1">
                <a:tableStyleId>{5C22544A-7EE6-4342-B048-85BDC9FD1C3A}</a:tableStyleId>
              </a:tblPr>
              <a:tblGrid>
                <a:gridCol w="2895776"/>
                <a:gridCol w="1098715"/>
                <a:gridCol w="1089925"/>
                <a:gridCol w="948179"/>
                <a:gridCol w="948179"/>
              </a:tblGrid>
              <a:tr h="432177">
                <a:tc>
                  <a:txBody>
                    <a:bodyPr/>
                    <a:lstStyle/>
                    <a:p>
                      <a:pPr algn="ctr"/>
                      <a:r>
                        <a:rPr lang="en-IE" sz="1000" b="1" dirty="0" smtClean="0">
                          <a:solidFill>
                            <a:schemeClr val="bg1"/>
                          </a:solidFill>
                          <a:latin typeface="Arial" pitchFamily="34" charset="0"/>
                          <a:cs typeface="Arial" pitchFamily="34" charset="0"/>
                        </a:rPr>
                        <a:t>Returns to 31</a:t>
                      </a:r>
                      <a:r>
                        <a:rPr lang="en-IE" sz="1000" b="1" baseline="0" dirty="0" smtClean="0">
                          <a:solidFill>
                            <a:schemeClr val="bg1"/>
                          </a:solidFill>
                          <a:latin typeface="Arial" pitchFamily="34" charset="0"/>
                          <a:cs typeface="Arial" pitchFamily="34" charset="0"/>
                        </a:rPr>
                        <a:t> December </a:t>
                      </a:r>
                      <a:r>
                        <a:rPr lang="en-IE" sz="1000" b="1" dirty="0" smtClean="0">
                          <a:solidFill>
                            <a:schemeClr val="bg1"/>
                          </a:solidFill>
                          <a:latin typeface="Arial" pitchFamily="34" charset="0"/>
                          <a:cs typeface="Arial" pitchFamily="34" charset="0"/>
                        </a:rPr>
                        <a:t>2015</a:t>
                      </a: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YTD</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1 Year</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E" sz="1000" b="1" dirty="0" smtClean="0">
                          <a:solidFill>
                            <a:schemeClr val="bg1"/>
                          </a:solidFill>
                          <a:latin typeface="Arial" pitchFamily="34" charset="0"/>
                          <a:cs typeface="Arial" pitchFamily="34" charset="0"/>
                        </a:rPr>
                        <a:t>3 Year p.a.</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c>
                  <a:txBody>
                    <a:bodyPr/>
                    <a:lstStyle/>
                    <a:p>
                      <a:pPr algn="ctr"/>
                      <a:r>
                        <a:rPr lang="en-IE" sz="1000" b="1" dirty="0" smtClean="0">
                          <a:solidFill>
                            <a:schemeClr val="bg1"/>
                          </a:solidFill>
                          <a:latin typeface="Arial" pitchFamily="34" charset="0"/>
                          <a:cs typeface="Arial" pitchFamily="34" charset="0"/>
                        </a:rPr>
                        <a:t>5 Year p.a.</a:t>
                      </a:r>
                      <a:endParaRPr lang="en-IE" sz="1000" b="1" dirty="0">
                        <a:solidFill>
                          <a:schemeClr val="bg1"/>
                        </a:solidFill>
                        <a:latin typeface="Arial" pitchFamily="34" charset="0"/>
                        <a:cs typeface="Arial" pitchFamily="34" charset="0"/>
                      </a:endParaRPr>
                    </a:p>
                  </a:txBody>
                  <a:tcPr marL="96028" marR="96028" anchor="ctr">
                    <a:solidFill>
                      <a:srgbClr val="5261AC"/>
                    </a:solidFill>
                  </a:tcPr>
                </a:tc>
              </a:tr>
              <a:tr h="283616">
                <a:tc>
                  <a:txBody>
                    <a:bodyPr/>
                    <a:lstStyle/>
                    <a:p>
                      <a:pPr algn="ctr" fontAlgn="b"/>
                      <a:r>
                        <a:rPr lang="en-IE" sz="1000" b="1" i="0" u="none" strike="noStrike" dirty="0" smtClean="0">
                          <a:solidFill>
                            <a:srgbClr val="000000"/>
                          </a:solidFill>
                          <a:effectLst/>
                          <a:latin typeface="Arial" panose="020B0604020202020204" pitchFamily="34" charset="0"/>
                          <a:cs typeface="Arial" panose="020B0604020202020204" pitchFamily="34" charset="0"/>
                        </a:rPr>
                        <a:t>Fund</a:t>
                      </a:r>
                      <a:endParaRPr lang="en-IE" sz="1000" b="1" i="0" u="none" strike="noStrike" dirty="0">
                        <a:solidFill>
                          <a:srgbClr val="000000"/>
                        </a:solidFill>
                        <a:effectLst/>
                        <a:latin typeface="Arial" panose="020B0604020202020204" pitchFamily="34" charset="0"/>
                        <a:cs typeface="Arial" panose="020B0604020202020204" pitchFamily="34" charset="0"/>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1.95%</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1.95%</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3.67%</a:t>
                      </a:r>
                      <a:endParaRPr lang="en-IE" sz="1000" b="0" i="0" u="none" strike="noStrike" dirty="0">
                        <a:solidFill>
                          <a:srgbClr val="000000"/>
                        </a:solidFill>
                        <a:effectLst/>
                        <a:latin typeface="Arial"/>
                      </a:endParaRPr>
                    </a:p>
                  </a:txBody>
                  <a:tcPr marL="8002" marR="8002" marT="7620" marB="0" anchor="ctr"/>
                </a:tc>
                <a:tc>
                  <a:txBody>
                    <a:bodyPr/>
                    <a:lstStyle/>
                    <a:p>
                      <a:pPr algn="l" fontAlgn="ctr"/>
                      <a:r>
                        <a:rPr lang="en-IE" sz="1000" b="0" i="0" u="none" strike="noStrike" dirty="0" smtClean="0">
                          <a:solidFill>
                            <a:srgbClr val="000000"/>
                          </a:solidFill>
                          <a:effectLst/>
                          <a:latin typeface="Arial"/>
                        </a:rPr>
                        <a:t>          3.60%</a:t>
                      </a:r>
                      <a:endParaRPr lang="en-IE" sz="1000" b="0" i="0" u="none" strike="noStrike" dirty="0">
                        <a:solidFill>
                          <a:srgbClr val="000000"/>
                        </a:solidFill>
                        <a:effectLst/>
                        <a:latin typeface="Arial"/>
                      </a:endParaRPr>
                    </a:p>
                  </a:txBody>
                  <a:tcPr marL="8002" marR="8002" marT="7620" marB="0" anchor="ctr"/>
                </a:tc>
              </a:tr>
              <a:tr h="283616">
                <a:tc>
                  <a:txBody>
                    <a:bodyPr/>
                    <a:lstStyle/>
                    <a:p>
                      <a:pPr algn="ctr" fontAlgn="b"/>
                      <a:r>
                        <a:rPr lang="en-US" sz="1000" b="1" i="0" u="none" strike="noStrike" dirty="0" smtClean="0">
                          <a:solidFill>
                            <a:srgbClr val="000000"/>
                          </a:solidFill>
                          <a:effectLst/>
                          <a:latin typeface="Arial" panose="020B0604020202020204" pitchFamily="34" charset="0"/>
                          <a:cs typeface="Arial" panose="020B0604020202020204" pitchFamily="34" charset="0"/>
                        </a:rPr>
                        <a:t>Composite Benchmark</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2.63%</a:t>
                      </a:r>
                      <a:endParaRPr lang="en-IE" sz="1000" b="0" i="0" u="none" strike="noStrike" dirty="0">
                        <a:solidFill>
                          <a:srgbClr val="000000"/>
                        </a:solidFill>
                        <a:effectLst/>
                        <a:latin typeface="Arial"/>
                      </a:endParaRPr>
                    </a:p>
                  </a:txBody>
                  <a:tcPr marL="8002" marR="8002" marT="7620" marB="0" anchor="ctr"/>
                </a:tc>
                <a:tc>
                  <a:txBody>
                    <a:bodyPr/>
                    <a:lstStyle/>
                    <a:p>
                      <a:pPr algn="l" fontAlgn="ctr"/>
                      <a:r>
                        <a:rPr lang="en-IE" sz="1000" b="0" i="0" u="none" strike="noStrike" dirty="0" smtClean="0">
                          <a:solidFill>
                            <a:srgbClr val="000000"/>
                          </a:solidFill>
                          <a:effectLst/>
                          <a:latin typeface="Arial"/>
                        </a:rPr>
                        <a:t>          2.63%</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4.40%</a:t>
                      </a:r>
                      <a:endParaRPr lang="en-IE" sz="1000" b="0" i="0" u="none" strike="noStrike" dirty="0">
                        <a:solidFill>
                          <a:srgbClr val="000000"/>
                        </a:solidFill>
                        <a:effectLst/>
                        <a:latin typeface="Arial"/>
                      </a:endParaRPr>
                    </a:p>
                  </a:txBody>
                  <a:tcPr marL="8002" marR="8002" marT="7620" marB="0" anchor="ctr"/>
                </a:tc>
                <a:tc>
                  <a:txBody>
                    <a:bodyPr/>
                    <a:lstStyle/>
                    <a:p>
                      <a:pPr algn="ctr" fontAlgn="ctr"/>
                      <a:r>
                        <a:rPr lang="en-IE" sz="1000" b="0" i="0" u="none" strike="noStrike" dirty="0" smtClean="0">
                          <a:solidFill>
                            <a:srgbClr val="000000"/>
                          </a:solidFill>
                          <a:effectLst/>
                          <a:latin typeface="Arial"/>
                        </a:rPr>
                        <a:t>    4.63%</a:t>
                      </a:r>
                      <a:endParaRPr lang="en-IE" sz="1000" b="0" i="0" u="none" strike="noStrike" dirty="0">
                        <a:solidFill>
                          <a:srgbClr val="000000"/>
                        </a:solidFill>
                        <a:effectLst/>
                        <a:latin typeface="Arial"/>
                      </a:endParaRPr>
                    </a:p>
                  </a:txBody>
                  <a:tcPr marL="8002" marR="8002" marT="7620" marB="0" anchor="ctr"/>
                </a:tc>
              </a:tr>
            </a:tbl>
          </a:graphicData>
        </a:graphic>
      </p:graphicFrame>
      <p:sp>
        <p:nvSpPr>
          <p:cNvPr id="8" name="Rectangle 38"/>
          <p:cNvSpPr>
            <a:spLocks noChangeArrowheads="1"/>
          </p:cNvSpPr>
          <p:nvPr/>
        </p:nvSpPr>
        <p:spPr bwMode="auto">
          <a:xfrm>
            <a:off x="4255185" y="5833924"/>
            <a:ext cx="4777140" cy="44524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126410" tIns="63212" rIns="126410" bIns="63212">
            <a:spAutoFit/>
          </a:bodyPr>
          <a:lstStyle/>
          <a:p>
            <a:pPr algn="r" defTabSz="954088">
              <a:buClr>
                <a:srgbClr val="333399"/>
              </a:buClr>
              <a:buSzPct val="70000"/>
              <a:defRPr/>
            </a:pPr>
            <a:r>
              <a:rPr lang="en-GB" sz="800" i="1" dirty="0" smtClean="0">
                <a:solidFill>
                  <a:srgbClr val="5261AC"/>
                </a:solidFill>
                <a:latin typeface="Arial" charset="0"/>
              </a:rPr>
              <a:t>Fund Returns are net of management fees</a:t>
            </a:r>
          </a:p>
          <a:p>
            <a:pPr algn="r" defTabSz="954088">
              <a:buClr>
                <a:srgbClr val="333399"/>
              </a:buClr>
              <a:buSzPct val="70000"/>
              <a:defRPr/>
            </a:pPr>
            <a:r>
              <a:rPr lang="en-GB" sz="800" i="1" dirty="0" smtClean="0">
                <a:solidFill>
                  <a:srgbClr val="5261AC"/>
                </a:solidFill>
                <a:latin typeface="Arial" charset="0"/>
              </a:rPr>
              <a:t>Benchmark returns do not take account of management fees or Dividend Withholding Tax</a:t>
            </a:r>
          </a:p>
          <a:p>
            <a:pPr algn="r" defTabSz="954088">
              <a:buClr>
                <a:srgbClr val="333399"/>
              </a:buClr>
              <a:buSzPct val="70000"/>
              <a:defRPr/>
            </a:pPr>
            <a:r>
              <a:rPr lang="en-GB" sz="800" i="1" dirty="0" smtClean="0">
                <a:solidFill>
                  <a:srgbClr val="5261AC"/>
                </a:solidFill>
                <a:latin typeface="Arial" charset="0"/>
              </a:rPr>
              <a:t>Past </a:t>
            </a:r>
            <a:r>
              <a:rPr lang="en-GB" sz="800" i="1" dirty="0">
                <a:solidFill>
                  <a:srgbClr val="5261AC"/>
                </a:solidFill>
                <a:latin typeface="Arial" charset="0"/>
              </a:rPr>
              <a:t>performance is not be a reliable guide to future performance.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49" y="1510812"/>
            <a:ext cx="4251234"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748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GB" smtClean="0"/>
              <a:t>WHAT YOUR AVC PLAN DOES FOR YOU</a:t>
            </a:r>
          </a:p>
        </p:txBody>
      </p:sp>
      <p:sp>
        <p:nvSpPr>
          <p:cNvPr id="6149" name="Rectangle 3"/>
          <p:cNvSpPr>
            <a:spLocks noGrp="1" noChangeArrowheads="1"/>
          </p:cNvSpPr>
          <p:nvPr>
            <p:ph type="body" idx="1"/>
          </p:nvPr>
        </p:nvSpPr>
        <p:spPr/>
        <p:txBody>
          <a:bodyPr/>
          <a:lstStyle/>
          <a:p>
            <a:pPr eaLnBrk="1" hangingPunct="1"/>
            <a:r>
              <a:rPr lang="en-US" dirty="0" smtClean="0"/>
              <a:t>Enables you to save to maximise your retirement lump sum </a:t>
            </a:r>
          </a:p>
          <a:p>
            <a:pPr eaLnBrk="1" hangingPunct="1"/>
            <a:r>
              <a:rPr lang="en-US" dirty="0" smtClean="0"/>
              <a:t>Allows you increase your regular income in retirement</a:t>
            </a:r>
            <a:endParaRPr lang="en-GB" dirty="0" smtClean="0"/>
          </a:p>
          <a:p>
            <a:pPr eaLnBrk="1" hangingPunct="1"/>
            <a:r>
              <a:rPr lang="en-GB" dirty="0" smtClean="0"/>
              <a:t>Pay less tax: you get tax relief on your AVCs</a:t>
            </a:r>
          </a:p>
          <a:p>
            <a:pPr eaLnBrk="1" hangingPunct="1"/>
            <a:r>
              <a:rPr lang="en-GB" dirty="0" smtClean="0"/>
              <a:t>Tax free investment growth</a:t>
            </a:r>
          </a:p>
          <a:p>
            <a:pPr marL="0" indent="0" eaLnBrk="1" hangingPunct="1">
              <a:buNone/>
            </a:pPr>
            <a:r>
              <a:rPr lang="en-GB" dirty="0" smtClean="0"/>
              <a:t> </a:t>
            </a:r>
          </a:p>
          <a:p>
            <a:pPr marL="0" indent="0" eaLnBrk="1" hangingPunct="1">
              <a:buNone/>
            </a:pPr>
            <a:r>
              <a:rPr lang="en-GB" dirty="0" smtClean="0">
                <a:solidFill>
                  <a:srgbClr val="00B0F0"/>
                </a:solidFill>
              </a:rPr>
              <a:t>N.B. It is important to understand your main scheme retirement                      benefits when considering making AVCs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descr="4020cb (9-10) 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5133" y="1266826"/>
            <a:ext cx="8882579"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07" name="AutoShape 2"/>
          <p:cNvSpPr>
            <a:spLocks/>
          </p:cNvSpPr>
          <p:nvPr/>
        </p:nvSpPr>
        <p:spPr bwMode="auto">
          <a:xfrm>
            <a:off x="566831" y="2276475"/>
            <a:ext cx="1133662" cy="877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pPr>
              <a:spcBef>
                <a:spcPts val="1488"/>
              </a:spcBef>
            </a:pPr>
            <a:r>
              <a:rPr lang="en-US" altLang="en-US" sz="1600">
                <a:solidFill>
                  <a:srgbClr val="3333CC"/>
                </a:solidFill>
              </a:rPr>
              <a:t>Tax-Free</a:t>
            </a:r>
            <a:br>
              <a:rPr lang="en-US" altLang="en-US" sz="1600">
                <a:solidFill>
                  <a:srgbClr val="3333CC"/>
                </a:solidFill>
              </a:rPr>
            </a:br>
            <a:r>
              <a:rPr lang="en-US" altLang="en-US" sz="1600">
                <a:solidFill>
                  <a:srgbClr val="3333CC"/>
                </a:solidFill>
              </a:rPr>
              <a:t>Cash  Fund</a:t>
            </a:r>
            <a:r>
              <a:rPr lang="en-US" altLang="en-US" sz="1500">
                <a:solidFill>
                  <a:srgbClr val="3333CC"/>
                </a:solidFill>
              </a:rPr>
              <a:t> </a:t>
            </a:r>
            <a:endParaRPr lang="en-US" altLang="en-US">
              <a:solidFill>
                <a:srgbClr val="3333CC"/>
              </a:solidFill>
            </a:endParaRPr>
          </a:p>
        </p:txBody>
      </p:sp>
      <p:sp>
        <p:nvSpPr>
          <p:cNvPr id="72708" name="AutoShape 3"/>
          <p:cNvSpPr>
            <a:spLocks/>
          </p:cNvSpPr>
          <p:nvPr/>
        </p:nvSpPr>
        <p:spPr bwMode="auto">
          <a:xfrm>
            <a:off x="6918676" y="2276475"/>
            <a:ext cx="1210351" cy="877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pPr>
              <a:spcBef>
                <a:spcPts val="1488"/>
              </a:spcBef>
            </a:pPr>
            <a:r>
              <a:rPr lang="en-US" altLang="en-US" sz="1600">
                <a:solidFill>
                  <a:srgbClr val="3333CC"/>
                </a:solidFill>
              </a:rPr>
              <a:t>Indexed 50/50</a:t>
            </a:r>
            <a:br>
              <a:rPr lang="en-US" altLang="en-US" sz="1600">
                <a:solidFill>
                  <a:srgbClr val="3333CC"/>
                </a:solidFill>
              </a:rPr>
            </a:br>
            <a:r>
              <a:rPr lang="en-US" altLang="en-US" sz="1600">
                <a:solidFill>
                  <a:srgbClr val="3333CC"/>
                </a:solidFill>
              </a:rPr>
              <a:t>Equity</a:t>
            </a:r>
            <a:endParaRPr lang="en-US" altLang="en-US">
              <a:solidFill>
                <a:srgbClr val="3333CC"/>
              </a:solidFill>
            </a:endParaRPr>
          </a:p>
        </p:txBody>
      </p:sp>
      <p:sp>
        <p:nvSpPr>
          <p:cNvPr id="72709" name="AutoShape 4"/>
          <p:cNvSpPr>
            <a:spLocks/>
          </p:cNvSpPr>
          <p:nvPr/>
        </p:nvSpPr>
        <p:spPr bwMode="auto">
          <a:xfrm>
            <a:off x="943608" y="5156200"/>
            <a:ext cx="7940639"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p>
            <a:endParaRPr lang="en-GB"/>
          </a:p>
        </p:txBody>
      </p:sp>
      <p:sp>
        <p:nvSpPr>
          <p:cNvPr id="72710" name="AutoShape 5"/>
          <p:cNvSpPr>
            <a:spLocks/>
          </p:cNvSpPr>
          <p:nvPr/>
        </p:nvSpPr>
        <p:spPr bwMode="auto">
          <a:xfrm>
            <a:off x="2952524" y="2303463"/>
            <a:ext cx="1285373" cy="8239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r>
              <a:rPr lang="en-US" altLang="en-US" sz="1600">
                <a:solidFill>
                  <a:srgbClr val="3333CC"/>
                </a:solidFill>
              </a:rPr>
              <a:t>Flexible </a:t>
            </a:r>
            <a:br>
              <a:rPr lang="en-US" altLang="en-US" sz="1600">
                <a:solidFill>
                  <a:srgbClr val="3333CC"/>
                </a:solidFill>
              </a:rPr>
            </a:br>
            <a:r>
              <a:rPr lang="en-US" altLang="en-US" sz="1600">
                <a:solidFill>
                  <a:srgbClr val="3333CC"/>
                </a:solidFill>
              </a:rPr>
              <a:t>Fund</a:t>
            </a:r>
            <a:endParaRPr lang="en-US" altLang="en-US">
              <a:solidFill>
                <a:srgbClr val="3333CC"/>
              </a:solidFill>
            </a:endParaRPr>
          </a:p>
        </p:txBody>
      </p:sp>
      <p:sp>
        <p:nvSpPr>
          <p:cNvPr id="72711" name="AutoShape 6"/>
          <p:cNvSpPr>
            <a:spLocks/>
          </p:cNvSpPr>
          <p:nvPr/>
        </p:nvSpPr>
        <p:spPr bwMode="auto">
          <a:xfrm>
            <a:off x="790230" y="5599114"/>
            <a:ext cx="8020663" cy="2952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9575">
              <a:defRPr sz="2400" b="1">
                <a:solidFill>
                  <a:srgbClr val="7F7F7F"/>
                </a:solidFill>
                <a:latin typeface="Arial" pitchFamily="34" charset="0"/>
                <a:ea typeface="ＭＳ Ｐゴシック" pitchFamily="34" charset="-128"/>
              </a:defRPr>
            </a:lvl1pPr>
            <a:lvl2pPr marL="742950" indent="-285750" defTabSz="409575">
              <a:defRPr sz="2400" b="1">
                <a:solidFill>
                  <a:srgbClr val="7F7F7F"/>
                </a:solidFill>
                <a:latin typeface="Arial" pitchFamily="34" charset="0"/>
                <a:ea typeface="ＭＳ Ｐゴシック" pitchFamily="34" charset="-128"/>
              </a:defRPr>
            </a:lvl2pPr>
            <a:lvl3pPr marL="1143000" indent="-228600" defTabSz="409575">
              <a:defRPr sz="2400" b="1">
                <a:solidFill>
                  <a:srgbClr val="7F7F7F"/>
                </a:solidFill>
                <a:latin typeface="Arial" pitchFamily="34" charset="0"/>
                <a:ea typeface="ＭＳ Ｐゴシック" pitchFamily="34" charset="-128"/>
              </a:defRPr>
            </a:lvl3pPr>
            <a:lvl4pPr marL="1600200" indent="-228600" defTabSz="409575">
              <a:defRPr sz="2400" b="1">
                <a:solidFill>
                  <a:srgbClr val="7F7F7F"/>
                </a:solidFill>
                <a:latin typeface="Arial" pitchFamily="34" charset="0"/>
                <a:ea typeface="ＭＳ Ｐゴシック" pitchFamily="34" charset="-128"/>
              </a:defRPr>
            </a:lvl4pPr>
            <a:lvl5pPr marL="2057400" indent="-228600" defTabSz="409575">
              <a:defRPr sz="2400" b="1">
                <a:solidFill>
                  <a:srgbClr val="7F7F7F"/>
                </a:solidFill>
                <a:latin typeface="Arial" pitchFamily="34" charset="0"/>
                <a:ea typeface="ＭＳ Ｐゴシック" pitchFamily="34" charset="-128"/>
              </a:defRPr>
            </a:lvl5pPr>
            <a:lvl6pPr marL="25146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pPr>
              <a:spcBef>
                <a:spcPts val="3388"/>
              </a:spcBef>
            </a:pPr>
            <a:r>
              <a:rPr lang="en-US" altLang="en-US" sz="1900">
                <a:solidFill>
                  <a:srgbClr val="3333CC"/>
                </a:solidFill>
                <a:latin typeface="Helvetica Light"/>
                <a:sym typeface="Helvetica Light"/>
              </a:rPr>
              <a:t>Factsheets available at www.irishlifecorporatebusiness.ie</a:t>
            </a:r>
            <a:endParaRPr lang="en-US" altLang="en-US">
              <a:solidFill>
                <a:srgbClr val="3333CC"/>
              </a:solidFill>
            </a:endParaRPr>
          </a:p>
        </p:txBody>
      </p:sp>
      <p:sp>
        <p:nvSpPr>
          <p:cNvPr id="72712" name="AutoShape 7"/>
          <p:cNvSpPr>
            <a:spLocks/>
          </p:cNvSpPr>
          <p:nvPr/>
        </p:nvSpPr>
        <p:spPr bwMode="auto">
          <a:xfrm>
            <a:off x="4271240" y="2276475"/>
            <a:ext cx="1173674" cy="877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r>
              <a:rPr lang="en-US" altLang="en-US" sz="1600">
                <a:solidFill>
                  <a:srgbClr val="3333CC"/>
                </a:solidFill>
              </a:rPr>
              <a:t>Pension for Life Fund</a:t>
            </a:r>
            <a:endParaRPr lang="en-US" altLang="en-US">
              <a:solidFill>
                <a:srgbClr val="3333CC"/>
              </a:solidFill>
            </a:endParaRPr>
          </a:p>
        </p:txBody>
      </p:sp>
      <p:sp>
        <p:nvSpPr>
          <p:cNvPr id="72713" name="AutoShape 8"/>
          <p:cNvSpPr>
            <a:spLocks/>
          </p:cNvSpPr>
          <p:nvPr/>
        </p:nvSpPr>
        <p:spPr bwMode="auto">
          <a:xfrm>
            <a:off x="6918676" y="3251201"/>
            <a:ext cx="1210351" cy="8794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r>
              <a:rPr lang="en-US" altLang="en-US" sz="1600">
                <a:solidFill>
                  <a:srgbClr val="3333CC"/>
                </a:solidFill>
              </a:rPr>
              <a:t>Active 50/50 Fund</a:t>
            </a:r>
            <a:endParaRPr lang="en-US" altLang="en-US">
              <a:solidFill>
                <a:srgbClr val="3333CC"/>
              </a:solidFill>
            </a:endParaRPr>
          </a:p>
        </p:txBody>
      </p:sp>
      <p:sp>
        <p:nvSpPr>
          <p:cNvPr id="72714" name="Rectangle 9"/>
          <p:cNvSpPr>
            <a:spLocks/>
          </p:cNvSpPr>
          <p:nvPr/>
        </p:nvSpPr>
        <p:spPr bwMode="auto">
          <a:xfrm>
            <a:off x="1842203" y="396875"/>
            <a:ext cx="5916717"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787" tIns="53787" rIns="53787" bIns="53787" anchor="ctr"/>
          <a:lstStyle>
            <a:lvl1pPr defTabSz="409575">
              <a:defRPr sz="2400" b="1">
                <a:solidFill>
                  <a:srgbClr val="7F7F7F"/>
                </a:solidFill>
                <a:latin typeface="Arial" pitchFamily="34" charset="0"/>
                <a:ea typeface="ＭＳ Ｐゴシック" pitchFamily="34" charset="-128"/>
              </a:defRPr>
            </a:lvl1pPr>
            <a:lvl2pPr marL="742950" indent="-285750" defTabSz="409575">
              <a:defRPr sz="2400" b="1">
                <a:solidFill>
                  <a:srgbClr val="7F7F7F"/>
                </a:solidFill>
                <a:latin typeface="Arial" pitchFamily="34" charset="0"/>
                <a:ea typeface="ＭＳ Ｐゴシック" pitchFamily="34" charset="-128"/>
              </a:defRPr>
            </a:lvl2pPr>
            <a:lvl3pPr marL="1143000" indent="-228600" defTabSz="409575">
              <a:defRPr sz="2400" b="1">
                <a:solidFill>
                  <a:srgbClr val="7F7F7F"/>
                </a:solidFill>
                <a:latin typeface="Arial" pitchFamily="34" charset="0"/>
                <a:ea typeface="ＭＳ Ｐゴシック" pitchFamily="34" charset="-128"/>
              </a:defRPr>
            </a:lvl3pPr>
            <a:lvl4pPr marL="1600200" indent="-228600" defTabSz="409575">
              <a:defRPr sz="2400" b="1">
                <a:solidFill>
                  <a:srgbClr val="7F7F7F"/>
                </a:solidFill>
                <a:latin typeface="Arial" pitchFamily="34" charset="0"/>
                <a:ea typeface="ＭＳ Ｐゴシック" pitchFamily="34" charset="-128"/>
              </a:defRPr>
            </a:lvl4pPr>
            <a:lvl5pPr marL="2057400" indent="-228600" defTabSz="409575">
              <a:defRPr sz="2400" b="1">
                <a:solidFill>
                  <a:srgbClr val="7F7F7F"/>
                </a:solidFill>
                <a:latin typeface="Arial" pitchFamily="34" charset="0"/>
                <a:ea typeface="ＭＳ Ｐゴシック" pitchFamily="34" charset="-128"/>
              </a:defRPr>
            </a:lvl5pPr>
            <a:lvl6pPr marL="25146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409575"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pPr>
              <a:spcBef>
                <a:spcPts val="4025"/>
              </a:spcBef>
            </a:pPr>
            <a:r>
              <a:rPr lang="en-US" altLang="en-US" sz="3600">
                <a:solidFill>
                  <a:srgbClr val="3333CC"/>
                </a:solidFill>
                <a:latin typeface="Arial Bold" pitchFamily="34" charset="0"/>
                <a:sym typeface="Gill Sans Light"/>
              </a:rPr>
              <a:t>Funds available</a:t>
            </a:r>
            <a:endParaRPr lang="en-US" altLang="en-US" sz="3600">
              <a:solidFill>
                <a:srgbClr val="3333CC"/>
              </a:solidFill>
              <a:latin typeface="Arial Bold" pitchFamily="34" charset="0"/>
            </a:endParaRPr>
          </a:p>
        </p:txBody>
      </p:sp>
      <p:sp>
        <p:nvSpPr>
          <p:cNvPr id="72715" name="AutoShape 10"/>
          <p:cNvSpPr>
            <a:spLocks/>
          </p:cNvSpPr>
          <p:nvPr/>
        </p:nvSpPr>
        <p:spPr bwMode="auto">
          <a:xfrm>
            <a:off x="2877502" y="3084514"/>
            <a:ext cx="1435417" cy="8794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r>
              <a:rPr lang="en-US" altLang="en-US" sz="1600">
                <a:solidFill>
                  <a:srgbClr val="3333CC"/>
                </a:solidFill>
              </a:rPr>
              <a:t>Consensus Cautious Fund</a:t>
            </a:r>
            <a:endParaRPr lang="en-US" altLang="en-US">
              <a:solidFill>
                <a:srgbClr val="3333CC"/>
              </a:solidFill>
            </a:endParaRPr>
          </a:p>
        </p:txBody>
      </p:sp>
      <p:sp>
        <p:nvSpPr>
          <p:cNvPr id="72716" name="AutoShape 11"/>
          <p:cNvSpPr>
            <a:spLocks/>
          </p:cNvSpPr>
          <p:nvPr/>
        </p:nvSpPr>
        <p:spPr bwMode="auto">
          <a:xfrm>
            <a:off x="5491595" y="2276475"/>
            <a:ext cx="1435417" cy="877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r>
              <a:rPr lang="en-US" altLang="en-US" sz="1600">
                <a:solidFill>
                  <a:srgbClr val="3333CC"/>
                </a:solidFill>
              </a:rPr>
              <a:t>Global Consensus Fund</a:t>
            </a:r>
            <a:endParaRPr lang="en-US" altLang="en-US">
              <a:solidFill>
                <a:srgbClr val="3333CC"/>
              </a:solidFill>
            </a:endParaRPr>
          </a:p>
        </p:txBody>
      </p:sp>
      <p:sp>
        <p:nvSpPr>
          <p:cNvPr id="72717" name="AutoShape 12"/>
          <p:cNvSpPr>
            <a:spLocks/>
          </p:cNvSpPr>
          <p:nvPr/>
        </p:nvSpPr>
        <p:spPr bwMode="auto">
          <a:xfrm>
            <a:off x="5444914" y="3373439"/>
            <a:ext cx="1435417" cy="8794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3869" tIns="76496" rIns="133869" bIns="76496"/>
          <a:lstStyle>
            <a:lvl1pPr defTabSz="912813">
              <a:defRPr sz="2400" b="1">
                <a:solidFill>
                  <a:srgbClr val="7F7F7F"/>
                </a:solidFill>
                <a:latin typeface="Arial" pitchFamily="34" charset="0"/>
                <a:ea typeface="ＭＳ Ｐゴシック" pitchFamily="34" charset="-128"/>
              </a:defRPr>
            </a:lvl1pPr>
            <a:lvl2pPr marL="742950" indent="-285750" defTabSz="912813">
              <a:defRPr sz="2400" b="1">
                <a:solidFill>
                  <a:srgbClr val="7F7F7F"/>
                </a:solidFill>
                <a:latin typeface="Arial" pitchFamily="34" charset="0"/>
                <a:ea typeface="ＭＳ Ｐゴシック" pitchFamily="34" charset="-128"/>
              </a:defRPr>
            </a:lvl2pPr>
            <a:lvl3pPr marL="1143000" indent="-228600" defTabSz="912813">
              <a:defRPr sz="2400" b="1">
                <a:solidFill>
                  <a:srgbClr val="7F7F7F"/>
                </a:solidFill>
                <a:latin typeface="Arial" pitchFamily="34" charset="0"/>
                <a:ea typeface="ＭＳ Ｐゴシック" pitchFamily="34" charset="-128"/>
              </a:defRPr>
            </a:lvl3pPr>
            <a:lvl4pPr marL="1600200" indent="-228600" defTabSz="912813">
              <a:defRPr sz="2400" b="1">
                <a:solidFill>
                  <a:srgbClr val="7F7F7F"/>
                </a:solidFill>
                <a:latin typeface="Arial" pitchFamily="34" charset="0"/>
                <a:ea typeface="ＭＳ Ｐゴシック" pitchFamily="34" charset="-128"/>
              </a:defRPr>
            </a:lvl4pPr>
            <a:lvl5pPr marL="2057400" indent="-228600" defTabSz="912813">
              <a:defRPr sz="2400" b="1">
                <a:solidFill>
                  <a:srgbClr val="7F7F7F"/>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b="1">
                <a:solidFill>
                  <a:srgbClr val="7F7F7F"/>
                </a:solidFill>
                <a:latin typeface="Arial" pitchFamily="34" charset="0"/>
                <a:ea typeface="ＭＳ Ｐゴシック" pitchFamily="34" charset="-128"/>
              </a:defRPr>
            </a:lvl9pPr>
          </a:lstStyle>
          <a:p>
            <a:r>
              <a:rPr lang="en-US" altLang="en-US" sz="1600">
                <a:solidFill>
                  <a:srgbClr val="3333CC"/>
                </a:solidFill>
              </a:rPr>
              <a:t>Active Managed Fund</a:t>
            </a:r>
            <a:endParaRPr lang="en-US" altLang="en-US">
              <a:solidFill>
                <a:srgbClr val="3333CC"/>
              </a:solidFill>
            </a:endParaRPr>
          </a:p>
        </p:txBody>
      </p:sp>
    </p:spTree>
    <p:extLst>
      <p:ext uri="{BB962C8B-B14F-4D97-AF65-F5344CB8AC3E}">
        <p14:creationId xmlns:p14="http://schemas.microsoft.com/office/powerpoint/2010/main" val="923110838"/>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605471" y="284070"/>
            <a:ext cx="5410394" cy="843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3000">
                <a:solidFill>
                  <a:srgbClr val="414141"/>
                </a:solidFill>
                <a:latin typeface="Gill Sans Light" charset="0"/>
                <a:ea typeface="Gill Sans Light" charset="0"/>
                <a:cs typeface="Gill Sans Light" charset="0"/>
                <a:sym typeface="Gill Sans Light" charset="0"/>
              </a:rPr>
              <a:t>Keeping on track....</a:t>
            </a:r>
            <a:endParaRPr lang="en-US" altLang="en-US" sz="3000"/>
          </a:p>
        </p:txBody>
      </p:sp>
      <p:sp>
        <p:nvSpPr>
          <p:cNvPr id="14339" name="Rectangle 2"/>
          <p:cNvSpPr>
            <a:spLocks/>
          </p:cNvSpPr>
          <p:nvPr/>
        </p:nvSpPr>
        <p:spPr bwMode="auto">
          <a:xfrm>
            <a:off x="4169446" y="4420721"/>
            <a:ext cx="4767855" cy="186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3485"/>
              </a:spcBef>
            </a:pPr>
            <a:r>
              <a:rPr lang="en-US" altLang="en-US" sz="2600">
                <a:latin typeface="Helvetica Light" charset="0"/>
                <a:ea typeface="Helvetica Light" charset="0"/>
                <a:cs typeface="Helvetica Light" charset="0"/>
                <a:sym typeface="Helvetica Light" charset="0"/>
              </a:rPr>
              <a:t>Goal-setting and Retirement Planning Tools</a:t>
            </a:r>
            <a:endParaRPr lang="en-US" altLang="en-US" sz="2600"/>
          </a:p>
        </p:txBody>
      </p:sp>
      <p:pic>
        <p:nvPicPr>
          <p:cNvPr id="14340" name="Picture 3" descr="Inser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0046" y="1087531"/>
            <a:ext cx="5240933" cy="3745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4" descr="Inser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1046" y="1465730"/>
            <a:ext cx="2568393" cy="1966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794330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png">
            <a:hlinkClick r:id="rId2"/>
          </p:cNvPr>
          <p:cNvPicPr>
            <a:picLocks noChangeAspect="1"/>
          </p:cNvPicPr>
          <p:nvPr/>
        </p:nvPicPr>
        <p:blipFill>
          <a:blip r:embed="rId3"/>
          <a:srcRect/>
          <a:stretch>
            <a:fillRect/>
          </a:stretch>
        </p:blipFill>
        <p:spPr bwMode="auto">
          <a:xfrm>
            <a:off x="1376871" y="991721"/>
            <a:ext cx="6847283" cy="4872878"/>
          </a:xfrm>
          <a:prstGeom prst="rect">
            <a:avLst/>
          </a:prstGeom>
          <a:noFill/>
          <a:ln>
            <a:noFill/>
          </a:ln>
          <a:effectLst>
            <a:outerShdw blurRad="254000" dist="1270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15363" name="Rectangle 2"/>
          <p:cNvSpPr>
            <a:spLocks/>
          </p:cNvSpPr>
          <p:nvPr/>
        </p:nvSpPr>
        <p:spPr bwMode="auto">
          <a:xfrm>
            <a:off x="1396289" y="0"/>
            <a:ext cx="6808447" cy="1053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3000">
                <a:solidFill>
                  <a:srgbClr val="414141"/>
                </a:solidFill>
                <a:latin typeface="Gill Sans Light" charset="0"/>
                <a:ea typeface="Gill Sans Light" charset="0"/>
                <a:cs typeface="Gill Sans Light" charset="0"/>
                <a:sym typeface="Gill Sans Light" charset="0"/>
              </a:rPr>
              <a:t>www.pensionplanetinteractive.ie</a:t>
            </a:r>
            <a:endParaRPr lang="en-US" altLang="en-US" sz="3000"/>
          </a:p>
        </p:txBody>
      </p:sp>
    </p:spTree>
    <p:extLst>
      <p:ext uri="{BB962C8B-B14F-4D97-AF65-F5344CB8AC3E}">
        <p14:creationId xmlns:p14="http://schemas.microsoft.com/office/powerpoint/2010/main" val="354865808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p:cNvSpPr>
          <p:nvPr/>
        </p:nvSpPr>
        <p:spPr bwMode="auto">
          <a:xfrm>
            <a:off x="2834942" y="2277596"/>
            <a:ext cx="605470" cy="27398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700" tIns="78685" rIns="137700" bIns="78685"/>
          <a:lstStyle>
            <a:lvl1pPr defTabSz="863600" eaLnBrk="0">
              <a:defRPr sz="1200">
                <a:solidFill>
                  <a:srgbClr val="000000"/>
                </a:solidFill>
                <a:latin typeface="Helvetica" charset="0"/>
                <a:ea typeface="Helvetica" charset="0"/>
                <a:cs typeface="Helvetica" charset="0"/>
                <a:sym typeface="Helvetica" charset="0"/>
              </a:defRPr>
            </a:lvl1pPr>
            <a:lvl2pPr marL="742950" indent="-285750" defTabSz="863600" eaLnBrk="0">
              <a:defRPr sz="1200">
                <a:solidFill>
                  <a:srgbClr val="000000"/>
                </a:solidFill>
                <a:latin typeface="Helvetica" charset="0"/>
                <a:ea typeface="Helvetica" charset="0"/>
                <a:cs typeface="Helvetica" charset="0"/>
                <a:sym typeface="Helvetica" charset="0"/>
              </a:defRPr>
            </a:lvl2pPr>
            <a:lvl3pPr marL="1143000" indent="-228600" defTabSz="863600" eaLnBrk="0">
              <a:defRPr sz="1200">
                <a:solidFill>
                  <a:srgbClr val="000000"/>
                </a:solidFill>
                <a:latin typeface="Helvetica" charset="0"/>
                <a:ea typeface="Helvetica" charset="0"/>
                <a:cs typeface="Helvetica" charset="0"/>
                <a:sym typeface="Helvetica" charset="0"/>
              </a:defRPr>
            </a:lvl3pPr>
            <a:lvl4pPr marL="1600200" indent="-228600" defTabSz="863600" eaLnBrk="0">
              <a:defRPr sz="1200">
                <a:solidFill>
                  <a:srgbClr val="000000"/>
                </a:solidFill>
                <a:latin typeface="Helvetica" charset="0"/>
                <a:ea typeface="Helvetica" charset="0"/>
                <a:cs typeface="Helvetica" charset="0"/>
                <a:sym typeface="Helvetica" charset="0"/>
              </a:defRPr>
            </a:lvl4pPr>
            <a:lvl5pPr marL="2057400" indent="-228600" defTabSz="863600" eaLnBrk="0">
              <a:defRPr sz="1200">
                <a:solidFill>
                  <a:srgbClr val="000000"/>
                </a:solidFill>
                <a:latin typeface="Helvetica" charset="0"/>
                <a:ea typeface="Helvetica" charset="0"/>
                <a:cs typeface="Helvetica" charset="0"/>
                <a:sym typeface="Helvetica" charset="0"/>
              </a:defRPr>
            </a:lvl5pPr>
            <a:lvl6pPr marL="2514600" indent="-228600" defTabSz="863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863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863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863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1525"/>
              </a:spcBef>
            </a:pPr>
            <a:r>
              <a:rPr lang="en-US" altLang="en-US" sz="800">
                <a:latin typeface="Arial" pitchFamily="34" charset="0"/>
                <a:cs typeface="Arial" pitchFamily="34" charset="0"/>
                <a:sym typeface="Arial" pitchFamily="34" charset="0"/>
              </a:rPr>
              <a:t>                </a:t>
            </a:r>
            <a:endParaRPr lang="en-US" altLang="en-US"/>
          </a:p>
        </p:txBody>
      </p:sp>
      <p:pic>
        <p:nvPicPr>
          <p:cNvPr id="6146" name="Picture 2" descr="InsertedImage.jpg"/>
          <p:cNvPicPr>
            <a:picLocks noChangeAspect="1"/>
          </p:cNvPicPr>
          <p:nvPr/>
        </p:nvPicPr>
        <p:blipFill>
          <a:blip r:embed="rId2"/>
          <a:srcRect/>
          <a:stretch>
            <a:fillRect/>
          </a:stretch>
        </p:blipFill>
        <p:spPr bwMode="auto">
          <a:xfrm>
            <a:off x="1320383" y="1109383"/>
            <a:ext cx="7378613" cy="4913220"/>
          </a:xfrm>
          <a:prstGeom prst="rect">
            <a:avLst/>
          </a:prstGeom>
          <a:noFill/>
          <a:ln>
            <a:noFill/>
          </a:ln>
          <a:effectLst>
            <a:outerShdw blurRad="254000" dist="127000" dir="16200000" algn="ctr"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16388" name="Rectangle 3"/>
          <p:cNvSpPr>
            <a:spLocks/>
          </p:cNvSpPr>
          <p:nvPr/>
        </p:nvSpPr>
        <p:spPr bwMode="auto">
          <a:xfrm>
            <a:off x="1396289" y="0"/>
            <a:ext cx="6808447" cy="1053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3000">
                <a:solidFill>
                  <a:srgbClr val="414141"/>
                </a:solidFill>
                <a:latin typeface="Gill Sans Light" charset="0"/>
                <a:ea typeface="Gill Sans Light" charset="0"/>
                <a:cs typeface="Gill Sans Light" charset="0"/>
                <a:sym typeface="Gill Sans Light" charset="0"/>
              </a:rPr>
              <a:t>www.pensionplanetinteractive.ie</a:t>
            </a:r>
            <a:endParaRPr lang="en-US" altLang="en-US" sz="3000"/>
          </a:p>
        </p:txBody>
      </p:sp>
    </p:spTree>
    <p:extLst>
      <p:ext uri="{BB962C8B-B14F-4D97-AF65-F5344CB8AC3E}">
        <p14:creationId xmlns:p14="http://schemas.microsoft.com/office/powerpoint/2010/main" val="64524659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p:cNvSpPr>
          <p:nvPr/>
        </p:nvSpPr>
        <p:spPr bwMode="auto">
          <a:xfrm>
            <a:off x="2612524" y="242047"/>
            <a:ext cx="4375977" cy="694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3000">
                <a:solidFill>
                  <a:srgbClr val="414141"/>
                </a:solidFill>
                <a:latin typeface="Gill Sans Light" charset="0"/>
                <a:ea typeface="Gill Sans Light" charset="0"/>
                <a:cs typeface="Gill Sans Light" charset="0"/>
                <a:sym typeface="Gill Sans Light" charset="0"/>
              </a:rPr>
              <a:t>www.pensionprophet.ie</a:t>
            </a:r>
            <a:endParaRPr lang="en-US" altLang="en-US" sz="3000"/>
          </a:p>
        </p:txBody>
      </p:sp>
      <p:sp>
        <p:nvSpPr>
          <p:cNvPr id="20483" name="Rectangle 2"/>
          <p:cNvSpPr>
            <a:spLocks/>
          </p:cNvSpPr>
          <p:nvPr/>
        </p:nvSpPr>
        <p:spPr bwMode="auto">
          <a:xfrm>
            <a:off x="261252" y="1455644"/>
            <a:ext cx="3699898" cy="4459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marL="173038" indent="-173038"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Estimated figures in terms of money today</a:t>
            </a:r>
          </a:p>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Works out your Lump Sum</a:t>
            </a:r>
          </a:p>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Includes State Pension to show overall income in retirement</a:t>
            </a:r>
            <a:endParaRPr lang="en-US" altLang="en-US" sz="2200"/>
          </a:p>
        </p:txBody>
      </p:sp>
      <p:pic>
        <p:nvPicPr>
          <p:cNvPr id="8195" name="Picture 3" descr="InsertedImage.jpg"/>
          <p:cNvPicPr>
            <a:picLocks noChangeAspect="1"/>
          </p:cNvPicPr>
          <p:nvPr/>
        </p:nvPicPr>
        <p:blipFill>
          <a:blip r:embed="rId3"/>
          <a:srcRect/>
          <a:stretch>
            <a:fillRect/>
          </a:stretch>
        </p:blipFill>
        <p:spPr bwMode="auto">
          <a:xfrm>
            <a:off x="4603690" y="855570"/>
            <a:ext cx="4582507" cy="5145180"/>
          </a:xfrm>
          <a:prstGeom prst="rect">
            <a:avLst/>
          </a:prstGeom>
          <a:noFill/>
          <a:ln>
            <a:noFill/>
          </a:ln>
          <a:effectLst>
            <a:outerShdw blurRad="190500" dist="889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207855958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asset.jpg">
            <a:hlinkClick r:id="rId2"/>
          </p:cNvPr>
          <p:cNvPicPr>
            <a:picLocks noChangeAspect="1"/>
          </p:cNvPicPr>
          <p:nvPr/>
        </p:nvPicPr>
        <p:blipFill>
          <a:blip r:embed="rId3"/>
          <a:srcRect/>
          <a:stretch>
            <a:fillRect/>
          </a:stretch>
        </p:blipFill>
        <p:spPr bwMode="auto">
          <a:xfrm>
            <a:off x="4792569" y="1018615"/>
            <a:ext cx="4090010" cy="4819090"/>
          </a:xfrm>
          <a:prstGeom prst="rect">
            <a:avLst/>
          </a:prstGeom>
          <a:noFill/>
          <a:ln>
            <a:noFill/>
          </a:ln>
          <a:effectLst>
            <a:outerShdw blurRad="254000" dist="1270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00000"/>
                </a:solidFill>
                <a:prstDash val="solid"/>
                <a:miter lim="0"/>
                <a:headEnd type="none" w="med" len="med"/>
                <a:tailEnd type="none" w="med" len="med"/>
              </a14:hiddenLine>
            </a:ext>
          </a:extLst>
        </p:spPr>
      </p:pic>
      <p:sp>
        <p:nvSpPr>
          <p:cNvPr id="23555" name="Rectangle 2"/>
          <p:cNvSpPr>
            <a:spLocks/>
          </p:cNvSpPr>
          <p:nvPr/>
        </p:nvSpPr>
        <p:spPr bwMode="auto">
          <a:xfrm>
            <a:off x="1037949" y="253814"/>
            <a:ext cx="7330952" cy="88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700" tIns="78685" rIns="137700" bIns="78685"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eaLnBrk="1"/>
            <a:r>
              <a:rPr lang="en-US" altLang="en-US" sz="3000">
                <a:latin typeface="Helvetica Light" charset="0"/>
                <a:ea typeface="Helvetica Light" charset="0"/>
                <a:cs typeface="Helvetica Light" charset="0"/>
                <a:sym typeface="Helvetica Light" charset="0"/>
              </a:rPr>
              <a:t>www.irishlifecorporatebusiness.ie</a:t>
            </a:r>
            <a:endParaRPr lang="en-US" altLang="en-US" sz="3000"/>
          </a:p>
        </p:txBody>
      </p:sp>
      <p:sp>
        <p:nvSpPr>
          <p:cNvPr id="23556" name="AutoShape 3"/>
          <p:cNvSpPr>
            <a:spLocks/>
          </p:cNvSpPr>
          <p:nvPr/>
        </p:nvSpPr>
        <p:spPr bwMode="auto">
          <a:xfrm>
            <a:off x="458957" y="1748118"/>
            <a:ext cx="3781098" cy="36895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7700" tIns="78685" rIns="137700" bIns="78685"/>
          <a:lstStyle>
            <a:lvl1pPr marL="149225" indent="-149225"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574"/>
              </a:spcBef>
            </a:pPr>
            <a:r>
              <a:rPr lang="en-US" altLang="en-US" sz="2200" b="1">
                <a:latin typeface="Helvetica Light" charset="0"/>
                <a:ea typeface="Helvetica Light" charset="0"/>
                <a:cs typeface="Helvetica Light" charset="0"/>
                <a:sym typeface="Helvetica Light" charset="0"/>
              </a:rPr>
              <a:t>Investment Centre</a:t>
            </a:r>
          </a:p>
          <a:p>
            <a:pPr eaLnBrk="1">
              <a:spcBef>
                <a:spcPts val="3485"/>
              </a:spcBef>
              <a:buSzPct val="100000"/>
              <a:buFontTx/>
              <a:buChar char="•"/>
            </a:pPr>
            <a:r>
              <a:rPr lang="en-US" altLang="en-US" sz="2200">
                <a:latin typeface="Helvetica Light" charset="0"/>
                <a:ea typeface="Helvetica Light" charset="0"/>
                <a:cs typeface="Helvetica Light" charset="0"/>
                <a:sym typeface="Helvetica Light" charset="0"/>
              </a:rPr>
              <a:t>Factsheets for all funds</a:t>
            </a:r>
          </a:p>
          <a:p>
            <a:pPr eaLnBrk="1">
              <a:spcBef>
                <a:spcPts val="3485"/>
              </a:spcBef>
              <a:buSzPct val="100000"/>
              <a:buFontTx/>
              <a:buChar char="•"/>
            </a:pPr>
            <a:r>
              <a:rPr lang="en-US" altLang="en-US" sz="2200">
                <a:latin typeface="Helvetica Light" charset="0"/>
                <a:ea typeface="Helvetica Light" charset="0"/>
                <a:cs typeface="Helvetica Light" charset="0"/>
                <a:sym typeface="Helvetica Light" charset="0"/>
              </a:rPr>
              <a:t>Fund Performance Figures</a:t>
            </a:r>
          </a:p>
          <a:p>
            <a:pPr eaLnBrk="1">
              <a:spcBef>
                <a:spcPts val="3485"/>
              </a:spcBef>
              <a:buSzPct val="100000"/>
              <a:buFontTx/>
              <a:buChar char="•"/>
            </a:pPr>
            <a:r>
              <a:rPr lang="en-US" altLang="en-US" sz="2200">
                <a:latin typeface="Helvetica Light" charset="0"/>
                <a:ea typeface="Helvetica Light" charset="0"/>
                <a:cs typeface="Helvetica Light" charset="0"/>
                <a:sym typeface="Helvetica Light" charset="0"/>
              </a:rPr>
              <a:t>Market Commentaries</a:t>
            </a:r>
            <a:endParaRPr lang="en-US" altLang="en-US"/>
          </a:p>
        </p:txBody>
      </p:sp>
    </p:spTree>
    <p:extLst>
      <p:ext uri="{BB962C8B-B14F-4D97-AF65-F5344CB8AC3E}">
        <p14:creationId xmlns:p14="http://schemas.microsoft.com/office/powerpoint/2010/main" val="81900541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p:cNvSpPr>
          <p:nvPr/>
        </p:nvSpPr>
        <p:spPr bwMode="auto">
          <a:xfrm>
            <a:off x="3352150" y="242048"/>
            <a:ext cx="3290367" cy="843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3000">
                <a:solidFill>
                  <a:srgbClr val="414141"/>
                </a:solidFill>
                <a:latin typeface="Gill Sans Light" charset="0"/>
                <a:ea typeface="Gill Sans Light" charset="0"/>
                <a:cs typeface="Gill Sans Light" charset="0"/>
                <a:sym typeface="Gill Sans Light" charset="0"/>
              </a:rPr>
              <a:t>My Pension App</a:t>
            </a:r>
            <a:endParaRPr lang="en-US" altLang="en-US" sz="3000"/>
          </a:p>
        </p:txBody>
      </p:sp>
      <p:pic>
        <p:nvPicPr>
          <p:cNvPr id="17411" name="Picture 2" descr="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4315" y="2112870"/>
            <a:ext cx="1595757" cy="2808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3"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7404" y="2023783"/>
            <a:ext cx="1659305" cy="2986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4" descr="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2246" y="1250577"/>
            <a:ext cx="2344210" cy="435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Rectangle 5"/>
          <p:cNvSpPr>
            <a:spLocks/>
          </p:cNvSpPr>
          <p:nvPr/>
        </p:nvSpPr>
        <p:spPr bwMode="auto">
          <a:xfrm>
            <a:off x="661958" y="5180480"/>
            <a:ext cx="8277108" cy="843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2400">
                <a:solidFill>
                  <a:srgbClr val="414141"/>
                </a:solidFill>
                <a:latin typeface="Gill Sans Light" charset="0"/>
                <a:ea typeface="Gill Sans Light" charset="0"/>
                <a:cs typeface="Gill Sans Light" charset="0"/>
                <a:sym typeface="Gill Sans Light" charset="0"/>
              </a:rPr>
              <a:t>Free to download from the App Store or mypensionapp.ie</a:t>
            </a:r>
            <a:endParaRPr lang="en-US" altLang="en-US" sz="2400"/>
          </a:p>
        </p:txBody>
      </p:sp>
    </p:spTree>
    <p:extLst>
      <p:ext uri="{BB962C8B-B14F-4D97-AF65-F5344CB8AC3E}">
        <p14:creationId xmlns:p14="http://schemas.microsoft.com/office/powerpoint/2010/main" val="44208012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a:spLocks/>
          </p:cNvSpPr>
          <p:nvPr/>
        </p:nvSpPr>
        <p:spPr bwMode="auto">
          <a:xfrm>
            <a:off x="1186227" y="351305"/>
            <a:ext cx="5228577" cy="6589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p>
            <a:pPr defTabSz="470273">
              <a:defRPr/>
            </a:pPr>
            <a:r>
              <a:rPr lang="en-US" sz="3000" dirty="0">
                <a:solidFill>
                  <a:srgbClr val="0E7250"/>
                </a:solidFill>
              </a:rPr>
              <a:t>New Fund Centre App </a:t>
            </a:r>
            <a:endParaRPr lang="en-US" sz="1100" dirty="0"/>
          </a:p>
        </p:txBody>
      </p:sp>
      <p:sp>
        <p:nvSpPr>
          <p:cNvPr id="24579" name="AutoShape 2"/>
          <p:cNvSpPr>
            <a:spLocks/>
          </p:cNvSpPr>
          <p:nvPr/>
        </p:nvSpPr>
        <p:spPr bwMode="auto">
          <a:xfrm>
            <a:off x="2681367" y="3370170"/>
            <a:ext cx="4575446" cy="15867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lstStyle>
            <a:lvl1pPr marL="288925" indent="-288925" defTabSz="431800" eaLnBrk="0">
              <a:defRPr sz="1200">
                <a:solidFill>
                  <a:srgbClr val="000000"/>
                </a:solidFill>
                <a:latin typeface="Helvetica" charset="0"/>
                <a:ea typeface="Helvetica" charset="0"/>
                <a:cs typeface="Helvetica" charset="0"/>
                <a:sym typeface="Helvetica" charset="0"/>
              </a:defRPr>
            </a:lvl1pPr>
            <a:lvl2pPr marL="742950" indent="-285750" defTabSz="431800" eaLnBrk="0">
              <a:defRPr sz="1200">
                <a:solidFill>
                  <a:srgbClr val="000000"/>
                </a:solidFill>
                <a:latin typeface="Helvetica" charset="0"/>
                <a:ea typeface="Helvetica" charset="0"/>
                <a:cs typeface="Helvetica" charset="0"/>
                <a:sym typeface="Helvetica" charset="0"/>
              </a:defRPr>
            </a:lvl2pPr>
            <a:lvl3pPr marL="1143000" indent="-228600" defTabSz="431800" eaLnBrk="0">
              <a:defRPr sz="1200">
                <a:solidFill>
                  <a:srgbClr val="000000"/>
                </a:solidFill>
                <a:latin typeface="Helvetica" charset="0"/>
                <a:ea typeface="Helvetica" charset="0"/>
                <a:cs typeface="Helvetica" charset="0"/>
                <a:sym typeface="Helvetica" charset="0"/>
              </a:defRPr>
            </a:lvl3pPr>
            <a:lvl4pPr marL="1600200" indent="-228600" defTabSz="431800" eaLnBrk="0">
              <a:defRPr sz="1200">
                <a:solidFill>
                  <a:srgbClr val="000000"/>
                </a:solidFill>
                <a:latin typeface="Helvetica" charset="0"/>
                <a:ea typeface="Helvetica" charset="0"/>
                <a:cs typeface="Helvetica" charset="0"/>
                <a:sym typeface="Helvetica" charset="0"/>
              </a:defRPr>
            </a:lvl4pPr>
            <a:lvl5pPr marL="2057400" indent="-228600" defTabSz="431800" eaLnBrk="0">
              <a:defRPr sz="1200">
                <a:solidFill>
                  <a:srgbClr val="000000"/>
                </a:solidFill>
                <a:latin typeface="Helvetica" charset="0"/>
                <a:ea typeface="Helvetica" charset="0"/>
                <a:cs typeface="Helvetica" charset="0"/>
                <a:sym typeface="Helvetica" charset="0"/>
              </a:defRPr>
            </a:lvl5pPr>
            <a:lvl6pPr marL="2514600" indent="-228600" defTabSz="4318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318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318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318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buSzPct val="100000"/>
              <a:buFont typeface="ArialMT" charset="0"/>
              <a:buChar char="•"/>
            </a:pPr>
            <a:r>
              <a:rPr lang="en-US" altLang="en-US" sz="2000"/>
              <a:t>Fund performance and charting tool </a:t>
            </a:r>
            <a:endParaRPr lang="en-US" altLang="en-US" sz="1900"/>
          </a:p>
          <a:p>
            <a:pPr eaLnBrk="1">
              <a:buSzPct val="100000"/>
              <a:buFont typeface="ArialMT" charset="0"/>
              <a:buChar char="•"/>
            </a:pPr>
            <a:r>
              <a:rPr lang="en-US" altLang="en-US" sz="2000"/>
              <a:t>Factsheets</a:t>
            </a:r>
            <a:endParaRPr lang="en-US" altLang="en-US" sz="1900"/>
          </a:p>
          <a:p>
            <a:pPr eaLnBrk="1">
              <a:buSzPct val="100000"/>
              <a:buFont typeface="ArialMT" charset="0"/>
              <a:buChar char="•"/>
            </a:pPr>
            <a:r>
              <a:rPr lang="en-US" altLang="en-US" sz="2000"/>
              <a:t>Add funds to your favorites </a:t>
            </a:r>
            <a:endParaRPr lang="en-US" altLang="en-US" sz="1900"/>
          </a:p>
          <a:p>
            <a:pPr eaLnBrk="1">
              <a:buSzPct val="100000"/>
              <a:buFont typeface="ArialMT" charset="0"/>
              <a:buChar char="•"/>
            </a:pPr>
            <a:r>
              <a:rPr lang="en-US" altLang="en-US" sz="2000"/>
              <a:t>Search facility</a:t>
            </a:r>
            <a:endParaRPr lang="en-US" altLang="en-US" sz="1900"/>
          </a:p>
          <a:p>
            <a:pPr eaLnBrk="1"/>
            <a:r>
              <a:rPr lang="en-US" altLang="en-US" sz="2000" b="1"/>
              <a:t> </a:t>
            </a:r>
            <a:endParaRPr lang="en-US" altLang="en-US"/>
          </a:p>
        </p:txBody>
      </p:sp>
      <p:pic>
        <p:nvPicPr>
          <p:cNvPr id="24580" name="Picture 3" descr="imag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671" y="342901"/>
            <a:ext cx="785522" cy="663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4" descr="image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83567"/>
            <a:ext cx="2723733" cy="2615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5" descr="image5.png"/>
          <p:cNvPicPr>
            <a:picLocks noChangeAspect="1"/>
          </p:cNvPicPr>
          <p:nvPr/>
        </p:nvPicPr>
        <p:blipFill>
          <a:blip r:embed="rId4"/>
          <a:srcRect/>
          <a:stretch>
            <a:fillRect/>
          </a:stretch>
        </p:blipFill>
        <p:spPr bwMode="auto">
          <a:xfrm>
            <a:off x="7246222" y="2827245"/>
            <a:ext cx="2051184" cy="2928097"/>
          </a:xfrm>
          <a:prstGeom prst="rect">
            <a:avLst/>
          </a:pr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24583" name="AutoShape 6"/>
          <p:cNvSpPr>
            <a:spLocks/>
          </p:cNvSpPr>
          <p:nvPr/>
        </p:nvSpPr>
        <p:spPr bwMode="auto">
          <a:xfrm>
            <a:off x="1851715" y="1501028"/>
            <a:ext cx="5897594" cy="129091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lstStyle>
            <a:lvl1pPr defTabSz="431800" eaLnBrk="0">
              <a:defRPr sz="1200">
                <a:solidFill>
                  <a:srgbClr val="000000"/>
                </a:solidFill>
                <a:latin typeface="Helvetica" charset="0"/>
                <a:ea typeface="Helvetica" charset="0"/>
                <a:cs typeface="Helvetica" charset="0"/>
                <a:sym typeface="Helvetica" charset="0"/>
              </a:defRPr>
            </a:lvl1pPr>
            <a:lvl2pPr marL="742950" indent="-285750" defTabSz="431800" eaLnBrk="0">
              <a:defRPr sz="1200">
                <a:solidFill>
                  <a:srgbClr val="000000"/>
                </a:solidFill>
                <a:latin typeface="Helvetica" charset="0"/>
                <a:ea typeface="Helvetica" charset="0"/>
                <a:cs typeface="Helvetica" charset="0"/>
                <a:sym typeface="Helvetica" charset="0"/>
              </a:defRPr>
            </a:lvl2pPr>
            <a:lvl3pPr marL="1143000" indent="-228600" defTabSz="431800" eaLnBrk="0">
              <a:defRPr sz="1200">
                <a:solidFill>
                  <a:srgbClr val="000000"/>
                </a:solidFill>
                <a:latin typeface="Helvetica" charset="0"/>
                <a:ea typeface="Helvetica" charset="0"/>
                <a:cs typeface="Helvetica" charset="0"/>
                <a:sym typeface="Helvetica" charset="0"/>
              </a:defRPr>
            </a:lvl3pPr>
            <a:lvl4pPr marL="1600200" indent="-228600" defTabSz="431800" eaLnBrk="0">
              <a:defRPr sz="1200">
                <a:solidFill>
                  <a:srgbClr val="000000"/>
                </a:solidFill>
                <a:latin typeface="Helvetica" charset="0"/>
                <a:ea typeface="Helvetica" charset="0"/>
                <a:cs typeface="Helvetica" charset="0"/>
                <a:sym typeface="Helvetica" charset="0"/>
              </a:defRPr>
            </a:lvl4pPr>
            <a:lvl5pPr marL="2057400" indent="-228600" defTabSz="431800" eaLnBrk="0">
              <a:defRPr sz="1200">
                <a:solidFill>
                  <a:srgbClr val="000000"/>
                </a:solidFill>
                <a:latin typeface="Helvetica" charset="0"/>
                <a:ea typeface="Helvetica" charset="0"/>
                <a:cs typeface="Helvetica" charset="0"/>
                <a:sym typeface="Helvetica" charset="0"/>
              </a:defRPr>
            </a:lvl5pPr>
            <a:lvl6pPr marL="2514600" indent="-228600" defTabSz="4318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318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318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318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eaLnBrk="1"/>
            <a:r>
              <a:rPr lang="en-US" altLang="en-US" sz="2000"/>
              <a:t>The new investment app called “Fund Centre” is now available for Apple and Android devices</a:t>
            </a:r>
            <a:endParaRPr lang="en-US" altLang="en-US" sz="1900"/>
          </a:p>
          <a:p>
            <a:pPr algn="ctr" eaLnBrk="1"/>
            <a:endParaRPr lang="en-US" altLang="en-US" sz="2000" b="1"/>
          </a:p>
          <a:p>
            <a:pPr algn="ctr" eaLnBrk="1"/>
            <a:r>
              <a:rPr lang="en-US" altLang="en-US" sz="2000"/>
              <a:t>Quick  access to stay up to date</a:t>
            </a:r>
            <a:endParaRPr lang="en-US" altLang="en-US"/>
          </a:p>
        </p:txBody>
      </p:sp>
    </p:spTree>
    <p:extLst>
      <p:ext uri="{BB962C8B-B14F-4D97-AF65-F5344CB8AC3E}">
        <p14:creationId xmlns:p14="http://schemas.microsoft.com/office/powerpoint/2010/main" val="142158505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5098" y="2127998"/>
            <a:ext cx="1583401" cy="2786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Rectangle 2"/>
          <p:cNvSpPr>
            <a:spLocks/>
          </p:cNvSpPr>
          <p:nvPr/>
        </p:nvSpPr>
        <p:spPr bwMode="auto">
          <a:xfrm>
            <a:off x="2563098" y="156323"/>
            <a:ext cx="4474829" cy="843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3000">
                <a:solidFill>
                  <a:srgbClr val="414141"/>
                </a:solidFill>
                <a:latin typeface="Gill Sans Light" charset="0"/>
                <a:ea typeface="Gill Sans Light" charset="0"/>
                <a:cs typeface="Gill Sans Light" charset="0"/>
                <a:sym typeface="Gill Sans Light" charset="0"/>
              </a:rPr>
              <a:t>My Projection</a:t>
            </a:r>
            <a:endParaRPr lang="en-US" altLang="en-US" sz="3000"/>
          </a:p>
        </p:txBody>
      </p:sp>
      <p:pic>
        <p:nvPicPr>
          <p:cNvPr id="18436" name="Picture 3"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018" y="2188509"/>
            <a:ext cx="1551628" cy="2879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4" descr="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7472" y="1258981"/>
            <a:ext cx="2635470" cy="4738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Rectangle 5"/>
          <p:cNvSpPr>
            <a:spLocks/>
          </p:cNvSpPr>
          <p:nvPr/>
        </p:nvSpPr>
        <p:spPr bwMode="auto">
          <a:xfrm>
            <a:off x="5625752" y="1398494"/>
            <a:ext cx="3103254" cy="4459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marL="173038" indent="-173038"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Estimated value of your fund at retirement</a:t>
            </a:r>
          </a:p>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Estimated pension at retirement</a:t>
            </a:r>
          </a:p>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Impact of making AVCs</a:t>
            </a:r>
            <a:endParaRPr lang="en-US" altLang="en-US" sz="2200"/>
          </a:p>
        </p:txBody>
      </p:sp>
    </p:spTree>
    <p:extLst>
      <p:ext uri="{BB962C8B-B14F-4D97-AF65-F5344CB8AC3E}">
        <p14:creationId xmlns:p14="http://schemas.microsoft.com/office/powerpoint/2010/main" val="185482399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pas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5426" y="2094380"/>
            <a:ext cx="3574568" cy="2667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2"/>
          <p:cNvSpPr>
            <a:spLocks/>
          </p:cNvSpPr>
          <p:nvPr/>
        </p:nvSpPr>
        <p:spPr bwMode="auto">
          <a:xfrm>
            <a:off x="2563098" y="156323"/>
            <a:ext cx="4474829" cy="843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pPr>
            <a:r>
              <a:rPr lang="en-US" altLang="en-US" sz="3000">
                <a:solidFill>
                  <a:srgbClr val="123307"/>
                </a:solidFill>
                <a:latin typeface="Gill Sans Light" charset="0"/>
                <a:ea typeface="Gill Sans Light" charset="0"/>
                <a:cs typeface="Gill Sans Light" charset="0"/>
                <a:sym typeface="Gill Sans Light" charset="0"/>
              </a:rPr>
              <a:t>The key to success....</a:t>
            </a:r>
            <a:endParaRPr lang="en-US" altLang="en-US" sz="3000"/>
          </a:p>
        </p:txBody>
      </p:sp>
      <p:sp>
        <p:nvSpPr>
          <p:cNvPr id="13316" name="Rectangle 3"/>
          <p:cNvSpPr>
            <a:spLocks/>
          </p:cNvSpPr>
          <p:nvPr/>
        </p:nvSpPr>
        <p:spPr bwMode="auto">
          <a:xfrm>
            <a:off x="4444820" y="1786779"/>
            <a:ext cx="4351264" cy="328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326" tIns="55326" rIns="55326" bIns="55326" anchor="ctr"/>
          <a:lstStyle>
            <a:lvl1pPr marL="173038" indent="-173038" defTabSz="387350" eaLnBrk="0">
              <a:defRPr sz="1200">
                <a:solidFill>
                  <a:srgbClr val="000000"/>
                </a:solidFill>
                <a:latin typeface="Helvetica" charset="0"/>
                <a:ea typeface="Helvetica" charset="0"/>
                <a:cs typeface="Helvetica" charset="0"/>
                <a:sym typeface="Helvetica" charset="0"/>
              </a:defRPr>
            </a:lvl1pPr>
            <a:lvl2pPr marL="742950" indent="-285750" defTabSz="387350" eaLnBrk="0">
              <a:defRPr sz="1200">
                <a:solidFill>
                  <a:srgbClr val="000000"/>
                </a:solidFill>
                <a:latin typeface="Helvetica" charset="0"/>
                <a:ea typeface="Helvetica" charset="0"/>
                <a:cs typeface="Helvetica" charset="0"/>
                <a:sym typeface="Helvetica" charset="0"/>
              </a:defRPr>
            </a:lvl2pPr>
            <a:lvl3pPr marL="1143000" indent="-228600" defTabSz="387350" eaLnBrk="0">
              <a:defRPr sz="1200">
                <a:solidFill>
                  <a:srgbClr val="000000"/>
                </a:solidFill>
                <a:latin typeface="Helvetica" charset="0"/>
                <a:ea typeface="Helvetica" charset="0"/>
                <a:cs typeface="Helvetica" charset="0"/>
                <a:sym typeface="Helvetica" charset="0"/>
              </a:defRPr>
            </a:lvl3pPr>
            <a:lvl4pPr marL="1600200" indent="-228600" defTabSz="387350" eaLnBrk="0">
              <a:defRPr sz="1200">
                <a:solidFill>
                  <a:srgbClr val="000000"/>
                </a:solidFill>
                <a:latin typeface="Helvetica" charset="0"/>
                <a:ea typeface="Helvetica" charset="0"/>
                <a:cs typeface="Helvetica" charset="0"/>
                <a:sym typeface="Helvetica" charset="0"/>
              </a:defRPr>
            </a:lvl4pPr>
            <a:lvl5pPr marL="2057400" indent="-228600" defTabSz="387350" eaLnBrk="0">
              <a:defRPr sz="1200">
                <a:solidFill>
                  <a:srgbClr val="000000"/>
                </a:solidFill>
                <a:latin typeface="Helvetica" charset="0"/>
                <a:ea typeface="Helvetica" charset="0"/>
                <a:cs typeface="Helvetica" charset="0"/>
                <a:sym typeface="Helvetica" charset="0"/>
              </a:defRPr>
            </a:lvl5pPr>
            <a:lvl6pPr marL="25146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38735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What income do you want in retirement</a:t>
            </a:r>
          </a:p>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Find out are you on track</a:t>
            </a:r>
          </a:p>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Do you need to save more?</a:t>
            </a:r>
          </a:p>
          <a:p>
            <a:pPr eaLnBrk="1">
              <a:spcBef>
                <a:spcPts val="4139"/>
              </a:spcBef>
              <a:buClr>
                <a:srgbClr val="414141"/>
              </a:buClr>
              <a:buSzPct val="82000"/>
              <a:buFontTx/>
              <a:buChar char="•"/>
            </a:pPr>
            <a:r>
              <a:rPr lang="en-US" altLang="en-US" sz="2200">
                <a:solidFill>
                  <a:srgbClr val="414141"/>
                </a:solidFill>
                <a:latin typeface="Gill Sans Light" charset="0"/>
                <a:ea typeface="Gill Sans Light" charset="0"/>
                <a:cs typeface="Gill Sans Light" charset="0"/>
                <a:sym typeface="Gill Sans Light" charset="0"/>
              </a:rPr>
              <a:t>Review from time to time to ensure you stay on track!</a:t>
            </a:r>
            <a:endParaRPr lang="en-US" altLang="en-US" sz="2200"/>
          </a:p>
        </p:txBody>
      </p:sp>
    </p:spTree>
    <p:extLst>
      <p:ext uri="{BB962C8B-B14F-4D97-AF65-F5344CB8AC3E}">
        <p14:creationId xmlns:p14="http://schemas.microsoft.com/office/powerpoint/2010/main" val="8146221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GB" smtClean="0"/>
              <a:t>WHO’S WHO?</a:t>
            </a:r>
          </a:p>
        </p:txBody>
      </p:sp>
      <p:sp>
        <p:nvSpPr>
          <p:cNvPr id="22531" name="Rectangle 3"/>
          <p:cNvSpPr>
            <a:spLocks noGrp="1" noChangeArrowheads="1"/>
          </p:cNvSpPr>
          <p:nvPr>
            <p:ph type="body" idx="1"/>
          </p:nvPr>
        </p:nvSpPr>
        <p:spPr/>
        <p:txBody>
          <a:bodyPr/>
          <a:lstStyle/>
          <a:p>
            <a:pPr eaLnBrk="1" hangingPunct="1">
              <a:lnSpc>
                <a:spcPct val="90000"/>
              </a:lnSpc>
              <a:buFontTx/>
              <a:buNone/>
            </a:pPr>
            <a:r>
              <a:rPr lang="en-IE" dirty="0" smtClean="0">
                <a:solidFill>
                  <a:schemeClr val="accent2"/>
                </a:solidFill>
              </a:rPr>
              <a:t>TRUSTEES: Irish Pensions Trust Ltd</a:t>
            </a:r>
          </a:p>
          <a:p>
            <a:pPr eaLnBrk="1" hangingPunct="1">
              <a:lnSpc>
                <a:spcPct val="90000"/>
              </a:lnSpc>
            </a:pPr>
            <a:r>
              <a:rPr lang="en-IE" dirty="0" smtClean="0"/>
              <a:t>Act within the terms of the Deed and Rules and also act in the best interest of the members </a:t>
            </a:r>
          </a:p>
          <a:p>
            <a:pPr eaLnBrk="1" hangingPunct="1">
              <a:lnSpc>
                <a:spcPct val="90000"/>
              </a:lnSpc>
              <a:buFontTx/>
              <a:buNone/>
            </a:pPr>
            <a:r>
              <a:rPr lang="en-IE" dirty="0" smtClean="0">
                <a:solidFill>
                  <a:schemeClr val="accent2"/>
                </a:solidFill>
              </a:rPr>
              <a:t>ADMINISTRATOR: Irish Life</a:t>
            </a:r>
          </a:p>
          <a:p>
            <a:pPr eaLnBrk="1" hangingPunct="1">
              <a:lnSpc>
                <a:spcPct val="90000"/>
              </a:lnSpc>
              <a:spcBef>
                <a:spcPct val="0"/>
              </a:spcBef>
            </a:pPr>
            <a:r>
              <a:rPr lang="en-IE" dirty="0" smtClean="0"/>
              <a:t>Responsible for day-to-day administration of the Plan </a:t>
            </a:r>
          </a:p>
          <a:p>
            <a:pPr eaLnBrk="1" hangingPunct="1">
              <a:lnSpc>
                <a:spcPct val="90000"/>
              </a:lnSpc>
            </a:pPr>
            <a:r>
              <a:rPr lang="en-IE" dirty="0" smtClean="0"/>
              <a:t>Hold records, produce benefits statements, produce annual report</a:t>
            </a:r>
          </a:p>
          <a:p>
            <a:pPr eaLnBrk="1" hangingPunct="1">
              <a:lnSpc>
                <a:spcPct val="90000"/>
              </a:lnSpc>
              <a:buFontTx/>
              <a:buNone/>
            </a:pPr>
            <a:r>
              <a:rPr lang="en-IE" dirty="0" smtClean="0">
                <a:solidFill>
                  <a:schemeClr val="accent2"/>
                </a:solidFill>
              </a:rPr>
              <a:t>INVESTMENT MANAGER: Irish Life</a:t>
            </a:r>
          </a:p>
          <a:p>
            <a:pPr eaLnBrk="1" hangingPunct="1">
              <a:lnSpc>
                <a:spcPct val="90000"/>
              </a:lnSpc>
              <a:spcBef>
                <a:spcPct val="0"/>
              </a:spcBef>
            </a:pPr>
            <a:r>
              <a:rPr lang="en-IE" dirty="0" smtClean="0"/>
              <a:t>Invest &amp; manage monies in your retirement Plan for you</a:t>
            </a:r>
          </a:p>
          <a:p>
            <a:pPr marL="0" indent="0" eaLnBrk="1" hangingPunct="1">
              <a:lnSpc>
                <a:spcPct val="90000"/>
              </a:lnSpc>
              <a:spcBef>
                <a:spcPct val="0"/>
              </a:spcBef>
              <a:buNone/>
            </a:pPr>
            <a:endParaRPr lang="en-IE" dirty="0" smtClean="0"/>
          </a:p>
          <a:p>
            <a:pPr marL="0" indent="0" eaLnBrk="1" hangingPunct="1">
              <a:lnSpc>
                <a:spcPct val="90000"/>
              </a:lnSpc>
              <a:spcBef>
                <a:spcPct val="0"/>
              </a:spcBef>
              <a:buNone/>
            </a:pPr>
            <a:r>
              <a:rPr lang="en-IE" dirty="0" smtClean="0">
                <a:solidFill>
                  <a:schemeClr val="accent2"/>
                </a:solidFill>
              </a:rPr>
              <a:t>CONSULTANT: Mercer</a:t>
            </a:r>
          </a:p>
          <a:p>
            <a:pPr eaLnBrk="1" hangingPunct="1">
              <a:lnSpc>
                <a:spcPct val="90000"/>
              </a:lnSpc>
              <a:spcBef>
                <a:spcPct val="0"/>
              </a:spcBef>
            </a:pPr>
            <a:r>
              <a:rPr lang="en-IE" dirty="0" smtClean="0"/>
              <a:t>Advisor to the employer and to the members  </a:t>
            </a:r>
            <a:endParaRPr lang="en-IE" dirty="0"/>
          </a:p>
          <a:p>
            <a:pPr marL="0" indent="0" eaLnBrk="1" hangingPunct="1">
              <a:lnSpc>
                <a:spcPct val="90000"/>
              </a:lnSpc>
              <a:spcBef>
                <a:spcPct val="0"/>
              </a:spcBef>
              <a:buNone/>
            </a:pPr>
            <a:endParaRPr lang="en-IE" dirty="0" smtClean="0">
              <a:solidFill>
                <a:schemeClr val="accent2"/>
              </a:solidFill>
            </a:endParaRPr>
          </a:p>
          <a:p>
            <a:pPr marL="0" indent="0" eaLnBrk="1" hangingPunct="1">
              <a:lnSpc>
                <a:spcPct val="90000"/>
              </a:lnSpc>
              <a:spcBef>
                <a:spcPct val="0"/>
              </a:spcBef>
              <a:buNone/>
            </a:pPr>
            <a:endParaRPr lang="en-I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fade">
                                      <p:cBhvr>
                                        <p:cTn id="11" dur="500"/>
                                        <p:tgtEl>
                                          <p:spTgt spid="2253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2531">
                                            <p:txEl>
                                              <p:pRg st="2" end="2"/>
                                            </p:txEl>
                                          </p:spTgt>
                                        </p:tgtEl>
                                        <p:attrNameLst>
                                          <p:attrName>style.visibility</p:attrName>
                                        </p:attrNameLst>
                                      </p:cBhvr>
                                      <p:to>
                                        <p:strVal val="visible"/>
                                      </p:to>
                                    </p:set>
                                    <p:animEffect transition="in" filter="fade">
                                      <p:cBhvr>
                                        <p:cTn id="16" dur="500"/>
                                        <p:tgtEl>
                                          <p:spTgt spid="22531">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Effect transition="in" filter="fade">
                                      <p:cBhvr>
                                        <p:cTn id="19" dur="500"/>
                                        <p:tgtEl>
                                          <p:spTgt spid="22531">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fade">
                                      <p:cBhvr>
                                        <p:cTn id="22" dur="500"/>
                                        <p:tgtEl>
                                          <p:spTgt spid="225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fade">
                                      <p:cBhvr>
                                        <p:cTn id="27" dur="500"/>
                                        <p:tgtEl>
                                          <p:spTgt spid="22531">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2531">
                                            <p:txEl>
                                              <p:pRg st="6" end="6"/>
                                            </p:txEl>
                                          </p:spTgt>
                                        </p:tgtEl>
                                        <p:attrNameLst>
                                          <p:attrName>style.visibility</p:attrName>
                                        </p:attrNameLst>
                                      </p:cBhvr>
                                      <p:to>
                                        <p:strVal val="visible"/>
                                      </p:to>
                                    </p:set>
                                    <p:animEffect transition="in" filter="fade">
                                      <p:cBhvr>
                                        <p:cTn id="30" dur="500"/>
                                        <p:tgtEl>
                                          <p:spTgt spid="22531">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2531">
                                            <p:txEl>
                                              <p:pRg st="8" end="8"/>
                                            </p:txEl>
                                          </p:spTgt>
                                        </p:tgtEl>
                                        <p:attrNameLst>
                                          <p:attrName>style.visibility</p:attrName>
                                        </p:attrNameLst>
                                      </p:cBhvr>
                                      <p:to>
                                        <p:strVal val="visible"/>
                                      </p:to>
                                    </p:set>
                                    <p:animEffect transition="in" filter="fade">
                                      <p:cBhvr>
                                        <p:cTn id="33" dur="500"/>
                                        <p:tgtEl>
                                          <p:spTgt spid="22531">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2531">
                                            <p:txEl>
                                              <p:pRg st="9" end="9"/>
                                            </p:txEl>
                                          </p:spTgt>
                                        </p:tgtEl>
                                        <p:attrNameLst>
                                          <p:attrName>style.visibility</p:attrName>
                                        </p:attrNameLst>
                                      </p:cBhvr>
                                      <p:to>
                                        <p:strVal val="visible"/>
                                      </p:to>
                                    </p:set>
                                    <p:animEffect transition="in" filter="fade">
                                      <p:cBhvr>
                                        <p:cTn id="36" dur="500"/>
                                        <p:tgtEl>
                                          <p:spTgt spid="225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2" name="Group 2"/>
          <p:cNvGrpSpPr>
            <a:grpSpLocks/>
          </p:cNvGrpSpPr>
          <p:nvPr/>
        </p:nvGrpSpPr>
        <p:grpSpPr bwMode="auto">
          <a:xfrm>
            <a:off x="0" y="0"/>
            <a:ext cx="9602788" cy="6858000"/>
            <a:chOff x="0" y="0"/>
            <a:chExt cx="6049" cy="4320"/>
          </a:xfrm>
        </p:grpSpPr>
        <p:sp>
          <p:nvSpPr>
            <p:cNvPr id="43015" name="Rectangle 3"/>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43016" name="Rectangle 4"/>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43017" name="Freeform 5"/>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43018" name="Freeform 6"/>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43019" name="Freeform 7"/>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137231" name="MMCOA_SectionTitle"/>
          <p:cNvSpPr txBox="1">
            <a:spLocks noChangeArrowheads="1"/>
          </p:cNvSpPr>
          <p:nvPr/>
        </p:nvSpPr>
        <p:spPr bwMode="invGray">
          <a:xfrm>
            <a:off x="479425" y="1168400"/>
            <a:ext cx="8642350"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just" eaLnBrk="1" hangingPunct="1"/>
            <a:r>
              <a:rPr lang="en-IE" sz="14500">
                <a:solidFill>
                  <a:srgbClr val="C1E8F1"/>
                </a:solidFill>
              </a:rPr>
              <a:t>OVER TO</a:t>
            </a:r>
            <a:r>
              <a:rPr lang="en-IE" sz="14500">
                <a:solidFill>
                  <a:schemeClr val="bg1"/>
                </a:solidFill>
              </a:rPr>
              <a:t/>
            </a:r>
            <a:br>
              <a:rPr lang="en-IE" sz="14500">
                <a:solidFill>
                  <a:schemeClr val="bg1"/>
                </a:solidFill>
              </a:rPr>
            </a:br>
            <a:endParaRPr lang="en-IE" sz="14500">
              <a:solidFill>
                <a:schemeClr val="bg1"/>
              </a:solidFill>
            </a:endParaRPr>
          </a:p>
        </p:txBody>
      </p:sp>
      <p:sp>
        <p:nvSpPr>
          <p:cNvPr id="137224" name="MMCOA_SectionTitle"/>
          <p:cNvSpPr txBox="1">
            <a:spLocks noChangeArrowheads="1"/>
          </p:cNvSpPr>
          <p:nvPr/>
        </p:nvSpPr>
        <p:spPr bwMode="invGray">
          <a:xfrm>
            <a:off x="460375" y="2581275"/>
            <a:ext cx="8678863"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27000" b="1">
                <a:solidFill>
                  <a:schemeClr val="bg1"/>
                </a:solidFill>
              </a:rPr>
              <a:t>YOU!</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7231"/>
                                        </p:tgtEl>
                                        <p:attrNameLst>
                                          <p:attrName>style.visibility</p:attrName>
                                        </p:attrNameLst>
                                      </p:cBhvr>
                                      <p:to>
                                        <p:strVal val="visible"/>
                                      </p:to>
                                    </p:set>
                                    <p:animEffect transition="in" filter="fade">
                                      <p:cBhvr>
                                        <p:cTn id="7" dur="500"/>
                                        <p:tgtEl>
                                          <p:spTgt spid="137231"/>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37224"/>
                                        </p:tgtEl>
                                        <p:attrNameLst>
                                          <p:attrName>style.visibility</p:attrName>
                                        </p:attrNameLst>
                                      </p:cBhvr>
                                      <p:to>
                                        <p:strVal val="visible"/>
                                      </p:to>
                                    </p:set>
                                    <p:animEffect transition="in" filter="fade">
                                      <p:cBhvr>
                                        <p:cTn id="10" dur="500"/>
                                        <p:tgtEl>
                                          <p:spTgt spid="137224"/>
                                        </p:tgtEl>
                                      </p:cBhvr>
                                    </p:animEffect>
                                    <p:anim calcmode="lin" valueType="num">
                                      <p:cBhvr>
                                        <p:cTn id="11" dur="500" fill="hold"/>
                                        <p:tgtEl>
                                          <p:spTgt spid="137224"/>
                                        </p:tgtEl>
                                        <p:attrNameLst>
                                          <p:attrName>ppt_x</p:attrName>
                                        </p:attrNameLst>
                                      </p:cBhvr>
                                      <p:tavLst>
                                        <p:tav tm="0">
                                          <p:val>
                                            <p:strVal val="#ppt_x"/>
                                          </p:val>
                                        </p:tav>
                                        <p:tav tm="100000">
                                          <p:val>
                                            <p:strVal val="#ppt_x"/>
                                          </p:val>
                                        </p:tav>
                                      </p:tavLst>
                                    </p:anim>
                                    <p:anim calcmode="lin" valueType="num">
                                      <p:cBhvr>
                                        <p:cTn id="12" dur="450" decel="100000" fill="hold"/>
                                        <p:tgtEl>
                                          <p:spTgt spid="137224"/>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372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1" grpId="0"/>
      <p:bldP spid="13722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5" name="Picture 19" descr="MER_PBC_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71813" y="2878138"/>
            <a:ext cx="3455987"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galLong"/>
          <p:cNvSpPr txBox="1">
            <a:spLocks noChangeArrowheads="1"/>
          </p:cNvSpPr>
          <p:nvPr>
            <p:custDataLst>
              <p:tags r:id="rId2"/>
            </p:custDataLst>
          </p:nvPr>
        </p:nvSpPr>
        <p:spPr bwMode="auto">
          <a:xfrm>
            <a:off x="461963" y="5981189"/>
            <a:ext cx="8680450" cy="28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eaLnBrk="0" fontAlgn="base" hangingPunct="0">
              <a:spcBef>
                <a:spcPct val="0"/>
              </a:spcBef>
              <a:spcAft>
                <a:spcPct val="0"/>
              </a:spcAft>
              <a:defRPr sz="2000">
                <a:solidFill>
                  <a:schemeClr val="tx1"/>
                </a:solidFill>
                <a:latin typeface="Arial" charset="0"/>
                <a:ea typeface="MS PGothic" pitchFamily="34" charset="-128"/>
              </a:defRPr>
            </a:lvl6pPr>
            <a:lvl7pPr marL="2971800" indent="-228600" eaLnBrk="0" fontAlgn="base" hangingPunct="0">
              <a:spcBef>
                <a:spcPct val="0"/>
              </a:spcBef>
              <a:spcAft>
                <a:spcPct val="0"/>
              </a:spcAft>
              <a:defRPr sz="2000">
                <a:solidFill>
                  <a:schemeClr val="tx1"/>
                </a:solidFill>
                <a:latin typeface="Arial" charset="0"/>
                <a:ea typeface="MS PGothic" pitchFamily="34" charset="-128"/>
              </a:defRPr>
            </a:lvl7pPr>
            <a:lvl8pPr marL="3429000" indent="-228600" eaLnBrk="0" fontAlgn="base" hangingPunct="0">
              <a:spcBef>
                <a:spcPct val="0"/>
              </a:spcBef>
              <a:spcAft>
                <a:spcPct val="0"/>
              </a:spcAft>
              <a:defRPr sz="2000">
                <a:solidFill>
                  <a:schemeClr val="tx1"/>
                </a:solidFill>
                <a:latin typeface="Arial" charset="0"/>
                <a:ea typeface="MS PGothic" pitchFamily="34" charset="-128"/>
              </a:defRPr>
            </a:lvl8pPr>
            <a:lvl9pPr marL="3886200" indent="-228600" eaLnBrk="0" fontAlgn="base" hangingPunct="0">
              <a:spcBef>
                <a:spcPct val="0"/>
              </a:spcBef>
              <a:spcAft>
                <a:spcPct val="0"/>
              </a:spcAft>
              <a:defRPr sz="2000">
                <a:solidFill>
                  <a:schemeClr val="tx1"/>
                </a:solidFill>
                <a:latin typeface="Arial" charset="0"/>
                <a:ea typeface="MS PGothic" pitchFamily="34" charset="-128"/>
              </a:defRPr>
            </a:lvl9pPr>
          </a:lstStyle>
          <a:p>
            <a:pPr algn="l" eaLnBrk="1" hangingPunct="1">
              <a:spcBef>
                <a:spcPct val="60000"/>
              </a:spcBef>
            </a:pPr>
            <a:r>
              <a:rPr lang="en-GB" sz="800" dirty="0">
                <a:solidFill>
                  <a:srgbClr val="7C848A"/>
                </a:solidFill>
              </a:rPr>
              <a:t>Mercer (Ireland) Ltd., trading as Mercer, is regulated by the Central Bank of Ireland. Registered Office: Charlotte House, </a:t>
            </a:r>
            <a:r>
              <a:rPr lang="en-GB" sz="800" dirty="0" err="1">
                <a:solidFill>
                  <a:srgbClr val="7C848A"/>
                </a:solidFill>
              </a:rPr>
              <a:t>Charlemont</a:t>
            </a:r>
            <a:r>
              <a:rPr lang="en-GB" sz="800" dirty="0">
                <a:solidFill>
                  <a:srgbClr val="7C848A"/>
                </a:solidFill>
              </a:rPr>
              <a:t> Street, Dublin 2. Registered in Ireland No. 28158.</a:t>
            </a:r>
          </a:p>
          <a:p>
            <a:pPr algn="l" eaLnBrk="1" hangingPunct="1">
              <a:spcBef>
                <a:spcPct val="60000"/>
              </a:spcBef>
            </a:pPr>
            <a:r>
              <a:rPr lang="en-GB" sz="800" dirty="0">
                <a:solidFill>
                  <a:srgbClr val="7C848A"/>
                </a:solidFill>
              </a:rPr>
              <a:t>Directors: </a:t>
            </a:r>
            <a:r>
              <a:rPr lang="en-GB" sz="800" dirty="0" smtClean="0">
                <a:solidFill>
                  <a:srgbClr val="7C848A"/>
                </a:solidFill>
              </a:rPr>
              <a:t>Tom </a:t>
            </a:r>
            <a:r>
              <a:rPr lang="en-GB" sz="800" dirty="0" err="1" smtClean="0">
                <a:solidFill>
                  <a:srgbClr val="7C848A"/>
                </a:solidFill>
              </a:rPr>
              <a:t>Geraghty</a:t>
            </a:r>
            <a:r>
              <a:rPr lang="en-GB" sz="800" dirty="0" smtClean="0">
                <a:solidFill>
                  <a:srgbClr val="7C848A"/>
                </a:solidFill>
              </a:rPr>
              <a:t>, </a:t>
            </a:r>
            <a:r>
              <a:rPr lang="en-GB" sz="800" dirty="0">
                <a:solidFill>
                  <a:srgbClr val="7C848A"/>
                </a:solidFill>
              </a:rPr>
              <a:t>Vincent Sheridan, Tom Brennan.</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AF7FA"/>
        </a:solidFill>
        <a:effectLst/>
      </p:bgPr>
    </p:bg>
    <p:spTree>
      <p:nvGrpSpPr>
        <p:cNvPr id="1" name=""/>
        <p:cNvGrpSpPr/>
        <p:nvPr/>
      </p:nvGrpSpPr>
      <p:grpSpPr>
        <a:xfrm>
          <a:off x="0" y="0"/>
          <a:ext cx="0" cy="0"/>
          <a:chOff x="0" y="0"/>
          <a:chExt cx="0" cy="0"/>
        </a:xfrm>
      </p:grpSpPr>
      <p:grpSp>
        <p:nvGrpSpPr>
          <p:cNvPr id="15362" name="Group 19"/>
          <p:cNvGrpSpPr>
            <a:grpSpLocks/>
          </p:cNvGrpSpPr>
          <p:nvPr/>
        </p:nvGrpSpPr>
        <p:grpSpPr bwMode="auto">
          <a:xfrm>
            <a:off x="0" y="0"/>
            <a:ext cx="9602788" cy="6858000"/>
            <a:chOff x="0" y="0"/>
            <a:chExt cx="6049" cy="4320"/>
          </a:xfrm>
        </p:grpSpPr>
        <p:sp>
          <p:nvSpPr>
            <p:cNvPr id="15370" name="Rectangle 9"/>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5371" name="Rectangle 11"/>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5372" name="Freeform 18"/>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5373" name="Freeform 2"/>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5374" name="Freeform 3"/>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97288" name="MMCOA_SectionTitle"/>
          <p:cNvSpPr txBox="1">
            <a:spLocks noChangeArrowheads="1"/>
          </p:cNvSpPr>
          <p:nvPr/>
        </p:nvSpPr>
        <p:spPr bwMode="invGray">
          <a:xfrm>
            <a:off x="460375" y="188913"/>
            <a:ext cx="8678863"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27000">
                <a:solidFill>
                  <a:schemeClr val="bg1"/>
                </a:solidFill>
              </a:rPr>
              <a:t>YOU!</a:t>
            </a:r>
          </a:p>
        </p:txBody>
      </p:sp>
      <p:sp>
        <p:nvSpPr>
          <p:cNvPr id="97292" name="Rectangle 12"/>
          <p:cNvSpPr>
            <a:spLocks noChangeArrowheads="1"/>
          </p:cNvSpPr>
          <p:nvPr/>
        </p:nvSpPr>
        <p:spPr bwMode="gray">
          <a:xfrm>
            <a:off x="452438" y="5945188"/>
            <a:ext cx="1323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a:solidFill>
                  <a:schemeClr val="folHlink"/>
                </a:solidFill>
                <a:latin typeface="Arial Black" pitchFamily="34" charset="0"/>
              </a:rPr>
              <a:t>YOU</a:t>
            </a:r>
            <a:endParaRPr lang="en-GB" sz="3800">
              <a:solidFill>
                <a:schemeClr val="folHlink"/>
              </a:solidFill>
            </a:endParaRPr>
          </a:p>
        </p:txBody>
      </p:sp>
      <p:sp>
        <p:nvSpPr>
          <p:cNvPr id="97293" name="Rectangle 13"/>
          <p:cNvSpPr>
            <a:spLocks noChangeArrowheads="1"/>
          </p:cNvSpPr>
          <p:nvPr/>
        </p:nvSpPr>
        <p:spPr bwMode="gray">
          <a:xfrm>
            <a:off x="452438" y="5262563"/>
            <a:ext cx="1323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dirty="0">
                <a:solidFill>
                  <a:schemeClr val="folHlink"/>
                </a:solidFill>
                <a:latin typeface="Arial Black" pitchFamily="34" charset="0"/>
              </a:rPr>
              <a:t>YOU</a:t>
            </a:r>
            <a:endParaRPr lang="en-GB" sz="3800" dirty="0">
              <a:solidFill>
                <a:schemeClr val="folHlink"/>
              </a:solidFill>
            </a:endParaRPr>
          </a:p>
        </p:txBody>
      </p:sp>
      <p:sp>
        <p:nvSpPr>
          <p:cNvPr id="97294" name="Rectangle 14"/>
          <p:cNvSpPr>
            <a:spLocks noChangeArrowheads="1"/>
          </p:cNvSpPr>
          <p:nvPr/>
        </p:nvSpPr>
        <p:spPr bwMode="gray">
          <a:xfrm>
            <a:off x="452438" y="4581525"/>
            <a:ext cx="1323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dirty="0" smtClean="0">
                <a:solidFill>
                  <a:schemeClr val="folHlink"/>
                </a:solidFill>
                <a:latin typeface="Arial Black" pitchFamily="34" charset="0"/>
              </a:rPr>
              <a:t>YOU</a:t>
            </a:r>
            <a:endParaRPr lang="en-IE" sz="3800" dirty="0">
              <a:solidFill>
                <a:schemeClr val="folHlink"/>
              </a:solidFill>
            </a:endParaRPr>
          </a:p>
        </p:txBody>
      </p:sp>
      <p:sp>
        <p:nvSpPr>
          <p:cNvPr id="97295" name="Rectangle 15"/>
          <p:cNvSpPr>
            <a:spLocks noChangeArrowheads="1"/>
          </p:cNvSpPr>
          <p:nvPr/>
        </p:nvSpPr>
        <p:spPr bwMode="gray">
          <a:xfrm>
            <a:off x="1712913" y="5945188"/>
            <a:ext cx="74803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dirty="0">
                <a:solidFill>
                  <a:schemeClr val="bg1"/>
                </a:solidFill>
              </a:rPr>
              <a:t>choose your </a:t>
            </a:r>
            <a:r>
              <a:rPr lang="en-IE" sz="3800" dirty="0" smtClean="0">
                <a:solidFill>
                  <a:schemeClr val="bg1"/>
                </a:solidFill>
              </a:rPr>
              <a:t>benefits</a:t>
            </a:r>
            <a:endParaRPr lang="en-GB" sz="3800" dirty="0">
              <a:solidFill>
                <a:schemeClr val="bg1"/>
              </a:solidFill>
            </a:endParaRPr>
          </a:p>
        </p:txBody>
      </p:sp>
      <p:sp>
        <p:nvSpPr>
          <p:cNvPr id="97296" name="Rectangle 16"/>
          <p:cNvSpPr>
            <a:spLocks noChangeArrowheads="1"/>
          </p:cNvSpPr>
          <p:nvPr/>
        </p:nvSpPr>
        <p:spPr bwMode="gray">
          <a:xfrm>
            <a:off x="1712913" y="5262563"/>
            <a:ext cx="74803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a:solidFill>
                  <a:schemeClr val="bg1"/>
                </a:solidFill>
              </a:rPr>
              <a:t>decide how to invest your savings </a:t>
            </a:r>
            <a:endParaRPr lang="en-GB" sz="3800">
              <a:solidFill>
                <a:schemeClr val="bg1"/>
              </a:solidFill>
            </a:endParaRPr>
          </a:p>
        </p:txBody>
      </p:sp>
      <p:sp>
        <p:nvSpPr>
          <p:cNvPr id="97297" name="Rectangle 17"/>
          <p:cNvSpPr>
            <a:spLocks noChangeArrowheads="1"/>
          </p:cNvSpPr>
          <p:nvPr/>
        </p:nvSpPr>
        <p:spPr bwMode="gray">
          <a:xfrm>
            <a:off x="1712913" y="4576188"/>
            <a:ext cx="7480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203200" indent="-203200" algn="l">
              <a:lnSpc>
                <a:spcPct val="100000"/>
              </a:lnSpc>
            </a:pPr>
            <a:r>
              <a:rPr lang="en-IE" sz="3800" dirty="0">
                <a:solidFill>
                  <a:schemeClr val="bg1"/>
                </a:solidFill>
              </a:rPr>
              <a:t>decide </a:t>
            </a:r>
            <a:r>
              <a:rPr lang="en-IE" sz="3800" dirty="0" smtClean="0">
                <a:solidFill>
                  <a:schemeClr val="bg1"/>
                </a:solidFill>
              </a:rPr>
              <a:t>if you should make AVCs </a:t>
            </a:r>
            <a:endParaRPr lang="en-IE" sz="3800" dirty="0">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7288"/>
                                        </p:tgtEl>
                                        <p:attrNameLst>
                                          <p:attrName>style.visibility</p:attrName>
                                        </p:attrNameLst>
                                      </p:cBhvr>
                                      <p:to>
                                        <p:strVal val="visible"/>
                                      </p:to>
                                    </p:set>
                                    <p:anim calcmode="lin" valueType="num">
                                      <p:cBhvr>
                                        <p:cTn id="7" dur="500" fill="hold"/>
                                        <p:tgtEl>
                                          <p:spTgt spid="97288"/>
                                        </p:tgtEl>
                                        <p:attrNameLst>
                                          <p:attrName>ppt_w</p:attrName>
                                        </p:attrNameLst>
                                      </p:cBhvr>
                                      <p:tavLst>
                                        <p:tav tm="0">
                                          <p:val>
                                            <p:fltVal val="0"/>
                                          </p:val>
                                        </p:tav>
                                        <p:tav tm="100000">
                                          <p:val>
                                            <p:strVal val="#ppt_w"/>
                                          </p:val>
                                        </p:tav>
                                      </p:tavLst>
                                    </p:anim>
                                    <p:anim calcmode="lin" valueType="num">
                                      <p:cBhvr>
                                        <p:cTn id="8" dur="500" fill="hold"/>
                                        <p:tgtEl>
                                          <p:spTgt spid="97288"/>
                                        </p:tgtEl>
                                        <p:attrNameLst>
                                          <p:attrName>ppt_h</p:attrName>
                                        </p:attrNameLst>
                                      </p:cBhvr>
                                      <p:tavLst>
                                        <p:tav tm="0">
                                          <p:val>
                                            <p:fltVal val="0"/>
                                          </p:val>
                                        </p:tav>
                                        <p:tav tm="100000">
                                          <p:val>
                                            <p:strVal val="#ppt_h"/>
                                          </p:val>
                                        </p:tav>
                                      </p:tavLst>
                                    </p:anim>
                                    <p:animEffect transition="in" filter="fade">
                                      <p:cBhvr>
                                        <p:cTn id="9" dur="500"/>
                                        <p:tgtEl>
                                          <p:spTgt spid="972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97294"/>
                                        </p:tgtEl>
                                        <p:attrNameLst>
                                          <p:attrName>style.visibility</p:attrName>
                                        </p:attrNameLst>
                                      </p:cBhvr>
                                      <p:to>
                                        <p:strVal val="visible"/>
                                      </p:to>
                                    </p:set>
                                    <p:animEffect transition="in" filter="fade">
                                      <p:cBhvr>
                                        <p:cTn id="14" dur="500"/>
                                        <p:tgtEl>
                                          <p:spTgt spid="97294"/>
                                        </p:tgtEl>
                                      </p:cBhvr>
                                    </p:animEffect>
                                    <p:anim calcmode="lin" valueType="num">
                                      <p:cBhvr>
                                        <p:cTn id="15" dur="500" fill="hold"/>
                                        <p:tgtEl>
                                          <p:spTgt spid="97294"/>
                                        </p:tgtEl>
                                        <p:attrNameLst>
                                          <p:attrName>ppt_x</p:attrName>
                                        </p:attrNameLst>
                                      </p:cBhvr>
                                      <p:tavLst>
                                        <p:tav tm="0">
                                          <p:val>
                                            <p:strVal val="#ppt_x"/>
                                          </p:val>
                                        </p:tav>
                                        <p:tav tm="100000">
                                          <p:val>
                                            <p:strVal val="#ppt_x"/>
                                          </p:val>
                                        </p:tav>
                                      </p:tavLst>
                                    </p:anim>
                                    <p:anim calcmode="lin" valueType="num">
                                      <p:cBhvr>
                                        <p:cTn id="16" dur="450" decel="100000" fill="hold"/>
                                        <p:tgtEl>
                                          <p:spTgt spid="97294"/>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97294"/>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7297"/>
                                        </p:tgtEl>
                                        <p:attrNameLst>
                                          <p:attrName>style.visibility</p:attrName>
                                        </p:attrNameLst>
                                      </p:cBhvr>
                                      <p:to>
                                        <p:strVal val="visible"/>
                                      </p:to>
                                    </p:set>
                                    <p:animEffect transition="in" filter="wipe(left)">
                                      <p:cBhvr>
                                        <p:cTn id="21" dur="500"/>
                                        <p:tgtEl>
                                          <p:spTgt spid="972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97293"/>
                                        </p:tgtEl>
                                        <p:attrNameLst>
                                          <p:attrName>style.visibility</p:attrName>
                                        </p:attrNameLst>
                                      </p:cBhvr>
                                      <p:to>
                                        <p:strVal val="visible"/>
                                      </p:to>
                                    </p:set>
                                    <p:animEffect transition="in" filter="fade">
                                      <p:cBhvr>
                                        <p:cTn id="26" dur="500"/>
                                        <p:tgtEl>
                                          <p:spTgt spid="97293"/>
                                        </p:tgtEl>
                                      </p:cBhvr>
                                    </p:animEffect>
                                    <p:anim calcmode="lin" valueType="num">
                                      <p:cBhvr>
                                        <p:cTn id="27" dur="500" fill="hold"/>
                                        <p:tgtEl>
                                          <p:spTgt spid="97293"/>
                                        </p:tgtEl>
                                        <p:attrNameLst>
                                          <p:attrName>ppt_x</p:attrName>
                                        </p:attrNameLst>
                                      </p:cBhvr>
                                      <p:tavLst>
                                        <p:tav tm="0">
                                          <p:val>
                                            <p:strVal val="#ppt_x"/>
                                          </p:val>
                                        </p:tav>
                                        <p:tav tm="100000">
                                          <p:val>
                                            <p:strVal val="#ppt_x"/>
                                          </p:val>
                                        </p:tav>
                                      </p:tavLst>
                                    </p:anim>
                                    <p:anim calcmode="lin" valueType="num">
                                      <p:cBhvr>
                                        <p:cTn id="28" dur="450" decel="100000" fill="hold"/>
                                        <p:tgtEl>
                                          <p:spTgt spid="97293"/>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97293"/>
                                        </p:tgtEl>
                                        <p:attrNameLst>
                                          <p:attrName>ppt_y</p:attrName>
                                        </p:attrNameLst>
                                      </p:cBhvr>
                                      <p:tavLst>
                                        <p:tav tm="0">
                                          <p:val>
                                            <p:strVal val="#ppt_y-.03"/>
                                          </p:val>
                                        </p:tav>
                                        <p:tav tm="100000">
                                          <p:val>
                                            <p:strVal val="#ppt_y"/>
                                          </p:val>
                                        </p:tav>
                                      </p:tavLst>
                                    </p:anim>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97296"/>
                                        </p:tgtEl>
                                        <p:attrNameLst>
                                          <p:attrName>style.visibility</p:attrName>
                                        </p:attrNameLst>
                                      </p:cBhvr>
                                      <p:to>
                                        <p:strVal val="visible"/>
                                      </p:to>
                                    </p:set>
                                    <p:animEffect transition="in" filter="wipe(left)">
                                      <p:cBhvr>
                                        <p:cTn id="33" dur="500"/>
                                        <p:tgtEl>
                                          <p:spTgt spid="9729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97292"/>
                                        </p:tgtEl>
                                        <p:attrNameLst>
                                          <p:attrName>style.visibility</p:attrName>
                                        </p:attrNameLst>
                                      </p:cBhvr>
                                      <p:to>
                                        <p:strVal val="visible"/>
                                      </p:to>
                                    </p:set>
                                    <p:animEffect transition="in" filter="fade">
                                      <p:cBhvr>
                                        <p:cTn id="38" dur="500"/>
                                        <p:tgtEl>
                                          <p:spTgt spid="97292"/>
                                        </p:tgtEl>
                                      </p:cBhvr>
                                    </p:animEffect>
                                    <p:anim calcmode="lin" valueType="num">
                                      <p:cBhvr>
                                        <p:cTn id="39" dur="500" fill="hold"/>
                                        <p:tgtEl>
                                          <p:spTgt spid="97292"/>
                                        </p:tgtEl>
                                        <p:attrNameLst>
                                          <p:attrName>ppt_x</p:attrName>
                                        </p:attrNameLst>
                                      </p:cBhvr>
                                      <p:tavLst>
                                        <p:tav tm="0">
                                          <p:val>
                                            <p:strVal val="#ppt_x"/>
                                          </p:val>
                                        </p:tav>
                                        <p:tav tm="100000">
                                          <p:val>
                                            <p:strVal val="#ppt_x"/>
                                          </p:val>
                                        </p:tav>
                                      </p:tavLst>
                                    </p:anim>
                                    <p:anim calcmode="lin" valueType="num">
                                      <p:cBhvr>
                                        <p:cTn id="40" dur="450" decel="100000" fill="hold"/>
                                        <p:tgtEl>
                                          <p:spTgt spid="97292"/>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97292"/>
                                        </p:tgtEl>
                                        <p:attrNameLst>
                                          <p:attrName>ppt_y</p:attrName>
                                        </p:attrNameLst>
                                      </p:cBhvr>
                                      <p:tavLst>
                                        <p:tav tm="0">
                                          <p:val>
                                            <p:strVal val="#ppt_y-.03"/>
                                          </p:val>
                                        </p:tav>
                                        <p:tav tm="100000">
                                          <p:val>
                                            <p:strVal val="#ppt_y"/>
                                          </p:val>
                                        </p:tav>
                                      </p:tavLst>
                                    </p:anim>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97295"/>
                                        </p:tgtEl>
                                        <p:attrNameLst>
                                          <p:attrName>style.visibility</p:attrName>
                                        </p:attrNameLst>
                                      </p:cBhvr>
                                      <p:to>
                                        <p:strVal val="visible"/>
                                      </p:to>
                                    </p:set>
                                    <p:animEffect transition="in" filter="wipe(left)">
                                      <p:cBhvr>
                                        <p:cTn id="45" dur="500"/>
                                        <p:tgtEl>
                                          <p:spTgt spid="97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p:bldP spid="97292" grpId="0"/>
      <p:bldP spid="97293" grpId="0"/>
      <p:bldP spid="97294" grpId="0"/>
      <p:bldP spid="97295" grpId="0"/>
      <p:bldP spid="97296" grpId="0"/>
      <p:bldP spid="972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8" name="Group 2"/>
          <p:cNvGrpSpPr>
            <a:grpSpLocks/>
          </p:cNvGrpSpPr>
          <p:nvPr/>
        </p:nvGrpSpPr>
        <p:grpSpPr bwMode="auto">
          <a:xfrm>
            <a:off x="0" y="0"/>
            <a:ext cx="9602788" cy="6858000"/>
            <a:chOff x="0" y="0"/>
            <a:chExt cx="6049" cy="4320"/>
          </a:xfrm>
        </p:grpSpPr>
        <p:sp>
          <p:nvSpPr>
            <p:cNvPr id="16391" name="Rectangle 3"/>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6392" name="Rectangle 4"/>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6393" name="Freeform 5"/>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6394" name="Freeform 6"/>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6395" name="Freeform 7"/>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109576" name="MMCOA_SectionTitle"/>
          <p:cNvSpPr txBox="1">
            <a:spLocks noChangeArrowheads="1"/>
          </p:cNvSpPr>
          <p:nvPr/>
        </p:nvSpPr>
        <p:spPr bwMode="invGray">
          <a:xfrm>
            <a:off x="460375" y="620713"/>
            <a:ext cx="8678863" cy="26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10000">
                <a:solidFill>
                  <a:srgbClr val="C1E8F1"/>
                </a:solidFill>
              </a:rPr>
              <a:t>GETTING STARTED</a:t>
            </a:r>
          </a:p>
        </p:txBody>
      </p:sp>
      <p:sp>
        <p:nvSpPr>
          <p:cNvPr id="109577" name="MMCOA_SectionTitle"/>
          <p:cNvSpPr txBox="1">
            <a:spLocks noChangeArrowheads="1"/>
          </p:cNvSpPr>
          <p:nvPr/>
        </p:nvSpPr>
        <p:spPr bwMode="invGray">
          <a:xfrm>
            <a:off x="460375" y="4527550"/>
            <a:ext cx="867886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8000">
                <a:solidFill>
                  <a:schemeClr val="bg1"/>
                </a:solidFill>
              </a:rPr>
              <a:t>HOW DO THE PLANS WORK?</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576"/>
                                        </p:tgtEl>
                                        <p:attrNameLst>
                                          <p:attrName>style.visibility</p:attrName>
                                        </p:attrNameLst>
                                      </p:cBhvr>
                                      <p:to>
                                        <p:strVal val="visible"/>
                                      </p:to>
                                    </p:set>
                                    <p:animEffect transition="in" filter="fade">
                                      <p:cBhvr>
                                        <p:cTn id="7" dur="500"/>
                                        <p:tgtEl>
                                          <p:spTgt spid="109576"/>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9577"/>
                                        </p:tgtEl>
                                        <p:attrNameLst>
                                          <p:attrName>style.visibility</p:attrName>
                                        </p:attrNameLst>
                                      </p:cBhvr>
                                      <p:to>
                                        <p:strVal val="visible"/>
                                      </p:to>
                                    </p:set>
                                    <p:animEffect transition="in" filter="fade">
                                      <p:cBhvr>
                                        <p:cTn id="10" dur="500"/>
                                        <p:tgtEl>
                                          <p:spTgt spid="109577"/>
                                        </p:tgtEl>
                                      </p:cBhvr>
                                    </p:animEffect>
                                    <p:anim calcmode="lin" valueType="num">
                                      <p:cBhvr>
                                        <p:cTn id="11" dur="500" fill="hold"/>
                                        <p:tgtEl>
                                          <p:spTgt spid="109577"/>
                                        </p:tgtEl>
                                        <p:attrNameLst>
                                          <p:attrName>ppt_x</p:attrName>
                                        </p:attrNameLst>
                                      </p:cBhvr>
                                      <p:tavLst>
                                        <p:tav tm="0">
                                          <p:val>
                                            <p:strVal val="#ppt_x"/>
                                          </p:val>
                                        </p:tav>
                                        <p:tav tm="100000">
                                          <p:val>
                                            <p:strVal val="#ppt_x"/>
                                          </p:val>
                                        </p:tav>
                                      </p:tavLst>
                                    </p:anim>
                                    <p:anim calcmode="lin" valueType="num">
                                      <p:cBhvr>
                                        <p:cTn id="12" dur="450" decel="100000" fill="hold"/>
                                        <p:tgtEl>
                                          <p:spTgt spid="109577"/>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0957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p:bldP spid="1095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2"/>
          <p:cNvSpPr>
            <a:spLocks noChangeArrowheads="1"/>
          </p:cNvSpPr>
          <p:nvPr/>
        </p:nvSpPr>
        <p:spPr bwMode="gray">
          <a:xfrm>
            <a:off x="4430713" y="2852738"/>
            <a:ext cx="360362" cy="114776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51" name="Rectangle 32"/>
          <p:cNvSpPr>
            <a:spLocks noChangeArrowheads="1"/>
          </p:cNvSpPr>
          <p:nvPr/>
        </p:nvSpPr>
        <p:spPr bwMode="gray">
          <a:xfrm>
            <a:off x="0" y="2852738"/>
            <a:ext cx="4360863" cy="1147762"/>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20" name="Rectangle 32"/>
          <p:cNvSpPr>
            <a:spLocks noChangeArrowheads="1"/>
          </p:cNvSpPr>
          <p:nvPr/>
        </p:nvSpPr>
        <p:spPr bwMode="gray">
          <a:xfrm>
            <a:off x="4000500" y="3025775"/>
            <a:ext cx="360363" cy="97472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50" name="Rectangle 32"/>
          <p:cNvSpPr>
            <a:spLocks noChangeArrowheads="1"/>
          </p:cNvSpPr>
          <p:nvPr/>
        </p:nvSpPr>
        <p:spPr bwMode="gray">
          <a:xfrm>
            <a:off x="0" y="3025775"/>
            <a:ext cx="3930650" cy="974725"/>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17" name="Rectangle 32"/>
          <p:cNvSpPr>
            <a:spLocks noChangeArrowheads="1"/>
          </p:cNvSpPr>
          <p:nvPr/>
        </p:nvSpPr>
        <p:spPr bwMode="gray">
          <a:xfrm>
            <a:off x="3570288" y="3119438"/>
            <a:ext cx="360362" cy="88106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49" name="Rectangle 32"/>
          <p:cNvSpPr>
            <a:spLocks noChangeArrowheads="1"/>
          </p:cNvSpPr>
          <p:nvPr/>
        </p:nvSpPr>
        <p:spPr bwMode="gray">
          <a:xfrm>
            <a:off x="0" y="3119438"/>
            <a:ext cx="3498850" cy="881062"/>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16" name="Rectangle 32"/>
          <p:cNvSpPr>
            <a:spLocks noChangeArrowheads="1"/>
          </p:cNvSpPr>
          <p:nvPr/>
        </p:nvSpPr>
        <p:spPr bwMode="gray">
          <a:xfrm>
            <a:off x="3140075" y="3119438"/>
            <a:ext cx="358775" cy="88106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48" name="Rectangle 32"/>
          <p:cNvSpPr>
            <a:spLocks noChangeArrowheads="1"/>
          </p:cNvSpPr>
          <p:nvPr/>
        </p:nvSpPr>
        <p:spPr bwMode="gray">
          <a:xfrm flipH="1">
            <a:off x="0" y="3119438"/>
            <a:ext cx="3068638" cy="881062"/>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15" name="Rectangle 32"/>
          <p:cNvSpPr>
            <a:spLocks noChangeArrowheads="1"/>
          </p:cNvSpPr>
          <p:nvPr/>
        </p:nvSpPr>
        <p:spPr bwMode="gray">
          <a:xfrm>
            <a:off x="2708275" y="3213100"/>
            <a:ext cx="360363" cy="78740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47" name="Rectangle 32"/>
          <p:cNvSpPr>
            <a:spLocks noChangeArrowheads="1"/>
          </p:cNvSpPr>
          <p:nvPr/>
        </p:nvSpPr>
        <p:spPr bwMode="gray">
          <a:xfrm>
            <a:off x="0" y="3213100"/>
            <a:ext cx="2638425" cy="787400"/>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14" name="Rectangle 32"/>
          <p:cNvSpPr>
            <a:spLocks noChangeArrowheads="1"/>
          </p:cNvSpPr>
          <p:nvPr/>
        </p:nvSpPr>
        <p:spPr bwMode="gray">
          <a:xfrm>
            <a:off x="2278063" y="3281363"/>
            <a:ext cx="360362" cy="719137"/>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46" name="Rectangle 32"/>
          <p:cNvSpPr>
            <a:spLocks noChangeArrowheads="1"/>
          </p:cNvSpPr>
          <p:nvPr/>
        </p:nvSpPr>
        <p:spPr bwMode="gray">
          <a:xfrm>
            <a:off x="0" y="3281363"/>
            <a:ext cx="2208213" cy="719137"/>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13" name="Rectangle 32"/>
          <p:cNvSpPr>
            <a:spLocks noChangeArrowheads="1"/>
          </p:cNvSpPr>
          <p:nvPr/>
        </p:nvSpPr>
        <p:spPr bwMode="gray">
          <a:xfrm>
            <a:off x="1847850" y="3494088"/>
            <a:ext cx="360363" cy="50641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44" name="Rectangle 32"/>
          <p:cNvSpPr>
            <a:spLocks noChangeArrowheads="1"/>
          </p:cNvSpPr>
          <p:nvPr/>
        </p:nvSpPr>
        <p:spPr bwMode="gray">
          <a:xfrm>
            <a:off x="0" y="3494088"/>
            <a:ext cx="1776413" cy="506412"/>
          </a:xfrm>
          <a:prstGeom prst="rect">
            <a:avLst/>
          </a:prstGeom>
          <a:solidFill>
            <a:srgbClr val="EAF7FA"/>
          </a:solidFill>
          <a:ln>
            <a:noFill/>
          </a:ln>
          <a:effectLst/>
        </p:spPr>
        <p:txBody>
          <a:bodyPr vert="vert270" lIns="0" tIns="0" rIns="0" bIns="0" anchor="ctr"/>
          <a:lstStyle/>
          <a:p>
            <a:pPr>
              <a:defRPr/>
            </a:pPr>
            <a:endParaRPr lang="en-GB" sz="1800" dirty="0">
              <a:solidFill>
                <a:schemeClr val="bg1"/>
              </a:solidFill>
              <a:ea typeface="+mn-ea"/>
            </a:endParaRPr>
          </a:p>
        </p:txBody>
      </p:sp>
      <p:sp>
        <p:nvSpPr>
          <p:cNvPr id="7" name="Rectangle 32"/>
          <p:cNvSpPr>
            <a:spLocks noChangeArrowheads="1"/>
          </p:cNvSpPr>
          <p:nvPr/>
        </p:nvSpPr>
        <p:spPr bwMode="gray">
          <a:xfrm>
            <a:off x="1417638" y="5732463"/>
            <a:ext cx="3384550" cy="568325"/>
          </a:xfrm>
          <a:prstGeom prst="rect">
            <a:avLst/>
          </a:prstGeom>
          <a:solidFill>
            <a:schemeClr val="accent2">
              <a:lumMod val="50000"/>
            </a:schemeClr>
          </a:solidFill>
          <a:ln>
            <a:noFill/>
          </a:ln>
          <a:effectLst/>
        </p:spPr>
        <p:txBody>
          <a:bodyPr lIns="0" tIns="0" rIns="0" bIns="0" anchor="ctr"/>
          <a:lstStyle/>
          <a:p>
            <a:pPr>
              <a:defRPr/>
            </a:pPr>
            <a:r>
              <a:rPr lang="en-GB" sz="1800" dirty="0" smtClean="0">
                <a:solidFill>
                  <a:schemeClr val="bg1"/>
                </a:solidFill>
                <a:ea typeface="+mn-ea"/>
              </a:rPr>
              <a:t>Pre- retirement </a:t>
            </a:r>
            <a:endParaRPr lang="en-GB" sz="1800" dirty="0">
              <a:solidFill>
                <a:schemeClr val="bg1"/>
              </a:solidFill>
              <a:ea typeface="+mn-ea"/>
            </a:endParaRPr>
          </a:p>
        </p:txBody>
      </p:sp>
      <p:sp>
        <p:nvSpPr>
          <p:cNvPr id="9" name="Rectangle 32"/>
          <p:cNvSpPr>
            <a:spLocks noChangeArrowheads="1"/>
          </p:cNvSpPr>
          <p:nvPr/>
        </p:nvSpPr>
        <p:spPr bwMode="gray">
          <a:xfrm>
            <a:off x="480914" y="4140696"/>
            <a:ext cx="720080" cy="1440160"/>
          </a:xfrm>
          <a:prstGeom prst="rect">
            <a:avLst/>
          </a:prstGeom>
          <a:solidFill>
            <a:schemeClr val="accent6"/>
          </a:solidFill>
          <a:ln>
            <a:noFill/>
          </a:ln>
          <a:effectLst/>
        </p:spPr>
        <p:txBody>
          <a:bodyPr vert="vert270" lIns="0" tIns="0" rIns="0" bIns="0" anchor="ctr"/>
          <a:lstStyle/>
          <a:p>
            <a:pPr>
              <a:defRPr/>
            </a:pPr>
            <a:r>
              <a:rPr lang="en-GB" sz="1800" dirty="0">
                <a:solidFill>
                  <a:schemeClr val="bg1"/>
                </a:solidFill>
                <a:ea typeface="+mn-ea"/>
              </a:rPr>
              <a:t>MAIN PLAN </a:t>
            </a:r>
          </a:p>
        </p:txBody>
      </p:sp>
      <p:sp>
        <p:nvSpPr>
          <p:cNvPr id="10" name="Rectangle 32"/>
          <p:cNvSpPr>
            <a:spLocks noChangeArrowheads="1"/>
          </p:cNvSpPr>
          <p:nvPr/>
        </p:nvSpPr>
        <p:spPr bwMode="gray">
          <a:xfrm>
            <a:off x="480914" y="2561050"/>
            <a:ext cx="720080" cy="1440160"/>
          </a:xfrm>
          <a:prstGeom prst="rect">
            <a:avLst/>
          </a:prstGeom>
          <a:solidFill>
            <a:schemeClr val="accent1"/>
          </a:solidFill>
          <a:ln>
            <a:noFill/>
          </a:ln>
          <a:effectLst/>
        </p:spPr>
        <p:txBody>
          <a:bodyPr vert="vert270" lIns="0" tIns="0" rIns="0" bIns="0" anchor="ctr"/>
          <a:lstStyle/>
          <a:p>
            <a:pPr>
              <a:defRPr/>
            </a:pPr>
            <a:r>
              <a:rPr lang="en-GB" sz="1800" dirty="0">
                <a:solidFill>
                  <a:schemeClr val="bg1"/>
                </a:solidFill>
                <a:ea typeface="+mn-ea"/>
              </a:rPr>
              <a:t>AVC PLAN</a:t>
            </a:r>
          </a:p>
        </p:txBody>
      </p:sp>
      <p:sp>
        <p:nvSpPr>
          <p:cNvPr id="11" name="Right Triangle 10"/>
          <p:cNvSpPr/>
          <p:nvPr/>
        </p:nvSpPr>
        <p:spPr bwMode="auto">
          <a:xfrm flipH="1">
            <a:off x="1417638" y="4149725"/>
            <a:ext cx="3384550" cy="1439863"/>
          </a:xfrm>
          <a:prstGeom prst="rtTriangle">
            <a:avLst/>
          </a:prstGeom>
          <a:solidFill>
            <a:schemeClr val="accent6"/>
          </a:solidFill>
          <a:ln>
            <a:noFill/>
          </a:ln>
          <a:effectLst/>
        </p:spPr>
        <p:txBody>
          <a:bodyPr wrap="none" lIns="0" tIns="0" anchor="ctr"/>
          <a:lstStyle/>
          <a:p>
            <a:pPr>
              <a:defRPr/>
            </a:pPr>
            <a:endParaRPr lang="en-GB">
              <a:ea typeface="+mn-ea"/>
            </a:endParaRPr>
          </a:p>
        </p:txBody>
      </p:sp>
      <p:sp>
        <p:nvSpPr>
          <p:cNvPr id="12" name="Rectangle 32"/>
          <p:cNvSpPr>
            <a:spLocks noChangeArrowheads="1"/>
          </p:cNvSpPr>
          <p:nvPr/>
        </p:nvSpPr>
        <p:spPr bwMode="gray">
          <a:xfrm>
            <a:off x="1417638" y="3494088"/>
            <a:ext cx="358775" cy="50641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22" name="Rectangle 32"/>
          <p:cNvSpPr>
            <a:spLocks noChangeArrowheads="1"/>
          </p:cNvSpPr>
          <p:nvPr/>
        </p:nvSpPr>
        <p:spPr bwMode="gray">
          <a:xfrm>
            <a:off x="4943475" y="2557463"/>
            <a:ext cx="1260475" cy="14398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CASH LUMP SUM</a:t>
            </a:r>
          </a:p>
        </p:txBody>
      </p:sp>
      <p:sp>
        <p:nvSpPr>
          <p:cNvPr id="23" name="Rectangle 32"/>
          <p:cNvSpPr>
            <a:spLocks noChangeArrowheads="1"/>
          </p:cNvSpPr>
          <p:nvPr/>
        </p:nvSpPr>
        <p:spPr bwMode="gray">
          <a:xfrm>
            <a:off x="6399213" y="2557463"/>
            <a:ext cx="1260475" cy="901700"/>
          </a:xfrm>
          <a:prstGeom prst="rect">
            <a:avLst/>
          </a:prstGeom>
          <a:solidFill>
            <a:schemeClr val="accent6"/>
          </a:solidFill>
          <a:ln>
            <a:noFill/>
          </a:ln>
          <a:effectLst/>
        </p:spPr>
        <p:txBody>
          <a:bodyPr lIns="108000" tIns="0" rIns="108000" bIns="0" anchor="ctr"/>
          <a:lstStyle/>
          <a:p>
            <a:pPr>
              <a:defRPr/>
            </a:pPr>
            <a:r>
              <a:rPr lang="en-US" sz="1400" b="1" dirty="0">
                <a:solidFill>
                  <a:schemeClr val="bg1"/>
                </a:solidFill>
                <a:ea typeface="+mn-ea"/>
              </a:rPr>
              <a:t>ENHANCED</a:t>
            </a:r>
            <a:r>
              <a:rPr lang="en-US" sz="1800" dirty="0">
                <a:solidFill>
                  <a:schemeClr val="bg1"/>
                </a:solidFill>
                <a:ea typeface="+mn-ea"/>
              </a:rPr>
              <a:t/>
            </a:r>
            <a:br>
              <a:rPr lang="en-US" sz="1800" dirty="0">
                <a:solidFill>
                  <a:schemeClr val="bg1"/>
                </a:solidFill>
                <a:ea typeface="+mn-ea"/>
              </a:rPr>
            </a:br>
            <a:r>
              <a:rPr lang="en-US" sz="1800" dirty="0">
                <a:solidFill>
                  <a:schemeClr val="bg1"/>
                </a:solidFill>
                <a:ea typeface="+mn-ea"/>
              </a:rPr>
              <a:t>INCOME</a:t>
            </a:r>
            <a:endParaRPr lang="en-GB" sz="1800" dirty="0">
              <a:solidFill>
                <a:schemeClr val="bg1"/>
              </a:solidFill>
              <a:ea typeface="+mn-ea"/>
            </a:endParaRPr>
          </a:p>
        </p:txBody>
      </p:sp>
      <p:sp>
        <p:nvSpPr>
          <p:cNvPr id="24" name="Rectangle 32"/>
          <p:cNvSpPr>
            <a:spLocks noChangeArrowheads="1"/>
          </p:cNvSpPr>
          <p:nvPr/>
        </p:nvSpPr>
        <p:spPr bwMode="gray">
          <a:xfrm>
            <a:off x="6399213" y="3459163"/>
            <a:ext cx="1260475" cy="5381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LUMP SUM</a:t>
            </a:r>
          </a:p>
        </p:txBody>
      </p:sp>
      <p:sp>
        <p:nvSpPr>
          <p:cNvPr id="27" name="Oval 26"/>
          <p:cNvSpPr>
            <a:spLocks noChangeArrowheads="1"/>
          </p:cNvSpPr>
          <p:nvPr/>
        </p:nvSpPr>
        <p:spPr bwMode="auto">
          <a:xfrm>
            <a:off x="6059488" y="3213100"/>
            <a:ext cx="503237" cy="503238"/>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400">
                <a:solidFill>
                  <a:schemeClr val="bg1"/>
                </a:solidFill>
                <a:latin typeface="Arial Black" pitchFamily="34" charset="0"/>
              </a:rPr>
              <a:t>OR</a:t>
            </a:r>
            <a:endParaRPr lang="en-GB" sz="1400">
              <a:solidFill>
                <a:schemeClr val="bg1"/>
              </a:solidFill>
              <a:latin typeface="Arial Black" pitchFamily="34" charset="0"/>
            </a:endParaRPr>
          </a:p>
        </p:txBody>
      </p:sp>
      <p:sp>
        <p:nvSpPr>
          <p:cNvPr id="30" name="Rectangle 32"/>
          <p:cNvSpPr>
            <a:spLocks noChangeArrowheads="1"/>
          </p:cNvSpPr>
          <p:nvPr/>
        </p:nvSpPr>
        <p:spPr bwMode="gray">
          <a:xfrm>
            <a:off x="1847850" y="3281363"/>
            <a:ext cx="360363" cy="212725"/>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1" name="Rectangle 32"/>
          <p:cNvSpPr>
            <a:spLocks noChangeArrowheads="1"/>
          </p:cNvSpPr>
          <p:nvPr/>
        </p:nvSpPr>
        <p:spPr bwMode="gray">
          <a:xfrm>
            <a:off x="2278063" y="3213100"/>
            <a:ext cx="360362" cy="68263"/>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2" name="Rectangle 32"/>
          <p:cNvSpPr>
            <a:spLocks noChangeArrowheads="1"/>
          </p:cNvSpPr>
          <p:nvPr/>
        </p:nvSpPr>
        <p:spPr bwMode="gray">
          <a:xfrm>
            <a:off x="2708275" y="3119438"/>
            <a:ext cx="360363" cy="93662"/>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4" name="Rectangle 32"/>
          <p:cNvSpPr>
            <a:spLocks noChangeArrowheads="1"/>
          </p:cNvSpPr>
          <p:nvPr/>
        </p:nvSpPr>
        <p:spPr bwMode="gray">
          <a:xfrm>
            <a:off x="3570288" y="3025775"/>
            <a:ext cx="360362" cy="93663"/>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5" name="Rectangle 32"/>
          <p:cNvSpPr>
            <a:spLocks noChangeArrowheads="1"/>
          </p:cNvSpPr>
          <p:nvPr/>
        </p:nvSpPr>
        <p:spPr bwMode="gray">
          <a:xfrm>
            <a:off x="4000500" y="2852738"/>
            <a:ext cx="360363" cy="173037"/>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6" name="Rectangle 32"/>
          <p:cNvSpPr>
            <a:spLocks noChangeArrowheads="1"/>
          </p:cNvSpPr>
          <p:nvPr/>
        </p:nvSpPr>
        <p:spPr bwMode="gray">
          <a:xfrm>
            <a:off x="4430713" y="2560638"/>
            <a:ext cx="360362" cy="292100"/>
          </a:xfrm>
          <a:prstGeom prst="rect">
            <a:avLst/>
          </a:prstGeom>
          <a:solidFill>
            <a:schemeClr val="accent1"/>
          </a:solidFill>
          <a:ln>
            <a:noFill/>
          </a:ln>
          <a:effectLst/>
        </p:spPr>
        <p:txBody>
          <a:bodyPr vert="vert270" lIns="0" tIns="0" rIns="0" bIns="0" anchor="ctr"/>
          <a:lstStyle/>
          <a:p>
            <a:pPr>
              <a:defRPr/>
            </a:pPr>
            <a:endParaRPr lang="en-GB" sz="1800" dirty="0">
              <a:solidFill>
                <a:schemeClr val="bg1"/>
              </a:solidFill>
              <a:ea typeface="+mn-ea"/>
            </a:endParaRPr>
          </a:p>
        </p:txBody>
      </p:sp>
      <p:sp>
        <p:nvSpPr>
          <p:cNvPr id="38" name="Rectangle 32"/>
          <p:cNvSpPr>
            <a:spLocks noChangeArrowheads="1"/>
          </p:cNvSpPr>
          <p:nvPr/>
        </p:nvSpPr>
        <p:spPr bwMode="gray">
          <a:xfrm>
            <a:off x="1417638" y="1557338"/>
            <a:ext cx="3384550" cy="8461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p>
            <a:r>
              <a:rPr lang="en-US" sz="1800">
                <a:solidFill>
                  <a:schemeClr val="bg1"/>
                </a:solidFill>
              </a:rPr>
              <a:t>Your AVCs are invested with aim of growing in value over time</a:t>
            </a:r>
            <a:endParaRPr lang="en-GB" sz="1800">
              <a:solidFill>
                <a:schemeClr val="bg1"/>
              </a:solidFill>
            </a:endParaRPr>
          </a:p>
        </p:txBody>
      </p:sp>
      <p:sp>
        <p:nvSpPr>
          <p:cNvPr id="39" name="Rectangle 32"/>
          <p:cNvSpPr>
            <a:spLocks noChangeArrowheads="1"/>
          </p:cNvSpPr>
          <p:nvPr/>
        </p:nvSpPr>
        <p:spPr bwMode="gray">
          <a:xfrm>
            <a:off x="4943475" y="1557338"/>
            <a:ext cx="4173538" cy="8461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nchor="ctr"/>
          <a:lstStyle/>
          <a:p>
            <a:r>
              <a:rPr lang="en-US" sz="1800">
                <a:solidFill>
                  <a:schemeClr val="bg1"/>
                </a:solidFill>
              </a:rPr>
              <a:t>The value of your AVC Account is used to buy your choice of benefits</a:t>
            </a:r>
            <a:endParaRPr lang="en-GB" sz="1800">
              <a:solidFill>
                <a:schemeClr val="bg1"/>
              </a:solidFill>
            </a:endParaRPr>
          </a:p>
        </p:txBody>
      </p:sp>
      <p:sp>
        <p:nvSpPr>
          <p:cNvPr id="53" name="Rectangle 3"/>
          <p:cNvSpPr txBox="1">
            <a:spLocks noChangeArrowheads="1"/>
          </p:cNvSpPr>
          <p:nvPr/>
        </p:nvSpPr>
        <p:spPr>
          <a:xfrm>
            <a:off x="477838" y="404813"/>
            <a:ext cx="8637587" cy="863600"/>
          </a:xfrm>
          <a:prstGeom prst="rect">
            <a:avLst/>
          </a:prstGeom>
        </p:spPr>
        <p:txBody>
          <a:bodyPr/>
          <a:lstStyle>
            <a:lvl1pPr algn="l" rtl="0" fontAlgn="base">
              <a:lnSpc>
                <a:spcPct val="83000"/>
              </a:lnSpc>
              <a:spcBef>
                <a:spcPct val="0"/>
              </a:spcBef>
              <a:spcAft>
                <a:spcPct val="0"/>
              </a:spcAft>
              <a:defRPr sz="2400">
                <a:solidFill>
                  <a:schemeClr val="accent1"/>
                </a:solidFill>
                <a:latin typeface="+mj-lt"/>
                <a:ea typeface="+mj-ea"/>
                <a:cs typeface="+mj-cs"/>
              </a:defRPr>
            </a:lvl1pPr>
            <a:lvl2pPr algn="l" rtl="0" fontAlgn="base">
              <a:lnSpc>
                <a:spcPct val="83000"/>
              </a:lnSpc>
              <a:spcBef>
                <a:spcPct val="0"/>
              </a:spcBef>
              <a:spcAft>
                <a:spcPct val="0"/>
              </a:spcAft>
              <a:defRPr sz="2400">
                <a:solidFill>
                  <a:schemeClr val="accent1"/>
                </a:solidFill>
                <a:latin typeface="Arial" charset="0"/>
              </a:defRPr>
            </a:lvl2pPr>
            <a:lvl3pPr algn="l" rtl="0" fontAlgn="base">
              <a:lnSpc>
                <a:spcPct val="83000"/>
              </a:lnSpc>
              <a:spcBef>
                <a:spcPct val="0"/>
              </a:spcBef>
              <a:spcAft>
                <a:spcPct val="0"/>
              </a:spcAft>
              <a:defRPr sz="2400">
                <a:solidFill>
                  <a:schemeClr val="accent1"/>
                </a:solidFill>
                <a:latin typeface="Arial" charset="0"/>
              </a:defRPr>
            </a:lvl3pPr>
            <a:lvl4pPr algn="l" rtl="0" fontAlgn="base">
              <a:lnSpc>
                <a:spcPct val="83000"/>
              </a:lnSpc>
              <a:spcBef>
                <a:spcPct val="0"/>
              </a:spcBef>
              <a:spcAft>
                <a:spcPct val="0"/>
              </a:spcAft>
              <a:defRPr sz="2400">
                <a:solidFill>
                  <a:schemeClr val="accent1"/>
                </a:solidFill>
                <a:latin typeface="Arial" charset="0"/>
              </a:defRPr>
            </a:lvl4pPr>
            <a:lvl5pPr algn="l" rtl="0" fontAlgn="base">
              <a:lnSpc>
                <a:spcPct val="83000"/>
              </a:lnSpc>
              <a:spcBef>
                <a:spcPct val="0"/>
              </a:spcBef>
              <a:spcAft>
                <a:spcPct val="0"/>
              </a:spcAft>
              <a:defRPr sz="2400">
                <a:solidFill>
                  <a:schemeClr val="accent1"/>
                </a:solidFill>
                <a:latin typeface="Arial" charset="0"/>
              </a:defRPr>
            </a:lvl5pPr>
            <a:lvl6pPr marL="457200" algn="l" rtl="0" fontAlgn="base">
              <a:lnSpc>
                <a:spcPct val="83000"/>
              </a:lnSpc>
              <a:spcBef>
                <a:spcPct val="0"/>
              </a:spcBef>
              <a:spcAft>
                <a:spcPct val="0"/>
              </a:spcAft>
              <a:defRPr sz="2400">
                <a:solidFill>
                  <a:schemeClr val="accent1"/>
                </a:solidFill>
                <a:latin typeface="Arial" charset="0"/>
              </a:defRPr>
            </a:lvl6pPr>
            <a:lvl7pPr marL="914400" algn="l" rtl="0" fontAlgn="base">
              <a:lnSpc>
                <a:spcPct val="83000"/>
              </a:lnSpc>
              <a:spcBef>
                <a:spcPct val="0"/>
              </a:spcBef>
              <a:spcAft>
                <a:spcPct val="0"/>
              </a:spcAft>
              <a:defRPr sz="2400">
                <a:solidFill>
                  <a:schemeClr val="accent1"/>
                </a:solidFill>
                <a:latin typeface="Arial" charset="0"/>
              </a:defRPr>
            </a:lvl7pPr>
            <a:lvl8pPr marL="1371600" algn="l" rtl="0" fontAlgn="base">
              <a:lnSpc>
                <a:spcPct val="83000"/>
              </a:lnSpc>
              <a:spcBef>
                <a:spcPct val="0"/>
              </a:spcBef>
              <a:spcAft>
                <a:spcPct val="0"/>
              </a:spcAft>
              <a:defRPr sz="2400">
                <a:solidFill>
                  <a:schemeClr val="accent1"/>
                </a:solidFill>
                <a:latin typeface="Arial" charset="0"/>
              </a:defRPr>
            </a:lvl8pPr>
            <a:lvl9pPr marL="1828800" algn="l" rtl="0" fontAlgn="base">
              <a:lnSpc>
                <a:spcPct val="83000"/>
              </a:lnSpc>
              <a:spcBef>
                <a:spcPct val="0"/>
              </a:spcBef>
              <a:spcAft>
                <a:spcPct val="0"/>
              </a:spcAft>
              <a:defRPr sz="2400">
                <a:solidFill>
                  <a:schemeClr val="accent1"/>
                </a:solidFill>
                <a:latin typeface="Arial" charset="0"/>
              </a:defRPr>
            </a:lvl9pPr>
          </a:lstStyle>
          <a:p>
            <a:pPr>
              <a:defRPr/>
            </a:pPr>
            <a:r>
              <a:rPr lang="en-GB" dirty="0" smtClean="0"/>
              <a:t>HOW DOES PLAN WORK?</a:t>
            </a:r>
          </a:p>
          <a:p>
            <a:pPr>
              <a:defRPr/>
            </a:pPr>
            <a:r>
              <a:rPr lang="en-GB" dirty="0" smtClean="0">
                <a:solidFill>
                  <a:schemeClr val="accent6"/>
                </a:solidFill>
              </a:rPr>
              <a:t>THE AVC PLAN</a:t>
            </a:r>
            <a:r>
              <a:rPr lang="en-GB" dirty="0" smtClean="0"/>
              <a:t/>
            </a:r>
            <a:br>
              <a:rPr lang="en-GB" dirty="0" smtClean="0"/>
            </a:br>
            <a:endParaRPr lang="en-GB" dirty="0" smtClean="0">
              <a:solidFill>
                <a:schemeClr val="accent2"/>
              </a:solidFill>
            </a:endParaRPr>
          </a:p>
        </p:txBody>
      </p:sp>
      <p:sp>
        <p:nvSpPr>
          <p:cNvPr id="55" name="Rectangle 32"/>
          <p:cNvSpPr>
            <a:spLocks noChangeArrowheads="1"/>
          </p:cNvSpPr>
          <p:nvPr/>
        </p:nvSpPr>
        <p:spPr bwMode="gray">
          <a:xfrm>
            <a:off x="7854950" y="2557463"/>
            <a:ext cx="1260475" cy="901700"/>
          </a:xfrm>
          <a:prstGeom prst="rect">
            <a:avLst/>
          </a:prstGeom>
          <a:solidFill>
            <a:schemeClr val="accent6">
              <a:lumMod val="50000"/>
            </a:schemeClr>
          </a:solidFill>
          <a:ln>
            <a:noFill/>
          </a:ln>
          <a:effectLst/>
        </p:spPr>
        <p:txBody>
          <a:bodyPr lIns="108000" tIns="0" rIns="108000" bIns="0" anchor="ctr"/>
          <a:lstStyle/>
          <a:p>
            <a:pPr>
              <a:defRPr/>
            </a:pPr>
            <a:r>
              <a:rPr lang="en-US" sz="1800" b="1" dirty="0">
                <a:solidFill>
                  <a:schemeClr val="bg1"/>
                </a:solidFill>
                <a:ea typeface="+mn-ea"/>
              </a:rPr>
              <a:t>ARF / AMRF</a:t>
            </a:r>
            <a:endParaRPr lang="en-GB" sz="1800" dirty="0">
              <a:solidFill>
                <a:schemeClr val="bg1"/>
              </a:solidFill>
              <a:ea typeface="+mn-ea"/>
            </a:endParaRPr>
          </a:p>
        </p:txBody>
      </p:sp>
      <p:sp>
        <p:nvSpPr>
          <p:cNvPr id="56" name="Rectangle 32"/>
          <p:cNvSpPr>
            <a:spLocks noChangeArrowheads="1"/>
          </p:cNvSpPr>
          <p:nvPr/>
        </p:nvSpPr>
        <p:spPr bwMode="gray">
          <a:xfrm>
            <a:off x="7854950" y="3459163"/>
            <a:ext cx="1260475" cy="5381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a:solidFill>
                  <a:schemeClr val="bg1"/>
                </a:solidFill>
              </a:rPr>
              <a:t>LUMP SUM</a:t>
            </a:r>
          </a:p>
        </p:txBody>
      </p:sp>
      <p:sp>
        <p:nvSpPr>
          <p:cNvPr id="57" name="Oval 56"/>
          <p:cNvSpPr>
            <a:spLocks noChangeArrowheads="1"/>
          </p:cNvSpPr>
          <p:nvPr/>
        </p:nvSpPr>
        <p:spPr bwMode="auto">
          <a:xfrm>
            <a:off x="7513638" y="3214688"/>
            <a:ext cx="503237" cy="503237"/>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400">
                <a:solidFill>
                  <a:schemeClr val="bg1"/>
                </a:solidFill>
                <a:latin typeface="Arial Black" pitchFamily="34" charset="0"/>
              </a:rPr>
              <a:t>OR</a:t>
            </a:r>
            <a:endParaRPr lang="en-GB" sz="1400">
              <a:solidFill>
                <a:schemeClr val="bg1"/>
              </a:solidFill>
              <a:latin typeface="Arial Black" pitchFamily="34" charset="0"/>
            </a:endParaRPr>
          </a:p>
        </p:txBody>
      </p:sp>
      <p:sp>
        <p:nvSpPr>
          <p:cNvPr id="58" name="Rectangle 32"/>
          <p:cNvSpPr>
            <a:spLocks noChangeArrowheads="1"/>
          </p:cNvSpPr>
          <p:nvPr/>
        </p:nvSpPr>
        <p:spPr bwMode="gray">
          <a:xfrm>
            <a:off x="4943475" y="4149725"/>
            <a:ext cx="1952625" cy="1439863"/>
          </a:xfrm>
          <a:prstGeom prst="rect">
            <a:avLst/>
          </a:prstGeom>
          <a:solidFill>
            <a:schemeClr val="accent6"/>
          </a:solidFill>
          <a:ln>
            <a:noFill/>
          </a:ln>
          <a:effectLst/>
        </p:spPr>
        <p:txBody>
          <a:bodyPr lIns="108000" tIns="0" rIns="108000" bIns="0" anchor="ctr"/>
          <a:lstStyle/>
          <a:p>
            <a:pPr>
              <a:defRPr/>
            </a:pPr>
            <a:r>
              <a:rPr lang="en-US" sz="1800" dirty="0">
                <a:solidFill>
                  <a:schemeClr val="bg1"/>
                </a:solidFill>
                <a:ea typeface="+mn-ea"/>
              </a:rPr>
              <a:t>INCOME IN RETIREMENT</a:t>
            </a:r>
            <a:endParaRPr lang="en-GB" sz="1800" dirty="0">
              <a:solidFill>
                <a:schemeClr val="bg1"/>
              </a:solidFill>
              <a:ea typeface="+mn-ea"/>
            </a:endParaRPr>
          </a:p>
        </p:txBody>
      </p:sp>
      <p:sp>
        <p:nvSpPr>
          <p:cNvPr id="59" name="Rectangle 32"/>
          <p:cNvSpPr>
            <a:spLocks noChangeArrowheads="1"/>
          </p:cNvSpPr>
          <p:nvPr/>
        </p:nvSpPr>
        <p:spPr bwMode="gray">
          <a:xfrm>
            <a:off x="7031038" y="4149725"/>
            <a:ext cx="2085975" cy="45719"/>
          </a:xfrm>
          <a:prstGeom prst="rect">
            <a:avLst/>
          </a:prstGeom>
          <a:solidFill>
            <a:schemeClr val="accent6"/>
          </a:solidFill>
          <a:ln>
            <a:noFill/>
          </a:ln>
          <a:effectLst/>
        </p:spPr>
        <p:txBody>
          <a:bodyPr lIns="108000" tIns="0" rIns="108000" bIns="0" anchor="ctr"/>
          <a:lstStyle/>
          <a:p>
            <a:pPr>
              <a:defRPr/>
            </a:pPr>
            <a:r>
              <a:rPr lang="en-US" sz="1800" dirty="0">
                <a:solidFill>
                  <a:schemeClr val="bg1"/>
                </a:solidFill>
                <a:ea typeface="+mn-ea"/>
              </a:rPr>
              <a:t/>
            </a:r>
            <a:br>
              <a:rPr lang="en-US" sz="1800" dirty="0">
                <a:solidFill>
                  <a:schemeClr val="bg1"/>
                </a:solidFill>
                <a:ea typeface="+mn-ea"/>
              </a:rPr>
            </a:br>
            <a:r>
              <a:rPr lang="en-US" sz="1800" dirty="0">
                <a:solidFill>
                  <a:schemeClr val="bg1"/>
                </a:solidFill>
                <a:ea typeface="+mn-ea"/>
              </a:rPr>
              <a:t>INCOME IN RETIREMENT</a:t>
            </a:r>
            <a:endParaRPr lang="en-GB" sz="1800" dirty="0">
              <a:solidFill>
                <a:schemeClr val="bg1"/>
              </a:solidFill>
              <a:ea typeface="+mn-ea"/>
            </a:endParaRPr>
          </a:p>
        </p:txBody>
      </p:sp>
      <p:sp>
        <p:nvSpPr>
          <p:cNvPr id="18473" name="Rectangle 32"/>
          <p:cNvSpPr>
            <a:spLocks noChangeArrowheads="1"/>
          </p:cNvSpPr>
          <p:nvPr/>
        </p:nvSpPr>
        <p:spPr bwMode="gray">
          <a:xfrm>
            <a:off x="7031038" y="4149725"/>
            <a:ext cx="2085975" cy="1439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p>
            <a:r>
              <a:rPr lang="en-GB" sz="1800" dirty="0">
                <a:solidFill>
                  <a:schemeClr val="bg1"/>
                </a:solidFill>
              </a:rPr>
              <a:t>CASH LUMP SUM</a:t>
            </a:r>
          </a:p>
        </p:txBody>
      </p:sp>
      <p:sp>
        <p:nvSpPr>
          <p:cNvPr id="18474" name="Oval 60"/>
          <p:cNvSpPr>
            <a:spLocks noChangeArrowheads="1"/>
          </p:cNvSpPr>
          <p:nvPr/>
        </p:nvSpPr>
        <p:spPr bwMode="auto">
          <a:xfrm>
            <a:off x="6715125" y="4824000"/>
            <a:ext cx="503238" cy="504825"/>
          </a:xfrm>
          <a:prstGeom prst="ellipse">
            <a:avLst/>
          </a:prstGeom>
          <a:solidFill>
            <a:schemeClr val="hlink"/>
          </a:solidFill>
          <a:ln w="38100" algn="ctr">
            <a:solidFill>
              <a:srgbClr val="EAF7F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GB" sz="1400" dirty="0" smtClean="0">
                <a:solidFill>
                  <a:schemeClr val="bg1"/>
                </a:solidFill>
                <a:latin typeface="Arial Black" pitchFamily="34" charset="0"/>
              </a:rPr>
              <a:t>&amp;</a:t>
            </a:r>
            <a:endParaRPr lang="en-GB" sz="1400" dirty="0">
              <a:solidFill>
                <a:schemeClr val="bg1"/>
              </a:solidFill>
              <a:latin typeface="Arial Black" pitchFamily="34" charset="0"/>
            </a:endParaRPr>
          </a:p>
        </p:txBody>
      </p:sp>
      <p:sp>
        <p:nvSpPr>
          <p:cNvPr id="62" name="Rectangle 32"/>
          <p:cNvSpPr>
            <a:spLocks noChangeArrowheads="1"/>
          </p:cNvSpPr>
          <p:nvPr/>
        </p:nvSpPr>
        <p:spPr bwMode="gray">
          <a:xfrm>
            <a:off x="4943475" y="5732463"/>
            <a:ext cx="4173538" cy="568325"/>
          </a:xfrm>
          <a:prstGeom prst="rect">
            <a:avLst/>
          </a:prstGeom>
          <a:solidFill>
            <a:schemeClr val="accent2">
              <a:lumMod val="50000"/>
            </a:schemeClr>
          </a:solidFill>
          <a:ln>
            <a:noFill/>
          </a:ln>
          <a:effectLst/>
        </p:spPr>
        <p:txBody>
          <a:bodyPr lIns="0" tIns="0" rIns="0" bIns="0" anchor="ctr"/>
          <a:lstStyle/>
          <a:p>
            <a:pPr>
              <a:defRPr/>
            </a:pPr>
            <a:r>
              <a:rPr lang="en-US" sz="1800" dirty="0" smtClean="0">
                <a:solidFill>
                  <a:schemeClr val="bg1"/>
                </a:solidFill>
                <a:ea typeface="+mn-ea"/>
              </a:rPr>
              <a:t>Post retirement</a:t>
            </a:r>
            <a:endParaRPr lang="en-GB" sz="1800" dirty="0">
              <a:solidFill>
                <a:schemeClr val="bg1"/>
              </a:solidFill>
              <a:ea typeface="+mn-ea"/>
            </a:endParaRPr>
          </a:p>
        </p:txBody>
      </p:sp>
    </p:spTree>
    <p:extLst>
      <p:ext uri="{BB962C8B-B14F-4D97-AF65-F5344CB8AC3E}">
        <p14:creationId xmlns:p14="http://schemas.microsoft.com/office/powerpoint/2010/main" val="20289465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par>
                          <p:cTn id="37" fill="hold" nodeType="afterGroup">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childTnLst>
                          </p:cTn>
                        </p:par>
                        <p:par>
                          <p:cTn id="46" fill="hold" nodeType="afterGroup">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0-#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down)">
                                      <p:cBhvr>
                                        <p:cTn id="59" dur="500"/>
                                        <p:tgtEl>
                                          <p:spTgt spid="34"/>
                                        </p:tgtEl>
                                      </p:cBhvr>
                                    </p:animEffect>
                                  </p:childTnLst>
                                </p:cTn>
                              </p:par>
                            </p:childTnLst>
                          </p:cTn>
                        </p:par>
                        <p:par>
                          <p:cTn id="60" fill="hold" nodeType="afterGroup">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6500"/>
                            </p:stCondLst>
                            <p:childTnLst>
                              <p:par>
                                <p:cTn id="66" presetID="22" presetClass="entr" presetSubtype="4"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00"/>
                                        <p:tgtEl>
                                          <p:spTgt spid="35"/>
                                        </p:tgtEl>
                                      </p:cBhvr>
                                    </p:animEffect>
                                  </p:childTnLst>
                                </p:cTn>
                              </p:par>
                            </p:childTnLst>
                          </p:cTn>
                        </p:par>
                        <p:par>
                          <p:cTn id="69" fill="hold" nodeType="afterGroup">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0-#ppt_w/2"/>
                                          </p:val>
                                        </p:tav>
                                        <p:tav tm="100000">
                                          <p:val>
                                            <p:strVal val="#ppt_x"/>
                                          </p:val>
                                        </p:tav>
                                      </p:tavLst>
                                    </p:anim>
                                    <p:anim calcmode="lin" valueType="num">
                                      <p:cBhvr additive="base">
                                        <p:cTn id="73" dur="500" fill="hold"/>
                                        <p:tgtEl>
                                          <p:spTgt spid="21"/>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down)">
                                      <p:cBhvr>
                                        <p:cTn id="77" dur="500"/>
                                        <p:tgtEl>
                                          <p:spTgt spid="36"/>
                                        </p:tgtEl>
                                      </p:cBhvr>
                                    </p:animEffect>
                                  </p:childTnLst>
                                </p:cTn>
                              </p:par>
                            </p:childTnLst>
                          </p:cTn>
                        </p:par>
                        <p:par>
                          <p:cTn id="78" fill="hold" nodeType="afterGroup">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childTnLst>
                          </p:cTn>
                        </p:par>
                        <p:par>
                          <p:cTn id="84" fill="hold" nodeType="afterGroup">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childTnLst>
                          </p:cTn>
                        </p:par>
                        <p:par>
                          <p:cTn id="95" fill="hold" nodeType="afterGroup">
                            <p:stCondLst>
                              <p:cond delay="500"/>
                            </p:stCondLst>
                            <p:childTnLst>
                              <p:par>
                                <p:cTn id="96" presetID="22" presetClass="entr" presetSubtype="4"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down)">
                                      <p:cBhvr>
                                        <p:cTn id="98" dur="500"/>
                                        <p:tgtEl>
                                          <p:spTgt spid="24"/>
                                        </p:tgtEl>
                                      </p:cBhvr>
                                    </p:animEffect>
                                  </p:childTnLst>
                                </p:cTn>
                              </p:par>
                            </p:childTnLst>
                          </p:cTn>
                        </p:par>
                        <p:par>
                          <p:cTn id="99" fill="hold" nodeType="afterGroup">
                            <p:stCondLst>
                              <p:cond delay="1000"/>
                            </p:stCondLst>
                            <p:childTnLst>
                              <p:par>
                                <p:cTn id="100" presetID="22" presetClass="entr" presetSubtype="4"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00"/>
                                        <p:tgtEl>
                                          <p:spTgt spid="2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57"/>
                                        </p:tgtEl>
                                        <p:attrNameLst>
                                          <p:attrName>style.visibility</p:attrName>
                                        </p:attrNameLst>
                                      </p:cBhvr>
                                      <p:to>
                                        <p:strVal val="visible"/>
                                      </p:to>
                                    </p:set>
                                    <p:anim calcmode="lin" valueType="num">
                                      <p:cBhvr>
                                        <p:cTn id="107" dur="500" fill="hold"/>
                                        <p:tgtEl>
                                          <p:spTgt spid="57"/>
                                        </p:tgtEl>
                                        <p:attrNameLst>
                                          <p:attrName>ppt_w</p:attrName>
                                        </p:attrNameLst>
                                      </p:cBhvr>
                                      <p:tavLst>
                                        <p:tav tm="0">
                                          <p:val>
                                            <p:fltVal val="0"/>
                                          </p:val>
                                        </p:tav>
                                        <p:tav tm="100000">
                                          <p:val>
                                            <p:strVal val="#ppt_w"/>
                                          </p:val>
                                        </p:tav>
                                      </p:tavLst>
                                    </p:anim>
                                    <p:anim calcmode="lin" valueType="num">
                                      <p:cBhvr>
                                        <p:cTn id="108" dur="500" fill="hold"/>
                                        <p:tgtEl>
                                          <p:spTgt spid="57"/>
                                        </p:tgtEl>
                                        <p:attrNameLst>
                                          <p:attrName>ppt_h</p:attrName>
                                        </p:attrNameLst>
                                      </p:cBhvr>
                                      <p:tavLst>
                                        <p:tav tm="0">
                                          <p:val>
                                            <p:fltVal val="0"/>
                                          </p:val>
                                        </p:tav>
                                        <p:tav tm="100000">
                                          <p:val>
                                            <p:strVal val="#ppt_h"/>
                                          </p:val>
                                        </p:tav>
                                      </p:tavLst>
                                    </p:anim>
                                    <p:animEffect transition="in" filter="fade">
                                      <p:cBhvr>
                                        <p:cTn id="109" dur="500"/>
                                        <p:tgtEl>
                                          <p:spTgt spid="57"/>
                                        </p:tgtEl>
                                      </p:cBhvr>
                                    </p:animEffect>
                                  </p:childTnLst>
                                </p:cTn>
                              </p:par>
                            </p:childTnLst>
                          </p:cTn>
                        </p:par>
                        <p:par>
                          <p:cTn id="110" fill="hold" nodeType="afterGroup">
                            <p:stCondLst>
                              <p:cond delay="500"/>
                            </p:stCondLst>
                            <p:childTnLst>
                              <p:par>
                                <p:cTn id="111" presetID="22" presetClass="entr" presetSubtype="4" fill="hold" grpId="0"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down)">
                                      <p:cBhvr>
                                        <p:cTn id="113" dur="500"/>
                                        <p:tgtEl>
                                          <p:spTgt spid="56"/>
                                        </p:tgtEl>
                                      </p:cBhvr>
                                    </p:animEffect>
                                  </p:childTnLst>
                                </p:cTn>
                              </p:par>
                            </p:childTnLst>
                          </p:cTn>
                        </p:par>
                        <p:par>
                          <p:cTn id="114" fill="hold" nodeType="afterGroup">
                            <p:stCondLst>
                              <p:cond delay="1000"/>
                            </p:stCondLst>
                            <p:childTnLst>
                              <p:par>
                                <p:cTn id="115" presetID="22" presetClass="entr" presetSubtype="4"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wipe(down)">
                                      <p:cBhvr>
                                        <p:cTn id="1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7" grpId="0" animBg="1"/>
      <p:bldP spid="16" grpId="0" animBg="1"/>
      <p:bldP spid="15" grpId="0" animBg="1"/>
      <p:bldP spid="14" grpId="0" animBg="1"/>
      <p:bldP spid="13" grpId="0" animBg="1"/>
      <p:bldP spid="12" grpId="0" animBg="1"/>
      <p:bldP spid="22" grpId="0" animBg="1"/>
      <p:bldP spid="23" grpId="0" animBg="1"/>
      <p:bldP spid="24" grpId="0" animBg="1"/>
      <p:bldP spid="27" grpId="0" animBg="1"/>
      <p:bldP spid="30" grpId="0" animBg="1"/>
      <p:bldP spid="31" grpId="0" animBg="1"/>
      <p:bldP spid="32" grpId="0" animBg="1"/>
      <p:bldP spid="34" grpId="0" animBg="1"/>
      <p:bldP spid="35" grpId="0" animBg="1"/>
      <p:bldP spid="36" grpId="0" animBg="1"/>
      <p:bldP spid="38" grpId="0" animBg="1"/>
      <p:bldP spid="39" grpId="0" animBg="1"/>
      <p:bldP spid="55"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algn="r" eaLnBrk="1" hangingPunct="1">
              <a:spcBef>
                <a:spcPct val="0"/>
              </a:spcBef>
              <a:buFontTx/>
              <a:buNone/>
            </a:pPr>
            <a:fld id="{5DC8BFF1-EEDC-419D-8D52-CE48C661DB2E}" type="slidenum">
              <a:rPr lang="en-GB" altLang="en-US" sz="1100" smtClean="0">
                <a:solidFill>
                  <a:schemeClr val="accent1"/>
                </a:solidFill>
              </a:rPr>
              <a:pPr algn="r" eaLnBrk="1" hangingPunct="1">
                <a:spcBef>
                  <a:spcPct val="0"/>
                </a:spcBef>
                <a:buFontTx/>
                <a:buNone/>
              </a:pPr>
              <a:t>7</a:t>
            </a:fld>
            <a:endParaRPr lang="en-GB" altLang="en-US" sz="1100" smtClean="0">
              <a:solidFill>
                <a:schemeClr val="accent1"/>
              </a:solidFill>
            </a:endParaRPr>
          </a:p>
        </p:txBody>
      </p:sp>
      <p:sp>
        <p:nvSpPr>
          <p:cNvPr id="10243" name="Date Placeholder 4"/>
          <p:cNvSpPr>
            <a:spLocks noGrp="1"/>
          </p:cNvSpPr>
          <p:nvPr>
            <p:ph type="dt" sz="quarter" idx="11"/>
          </p:nvPr>
        </p:nvSpPr>
        <p:spPr>
          <a:noFill/>
        </p:spPr>
        <p:txBody>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algn="ctr" eaLnBrk="1" hangingPunct="1">
              <a:spcBef>
                <a:spcPct val="50000"/>
              </a:spcBef>
              <a:buFontTx/>
              <a:buNone/>
            </a:pPr>
            <a:fld id="{9857FAFC-69AA-45E7-A3E2-2A0077D8C843}" type="datetime4">
              <a:rPr lang="en-GB" altLang="en-US" sz="700" smtClean="0">
                <a:solidFill>
                  <a:srgbClr val="7C848A"/>
                </a:solidFill>
              </a:rPr>
              <a:pPr algn="ctr" eaLnBrk="1" hangingPunct="1">
                <a:spcBef>
                  <a:spcPct val="50000"/>
                </a:spcBef>
                <a:buFontTx/>
                <a:buNone/>
              </a:pPr>
              <a:t>26 September 2016</a:t>
            </a:fld>
            <a:endParaRPr lang="en-GB" altLang="en-US" sz="700" smtClean="0">
              <a:solidFill>
                <a:srgbClr val="7C848A"/>
              </a:solidFill>
            </a:endParaRPr>
          </a:p>
        </p:txBody>
      </p:sp>
      <p:sp>
        <p:nvSpPr>
          <p:cNvPr id="10244" name="Rectangle 2"/>
          <p:cNvSpPr>
            <a:spLocks noGrp="1" noChangeArrowheads="1"/>
          </p:cNvSpPr>
          <p:nvPr>
            <p:ph type="title"/>
          </p:nvPr>
        </p:nvSpPr>
        <p:spPr/>
        <p:txBody>
          <a:bodyPr/>
          <a:lstStyle/>
          <a:p>
            <a:pPr eaLnBrk="1" hangingPunct="1"/>
            <a:r>
              <a:rPr lang="en-GB" altLang="en-US" sz="3200" b="1" dirty="0" smtClean="0"/>
              <a:t>Maximum Gratuity</a:t>
            </a:r>
          </a:p>
        </p:txBody>
      </p:sp>
      <p:sp>
        <p:nvSpPr>
          <p:cNvPr id="10245" name="Rectangle 3"/>
          <p:cNvSpPr>
            <a:spLocks noGrp="1" noChangeArrowheads="1"/>
          </p:cNvSpPr>
          <p:nvPr>
            <p:ph type="body" idx="1"/>
          </p:nvPr>
        </p:nvSpPr>
        <p:spPr/>
        <p:txBody>
          <a:bodyPr/>
          <a:lstStyle/>
          <a:p>
            <a:pPr eaLnBrk="1" hangingPunct="1"/>
            <a:r>
              <a:rPr lang="en-GB" altLang="en-US" b="1" dirty="0" smtClean="0"/>
              <a:t>EXAMPLE</a:t>
            </a:r>
          </a:p>
          <a:p>
            <a:pPr lvl="1" eaLnBrk="1" hangingPunct="1"/>
            <a:r>
              <a:rPr lang="en-GB" altLang="en-US" dirty="0" smtClean="0"/>
              <a:t>Salary 	€  80,000 	</a:t>
            </a:r>
          </a:p>
          <a:p>
            <a:pPr lvl="1" eaLnBrk="1" hangingPunct="1"/>
            <a:r>
              <a:rPr lang="en-GB" altLang="en-US" dirty="0" smtClean="0"/>
              <a:t>Service	30 Years</a:t>
            </a:r>
          </a:p>
          <a:p>
            <a:pPr lvl="1" eaLnBrk="1" hangingPunct="1"/>
            <a:r>
              <a:rPr lang="en-GB" altLang="en-US" dirty="0" smtClean="0"/>
              <a:t>Gratuity	€ 80,000  X  3/80  X  30  =  € 90,000</a:t>
            </a:r>
          </a:p>
          <a:p>
            <a:pPr lvl="1" eaLnBrk="1" hangingPunct="1"/>
            <a:r>
              <a:rPr lang="en-GB" altLang="en-US" dirty="0" smtClean="0"/>
              <a:t>Revenue Maximum €120,000</a:t>
            </a:r>
          </a:p>
          <a:p>
            <a:pPr lvl="1" eaLnBrk="1" hangingPunct="1"/>
            <a:r>
              <a:rPr lang="en-GB" altLang="en-US" dirty="0" smtClean="0"/>
              <a:t>Shortfall	€ 30,000</a:t>
            </a:r>
          </a:p>
          <a:p>
            <a:pPr lvl="1" eaLnBrk="1" hangingPunct="1"/>
            <a:r>
              <a:rPr lang="en-GB" altLang="en-US" dirty="0" smtClean="0"/>
              <a:t>Solution</a:t>
            </a:r>
          </a:p>
          <a:p>
            <a:pPr lvl="1" eaLnBrk="1" hangingPunct="1"/>
            <a:r>
              <a:rPr lang="en-GB" altLang="en-US" dirty="0" smtClean="0"/>
              <a:t>Build An AVC Fund Of € 30,000 And Take It Tax Free At Retirement</a:t>
            </a:r>
          </a:p>
          <a:p>
            <a:pPr lvl="1" eaLnBrk="1" hangingPunct="1"/>
            <a:r>
              <a:rPr lang="en-GB" altLang="en-US" dirty="0" smtClean="0"/>
              <a:t>Only possible if less than 40 years pensionable service</a:t>
            </a:r>
          </a:p>
          <a:p>
            <a:pPr lvl="1" eaLnBrk="1" hangingPunct="1"/>
            <a:r>
              <a:rPr lang="en-GB" altLang="en-US" dirty="0" smtClean="0"/>
              <a:t>Revenue maximum check in all cases but especially for Cost Neutral Early retirement</a:t>
            </a:r>
          </a:p>
          <a:p>
            <a:pPr lvl="1" eaLnBrk="1" hangingPunct="1"/>
            <a:r>
              <a:rPr lang="en-GB" altLang="en-US" dirty="0" smtClean="0"/>
              <a:t>Overall lifetime limit of €200,000</a:t>
            </a:r>
          </a:p>
          <a:p>
            <a:pPr lvl="1" eaLnBrk="1" hangingPunct="1"/>
            <a:endParaRPr lang="en-GB" altLang="en-US" dirty="0" smtClean="0"/>
          </a:p>
          <a:p>
            <a:pPr eaLnBrk="1" hangingPunct="1"/>
            <a:endParaRPr lang="en-GB" altLang="en-US" dirty="0" smtClean="0"/>
          </a:p>
        </p:txBody>
      </p:sp>
    </p:spTree>
    <p:extLst>
      <p:ext uri="{BB962C8B-B14F-4D97-AF65-F5344CB8AC3E}">
        <p14:creationId xmlns:p14="http://schemas.microsoft.com/office/powerpoint/2010/main" val="28370949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0" name="Group 2"/>
          <p:cNvGrpSpPr>
            <a:grpSpLocks/>
          </p:cNvGrpSpPr>
          <p:nvPr/>
        </p:nvGrpSpPr>
        <p:grpSpPr bwMode="auto">
          <a:xfrm>
            <a:off x="0" y="0"/>
            <a:ext cx="9602788" cy="6858000"/>
            <a:chOff x="0" y="0"/>
            <a:chExt cx="6049" cy="4320"/>
          </a:xfrm>
        </p:grpSpPr>
        <p:sp>
          <p:nvSpPr>
            <p:cNvPr id="19463" name="Rectangle 3"/>
            <p:cNvSpPr>
              <a:spLocks noChangeArrowheads="1"/>
            </p:cNvSpPr>
            <p:nvPr/>
          </p:nvSpPr>
          <p:spPr bwMode="gray">
            <a:xfrm>
              <a:off x="0" y="0"/>
              <a:ext cx="6049" cy="4320"/>
            </a:xfrm>
            <a:prstGeom prst="rect">
              <a:avLst/>
            </a:prstGeom>
            <a:solidFill>
              <a:schemeClr val="hlink"/>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9464" name="Rectangle 4"/>
            <p:cNvSpPr>
              <a:spLocks noChangeArrowheads="1"/>
            </p:cNvSpPr>
            <p:nvPr/>
          </p:nvSpPr>
          <p:spPr bwMode="gray">
            <a:xfrm>
              <a:off x="0" y="2432"/>
              <a:ext cx="6049" cy="1888"/>
            </a:xfrm>
            <a:prstGeom prst="rect">
              <a:avLst/>
            </a:prstGeom>
            <a:solidFill>
              <a:schemeClr val="bg1">
                <a:alpha val="14902"/>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19465" name="Freeform 5"/>
            <p:cNvSpPr>
              <a:spLocks/>
            </p:cNvSpPr>
            <p:nvPr/>
          </p:nvSpPr>
          <p:spPr bwMode="invGray">
            <a:xfrm>
              <a:off x="1"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hlink"/>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9466" name="Freeform 6"/>
            <p:cNvSpPr>
              <a:spLocks/>
            </p:cNvSpPr>
            <p:nvPr/>
          </p:nvSpPr>
          <p:spPr bwMode="invGray">
            <a:xfrm>
              <a:off x="0" y="2048"/>
              <a:ext cx="6049" cy="384"/>
            </a:xfrm>
            <a:custGeom>
              <a:avLst/>
              <a:gdLst>
                <a:gd name="T0" fmla="*/ 0 w 6048"/>
                <a:gd name="T1" fmla="*/ 0 h 1208"/>
                <a:gd name="T2" fmla="*/ 6055 w 6048"/>
                <a:gd name="T3" fmla="*/ 0 h 1208"/>
                <a:gd name="T4" fmla="*/ 6055 w 6048"/>
                <a:gd name="T5" fmla="*/ 0 h 1208"/>
                <a:gd name="T6" fmla="*/ 0 w 6048"/>
                <a:gd name="T7" fmla="*/ 0 h 1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208">
                  <a:moveTo>
                    <a:pt x="0" y="592"/>
                  </a:moveTo>
                  <a:lnTo>
                    <a:pt x="6048" y="0"/>
                  </a:lnTo>
                  <a:lnTo>
                    <a:pt x="6048" y="1208"/>
                  </a:lnTo>
                  <a:lnTo>
                    <a:pt x="0" y="1208"/>
                  </a:lnTo>
                </a:path>
              </a:pathLst>
            </a:custGeom>
            <a:solidFill>
              <a:schemeClr val="bg1">
                <a:alpha val="5098"/>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sp>
          <p:nvSpPr>
            <p:cNvPr id="19467" name="Freeform 7"/>
            <p:cNvSpPr>
              <a:spLocks/>
            </p:cNvSpPr>
            <p:nvPr/>
          </p:nvSpPr>
          <p:spPr bwMode="invGray">
            <a:xfrm>
              <a:off x="0" y="2432"/>
              <a:ext cx="6048" cy="411"/>
            </a:xfrm>
            <a:custGeom>
              <a:avLst/>
              <a:gdLst>
                <a:gd name="T0" fmla="*/ 0 w 6048"/>
                <a:gd name="T1" fmla="*/ 0 h 1504"/>
                <a:gd name="T2" fmla="*/ 6048 w 6048"/>
                <a:gd name="T3" fmla="*/ 0 h 1504"/>
                <a:gd name="T4" fmla="*/ 6048 w 6048"/>
                <a:gd name="T5" fmla="*/ 0 h 1504"/>
                <a:gd name="T6" fmla="*/ 0 w 6048"/>
                <a:gd name="T7" fmla="*/ 0 h 1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8" h="1504">
                  <a:moveTo>
                    <a:pt x="0" y="0"/>
                  </a:moveTo>
                  <a:lnTo>
                    <a:pt x="6048" y="0"/>
                  </a:lnTo>
                  <a:lnTo>
                    <a:pt x="6048" y="1504"/>
                  </a:lnTo>
                  <a:lnTo>
                    <a:pt x="0" y="616"/>
                  </a:lnTo>
                </a:path>
              </a:pathLst>
            </a:custGeom>
            <a:solidFill>
              <a:schemeClr val="bg1">
                <a:alpha val="10196"/>
              </a:schemeClr>
            </a:soli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GB"/>
            </a:p>
          </p:txBody>
        </p:sp>
      </p:grpSp>
      <p:sp>
        <p:nvSpPr>
          <p:cNvPr id="102408" name="MMCOA_SectionTitle"/>
          <p:cNvSpPr txBox="1">
            <a:spLocks noChangeArrowheads="1"/>
          </p:cNvSpPr>
          <p:nvPr/>
        </p:nvSpPr>
        <p:spPr bwMode="invGray">
          <a:xfrm>
            <a:off x="460375" y="1095375"/>
            <a:ext cx="8678863"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18000">
                <a:solidFill>
                  <a:srgbClr val="C1E8F1"/>
                </a:solidFill>
              </a:rPr>
              <a:t>STEP 1</a:t>
            </a:r>
          </a:p>
        </p:txBody>
      </p:sp>
      <p:sp>
        <p:nvSpPr>
          <p:cNvPr id="102409" name="MMCOA_SectionTitle"/>
          <p:cNvSpPr txBox="1">
            <a:spLocks noChangeArrowheads="1"/>
          </p:cNvSpPr>
          <p:nvPr/>
        </p:nvSpPr>
        <p:spPr bwMode="invGray">
          <a:xfrm>
            <a:off x="460375" y="4527550"/>
            <a:ext cx="867886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r>
              <a:rPr lang="en-IE" sz="8000">
                <a:solidFill>
                  <a:schemeClr val="bg1"/>
                </a:solidFill>
              </a:rPr>
              <a:t>CONTRIBUTING AVCs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fade">
                                      <p:cBhvr>
                                        <p:cTn id="7" dur="500"/>
                                        <p:tgtEl>
                                          <p:spTgt spid="102408"/>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2409"/>
                                        </p:tgtEl>
                                        <p:attrNameLst>
                                          <p:attrName>style.visibility</p:attrName>
                                        </p:attrNameLst>
                                      </p:cBhvr>
                                      <p:to>
                                        <p:strVal val="visible"/>
                                      </p:to>
                                    </p:set>
                                    <p:animEffect transition="in" filter="fade">
                                      <p:cBhvr>
                                        <p:cTn id="10" dur="500"/>
                                        <p:tgtEl>
                                          <p:spTgt spid="102409"/>
                                        </p:tgtEl>
                                      </p:cBhvr>
                                    </p:animEffect>
                                    <p:anim calcmode="lin" valueType="num">
                                      <p:cBhvr>
                                        <p:cTn id="11" dur="500" fill="hold"/>
                                        <p:tgtEl>
                                          <p:spTgt spid="102409"/>
                                        </p:tgtEl>
                                        <p:attrNameLst>
                                          <p:attrName>ppt_x</p:attrName>
                                        </p:attrNameLst>
                                      </p:cBhvr>
                                      <p:tavLst>
                                        <p:tav tm="0">
                                          <p:val>
                                            <p:strVal val="#ppt_x"/>
                                          </p:val>
                                        </p:tav>
                                        <p:tav tm="100000">
                                          <p:val>
                                            <p:strVal val="#ppt_x"/>
                                          </p:val>
                                        </p:tav>
                                      </p:tavLst>
                                    </p:anim>
                                    <p:anim calcmode="lin" valueType="num">
                                      <p:cBhvr>
                                        <p:cTn id="12" dur="450" decel="100000" fill="hold"/>
                                        <p:tgtEl>
                                          <p:spTgt spid="102409"/>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0240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8" grpId="0"/>
      <p:bldP spid="102409" grpId="0"/>
    </p:bld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2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3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6"/>
  <p:tag name="MMCOA_FONTSIZE_M" val="16"/>
  <p:tag name="MMCOA_FONTSIZE_S" val="16"/>
  <p:tag name="MMCOA_FONTSIZE_T" val="16"/>
  <p:tag name="MMCOA_POSITION_L" val="71.125;373.625;88.625;391.5"/>
  <p:tag name="MMCOA_POSITION_M" val="71.125;373.625;88.625;391.5"/>
  <p:tag name="MMCOA_POSITION_S" val="71.125;373.625;88.625;391.5"/>
  <p:tag name="MMCOA_POSITION_T" val="71.125;373.625;88.625;391.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0.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1.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2.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3.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4.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5.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46.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Lst>
</file>

<file path=ppt/tags/tag4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M0000025.jpg&lt;/ImageFile&gt;&#10;  &lt;ThumbNailFile&gt;D:\Documents and Settings\aonghus-collins\Local Settings\Application Data\MMC\Office Automation\Cache\T0000025D1000002.jpg&lt;/ThumbNailFile&gt;&#10;  &lt;Usage&gt;PowerPointTitle&lt;/Usage&gt;&#10;  &lt;PaletteName&gt;Sapphire&lt;/PaletteName&gt;&#10;  &lt;Design&gt;&#10;    &lt;FocalNumber&gt;1&lt;/FocalNumber&gt;&#10;    &lt;Facets&gt;&#10;      &lt;SideOfTick&gt;Right&lt;/SideOfTick&gt;&#10;      &lt;TickPosition&gt;&#10;        &lt;X&gt;21&lt;/X&gt;&#10;        &lt;Y&gt;0&lt;/Y&gt;&#10;      &lt;/TickPosition&gt;&#10;      &lt;EndTickPosition&gt;&#10;        &lt;X&gt;0&lt;/X&gt;&#10;        &lt;Y&gt;0&lt;/Y&gt;&#10;      &lt;/EndTickPosition&gt;&#10;      &lt;FacetNumber&gt;4&lt;/FacetNumber&gt;&#10;      &lt;Brightness&gt;0&lt;/Brightness&gt;&#10;      &lt;Colour /&gt;&#10;      &lt;ColourNumber&gt;-1&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6D9E&lt;/Colour&gt;&#10;      &lt;ColourNumber&gt;1&lt;/ColourNumber&gt;&#10;    &lt;/Facets&gt;&#10;    &lt;Facets&gt;&#10;      &lt;SideOfTick&gt;Bottom&lt;/SideOfTick&gt;&#10;      &lt;TickPosition&gt;&#10;        &lt;X&gt;11&lt;/X&gt;&#10;        &lt;Y&gt;10&lt;/Y&gt;&#10;      &lt;/TickPosition&gt;&#10;      &lt;EndTickPosition&gt;&#10;        &lt;X&gt;0&lt;/X&gt;&#10;        &lt;Y&gt;0&lt;/Y&gt;&#10;      &lt;/EndTickPosition&gt;&#10;      &lt;FacetNumber&gt;2&lt;/FacetNumber&gt;&#10;      &lt;Brightness&gt;0&lt;/Brightness&gt;&#10;      &lt;Colour /&gt;&#10;      &lt;ColourNumber&gt;-1&lt;/ColourNumber&gt;&#10;    &lt;/Facets&gt;&#10;    &lt;Facets&gt;&#10;      &lt;SideOfTick&gt;Left&lt;/SideOfTick&gt;&#10;      &lt;TickPosition&gt;&#10;        &lt;X&gt;0&lt;/X&gt;&#10;        &lt;Y&gt;2&lt;/Y&gt;&#10;      &lt;/TickPosition&gt;&#10;      &lt;EndTickPosition&gt;&#10;        &lt;X&gt;0&lt;/X&gt;&#10;        &lt;Y&gt;0&lt;/Y&gt;&#10;      &lt;/EndTickPosition&gt;&#10;      &lt;FacetNumber&gt;0&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3&lt;/FacetNumber&gt;&#10;      &lt;Brightness&gt;25&lt;/Brightness&gt;&#10;      &lt;Colour&gt;#002C77&lt;/Colour&gt;&#10;      &lt;ColourNumber&gt;0&lt;/ColourNumber&gt;&#10;    &lt;/Facets&gt;&#10;    &lt;SectionColour&gt;#505F21&lt;/SectionColour&gt;&#10;    &lt;SectionColourNumber&gt;0&lt;/SectionColourNumber&gt;&#10;    &lt;SectionBrightness&gt;0&lt;/SectionBrightness&gt;&#10;  &lt;/Design&gt;&#10;&lt;/ImageControl&gt;"/>
  <p:tag name="MMC_PRESENTATIONTYPE" val="2"/>
</p:tagLst>
</file>

<file path=ppt/tags/tag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3238</TotalTime>
  <Words>2150</Words>
  <Application>Microsoft Office PowerPoint</Application>
  <PresentationFormat>Custom</PresentationFormat>
  <Paragraphs>389</Paragraphs>
  <Slides>41</Slides>
  <Notes>8</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Default Design</vt:lpstr>
      <vt:lpstr>Custom Design</vt:lpstr>
      <vt:lpstr>UNIVERSITY OF LIMERICK  Additional Voluntary Contribution Plan - AVC</vt:lpstr>
      <vt:lpstr>WHAT WE’LL COVER TODAY</vt:lpstr>
      <vt:lpstr>WHAT YOUR AVC PLAN DOES FOR YOU</vt:lpstr>
      <vt:lpstr>WHO’S WHO?</vt:lpstr>
      <vt:lpstr>PowerPoint Presentation</vt:lpstr>
      <vt:lpstr>PowerPoint Presentation</vt:lpstr>
      <vt:lpstr>PowerPoint Presentation</vt:lpstr>
      <vt:lpstr>Maximum Gratuity</vt:lpstr>
      <vt:lpstr>PowerPoint Presentation</vt:lpstr>
      <vt:lpstr>CONTRIBUTING TO THE PLAN GETTING TAX RELIEF</vt:lpstr>
      <vt:lpstr>CONTRIBUTING AVCs </vt:lpstr>
      <vt:lpstr>CONTRIBUTING TO THE PLAN MAXIMUM LIMITS FOR TAX RELIEF</vt:lpstr>
      <vt:lpstr>PowerPoint Presentation</vt:lpstr>
      <vt:lpstr>PowerPoint Presentation</vt:lpstr>
      <vt:lpstr>WHAT SHOULD YOU CONSIDER WHEN MAKING INVESTMENT DECISIONS?</vt:lpstr>
      <vt:lpstr>GROWING YOUR RETIREMENT ACCOUNT THE FUNCTION OF DIFFERENT INVESTMENT OPTIONS</vt:lpstr>
      <vt:lpstr>PowerPoint Presentation</vt:lpstr>
      <vt:lpstr>PowerPoint Presentation</vt:lpstr>
      <vt:lpstr>PowerPoint Presentation</vt:lpstr>
      <vt:lpstr>PowerPoint Presentation</vt:lpstr>
      <vt:lpstr>PowerPoint Presentation</vt:lpstr>
      <vt:lpstr>PowerPoint Presentation</vt:lpstr>
      <vt:lpstr>LINK BETWEEN INVESTMENT CHOICES AND RETIREMENT BENEFITS </vt:lpstr>
      <vt:lpstr>GROWING YOUR RETIREMENT ACCOUNT TWO APPROACHES TO INVESTMENT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Mercer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Aspire - DC plan launch presentation</dc:title>
  <dc:creator>Aonghus Collins</dc:creator>
  <cp:lastModifiedBy>Joanne.Keane</cp:lastModifiedBy>
  <cp:revision>246</cp:revision>
  <dcterms:created xsi:type="dcterms:W3CDTF">2011-02-16T15:14:35Z</dcterms:created>
  <dcterms:modified xsi:type="dcterms:W3CDTF">2016-09-26T14:22:02Z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PR_PEERREVIEW">
    <vt:lpwstr>Peer Review Identifier</vt:lpwstr>
  </property>
  <property fmtid="{D5CDD505-2E9C-101B-9397-08002B2CF9AE}" pid="5" name="MMCOA_FontSize">
    <vt:lpwstr>Medium</vt:lpwstr>
  </property>
  <property fmtid="{D5CDD505-2E9C-101B-9397-08002B2CF9AE}" pid="6" name="MMCOA_PresentationType">
    <vt:lpwstr>Classic</vt:lpwstr>
  </property>
  <property fmtid="{D5CDD505-2E9C-101B-9397-08002B2CF9AE}" pid="7" name="MMCOA_SlideStyle">
    <vt:lpwstr>LargeWedge</vt:lpwstr>
  </property>
  <property fmtid="{D5CDD505-2E9C-101B-9397-08002B2CF9AE}" pid="8" name="MMCOA_PaletteName">
    <vt:lpwstr>Sapphire</vt:lpwstr>
  </property>
  <property fmtid="{D5CDD505-2E9C-101B-9397-08002B2CF9AE}" pid="9" name="MMCOA_PaletteNumber">
    <vt:lpwstr>0</vt:lpwstr>
  </property>
  <property fmtid="{D5CDD505-2E9C-101B-9397-08002B2CF9AE}" pid="10" name="MMCOA_Source">
    <vt:lpwstr>1</vt:lpwstr>
  </property>
</Properties>
</file>