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65" r:id="rId2"/>
    <p:sldId id="340" r:id="rId3"/>
    <p:sldId id="343" r:id="rId4"/>
    <p:sldId id="344" r:id="rId5"/>
    <p:sldId id="351" r:id="rId6"/>
    <p:sldId id="350" r:id="rId7"/>
    <p:sldId id="342" r:id="rId8"/>
    <p:sldId id="346" r:id="rId9"/>
    <p:sldId id="349" r:id="rId10"/>
    <p:sldId id="347" r:id="rId11"/>
    <p:sldId id="341" r:id="rId12"/>
  </p:sldIdLst>
  <p:sldSz cx="9144000" cy="6858000" type="screen4x3"/>
  <p:notesSz cx="6669088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quant Media" initials="P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842"/>
    <a:srgbClr val="23336D"/>
    <a:srgbClr val="4D6AB0"/>
    <a:srgbClr val="F8A227"/>
    <a:srgbClr val="551635"/>
    <a:srgbClr val="727272"/>
    <a:srgbClr val="D12F53"/>
    <a:srgbClr val="D41037"/>
    <a:srgbClr val="6C4611"/>
    <a:srgbClr val="7B204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7815" autoAdjust="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2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AD64F-E705-493C-ABA1-138132910F20}" type="datetimeFigureOut">
              <a:rPr lang="en-IE" smtClean="0"/>
              <a:t>31/10/2018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4A76-94BC-4CF7-ACA5-74A74F9F25D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603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889212" y="4715907"/>
            <a:ext cx="4890665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3915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Helvetica Neue"/>
        <a:ea typeface="Helvetica Neue"/>
        <a:cs typeface="Helvetica Neue"/>
        <a:sym typeface="Helvetica Neue"/>
      </a:defRPr>
    </a:lvl1pPr>
    <a:lvl2pPr indent="228600" latinLnBrk="0">
      <a:defRPr>
        <a:latin typeface="Helvetica Neue"/>
        <a:ea typeface="Helvetica Neue"/>
        <a:cs typeface="Helvetica Neue"/>
        <a:sym typeface="Helvetica Neue"/>
      </a:defRPr>
    </a:lvl2pPr>
    <a:lvl3pPr indent="457200" latinLnBrk="0">
      <a:defRPr>
        <a:latin typeface="Helvetica Neue"/>
        <a:ea typeface="Helvetica Neue"/>
        <a:cs typeface="Helvetica Neue"/>
        <a:sym typeface="Helvetica Neue"/>
      </a:defRPr>
    </a:lvl3pPr>
    <a:lvl4pPr indent="685800" latinLnBrk="0">
      <a:defRPr>
        <a:latin typeface="Helvetica Neue"/>
        <a:ea typeface="Helvetica Neue"/>
        <a:cs typeface="Helvetica Neue"/>
        <a:sym typeface="Helvetica Neue"/>
      </a:defRPr>
    </a:lvl4pPr>
    <a:lvl5pPr indent="914400" latinLnBrk="0">
      <a:defRPr>
        <a:latin typeface="Helvetica Neue"/>
        <a:ea typeface="Helvetica Neue"/>
        <a:cs typeface="Helvetica Neue"/>
        <a:sym typeface="Helvetica Neue"/>
      </a:defRPr>
    </a:lvl5pPr>
    <a:lvl6pPr indent="1143000" latinLnBrk="0">
      <a:defRPr>
        <a:latin typeface="Helvetica Neue"/>
        <a:ea typeface="Helvetica Neue"/>
        <a:cs typeface="Helvetica Neue"/>
        <a:sym typeface="Helvetica Neue"/>
      </a:defRPr>
    </a:lvl6pPr>
    <a:lvl7pPr indent="1371600" latinLnBrk="0">
      <a:defRPr>
        <a:latin typeface="Helvetica Neue"/>
        <a:ea typeface="Helvetica Neue"/>
        <a:cs typeface="Helvetica Neue"/>
        <a:sym typeface="Helvetica Neue"/>
      </a:defRPr>
    </a:lvl7pPr>
    <a:lvl8pPr indent="1600200" latinLnBrk="0">
      <a:defRPr>
        <a:latin typeface="Helvetica Neue"/>
        <a:ea typeface="Helvetica Neue"/>
        <a:cs typeface="Helvetica Neue"/>
        <a:sym typeface="Helvetica Neue"/>
      </a:defRPr>
    </a:lvl8pPr>
    <a:lvl9pPr indent="1828800" latinLnBrk="0"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nk">
    <p:bg>
      <p:bgPr>
        <a:solidFill>
          <a:srgbClr val="C418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606107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158768" y="526415"/>
            <a:ext cx="4433819" cy="278765"/>
          </a:xfrm>
          <a:prstGeom prst="rect">
            <a:avLst/>
          </a:prstGeom>
        </p:spPr>
        <p:txBody>
          <a:bodyPr lIns="45719" tIns="45719" rIns="45719" bIns="45719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15192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nk without text">
    <p:bg>
      <p:bgPr>
        <a:solidFill>
          <a:srgbClr val="C418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606107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0325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yellow">
    <p:bg>
      <p:bgPr>
        <a:solidFill>
          <a:srgbClr val="F8A2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606107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hape 66"/>
          <p:cNvSpPr>
            <a:spLocks noGrp="1"/>
          </p:cNvSpPr>
          <p:nvPr>
            <p:ph type="body" sz="quarter" idx="13"/>
          </p:nvPr>
        </p:nvSpPr>
        <p:spPr>
          <a:xfrm>
            <a:off x="4148608" y="526415"/>
            <a:ext cx="4433819" cy="278765"/>
          </a:xfrm>
          <a:prstGeom prst="rect">
            <a:avLst/>
          </a:prstGeom>
        </p:spPr>
        <p:txBody>
          <a:bodyPr lIns="45719" tIns="45719" rIns="45719" bIns="45719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8608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yellow without text">
    <p:bg>
      <p:bgPr>
        <a:solidFill>
          <a:srgbClr val="F8A2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6061075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76"/>
          <p:cNvSpPr>
            <a:spLocks noGrp="1"/>
          </p:cNvSpPr>
          <p:nvPr>
            <p:ph type="sldNum" sz="quarter" idx="10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6D3337-771C-463B-AC6E-2B34B2D7F31D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121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 blue">
    <p:bg>
      <p:bgPr>
        <a:solidFill>
          <a:srgbClr val="4D6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6064250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Shape 83"/>
          <p:cNvSpPr>
            <a:spLocks noGrp="1"/>
          </p:cNvSpPr>
          <p:nvPr>
            <p:ph type="body" sz="quarter" idx="13"/>
          </p:nvPr>
        </p:nvSpPr>
        <p:spPr>
          <a:xfrm>
            <a:off x="4171468" y="526415"/>
            <a:ext cx="4433819" cy="278765"/>
          </a:xfrm>
          <a:prstGeom prst="rect">
            <a:avLst/>
          </a:prstGeom>
        </p:spPr>
        <p:txBody>
          <a:bodyPr lIns="45719" tIns="45719" rIns="45719" bIns="45719">
            <a:spAutoFit/>
          </a:bodyPr>
          <a:lstStyle/>
          <a:p>
            <a:endParaRPr/>
          </a:p>
        </p:txBody>
      </p:sp>
      <p:sp>
        <p:nvSpPr>
          <p:cNvPr id="4" name="Shape 85"/>
          <p:cNvSpPr>
            <a:spLocks noGrp="1"/>
          </p:cNvSpPr>
          <p:nvPr>
            <p:ph type="sldNum" sz="quarter" idx="14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8A0059-791A-441D-8AF9-43801AB54B6D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726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ight blue without text">
    <p:bg>
      <p:bgPr>
        <a:solidFill>
          <a:srgbClr val="4D6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6064250"/>
            <a:ext cx="180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93"/>
          <p:cNvSpPr>
            <a:spLocks noGrp="1"/>
          </p:cNvSpPr>
          <p:nvPr>
            <p:ph type="sldNum" sz="quarter" idx="10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B4422B-415B-4F96-8425-19B30DD6E7DD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1954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ue">
    <p:bg>
      <p:bgPr>
        <a:solidFill>
          <a:srgbClr val="2333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6043613"/>
            <a:ext cx="1814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Shape 100"/>
          <p:cNvSpPr>
            <a:spLocks noGrp="1"/>
          </p:cNvSpPr>
          <p:nvPr>
            <p:ph type="body" sz="quarter" idx="13"/>
          </p:nvPr>
        </p:nvSpPr>
        <p:spPr>
          <a:xfrm>
            <a:off x="4171468" y="526415"/>
            <a:ext cx="4433819" cy="278765"/>
          </a:xfrm>
          <a:prstGeom prst="rect">
            <a:avLst/>
          </a:prstGeom>
        </p:spPr>
        <p:txBody>
          <a:bodyPr lIns="45719" tIns="45719" rIns="45719" bIns="45719">
            <a:spAutoFit/>
          </a:bodyPr>
          <a:lstStyle/>
          <a:p>
            <a:endParaRPr/>
          </a:p>
        </p:txBody>
      </p:sp>
      <p:sp>
        <p:nvSpPr>
          <p:cNvPr id="4" name="Shape 102"/>
          <p:cNvSpPr>
            <a:spLocks noGrp="1"/>
          </p:cNvSpPr>
          <p:nvPr>
            <p:ph type="sldNum" sz="quarter" idx="14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F739E7-55C4-4814-894D-062FEDA3B2C8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340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rgundy">
    <p:bg>
      <p:bgPr>
        <a:solidFill>
          <a:srgbClr val="551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738" y="6027738"/>
            <a:ext cx="1801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7" name="Shape 117"/>
          <p:cNvSpPr>
            <a:spLocks noGrp="1"/>
          </p:cNvSpPr>
          <p:nvPr>
            <p:ph type="body" sz="quarter" idx="13"/>
          </p:nvPr>
        </p:nvSpPr>
        <p:spPr>
          <a:xfrm>
            <a:off x="4158768" y="526415"/>
            <a:ext cx="4433819" cy="278765"/>
          </a:xfrm>
          <a:prstGeom prst="rect">
            <a:avLst/>
          </a:prstGeom>
        </p:spPr>
        <p:txBody>
          <a:bodyPr lIns="45719" tIns="45719" rIns="45719" bIns="45719">
            <a:spAutoFit/>
          </a:bodyPr>
          <a:lstStyle/>
          <a:p>
            <a:endParaRPr/>
          </a:p>
        </p:txBody>
      </p:sp>
      <p:sp>
        <p:nvSpPr>
          <p:cNvPr id="4" name="Shape 119"/>
          <p:cNvSpPr>
            <a:spLocks noGrp="1"/>
          </p:cNvSpPr>
          <p:nvPr>
            <p:ph type="sldNum" sz="quarter" idx="14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240201-9263-4001-BC0B-4C4F2353F382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20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rgundy without text">
    <p:bg>
      <p:bgPr>
        <a:solidFill>
          <a:srgbClr val="551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738" y="6027738"/>
            <a:ext cx="1801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" name="Shape 127"/>
          <p:cNvSpPr>
            <a:spLocks noGrp="1"/>
          </p:cNvSpPr>
          <p:nvPr>
            <p:ph type="sldNum" sz="quarter" idx="10"/>
          </p:nvPr>
        </p:nvSpPr>
        <p:spPr bwMode="auto">
          <a:xfrm>
            <a:off x="8418513" y="6399213"/>
            <a:ext cx="260350" cy="2714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FE948-1C71-49CE-9EE6-42B9699A72CE}" type="slidenum">
              <a:rPr lang="en-US" altLang="en-US" kern="1200" smtClean="0">
                <a:latin typeface="Arial" pitchFamily="34" charset="0"/>
                <a:sym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kern="1200" smtClean="0">
              <a:latin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686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6073775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0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7" r:id="rId8"/>
    <p:sldLayoutId id="2147483678" r:id="rId9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5pPr>
      <a:lvl6pPr marL="0" marR="0" indent="4572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34963" indent="-131763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1pPr>
      <a:lvl2pPr marL="749300" indent="-112713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32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2pPr>
      <a:lvl3pPr marL="1168400" indent="-1016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3pPr>
      <a:lvl4pPr marL="1660525" indent="-1619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32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4pPr>
      <a:lvl5pPr marL="2117725" indent="-1619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3200">
          <a:solidFill>
            <a:srgbClr val="000000"/>
          </a:solidFill>
          <a:latin typeface="Calibri"/>
          <a:ea typeface="Calibri"/>
          <a:cs typeface="Calibri"/>
          <a:sym typeface="Calibri" pitchFamily="34" charset="0"/>
        </a:defRPr>
      </a:lvl5pPr>
      <a:lvl6pPr marL="2575560" marR="0" indent="-16256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32760" marR="0" indent="-16256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89959" marR="0" indent="-162559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47159" marR="0" indent="-162559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l.ie/hr/health-safety-u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L Arts, Humanities  and Social Sciences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2888680" cy="6857917"/>
          </a:xfrm>
          <a:prstGeom prst="rect">
            <a:avLst/>
          </a:prstGeom>
        </p:spPr>
      </p:pic>
      <p:sp>
        <p:nvSpPr>
          <p:cNvPr id="173" name="Shape 173"/>
          <p:cNvSpPr>
            <a:spLocks noGrp="1"/>
          </p:cNvSpPr>
          <p:nvPr>
            <p:ph type="body" idx="4294967295"/>
          </p:nvPr>
        </p:nvSpPr>
        <p:spPr>
          <a:xfrm>
            <a:off x="4710113" y="527050"/>
            <a:ext cx="4433887" cy="222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r" defTabSz="457200">
              <a:lnSpc>
                <a:spcPct val="50000"/>
              </a:lnSpc>
              <a:spcBef>
                <a:spcPts val="0"/>
              </a:spcBef>
              <a:buClrTx/>
              <a:buSzTx/>
              <a:buFontTx/>
              <a:buNone/>
              <a:defRPr sz="1500">
                <a:solidFill>
                  <a:srgbClr val="D2D2CE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Programmes of study</a:t>
            </a:r>
          </a:p>
        </p:txBody>
      </p:sp>
      <p:sp>
        <p:nvSpPr>
          <p:cNvPr id="174" name="Shape 174"/>
          <p:cNvSpPr/>
          <p:nvPr/>
        </p:nvSpPr>
        <p:spPr>
          <a:xfrm>
            <a:off x="2888681" y="-84"/>
            <a:ext cx="6269249" cy="6858000"/>
          </a:xfrm>
          <a:prstGeom prst="rect">
            <a:avLst/>
          </a:prstGeom>
          <a:solidFill>
            <a:srgbClr val="F8A227"/>
          </a:solidFill>
          <a:ln w="12700">
            <a:miter lim="400000"/>
          </a:ln>
        </p:spPr>
        <p:txBody>
          <a:bodyPr lIns="45719" rIns="45719" anchor="ctr"/>
          <a:lstStyle/>
          <a:p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3588619" y="617720"/>
            <a:ext cx="4544019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lnSpc>
                <a:spcPct val="60000"/>
              </a:lnSpc>
              <a:defRPr sz="2500">
                <a:solidFill>
                  <a:srgbClr val="775213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IE" sz="3200" b="1" dirty="0" smtClean="0">
                <a:solidFill>
                  <a:srgbClr val="6C46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Presentation 2018</a:t>
            </a:r>
            <a:endParaRPr sz="3200" b="1" dirty="0">
              <a:solidFill>
                <a:srgbClr val="6C4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176"/>
          <p:cNvSpPr/>
          <p:nvPr/>
        </p:nvSpPr>
        <p:spPr>
          <a:xfrm>
            <a:off x="3354500" y="5713415"/>
            <a:ext cx="3400391" cy="69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R="377825" defTabSz="457200">
              <a:lnSpc>
                <a:spcPct val="130000"/>
              </a:lnSpc>
              <a:buSzPct val="100000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b="1" dirty="0">
              <a:solidFill>
                <a:srgbClr val="6C4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176"/>
          <p:cNvSpPr/>
          <p:nvPr/>
        </p:nvSpPr>
        <p:spPr>
          <a:xfrm>
            <a:off x="3510209" y="2757589"/>
            <a:ext cx="5012261" cy="69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R="377825" algn="ctr" defTabSz="457200">
              <a:lnSpc>
                <a:spcPct val="130000"/>
              </a:lnSpc>
              <a:buSzPct val="100000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r>
              <a:rPr lang="en-US" sz="2800" b="1" dirty="0" smtClean="0">
                <a:solidFill>
                  <a:srgbClr val="6C46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&amp; SAFETY UNIT</a:t>
            </a:r>
            <a:endParaRPr lang="en-US" sz="2800" b="1" dirty="0">
              <a:solidFill>
                <a:srgbClr val="6C4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7825" defTabSz="457200">
              <a:lnSpc>
                <a:spcPct val="130000"/>
              </a:lnSpc>
              <a:buSzPct val="100000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sz="2400" b="1" dirty="0">
              <a:solidFill>
                <a:srgbClr val="6C4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Description: Description: Description: Description: Description: cid:image001.jpg@01CE197B.A564C6C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671" y="112712"/>
            <a:ext cx="12192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60513" y="1427584"/>
            <a:ext cx="8399178" cy="3675062"/>
          </a:xfrm>
          <a:prstGeom prst="rect">
            <a:avLst/>
          </a:prstGeom>
        </p:spPr>
        <p:txBody>
          <a:bodyPr>
            <a:normAutofit/>
          </a:bodyPr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hangingPunct="1">
              <a:defRPr/>
            </a:pPr>
            <a:r>
              <a:rPr lang="en-IE" dirty="0" smtClean="0">
                <a:solidFill>
                  <a:schemeClr val="bg1"/>
                </a:solidFill>
              </a:rPr>
              <a:t>University Safety Statement</a:t>
            </a:r>
          </a:p>
          <a:p>
            <a:pPr eaLnBrk="1" hangingPunct="1">
              <a:defRPr/>
            </a:pPr>
            <a:r>
              <a:rPr lang="en-IE" dirty="0" smtClean="0">
                <a:solidFill>
                  <a:schemeClr val="bg1"/>
                </a:solidFill>
              </a:rPr>
              <a:t>Local Safety Statements and other Departmental sources</a:t>
            </a:r>
          </a:p>
          <a:p>
            <a:pPr eaLnBrk="1" hangingPunct="1">
              <a:defRPr/>
            </a:pPr>
            <a:r>
              <a:rPr lang="en-IE" dirty="0" smtClean="0">
                <a:solidFill>
                  <a:schemeClr val="bg1"/>
                </a:solidFill>
              </a:rPr>
              <a:t>Heath &amp; Safety Essentials Booklet</a:t>
            </a:r>
          </a:p>
          <a:p>
            <a:pPr eaLnBrk="1" hangingPunct="1">
              <a:defRPr/>
            </a:pPr>
            <a:r>
              <a:rPr lang="en-IE" dirty="0" smtClean="0">
                <a:solidFill>
                  <a:schemeClr val="bg1"/>
                </a:solidFill>
              </a:rPr>
              <a:t>HR Website: </a:t>
            </a:r>
            <a:r>
              <a:rPr lang="en-IE" dirty="0" smtClean="0">
                <a:hlinkClick r:id="rId2"/>
              </a:rPr>
              <a:t>http://ul.ie/hr/health-safety-ul</a:t>
            </a:r>
            <a:endParaRPr lang="en-IE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0513" y="413792"/>
            <a:ext cx="7772400" cy="1143000"/>
          </a:xfrm>
          <a:prstGeom prst="rect">
            <a:avLst/>
          </a:prstGeom>
        </p:spPr>
        <p:txBody>
          <a:bodyPr anchorCtr="0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 eaLnBrk="1" hangingPunct="1">
              <a:defRPr/>
            </a:pPr>
            <a:r>
              <a:rPr lang="en-IE" dirty="0" smtClean="0">
                <a:solidFill>
                  <a:srgbClr val="92D050"/>
                </a:solidFill>
              </a:rPr>
              <a:t>Safety information available: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71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6617"/>
            <a:ext cx="2994435" cy="6877625"/>
          </a:xfrm>
          <a:prstGeom prst="rect">
            <a:avLst/>
          </a:prstGeom>
        </p:spPr>
      </p:pic>
      <p:sp>
        <p:nvSpPr>
          <p:cNvPr id="173" name="Shape 173"/>
          <p:cNvSpPr>
            <a:spLocks noGrp="1"/>
          </p:cNvSpPr>
          <p:nvPr>
            <p:ph type="body" idx="4294967295"/>
          </p:nvPr>
        </p:nvSpPr>
        <p:spPr>
          <a:xfrm>
            <a:off x="4710113" y="527050"/>
            <a:ext cx="4433887" cy="222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r" defTabSz="457200">
              <a:lnSpc>
                <a:spcPct val="50000"/>
              </a:lnSpc>
              <a:spcBef>
                <a:spcPts val="0"/>
              </a:spcBef>
              <a:buClrTx/>
              <a:buSzTx/>
              <a:buFontTx/>
              <a:buNone/>
              <a:defRPr sz="1500">
                <a:solidFill>
                  <a:srgbClr val="D2D2CE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Programmes of study</a:t>
            </a:r>
          </a:p>
        </p:txBody>
      </p:sp>
      <p:sp>
        <p:nvSpPr>
          <p:cNvPr id="174" name="Shape 174"/>
          <p:cNvSpPr/>
          <p:nvPr/>
        </p:nvSpPr>
        <p:spPr>
          <a:xfrm>
            <a:off x="2874750" y="0"/>
            <a:ext cx="6269249" cy="6858000"/>
          </a:xfrm>
          <a:prstGeom prst="rect">
            <a:avLst/>
          </a:prstGeom>
          <a:solidFill>
            <a:srgbClr val="C41842"/>
          </a:solidFill>
          <a:ln w="12700">
            <a:miter lim="400000"/>
          </a:ln>
        </p:spPr>
        <p:txBody>
          <a:bodyPr lIns="45719" rIns="45719" anchor="ctr"/>
          <a:lstStyle/>
          <a:p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3354500" y="526415"/>
            <a:ext cx="4544019" cy="47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lnSpc>
                <a:spcPct val="60000"/>
              </a:lnSpc>
              <a:defRPr sz="2500">
                <a:solidFill>
                  <a:srgbClr val="775213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3354500" y="1239864"/>
            <a:ext cx="4544019" cy="3072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285750" marR="377825" indent="-285750" defTabSz="457200">
              <a:lnSpc>
                <a:spcPct val="130000"/>
              </a:lnSpc>
              <a:buSzPct val="100000"/>
              <a:buFont typeface="Arial"/>
              <a:buChar char="•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r>
              <a:rPr lang="en-US" b="1" dirty="0" smtClean="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85270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2874750" cy="6854193"/>
          </a:xfrm>
          <a:prstGeom prst="rect">
            <a:avLst/>
          </a:prstGeom>
        </p:spPr>
      </p:pic>
      <p:sp>
        <p:nvSpPr>
          <p:cNvPr id="173" name="Shape 173"/>
          <p:cNvSpPr>
            <a:spLocks noGrp="1"/>
          </p:cNvSpPr>
          <p:nvPr>
            <p:ph type="body" idx="4294967295"/>
          </p:nvPr>
        </p:nvSpPr>
        <p:spPr>
          <a:xfrm>
            <a:off x="4710113" y="527050"/>
            <a:ext cx="4433887" cy="222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r" defTabSz="457200">
              <a:lnSpc>
                <a:spcPct val="50000"/>
              </a:lnSpc>
              <a:spcBef>
                <a:spcPts val="0"/>
              </a:spcBef>
              <a:buClrTx/>
              <a:buSzTx/>
              <a:buFontTx/>
              <a:buNone/>
              <a:defRPr sz="1500">
                <a:solidFill>
                  <a:srgbClr val="D2D2CE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Programmes of study</a:t>
            </a:r>
          </a:p>
        </p:txBody>
      </p:sp>
      <p:sp>
        <p:nvSpPr>
          <p:cNvPr id="174" name="Shape 174"/>
          <p:cNvSpPr/>
          <p:nvPr/>
        </p:nvSpPr>
        <p:spPr>
          <a:xfrm>
            <a:off x="2874751" y="-3807"/>
            <a:ext cx="6269249" cy="6858000"/>
          </a:xfrm>
          <a:prstGeom prst="rect">
            <a:avLst/>
          </a:prstGeom>
          <a:solidFill>
            <a:srgbClr val="551635"/>
          </a:solidFill>
          <a:ln w="12700">
            <a:miter lim="400000"/>
          </a:ln>
        </p:spPr>
        <p:txBody>
          <a:bodyPr lIns="45719" rIns="45719" anchor="ctr"/>
          <a:lstStyle/>
          <a:p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3354500" y="526415"/>
            <a:ext cx="5136357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lnSpc>
                <a:spcPct val="60000"/>
              </a:lnSpc>
              <a:defRPr sz="2500">
                <a:solidFill>
                  <a:srgbClr val="775213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 to Know About the Health &amp; Safety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3354500" y="1255363"/>
            <a:ext cx="4544019" cy="5114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R="377825" defTabSz="457200">
              <a:lnSpc>
                <a:spcPct val="130000"/>
              </a:lnSpc>
              <a:buSzPct val="100000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b="1" dirty="0">
              <a:solidFill>
                <a:srgbClr val="E2E2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77825" indent="-285750" defTabSz="457200">
              <a:lnSpc>
                <a:spcPct val="130000"/>
              </a:lnSpc>
              <a:buSzPct val="100000"/>
              <a:buFont typeface="Arial"/>
              <a:buChar char="•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b="1" dirty="0">
              <a:solidFill>
                <a:srgbClr val="E2E2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377825" indent="-285750" defTabSz="457200">
              <a:lnSpc>
                <a:spcPct val="130000"/>
              </a:lnSpc>
              <a:buSzPct val="100000"/>
              <a:buFont typeface="Arial"/>
              <a:buChar char="•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b="1" dirty="0">
              <a:solidFill>
                <a:srgbClr val="E2E2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175"/>
          <p:cNvSpPr/>
          <p:nvPr/>
        </p:nvSpPr>
        <p:spPr>
          <a:xfrm>
            <a:off x="3097529" y="1686250"/>
            <a:ext cx="5762161" cy="4708981"/>
          </a:xfrm>
          <a:prstGeom prst="rect">
            <a:avLst/>
          </a:prstGeom>
          <a:ln w="12700">
            <a:solidFill>
              <a:schemeClr val="bg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lnSpc>
                <a:spcPct val="60000"/>
              </a:lnSpc>
              <a:defRPr sz="2500">
                <a:solidFill>
                  <a:srgbClr val="775213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pPr>
              <a:lnSpc>
                <a:spcPct val="100000"/>
              </a:lnSpc>
            </a:pPr>
            <a:endParaRPr lang="en-US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 Thornton – Safety Officer 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2239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Grainne O’Carroll – Safety Senior Technical Officer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2074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Maggie Hayes – Safety Technical Officer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2429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Lynda O’Sullivan – Garda Vetting &amp; H&amp;S Training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2374</a:t>
            </a:r>
          </a:p>
          <a:p>
            <a:pPr>
              <a:lnSpc>
                <a:spcPct val="100000"/>
              </a:lnSpc>
            </a:pP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2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8650" y="1121702"/>
            <a:ext cx="7886700" cy="3263504"/>
          </a:xfrm>
        </p:spPr>
        <p:txBody>
          <a:bodyPr/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sz="2400" dirty="0" smtClean="0">
                <a:solidFill>
                  <a:schemeClr val="bg1"/>
                </a:solidFill>
              </a:rPr>
              <a:t>Occupational Safety, Health &amp; Welfare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H&amp;S Inspections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H&amp;S Assessments (VDU, Manual Handling etc.)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H&amp;S Advice to Departments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H&amp;S </a:t>
            </a:r>
            <a:r>
              <a:rPr lang="en-IE" sz="2400" dirty="0">
                <a:solidFill>
                  <a:schemeClr val="bg1"/>
                </a:solidFill>
              </a:rPr>
              <a:t>P</a:t>
            </a:r>
            <a:r>
              <a:rPr lang="en-IE" sz="2400" dirty="0" smtClean="0">
                <a:solidFill>
                  <a:schemeClr val="bg1"/>
                </a:solidFill>
              </a:rPr>
              <a:t>olicies &amp; Plans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H&amp;S Training </a:t>
            </a:r>
          </a:p>
          <a:p>
            <a:pPr lvl="1"/>
            <a:r>
              <a:rPr lang="en-IE" sz="2400" dirty="0" smtClean="0">
                <a:solidFill>
                  <a:schemeClr val="bg1"/>
                </a:solidFill>
              </a:rPr>
              <a:t>Fire Safety</a:t>
            </a:r>
          </a:p>
          <a:p>
            <a:r>
              <a:rPr lang="en-IE" sz="2400" dirty="0" smtClean="0">
                <a:solidFill>
                  <a:schemeClr val="bg1"/>
                </a:solidFill>
              </a:rPr>
              <a:t>Garda Vetting and Child Protection Procedures</a:t>
            </a:r>
          </a:p>
          <a:p>
            <a:r>
              <a:rPr lang="en-IE" sz="2400" dirty="0" smtClean="0">
                <a:solidFill>
                  <a:schemeClr val="bg1"/>
                </a:solidFill>
              </a:rPr>
              <a:t>Wellbeing (</a:t>
            </a:r>
            <a:r>
              <a:rPr lang="en-IE" sz="2400" dirty="0" err="1" smtClean="0">
                <a:solidFill>
                  <a:schemeClr val="bg1"/>
                </a:solidFill>
              </a:rPr>
              <a:t>Bwell@UL</a:t>
            </a:r>
            <a:r>
              <a:rPr lang="en-IE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21074" y="219696"/>
            <a:ext cx="7886700" cy="911398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dirty="0" smtClean="0">
                <a:solidFill>
                  <a:srgbClr val="92D050"/>
                </a:solidFill>
              </a:rPr>
              <a:t>Our role</a:t>
            </a:r>
            <a:endParaRPr lang="en-IE" dirty="0">
              <a:solidFill>
                <a:srgbClr val="92D050"/>
              </a:solidFill>
            </a:endParaRPr>
          </a:p>
        </p:txBody>
      </p:sp>
      <p:pic>
        <p:nvPicPr>
          <p:cNvPr id="4" name="Picture 21" descr="FRSTAID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3992" y="332185"/>
            <a:ext cx="998934" cy="79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735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63181" y="1000402"/>
            <a:ext cx="8622912" cy="5638937"/>
          </a:xfrm>
          <a:prstGeom prst="rect">
            <a:avLst/>
          </a:prstGeom>
        </p:spPr>
        <p:txBody>
          <a:bodyPr vert="horz" lIns="92075" tIns="46038" rIns="92075" bIns="46038" rtlCol="0">
            <a:normAutofit lnSpcReduction="10000"/>
          </a:bodyPr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1600" u="sng" dirty="0" smtClean="0">
                <a:solidFill>
                  <a:schemeClr val="bg1"/>
                </a:solidFill>
              </a:rPr>
              <a:t>All employees must: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Protect their own safety and health</a:t>
            </a:r>
            <a:r>
              <a:rPr lang="en-IE" sz="1800" dirty="0">
                <a:solidFill>
                  <a:schemeClr val="bg1"/>
                </a:solidFill>
              </a:rPr>
              <a:t> </a:t>
            </a:r>
            <a:r>
              <a:rPr lang="en-IE" sz="1800" dirty="0" smtClean="0">
                <a:solidFill>
                  <a:schemeClr val="bg1"/>
                </a:solidFill>
              </a:rPr>
              <a:t>and that of anyone who may be affected by their acts or omissions at work.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Not be under the influence of any intoxicant.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Cooperate with their employer with regard to safety.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Not engage in any improper conduct.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Participate in safety and health training.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Make proper use of all machinery, tools, substances, etc. and of all </a:t>
            </a:r>
            <a:r>
              <a:rPr lang="en-IE" sz="1800" u="sng" dirty="0" smtClean="0">
                <a:solidFill>
                  <a:schemeClr val="bg1"/>
                </a:solidFill>
              </a:rPr>
              <a:t>Personal Protective Equipment </a:t>
            </a:r>
            <a:r>
              <a:rPr lang="en-IE" sz="1800" dirty="0" smtClean="0">
                <a:solidFill>
                  <a:schemeClr val="bg1"/>
                </a:solidFill>
              </a:rPr>
              <a:t>provided for use at work.</a:t>
            </a:r>
          </a:p>
          <a:p>
            <a:pPr marL="285750" indent="-285750"/>
            <a:r>
              <a:rPr lang="en-IE" sz="1800" dirty="0" smtClean="0">
                <a:solidFill>
                  <a:schemeClr val="bg1"/>
                </a:solidFill>
              </a:rPr>
              <a:t>Report any defects in the place of work, equipment, etc. which might endanger safety and health.</a:t>
            </a:r>
          </a:p>
          <a:p>
            <a:pPr marL="285750" indent="-285750"/>
            <a:r>
              <a:rPr lang="en-GB" sz="1800" dirty="0" smtClean="0">
                <a:solidFill>
                  <a:schemeClr val="bg1"/>
                </a:solidFill>
              </a:rPr>
              <a:t>Report accidents and incidents as soon as possible to your </a:t>
            </a:r>
            <a:r>
              <a:rPr lang="en-GB" sz="1800" u="sng" dirty="0" smtClean="0">
                <a:solidFill>
                  <a:schemeClr val="bg1"/>
                </a:solidFill>
              </a:rPr>
              <a:t>supervisor or manager</a:t>
            </a:r>
            <a:r>
              <a:rPr lang="en-GB" sz="1800" dirty="0" smtClean="0">
                <a:solidFill>
                  <a:schemeClr val="bg1"/>
                </a:solidFill>
              </a:rPr>
              <a:t>. Your supervisor or manager should complete a </a:t>
            </a:r>
          </a:p>
          <a:p>
            <a:pPr marL="203200" indent="0">
              <a:buNone/>
              <a:defRPr/>
            </a:pP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smtClean="0">
                <a:solidFill>
                  <a:srgbClr val="FF0000"/>
                </a:solidFill>
              </a:rPr>
              <a:t>First Aid Form, Accident Report Form or Dangerous Occurrence Form</a:t>
            </a:r>
          </a:p>
          <a:p>
            <a:pPr marL="203200" indent="0">
              <a:buNone/>
              <a:defRPr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203200" indent="0">
              <a:buNone/>
              <a:defRPr/>
            </a:pPr>
            <a:r>
              <a:rPr lang="en-IE" sz="1600" dirty="0" smtClean="0">
                <a:solidFill>
                  <a:schemeClr val="bg1"/>
                </a:solidFill>
              </a:rPr>
              <a:t>			EMERGENCY NUMBER= </a:t>
            </a:r>
            <a:r>
              <a:rPr lang="en-IE" sz="1600" b="1" dirty="0" smtClean="0">
                <a:solidFill>
                  <a:srgbClr val="FF0000"/>
                </a:solidFill>
              </a:rPr>
              <a:t>3333</a:t>
            </a:r>
          </a:p>
          <a:p>
            <a:pPr marL="203200" indent="0">
              <a:buNone/>
              <a:defRPr/>
            </a:pPr>
            <a:r>
              <a:rPr lang="en-IE" sz="1600" dirty="0" smtClean="0">
                <a:solidFill>
                  <a:schemeClr val="bg1"/>
                </a:solidFill>
              </a:rPr>
              <a:t> </a:t>
            </a:r>
            <a:endParaRPr lang="en-IE" sz="120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93648" y="210595"/>
            <a:ext cx="7886700" cy="911398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dirty="0" smtClean="0">
                <a:solidFill>
                  <a:srgbClr val="92D050"/>
                </a:solidFill>
              </a:rPr>
              <a:t>Your role</a:t>
            </a:r>
            <a:endParaRPr lang="en-IE" dirty="0">
              <a:solidFill>
                <a:srgbClr val="92D050"/>
              </a:solidFill>
            </a:endParaRPr>
          </a:p>
        </p:txBody>
      </p:sp>
      <p:pic>
        <p:nvPicPr>
          <p:cNvPr id="4" name="Picture 21" descr="FRSTAID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0947" y="210595"/>
            <a:ext cx="998934" cy="79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63166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2977" y="229089"/>
            <a:ext cx="7886700" cy="911398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dirty="0" smtClean="0">
                <a:solidFill>
                  <a:srgbClr val="92D050"/>
                </a:solidFill>
              </a:rPr>
              <a:t>Fire Safety</a:t>
            </a:r>
            <a:endParaRPr lang="en-IE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4395" y="933569"/>
            <a:ext cx="7886700" cy="3263504"/>
          </a:xfrm>
        </p:spPr>
        <p:txBody>
          <a:bodyPr/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03200" indent="0">
              <a:buNone/>
            </a:pPr>
            <a:r>
              <a:rPr lang="en-IE" sz="2000" u="sng" dirty="0" smtClean="0">
                <a:solidFill>
                  <a:schemeClr val="bg1"/>
                </a:solidFill>
              </a:rPr>
              <a:t>If you discover a fire: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Break the nearest fire alarm call point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Dial </a:t>
            </a:r>
            <a:r>
              <a:rPr lang="en-IE" sz="2000" dirty="0" smtClean="0">
                <a:solidFill>
                  <a:srgbClr val="FF0000"/>
                </a:solidFill>
              </a:rPr>
              <a:t>3333</a:t>
            </a:r>
            <a:r>
              <a:rPr lang="en-IE" sz="2000" dirty="0" smtClean="0">
                <a:solidFill>
                  <a:schemeClr val="bg1"/>
                </a:solidFill>
              </a:rPr>
              <a:t> - emergency number</a:t>
            </a:r>
          </a:p>
          <a:p>
            <a:r>
              <a:rPr lang="en-GB" sz="2000" dirty="0">
                <a:solidFill>
                  <a:schemeClr val="bg1"/>
                </a:solidFill>
              </a:rPr>
              <a:t>If the fire is small and contained </a:t>
            </a:r>
            <a:r>
              <a:rPr lang="en-GB" sz="2000" dirty="0" smtClean="0">
                <a:solidFill>
                  <a:schemeClr val="bg1"/>
                </a:solidFill>
              </a:rPr>
              <a:t>consider </a:t>
            </a:r>
            <a:r>
              <a:rPr lang="en-GB" sz="2000" dirty="0">
                <a:solidFill>
                  <a:schemeClr val="bg1"/>
                </a:solidFill>
              </a:rPr>
              <a:t>using the nearest appropriate appliance </a:t>
            </a:r>
            <a:r>
              <a:rPr lang="en-GB" sz="2000" dirty="0" smtClean="0">
                <a:solidFill>
                  <a:schemeClr val="bg1"/>
                </a:solidFill>
              </a:rPr>
              <a:t>provided. 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IE" sz="2000" dirty="0" smtClean="0">
                <a:solidFill>
                  <a:schemeClr val="bg1"/>
                </a:solidFill>
              </a:rPr>
              <a:t>Do not take unnecessary risks</a:t>
            </a:r>
          </a:p>
          <a:p>
            <a:r>
              <a:rPr lang="en-IE" sz="2000" dirty="0" smtClean="0">
                <a:solidFill>
                  <a:schemeClr val="bg1"/>
                </a:solidFill>
              </a:rPr>
              <a:t>Evacuate</a:t>
            </a:r>
          </a:p>
          <a:p>
            <a:pPr marL="203200" indent="0">
              <a:buNone/>
            </a:pPr>
            <a:r>
              <a:rPr lang="en-IE" sz="2000" u="sng" dirty="0" smtClean="0">
                <a:solidFill>
                  <a:schemeClr val="bg1"/>
                </a:solidFill>
              </a:rPr>
              <a:t>If the fire alarm sounds:</a:t>
            </a:r>
          </a:p>
          <a:p>
            <a:r>
              <a:rPr lang="en-GB" sz="2000" dirty="0">
                <a:solidFill>
                  <a:schemeClr val="bg1"/>
                </a:solidFill>
              </a:rPr>
              <a:t>Leave the building by the nearest exit </a:t>
            </a:r>
            <a:r>
              <a:rPr lang="en-GB" sz="2000" dirty="0" smtClean="0">
                <a:solidFill>
                  <a:schemeClr val="bg1"/>
                </a:solidFill>
              </a:rPr>
              <a:t>point, don’t </a:t>
            </a:r>
            <a:r>
              <a:rPr lang="en-GB" sz="2000" dirty="0">
                <a:solidFill>
                  <a:schemeClr val="bg1"/>
                </a:solidFill>
              </a:rPr>
              <a:t>delay to pick up personal belongings 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IE" sz="2000" dirty="0" smtClean="0">
                <a:solidFill>
                  <a:schemeClr val="bg1"/>
                </a:solidFill>
              </a:rPr>
              <a:t>Do not use the lift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Assemble </a:t>
            </a:r>
            <a:r>
              <a:rPr lang="en-GB" sz="2000" dirty="0">
                <a:solidFill>
                  <a:schemeClr val="bg1"/>
                </a:solidFill>
              </a:rPr>
              <a:t>at the Assembly Point for the </a:t>
            </a:r>
            <a:r>
              <a:rPr lang="en-GB" sz="2000" dirty="0" smtClean="0">
                <a:solidFill>
                  <a:schemeClr val="bg1"/>
                </a:solidFill>
              </a:rPr>
              <a:t>building.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Follow </a:t>
            </a:r>
            <a:r>
              <a:rPr lang="en-GB" sz="2000" dirty="0">
                <a:solidFill>
                  <a:schemeClr val="bg1"/>
                </a:solidFill>
              </a:rPr>
              <a:t>the Fire </a:t>
            </a:r>
            <a:r>
              <a:rPr lang="en-GB" sz="2000" dirty="0" smtClean="0">
                <a:solidFill>
                  <a:schemeClr val="bg1"/>
                </a:solidFill>
              </a:rPr>
              <a:t>Stewards instructions </a:t>
            </a:r>
            <a:r>
              <a:rPr lang="en-GB" sz="2000" dirty="0">
                <a:solidFill>
                  <a:schemeClr val="bg1"/>
                </a:solidFill>
              </a:rPr>
              <a:t>and </a:t>
            </a:r>
            <a:r>
              <a:rPr lang="en-GB" sz="2000" b="1" dirty="0">
                <a:solidFill>
                  <a:schemeClr val="bg1"/>
                </a:solidFill>
              </a:rPr>
              <a:t>Do Not</a:t>
            </a:r>
            <a:r>
              <a:rPr lang="en-GB" sz="2000" dirty="0">
                <a:solidFill>
                  <a:schemeClr val="bg1"/>
                </a:solidFill>
              </a:rPr>
              <a:t> re-enter the building unless authorised</a:t>
            </a:r>
            <a:endParaRPr lang="en-IE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7" descr="CALL-PT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2238" y="1352508"/>
            <a:ext cx="1115626" cy="10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R-PHON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7368" y="3096666"/>
            <a:ext cx="1100496" cy="108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381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274763"/>
            <a:ext cx="7319041" cy="4530725"/>
          </a:xfrm>
          <a:prstGeom prst="rect">
            <a:avLst/>
          </a:prstGeom>
        </p:spPr>
        <p:txBody>
          <a:bodyPr/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eaLnBrk="1" hangingPunct="1">
              <a:defRPr/>
            </a:pPr>
            <a:r>
              <a:rPr lang="en-IE" sz="2800" b="1" i="1" u="sng" dirty="0" smtClean="0">
                <a:solidFill>
                  <a:schemeClr val="bg1"/>
                </a:solidFill>
              </a:rPr>
              <a:t>Drive slowly</a:t>
            </a:r>
            <a:r>
              <a:rPr lang="en-IE" sz="2800" dirty="0" smtClean="0">
                <a:solidFill>
                  <a:schemeClr val="bg1"/>
                </a:solidFill>
              </a:rPr>
              <a:t> – the campus speed limit is </a:t>
            </a:r>
            <a:r>
              <a:rPr lang="en-IE" b="1" dirty="0" smtClean="0">
                <a:solidFill>
                  <a:schemeClr val="bg1"/>
                </a:solidFill>
              </a:rPr>
              <a:t>40 km/h</a:t>
            </a:r>
            <a:r>
              <a:rPr lang="en-IE" sz="2800" dirty="0" smtClean="0">
                <a:solidFill>
                  <a:schemeClr val="bg1"/>
                </a:solidFill>
              </a:rPr>
              <a:t> (25 mph</a:t>
            </a:r>
            <a:r>
              <a:rPr lang="en-IE" sz="2800" dirty="0">
                <a:solidFill>
                  <a:schemeClr val="bg1"/>
                </a:solidFill>
              </a:rPr>
              <a:t>)</a:t>
            </a:r>
            <a:endParaRPr lang="en-IE" sz="28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IE" sz="2800" dirty="0" smtClean="0">
                <a:solidFill>
                  <a:schemeClr val="bg1"/>
                </a:solidFill>
              </a:rPr>
              <a:t>Child Protection Policy + Garda Vetting &amp; Foreign Police Clearance Policy for those carrying out relevant work with children and vulnerable adults</a:t>
            </a:r>
          </a:p>
          <a:p>
            <a:pPr eaLnBrk="1" hangingPunct="1">
              <a:defRPr/>
            </a:pPr>
            <a:r>
              <a:rPr lang="en-IE" sz="2800" dirty="0" smtClean="0">
                <a:solidFill>
                  <a:schemeClr val="bg1"/>
                </a:solidFill>
              </a:rPr>
              <a:t>Take care at pedestrian crossings - never assume cars will stop!</a:t>
            </a:r>
          </a:p>
          <a:p>
            <a:pPr eaLnBrk="1" hangingPunct="1">
              <a:defRPr/>
            </a:pPr>
            <a:r>
              <a:rPr lang="en-IE" sz="2800" dirty="0" smtClean="0">
                <a:solidFill>
                  <a:schemeClr val="bg1"/>
                </a:solidFill>
              </a:rPr>
              <a:t>No smoking or vaping anywhere on the campus. 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2977" y="229089"/>
            <a:ext cx="7886700" cy="911398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0" marR="0" indent="4572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ctr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dirty="0" smtClean="0">
                <a:solidFill>
                  <a:srgbClr val="92D050"/>
                </a:solidFill>
              </a:rPr>
              <a:t>Misc. Safety Topics</a:t>
            </a:r>
            <a:endParaRPr lang="en-IE" dirty="0">
              <a:solidFill>
                <a:srgbClr val="92D050"/>
              </a:solidFill>
            </a:endParaRPr>
          </a:p>
        </p:txBody>
      </p:sp>
      <p:pic>
        <p:nvPicPr>
          <p:cNvPr id="4" name="Picture 5" descr="LIM-40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9677" y="1381481"/>
            <a:ext cx="725024" cy="72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368" y="2449563"/>
            <a:ext cx="831520" cy="831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79" y="4024980"/>
            <a:ext cx="874865" cy="869749"/>
          </a:xfrm>
          <a:prstGeom prst="rect">
            <a:avLst/>
          </a:prstGeom>
        </p:spPr>
      </p:pic>
      <p:pic>
        <p:nvPicPr>
          <p:cNvPr id="7" name="Picture 6" descr="NOSMOKE$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70337" y="5237787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8065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2994436" cy="6880198"/>
          </a:xfrm>
          <a:prstGeom prst="rect">
            <a:avLst/>
          </a:prstGeom>
        </p:spPr>
      </p:pic>
      <p:sp>
        <p:nvSpPr>
          <p:cNvPr id="173" name="Shape 173"/>
          <p:cNvSpPr>
            <a:spLocks noGrp="1"/>
          </p:cNvSpPr>
          <p:nvPr>
            <p:ph type="body" idx="4294967295"/>
          </p:nvPr>
        </p:nvSpPr>
        <p:spPr>
          <a:xfrm>
            <a:off x="4710113" y="527050"/>
            <a:ext cx="4433887" cy="2222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r" defTabSz="457200">
              <a:lnSpc>
                <a:spcPct val="50000"/>
              </a:lnSpc>
              <a:spcBef>
                <a:spcPts val="0"/>
              </a:spcBef>
              <a:buClrTx/>
              <a:buSzTx/>
              <a:buFontTx/>
              <a:buNone/>
              <a:defRPr sz="1500">
                <a:solidFill>
                  <a:srgbClr val="D2D2CE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Programmes of study</a:t>
            </a:r>
          </a:p>
        </p:txBody>
      </p:sp>
      <p:sp>
        <p:nvSpPr>
          <p:cNvPr id="174" name="Shape 174"/>
          <p:cNvSpPr/>
          <p:nvPr/>
        </p:nvSpPr>
        <p:spPr>
          <a:xfrm>
            <a:off x="3726756" y="1967113"/>
            <a:ext cx="5417243" cy="4913086"/>
          </a:xfrm>
          <a:prstGeom prst="rect">
            <a:avLst/>
          </a:prstGeom>
          <a:solidFill>
            <a:srgbClr val="4D6AB0"/>
          </a:solidFill>
          <a:ln w="12700">
            <a:miter lim="400000"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175" name="Shape 175"/>
          <p:cNvSpPr/>
          <p:nvPr/>
        </p:nvSpPr>
        <p:spPr>
          <a:xfrm>
            <a:off x="3354500" y="526415"/>
            <a:ext cx="4544019" cy="4770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defTabSz="457200">
              <a:lnSpc>
                <a:spcPct val="60000"/>
              </a:lnSpc>
              <a:defRPr sz="2500">
                <a:solidFill>
                  <a:srgbClr val="775213"/>
                </a:solidFill>
                <a:latin typeface="GalanoGrotesqueAlt-Bold"/>
                <a:ea typeface="GalanoGrotesqueAlt-Bold"/>
                <a:cs typeface="GalanoGrotesqueAlt-Bold"/>
                <a:sym typeface="GalanoGrotesqueAlt-Bold"/>
              </a:defRPr>
            </a:lvl1pPr>
          </a:lstStyle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Can Support You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3354500" y="1305972"/>
            <a:ext cx="5628804" cy="5001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marL="285750" marR="377825" indent="-285750" defTabSz="457200">
              <a:lnSpc>
                <a:spcPct val="130000"/>
              </a:lnSpc>
              <a:buSzPct val="100000"/>
              <a:buFont typeface="Arial"/>
              <a:buChar char="•"/>
              <a:defRPr sz="1700">
                <a:solidFill>
                  <a:schemeClr val="accent3">
                    <a:lumOff val="-11199"/>
                  </a:schemeClr>
                </a:solidFill>
                <a:latin typeface="+mn-lt"/>
                <a:ea typeface="+mn-ea"/>
                <a:cs typeface="+mn-cs"/>
                <a:sym typeface="GalanoGrotesqueAlt-Medium"/>
              </a:defRPr>
            </a:pPr>
            <a:endParaRPr lang="en-US" b="1" dirty="0">
              <a:solidFill>
                <a:srgbClr val="E2E2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174"/>
          <p:cNvSpPr/>
          <p:nvPr/>
        </p:nvSpPr>
        <p:spPr>
          <a:xfrm>
            <a:off x="3119718" y="2160068"/>
            <a:ext cx="5778393" cy="2952377"/>
          </a:xfrm>
          <a:prstGeom prst="rect">
            <a:avLst/>
          </a:prstGeom>
          <a:solidFill>
            <a:srgbClr val="4D6AB0"/>
          </a:solidFill>
          <a:ln w="12700">
            <a:miter lim="400000"/>
          </a:ln>
        </p:spPr>
        <p:txBody>
          <a:bodyPr lIns="45719" rIns="45719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Safety Inspections</a:t>
            </a:r>
          </a:p>
          <a:p>
            <a:endParaRPr lang="en-IE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Advice on safety improvements</a:t>
            </a:r>
          </a:p>
          <a:p>
            <a:endParaRPr lang="en-IE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Risk Assessments - All </a:t>
            </a:r>
            <a:r>
              <a:rPr lang="en-IE" sz="2400" dirty="0">
                <a:solidFill>
                  <a:schemeClr val="bg1"/>
                </a:solidFill>
              </a:rPr>
              <a:t>activities taking place on campus must be risk assessed </a:t>
            </a:r>
            <a:r>
              <a:rPr lang="en-IE" sz="2400" dirty="0" smtClean="0">
                <a:solidFill>
                  <a:schemeClr val="bg1"/>
                </a:solidFill>
              </a:rPr>
              <a:t>(by you or another competent person) and </a:t>
            </a:r>
            <a:r>
              <a:rPr lang="en-IE" sz="2400" dirty="0">
                <a:solidFill>
                  <a:schemeClr val="bg1"/>
                </a:solidFill>
              </a:rPr>
              <a:t>the risks reduced to an acceptable </a:t>
            </a:r>
            <a:r>
              <a:rPr lang="en-IE" sz="2400" dirty="0" smtClean="0">
                <a:solidFill>
                  <a:schemeClr val="bg1"/>
                </a:solidFill>
              </a:rPr>
              <a:t>level.</a:t>
            </a:r>
            <a:endParaRPr lang="en-IE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9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253999" y="1217247"/>
            <a:ext cx="8598007" cy="45307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dirty="0" smtClean="0">
                <a:solidFill>
                  <a:schemeClr val="bg1"/>
                </a:solidFill>
              </a:rPr>
              <a:t>The ESS is a confidential counselling and advice service to assist all of us in dealing with personal issues that could pose a risk to our health, well-being, relationships and jobs.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Service is free to UL staff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Service is voluntary – the decision to use the service and avail of counselling rests with the individual.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The service is confidential and independent.</a:t>
            </a:r>
          </a:p>
          <a:p>
            <a:pPr algn="ctr"/>
            <a:r>
              <a:rPr lang="en-IE" sz="3000" dirty="0" smtClean="0">
                <a:solidFill>
                  <a:srgbClr val="FF0000"/>
                </a:solidFill>
              </a:rPr>
              <a:t>FREEPHONE: 1800 201 346</a:t>
            </a:r>
            <a:endParaRPr lang="en-IE" sz="3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3039" y="485808"/>
            <a:ext cx="7295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600" dirty="0">
                <a:solidFill>
                  <a:srgbClr val="92D050"/>
                </a:solidFill>
              </a:rPr>
              <a:t>Employee Support Service (ESS)</a:t>
            </a:r>
          </a:p>
        </p:txBody>
      </p:sp>
    </p:spTree>
    <p:extLst>
      <p:ext uri="{BB962C8B-B14F-4D97-AF65-F5344CB8AC3E}">
        <p14:creationId xmlns:p14="http://schemas.microsoft.com/office/powerpoint/2010/main" val="2094987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1374" y="370548"/>
            <a:ext cx="7295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600" dirty="0" smtClean="0">
                <a:solidFill>
                  <a:srgbClr val="92D050"/>
                </a:solidFill>
              </a:rPr>
              <a:t>H&amp;S Training &amp; </a:t>
            </a:r>
            <a:r>
              <a:rPr lang="en-IE" sz="3600" dirty="0" err="1" smtClean="0">
                <a:solidFill>
                  <a:srgbClr val="92D050"/>
                </a:solidFill>
              </a:rPr>
              <a:t>BeWell@UL</a:t>
            </a:r>
            <a:endParaRPr lang="en-IE" sz="36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07468" y="1105862"/>
            <a:ext cx="8649515" cy="4530725"/>
          </a:xfrm>
          <a:prstGeom prst="rect">
            <a:avLst/>
          </a:prstGeom>
        </p:spPr>
        <p:txBody>
          <a:bodyPr>
            <a:normAutofit/>
          </a:bodyPr>
          <a:lstStyle>
            <a:lvl1pPr marL="334963" indent="-13176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1pPr>
            <a:lvl2pPr marL="749300" indent="-112713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2pPr>
            <a:lvl3pPr marL="1168400" indent="-1016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3pPr>
            <a:lvl4pPr marL="16605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4pPr>
            <a:lvl5pPr marL="2117725" indent="-161925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 pitchFamily="34" charset="0"/>
              </a:defRPr>
            </a:lvl5pPr>
            <a:lvl6pPr marL="25755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032760" marR="0" indent="-162560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899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947159" marR="0" indent="-162559" algn="l" defTabSz="914400" rtl="0" latinLnBrk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IE" sz="2400" dirty="0">
                <a:solidFill>
                  <a:schemeClr val="bg1"/>
                </a:solidFill>
                <a:sym typeface="GalanoGrotesqueAlt-Medium"/>
              </a:rPr>
              <a:t>Health and Safety training is held throughout the year and includes courses such as </a:t>
            </a:r>
            <a:r>
              <a:rPr lang="en-IE" sz="2400" dirty="0" smtClean="0">
                <a:solidFill>
                  <a:schemeClr val="bg1"/>
                </a:solidFill>
                <a:sym typeface="GalanoGrotesqueAlt-Medium"/>
              </a:rPr>
              <a:t>First Aid Responder, </a:t>
            </a:r>
            <a:r>
              <a:rPr lang="en-IE" sz="2400" dirty="0">
                <a:solidFill>
                  <a:schemeClr val="bg1"/>
                </a:solidFill>
                <a:sym typeface="GalanoGrotesqueAlt-Medium"/>
              </a:rPr>
              <a:t>Manual Handling, Chemical Agent Risk Assessment, Evacuation </a:t>
            </a:r>
            <a:r>
              <a:rPr lang="en-IE" sz="2400" dirty="0" smtClean="0">
                <a:solidFill>
                  <a:schemeClr val="bg1"/>
                </a:solidFill>
                <a:sym typeface="GalanoGrotesqueAlt-Medium"/>
              </a:rPr>
              <a:t>Chair </a:t>
            </a:r>
            <a:r>
              <a:rPr lang="en-IE" sz="2400" dirty="0">
                <a:solidFill>
                  <a:schemeClr val="bg1"/>
                </a:solidFill>
                <a:sym typeface="GalanoGrotesqueAlt-Medium"/>
              </a:rPr>
              <a:t>T</a:t>
            </a:r>
            <a:r>
              <a:rPr lang="en-IE" sz="2400" dirty="0" smtClean="0">
                <a:solidFill>
                  <a:schemeClr val="bg1"/>
                </a:solidFill>
                <a:sym typeface="GalanoGrotesqueAlt-Medium"/>
              </a:rPr>
              <a:t>raining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dirty="0" smtClean="0">
                <a:solidFill>
                  <a:schemeClr val="bg1"/>
                </a:solidFill>
              </a:rPr>
              <a:t>Contact: </a:t>
            </a:r>
            <a:r>
              <a:rPr lang="en-IE" sz="2400" dirty="0" smtClean="0"/>
              <a:t>	HnSbookings@ul.ie</a:t>
            </a:r>
          </a:p>
          <a:p>
            <a:endParaRPr lang="en-IE" sz="2400" dirty="0" smtClean="0"/>
          </a:p>
          <a:p>
            <a:r>
              <a:rPr lang="en-IE" sz="2400" dirty="0" smtClean="0">
                <a:solidFill>
                  <a:schemeClr val="bg1"/>
                </a:solidFill>
              </a:rPr>
              <a:t>Each month there is a Be Well event. It is free service running H&amp;S related and/or complimentary therapies. Take up is popular Look out for mails from: </a:t>
            </a:r>
            <a:r>
              <a:rPr lang="en-IE" sz="2400" dirty="0" smtClean="0">
                <a:solidFill>
                  <a:schemeClr val="tx1"/>
                </a:solidFill>
              </a:rPr>
              <a:t>BeWell@ul.ie </a:t>
            </a:r>
          </a:p>
          <a:p>
            <a:endParaRPr lang="en-IE" sz="2400" dirty="0" smtClean="0">
              <a:solidFill>
                <a:schemeClr val="bg1"/>
              </a:solidFill>
            </a:endParaRP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3" y="4756417"/>
            <a:ext cx="1538446" cy="1521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286" y="4647348"/>
            <a:ext cx="1678463" cy="197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76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GalanoGrotesqueAlt-Medium"/>
        <a:ea typeface="GalanoGrotesqueAlt-Medium"/>
        <a:cs typeface="GalanoGrotesqueAlt-Medium"/>
      </a:majorFont>
      <a:minorFont>
        <a:latin typeface="GalanoGrotesqueAlt-Medium"/>
        <a:ea typeface="GalanoGrotesqueAlt-Medium"/>
        <a:cs typeface="GalanoGrotesqueAlt-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GalanoGrotesqueAlt-Medium"/>
        <a:ea typeface="GalanoGrotesqueAlt-Medium"/>
        <a:cs typeface="GalanoGrotesqueAlt-Medium"/>
      </a:majorFont>
      <a:minorFont>
        <a:latin typeface="GalanoGrotesqueAlt-Medium"/>
        <a:ea typeface="GalanoGrotesqueAlt-Medium"/>
        <a:cs typeface="GalanoGrotesqueAlt-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577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GalanoGrotesqueAlt-Bold</vt:lpstr>
      <vt:lpstr>GalanoGrotesqueAlt-Medium</vt:lpstr>
      <vt:lpstr>Helvetica Neue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King</dc:creator>
  <cp:lastModifiedBy>Grainne.OCarroll</cp:lastModifiedBy>
  <cp:revision>400</cp:revision>
  <cp:lastPrinted>2018-06-11T14:39:37Z</cp:lastPrinted>
  <dcterms:modified xsi:type="dcterms:W3CDTF">2018-10-31T08:24:39Z</dcterms:modified>
</cp:coreProperties>
</file>