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sldIdLst>
    <p:sldId id="256" r:id="rId5"/>
    <p:sldId id="278" r:id="rId6"/>
    <p:sldId id="281" r:id="rId7"/>
    <p:sldId id="275" r:id="rId8"/>
    <p:sldId id="266" r:id="rId9"/>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56"/>
    <a:srgbClr val="0053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62"/>
  </p:normalViewPr>
  <p:slideViewPr>
    <p:cSldViewPr snapToGrid="0" snapToObjects="1">
      <p:cViewPr varScale="1">
        <p:scale>
          <a:sx n="50" d="100"/>
          <a:sy n="50" d="100"/>
        </p:scale>
        <p:origin x="7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9/1/2020</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US" smtClean="0"/>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smtClean="0"/>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3384000" y="5400000"/>
            <a:ext cx="2376000" cy="756000"/>
          </a:xfrm>
        </p:spPr>
        <p:txBody>
          <a:bodyPr/>
          <a:lstStyle>
            <a:lvl1pPr marL="0" indent="0">
              <a:buNone/>
              <a:defRPr/>
            </a:lvl1pPr>
          </a:lstStyle>
          <a:p>
            <a:r>
              <a:rPr lang="en-US" smtClean="0"/>
              <a:t>Click icon to add picture</a:t>
            </a:r>
            <a:endParaRPr lang="en-US" dirty="0"/>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000" y="5040000"/>
            <a:ext cx="2376000" cy="1485000"/>
          </a:xfrm>
          <a:prstGeom prst="rect">
            <a:avLst/>
          </a:prstGeom>
        </p:spPr>
      </p:pic>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US" smtClean="0"/>
              <a:t>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US" smtClean="0"/>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US" smtClean="0"/>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US" smtClean="0"/>
              <a:t>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9832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hyperlink" Target="mailto:arts@ul.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CB0A-7993-BA4C-8272-98FAE8DB7368}"/>
              </a:ext>
            </a:extLst>
          </p:cNvPr>
          <p:cNvSpPr>
            <a:spLocks noGrp="1"/>
          </p:cNvSpPr>
          <p:nvPr>
            <p:ph type="ctrTitle"/>
          </p:nvPr>
        </p:nvSpPr>
        <p:spPr>
          <a:xfrm>
            <a:off x="1676800" y="5642400"/>
            <a:ext cx="10080000" cy="796487"/>
          </a:xfrm>
        </p:spPr>
        <p:txBody>
          <a:bodyPr>
            <a:noAutofit/>
          </a:bodyPr>
          <a:lstStyle/>
          <a:p>
            <a:r>
              <a:rPr lang="en-GB" altLang="en-US" sz="5000" b="1" dirty="0" smtClean="0">
                <a:latin typeface="Calibri" panose="020F0502020204030204" pitchFamily="34" charset="0"/>
                <a:cs typeface="Calibri" panose="020F0502020204030204" pitchFamily="34" charset="0"/>
              </a:rPr>
              <a:t>BA Arts LM002</a:t>
            </a:r>
            <a:r>
              <a:rPr lang="en-GB" altLang="en-US" sz="5000" b="1" dirty="0">
                <a:latin typeface="Calibri" panose="020F0502020204030204" pitchFamily="34" charset="0"/>
                <a:cs typeface="Calibri" panose="020F0502020204030204" pitchFamily="34" charset="0"/>
              </a:rPr>
              <a:t/>
            </a:r>
            <a:br>
              <a:rPr lang="en-GB" altLang="en-US" sz="5000" b="1" dirty="0">
                <a:latin typeface="Calibri" panose="020F0502020204030204" pitchFamily="34" charset="0"/>
                <a:cs typeface="Calibri" panose="020F0502020204030204" pitchFamily="34" charset="0"/>
              </a:rPr>
            </a:br>
            <a:endParaRPr lang="en-US" sz="5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394F361-F4D6-E44D-BA05-8CE0226C3547}"/>
              </a:ext>
            </a:extLst>
          </p:cNvPr>
          <p:cNvSpPr>
            <a:spLocks noGrp="1"/>
          </p:cNvSpPr>
          <p:nvPr>
            <p:ph type="subTitle" idx="1"/>
          </p:nvPr>
        </p:nvSpPr>
        <p:spPr>
          <a:xfrm>
            <a:off x="1676800" y="4127487"/>
            <a:ext cx="10080000" cy="796487"/>
          </a:xfrm>
        </p:spPr>
        <p:txBody>
          <a:bodyPr>
            <a:normAutofit/>
          </a:bodyPr>
          <a:lstStyle/>
          <a:p>
            <a:r>
              <a:rPr lang="en-US" altLang="en-US" sz="5000" b="1" dirty="0" smtClean="0">
                <a:solidFill>
                  <a:schemeClr val="bg1"/>
                </a:solidFill>
                <a:latin typeface="Calibri" panose="020F0502020204030204" pitchFamily="34" charset="0"/>
                <a:ea typeface="+mj-ea"/>
                <a:cs typeface="Calibri" panose="020F0502020204030204" pitchFamily="34" charset="0"/>
              </a:rPr>
              <a:t>Sociology</a:t>
            </a:r>
            <a:endParaRPr lang="en-US" altLang="en-US" sz="5000" b="1" dirty="0">
              <a:solidFill>
                <a:schemeClr val="bg1"/>
              </a:solidFill>
              <a:latin typeface="Calibri" panose="020F0502020204030204" pitchFamily="34" charset="0"/>
              <a:ea typeface="+mj-ea"/>
              <a:cs typeface="Calibri" panose="020F0502020204030204" pitchFamily="34" charset="0"/>
            </a:endParaRPr>
          </a:p>
          <a:p>
            <a:endParaRPr lang="en-US" dirty="0"/>
          </a:p>
        </p:txBody>
      </p:sp>
    </p:spTree>
    <p:extLst>
      <p:ext uri="{BB962C8B-B14F-4D97-AF65-F5344CB8AC3E}">
        <p14:creationId xmlns:p14="http://schemas.microsoft.com/office/powerpoint/2010/main" val="125921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a:xfrm>
            <a:off x="559200" y="525500"/>
            <a:ext cx="14022170" cy="1042950"/>
          </a:xfrm>
        </p:spPr>
        <p:txBody>
          <a:bodyPr/>
          <a:lstStyle/>
          <a:p>
            <a:r>
              <a:rPr lang="en-IE" dirty="0" smtClean="0">
                <a:latin typeface="Calibri" panose="020F0502020204030204" pitchFamily="34" charset="0"/>
                <a:cs typeface="Calibri" panose="020F0502020204030204" pitchFamily="34" charset="0"/>
              </a:rPr>
              <a:t>What is Sociology</a:t>
            </a:r>
            <a:endParaRPr lang="en-GB" dirty="0"/>
          </a:p>
        </p:txBody>
      </p:sp>
      <p:sp>
        <p:nvSpPr>
          <p:cNvPr id="3" name="Rectangle 2"/>
          <p:cNvSpPr/>
          <p:nvPr/>
        </p:nvSpPr>
        <p:spPr>
          <a:xfrm>
            <a:off x="559200" y="1628230"/>
            <a:ext cx="7175500" cy="6124754"/>
          </a:xfrm>
          <a:prstGeom prst="rect">
            <a:avLst/>
          </a:prstGeom>
        </p:spPr>
        <p:txBody>
          <a:bodyPr wrap="square">
            <a:spAutoFit/>
          </a:bodyPr>
          <a:lstStyle/>
          <a:p>
            <a:r>
              <a:rPr lang="en-IE" sz="2800" dirty="0">
                <a:latin typeface="Calibri" panose="020F0502020204030204" pitchFamily="34" charset="0"/>
                <a:cs typeface="Calibri" panose="020F0502020204030204" pitchFamily="34" charset="0"/>
              </a:rPr>
              <a:t>Sociology describes and explains social structures and processes. </a:t>
            </a:r>
          </a:p>
          <a:p>
            <a:r>
              <a:rPr lang="en-IE" sz="2800" dirty="0">
                <a:latin typeface="Calibri" panose="020F0502020204030204" pitchFamily="34" charset="0"/>
                <a:cs typeface="Calibri" panose="020F0502020204030204" pitchFamily="34" charset="0"/>
              </a:rPr>
              <a:t>The Sociology programme at UL will enable you to develop critical and analytical skills to look more objectively at our societies. It directs attention to how the constituent parts of society fit together and change, and the consequences of that social change. By focusing on the external forces that affect our values, attitudes and </a:t>
            </a:r>
            <a:r>
              <a:rPr lang="en-IE" sz="2800" dirty="0" err="1">
                <a:latin typeface="Calibri" panose="020F0502020204030204" pitchFamily="34" charset="0"/>
                <a:cs typeface="Calibri" panose="020F0502020204030204" pitchFamily="34" charset="0"/>
              </a:rPr>
              <a:t>behaviors</a:t>
            </a:r>
            <a:r>
              <a:rPr lang="en-IE" sz="2800" dirty="0">
                <a:latin typeface="Calibri" panose="020F0502020204030204" pitchFamily="34" charset="0"/>
                <a:cs typeface="Calibri" panose="020F0502020204030204" pitchFamily="34" charset="0"/>
              </a:rPr>
              <a:t>, it helps us better understand ourselves and the motivations of others around us. In addition to core modules, you can choose Sociology electives which match your own study and research interests.</a:t>
            </a:r>
          </a:p>
        </p:txBody>
      </p:sp>
      <p:sp>
        <p:nvSpPr>
          <p:cNvPr id="4" name="Rectangle 3"/>
          <p:cNvSpPr/>
          <p:nvPr/>
        </p:nvSpPr>
        <p:spPr>
          <a:xfrm>
            <a:off x="8077600" y="1550204"/>
            <a:ext cx="7098900" cy="5262979"/>
          </a:xfrm>
          <a:prstGeom prst="rect">
            <a:avLst/>
          </a:prstGeom>
        </p:spPr>
        <p:txBody>
          <a:bodyPr wrap="square">
            <a:spAutoFit/>
          </a:bodyPr>
          <a:lstStyle/>
          <a:p>
            <a:r>
              <a:rPr lang="en-IE" sz="2800" dirty="0">
                <a:latin typeface="Calibri" panose="020F0502020204030204" pitchFamily="34" charset="0"/>
                <a:cs typeface="Calibri" panose="020F0502020204030204" pitchFamily="34" charset="0"/>
              </a:rPr>
              <a:t>Students who do sociology need to be inquisitive, and curious about the social world and how it works. </a:t>
            </a:r>
            <a:endParaRPr lang="en-IE" sz="2800" dirty="0" smtClean="0">
              <a:latin typeface="Calibri" panose="020F0502020204030204" pitchFamily="34" charset="0"/>
              <a:cs typeface="Calibri" panose="020F0502020204030204" pitchFamily="34" charset="0"/>
            </a:endParaRPr>
          </a:p>
          <a:p>
            <a:r>
              <a:rPr lang="en-IE" sz="2800" dirty="0" smtClean="0">
                <a:latin typeface="Calibri" panose="020F0502020204030204" pitchFamily="34" charset="0"/>
                <a:cs typeface="Calibri" panose="020F0502020204030204" pitchFamily="34" charset="0"/>
              </a:rPr>
              <a:t>You </a:t>
            </a:r>
            <a:r>
              <a:rPr lang="en-IE" sz="2800" dirty="0">
                <a:latin typeface="Calibri" panose="020F0502020204030204" pitchFamily="34" charset="0"/>
                <a:cs typeface="Calibri" panose="020F0502020204030204" pitchFamily="34" charset="0"/>
              </a:rPr>
              <a:t>also need to be open to reconsidering all the notions and common sense views of society that we usually take for granted. </a:t>
            </a:r>
            <a:endParaRPr lang="en-IE" sz="2800" dirty="0" smtClean="0">
              <a:latin typeface="Calibri" panose="020F0502020204030204" pitchFamily="34" charset="0"/>
              <a:cs typeface="Calibri" panose="020F0502020204030204" pitchFamily="34" charset="0"/>
            </a:endParaRPr>
          </a:p>
          <a:p>
            <a:r>
              <a:rPr lang="en-IE" sz="2800" dirty="0" smtClean="0">
                <a:latin typeface="Calibri" panose="020F0502020204030204" pitchFamily="34" charset="0"/>
                <a:cs typeface="Calibri" panose="020F0502020204030204" pitchFamily="34" charset="0"/>
              </a:rPr>
              <a:t>Sociology </a:t>
            </a:r>
            <a:r>
              <a:rPr lang="en-IE" sz="2800" dirty="0">
                <a:latin typeface="Calibri" panose="020F0502020204030204" pitchFamily="34" charset="0"/>
                <a:cs typeface="Calibri" panose="020F0502020204030204" pitchFamily="34" charset="0"/>
              </a:rPr>
              <a:t>shakes us up intellectually, it forces us to reconsider many of our assumptions and see the world through a lens that is often critical and challenging. </a:t>
            </a:r>
            <a:endParaRPr lang="en-IE" sz="2800" dirty="0" smtClean="0">
              <a:latin typeface="Calibri" panose="020F0502020204030204" pitchFamily="34" charset="0"/>
              <a:cs typeface="Calibri" panose="020F0502020204030204" pitchFamily="34" charset="0"/>
            </a:endParaRPr>
          </a:p>
          <a:p>
            <a:r>
              <a:rPr lang="en-IE" sz="2800" dirty="0" smtClean="0">
                <a:latin typeface="Calibri" panose="020F0502020204030204" pitchFamily="34" charset="0"/>
                <a:cs typeface="Calibri" panose="020F0502020204030204" pitchFamily="34" charset="0"/>
              </a:rPr>
              <a:t>Doing </a:t>
            </a:r>
            <a:r>
              <a:rPr lang="en-IE" sz="2800" dirty="0">
                <a:latin typeface="Calibri" panose="020F0502020204030204" pitchFamily="34" charset="0"/>
                <a:cs typeface="Calibri" panose="020F0502020204030204" pitchFamily="34" charset="0"/>
              </a:rPr>
              <a:t>Sociology will empower you to re-examine the</a:t>
            </a:r>
          </a:p>
        </p:txBody>
      </p:sp>
    </p:spTree>
    <p:extLst>
      <p:ext uri="{BB962C8B-B14F-4D97-AF65-F5344CB8AC3E}">
        <p14:creationId xmlns:p14="http://schemas.microsoft.com/office/powerpoint/2010/main" val="2203010223"/>
      </p:ext>
    </p:extLst>
  </p:cSld>
  <p:clrMapOvr>
    <a:masterClrMapping/>
  </p:clrMapOvr>
  <mc:AlternateContent xmlns:mc="http://schemas.openxmlformats.org/markup-compatibility/2006" xmlns:p14="http://schemas.microsoft.com/office/powerpoint/2010/main">
    <mc:Choice Requires="p14">
      <p:transition spd="slow" p14:dur="2000" advTm="36667"/>
    </mc:Choice>
    <mc:Fallback xmlns="">
      <p:transition spd="slow" advTm="3666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EE75C-7A52-4A55-A5DF-CB6BFA301AEB}"/>
              </a:ext>
            </a:extLst>
          </p:cNvPr>
          <p:cNvSpPr>
            <a:spLocks noGrp="1"/>
          </p:cNvSpPr>
          <p:nvPr>
            <p:ph type="title"/>
          </p:nvPr>
        </p:nvSpPr>
        <p:spPr>
          <a:xfrm>
            <a:off x="559200" y="131800"/>
            <a:ext cx="14022170" cy="1042950"/>
          </a:xfrm>
        </p:spPr>
        <p:txBody>
          <a:bodyPr/>
          <a:lstStyle/>
          <a:p>
            <a:r>
              <a:rPr lang="en-IE" dirty="0" smtClean="0">
                <a:latin typeface="Calibri" panose="020F0502020204030204" pitchFamily="34" charset="0"/>
                <a:cs typeface="Calibri" panose="020F0502020204030204" pitchFamily="34" charset="0"/>
              </a:rPr>
              <a:t>What is Sociology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58572409"/>
              </p:ext>
            </p:extLst>
          </p:nvPr>
        </p:nvGraphicFramePr>
        <p:xfrm>
          <a:off x="559200" y="890778"/>
          <a:ext cx="12509100" cy="8382000"/>
        </p:xfrm>
        <a:graphic>
          <a:graphicData uri="http://schemas.openxmlformats.org/drawingml/2006/table">
            <a:tbl>
              <a:tblPr firstRow="1" bandRow="1">
                <a:tableStyleId>{5C22544A-7EE6-4342-B048-85BDC9FD1C3A}</a:tableStyleId>
              </a:tblPr>
              <a:tblGrid>
                <a:gridCol w="5867000">
                  <a:extLst>
                    <a:ext uri="{9D8B030D-6E8A-4147-A177-3AD203B41FA5}">
                      <a16:colId xmlns:a16="http://schemas.microsoft.com/office/drawing/2014/main" val="412514820"/>
                    </a:ext>
                  </a:extLst>
                </a:gridCol>
                <a:gridCol w="6642100">
                  <a:extLst>
                    <a:ext uri="{9D8B030D-6E8A-4147-A177-3AD203B41FA5}">
                      <a16:colId xmlns:a16="http://schemas.microsoft.com/office/drawing/2014/main" val="4025965756"/>
                    </a:ext>
                  </a:extLst>
                </a:gridCol>
              </a:tblGrid>
              <a:tr h="273822">
                <a:tc gridSpan="2">
                  <a:txBody>
                    <a:bodyPr/>
                    <a:lstStyle/>
                    <a:p>
                      <a:pPr algn="ctr"/>
                      <a:r>
                        <a:rPr lang="en-IE" sz="2000" dirty="0" smtClean="0"/>
                        <a:t>Sociology Module</a:t>
                      </a:r>
                      <a:r>
                        <a:rPr lang="en-IE" sz="2000" baseline="0" dirty="0" smtClean="0"/>
                        <a:t>s</a:t>
                      </a:r>
                      <a:endParaRPr lang="en-IE" sz="2000" dirty="0"/>
                    </a:p>
                  </a:txBody>
                  <a:tcPr anchor="ctr"/>
                </a:tc>
                <a:tc hMerge="1">
                  <a:txBody>
                    <a:bodyPr/>
                    <a:lstStyle/>
                    <a:p>
                      <a:endParaRPr lang="en-IE" dirty="0"/>
                    </a:p>
                  </a:txBody>
                  <a:tcPr/>
                </a:tc>
                <a:extLst>
                  <a:ext uri="{0D108BD9-81ED-4DB2-BD59-A6C34878D82A}">
                    <a16:rowId xmlns:a16="http://schemas.microsoft.com/office/drawing/2014/main" val="2025321175"/>
                  </a:ext>
                </a:extLst>
              </a:tr>
              <a:tr h="484454">
                <a:tc>
                  <a:txBody>
                    <a:bodyPr/>
                    <a:lstStyle/>
                    <a:p>
                      <a:r>
                        <a:rPr lang="en-IE" sz="2000" b="1" dirty="0" smtClean="0">
                          <a:latin typeface="Calibri" panose="020F0502020204030204" pitchFamily="34" charset="0"/>
                          <a:cs typeface="Calibri" panose="020F0502020204030204" pitchFamily="34" charset="0"/>
                        </a:rPr>
                        <a:t>Semester</a:t>
                      </a:r>
                      <a:r>
                        <a:rPr lang="en-IE" sz="2000" b="1" baseline="0" dirty="0" smtClean="0">
                          <a:latin typeface="Calibri" panose="020F0502020204030204" pitchFamily="34" charset="0"/>
                          <a:cs typeface="Calibri" panose="020F0502020204030204" pitchFamily="34" charset="0"/>
                        </a:rPr>
                        <a:t> 1</a:t>
                      </a:r>
                    </a:p>
                    <a:p>
                      <a:r>
                        <a:rPr lang="en-IE" sz="2000" baseline="0" dirty="0" smtClean="0">
                          <a:latin typeface="Calibri" panose="020F0502020204030204" pitchFamily="34" charset="0"/>
                          <a:cs typeface="Calibri" panose="020F0502020204030204" pitchFamily="34" charset="0"/>
                        </a:rPr>
                        <a:t>SO4001 </a:t>
                      </a:r>
                      <a:r>
                        <a:rPr lang="en-IE" sz="2000" kern="1200" baseline="0" dirty="0" smtClean="0">
                          <a:solidFill>
                            <a:schemeClr val="dk1"/>
                          </a:solidFill>
                          <a:latin typeface="Calibri" panose="020F0502020204030204" pitchFamily="34" charset="0"/>
                          <a:ea typeface="+mn-ea"/>
                          <a:cs typeface="Calibri" panose="020F0502020204030204" pitchFamily="34" charset="0"/>
                        </a:rPr>
                        <a:t>Introduction to Sociology</a:t>
                      </a:r>
                      <a:endParaRPr lang="en-IE" sz="2000" kern="1200" baseline="0" dirty="0">
                        <a:solidFill>
                          <a:schemeClr val="dk1"/>
                        </a:solidFill>
                        <a:latin typeface="Calibri" panose="020F0502020204030204" pitchFamily="34" charset="0"/>
                        <a:ea typeface="+mn-ea"/>
                        <a:cs typeface="Calibri" panose="020F0502020204030204" pitchFamily="34" charset="0"/>
                      </a:endParaRPr>
                    </a:p>
                  </a:txBody>
                  <a:tcPr/>
                </a:tc>
                <a:tc>
                  <a:txBody>
                    <a:bodyPr/>
                    <a:lstStyle/>
                    <a:p>
                      <a:r>
                        <a:rPr lang="en-IE" sz="2000" b="1" dirty="0" smtClean="0">
                          <a:latin typeface="Calibri" panose="020F0502020204030204" pitchFamily="34" charset="0"/>
                          <a:cs typeface="Calibri" panose="020F0502020204030204" pitchFamily="34" charset="0"/>
                        </a:rPr>
                        <a:t>Semester</a:t>
                      </a:r>
                      <a:r>
                        <a:rPr lang="en-IE" sz="2000" b="1" baseline="0" dirty="0" smtClean="0">
                          <a:latin typeface="Calibri" panose="020F0502020204030204" pitchFamily="34" charset="0"/>
                          <a:cs typeface="Calibri" panose="020F0502020204030204" pitchFamily="34" charset="0"/>
                        </a:rPr>
                        <a:t> 2</a:t>
                      </a:r>
                    </a:p>
                    <a:p>
                      <a:r>
                        <a:rPr lang="en-IE" sz="2000" baseline="0" dirty="0" smtClean="0">
                          <a:latin typeface="Calibri" panose="020F0502020204030204" pitchFamily="34" charset="0"/>
                          <a:cs typeface="Calibri" panose="020F0502020204030204" pitchFamily="34" charset="0"/>
                        </a:rPr>
                        <a:t>SO4032 </a:t>
                      </a:r>
                      <a:r>
                        <a:rPr lang="en-IE" sz="2000" kern="1200" baseline="0" dirty="0" smtClean="0">
                          <a:solidFill>
                            <a:schemeClr val="dk1"/>
                          </a:solidFill>
                          <a:latin typeface="Calibri" panose="020F0502020204030204" pitchFamily="34" charset="0"/>
                          <a:ea typeface="+mn-ea"/>
                          <a:cs typeface="Calibri" panose="020F0502020204030204" pitchFamily="34" charset="0"/>
                        </a:rPr>
                        <a:t>Introduction to Sociology 2</a:t>
                      </a:r>
                      <a:endParaRPr lang="en-IE" sz="2000" kern="1200" baseline="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478395170"/>
                  </a:ext>
                </a:extLst>
              </a:tr>
              <a:tr h="695086">
                <a:tc>
                  <a:txBody>
                    <a:bodyPr/>
                    <a:lstStyle/>
                    <a:p>
                      <a:r>
                        <a:rPr lang="en-IE" sz="2000" b="1" dirty="0" smtClean="0">
                          <a:latin typeface="Calibri" panose="020F0502020204030204" pitchFamily="34" charset="0"/>
                          <a:cs typeface="Calibri" panose="020F0502020204030204" pitchFamily="34" charset="0"/>
                        </a:rPr>
                        <a:t>Semester 3 – select</a:t>
                      </a:r>
                      <a:r>
                        <a:rPr lang="en-IE" sz="2000" b="1" baseline="0" dirty="0" smtClean="0">
                          <a:latin typeface="Calibri" panose="020F0502020204030204" pitchFamily="34" charset="0"/>
                          <a:cs typeface="Calibri" panose="020F0502020204030204" pitchFamily="34" charset="0"/>
                        </a:rPr>
                        <a:t> 2</a:t>
                      </a:r>
                      <a:endParaRPr lang="en-IE" sz="2000" b="1" dirty="0" smtClean="0">
                        <a:latin typeface="Calibri" panose="020F0502020204030204" pitchFamily="34" charset="0"/>
                        <a:cs typeface="Calibri" panose="020F0502020204030204" pitchFamily="34" charset="0"/>
                      </a:endParaRP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SO4073</a:t>
                      </a:r>
                      <a:r>
                        <a:rPr lang="en-IE" sz="2000" b="0" i="0" kern="1200" baseline="0" dirty="0" smtClean="0">
                          <a:solidFill>
                            <a:schemeClr val="dk1"/>
                          </a:solidFill>
                          <a:effectLst/>
                          <a:latin typeface="Calibri" panose="020F0502020204030204" pitchFamily="34" charset="0"/>
                          <a:ea typeface="+mn-ea"/>
                          <a:cs typeface="Calibri" panose="020F0502020204030204" pitchFamily="34" charset="0"/>
                        </a:rPr>
                        <a:t>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Classic Sociological Theory</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SO4037</a:t>
                      </a:r>
                      <a:r>
                        <a:rPr lang="en-IE" sz="2000" b="0" i="0" kern="1200" baseline="0" dirty="0" smtClean="0">
                          <a:solidFill>
                            <a:schemeClr val="dk1"/>
                          </a:solidFill>
                          <a:effectLst/>
                          <a:latin typeface="Calibri" panose="020F0502020204030204" pitchFamily="34" charset="0"/>
                          <a:ea typeface="+mn-ea"/>
                          <a:cs typeface="Calibri" panose="020F0502020204030204" pitchFamily="34" charset="0"/>
                        </a:rPr>
                        <a:t>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Qualitative Methods for Sociological Research</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SO4047 Sociology of The Welfare State</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SO4118 Sociology of Gender and Popular Culture</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SO4033 Sociology of Media</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SO4063 Introduction to Social Research Methods</a:t>
                      </a:r>
                      <a:endParaRPr lang="en-IE" sz="2000" b="0" i="0" kern="120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l" defTabSz="1219342" rtl="0" eaLnBrk="1" fontAlgn="auto" latinLnBrk="0" hangingPunct="1">
                        <a:lnSpc>
                          <a:spcPct val="100000"/>
                        </a:lnSpc>
                        <a:spcBef>
                          <a:spcPts val="0"/>
                        </a:spcBef>
                        <a:spcAft>
                          <a:spcPts val="0"/>
                        </a:spcAft>
                        <a:buClrTx/>
                        <a:buSzTx/>
                        <a:buFontTx/>
                        <a:buNone/>
                        <a:tabLst/>
                        <a:defRPr/>
                      </a:pPr>
                      <a:r>
                        <a:rPr lang="en-IE" sz="2000" b="1" dirty="0" smtClean="0">
                          <a:latin typeface="Calibri" panose="020F0502020204030204" pitchFamily="34" charset="0"/>
                          <a:cs typeface="Calibri" panose="020F0502020204030204" pitchFamily="34" charset="0"/>
                        </a:rPr>
                        <a:t>Semester 4 </a:t>
                      </a:r>
                    </a:p>
                    <a:p>
                      <a:pPr marL="0" marR="0" lvl="0" indent="0" algn="ctr" defTabSz="1219342" rtl="0" eaLnBrk="1" fontAlgn="auto" latinLnBrk="0" hangingPunct="1">
                        <a:lnSpc>
                          <a:spcPct val="100000"/>
                        </a:lnSpc>
                        <a:spcBef>
                          <a:spcPts val="0"/>
                        </a:spcBef>
                        <a:spcAft>
                          <a:spcPts val="0"/>
                        </a:spcAft>
                        <a:buClrTx/>
                        <a:buSzTx/>
                        <a:buFontTx/>
                        <a:buNone/>
                        <a:tabLst/>
                        <a:defRPr/>
                      </a:pPr>
                      <a:endParaRPr lang="en-IE" sz="2000" b="1" dirty="0" smtClean="0">
                        <a:latin typeface="Calibri" panose="020F0502020204030204" pitchFamily="34" charset="0"/>
                        <a:cs typeface="Calibri" panose="020F0502020204030204" pitchFamily="34" charset="0"/>
                      </a:endParaRPr>
                    </a:p>
                    <a:p>
                      <a:pPr marL="0" marR="0" lvl="0" indent="0" algn="ctr" defTabSz="1219342" rtl="0" eaLnBrk="1" fontAlgn="auto" latinLnBrk="0" hangingPunct="1">
                        <a:lnSpc>
                          <a:spcPct val="100000"/>
                        </a:lnSpc>
                        <a:spcBef>
                          <a:spcPts val="0"/>
                        </a:spcBef>
                        <a:spcAft>
                          <a:spcPts val="0"/>
                        </a:spcAft>
                        <a:buClrTx/>
                        <a:buSzTx/>
                        <a:buFontTx/>
                        <a:buNone/>
                        <a:tabLst/>
                        <a:defRPr/>
                      </a:pPr>
                      <a:endParaRPr lang="en-IE" sz="2000" b="1" dirty="0" smtClean="0">
                        <a:latin typeface="Calibri" panose="020F0502020204030204" pitchFamily="34" charset="0"/>
                        <a:cs typeface="Calibri" panose="020F0502020204030204" pitchFamily="34" charset="0"/>
                      </a:endParaRPr>
                    </a:p>
                    <a:p>
                      <a:pPr marL="0" marR="0" lvl="0" indent="0" algn="ctr" defTabSz="1219342" rtl="0" eaLnBrk="1" fontAlgn="auto" latinLnBrk="0" hangingPunct="1">
                        <a:lnSpc>
                          <a:spcPct val="100000"/>
                        </a:lnSpc>
                        <a:spcBef>
                          <a:spcPts val="0"/>
                        </a:spcBef>
                        <a:spcAft>
                          <a:spcPts val="0"/>
                        </a:spcAft>
                        <a:buClrTx/>
                        <a:buSzTx/>
                        <a:buFontTx/>
                        <a:buNone/>
                        <a:tabLst/>
                        <a:defRPr/>
                      </a:pPr>
                      <a:endParaRPr lang="en-IE" sz="2000" b="1" smtClean="0">
                        <a:latin typeface="Calibri" panose="020F0502020204030204" pitchFamily="34" charset="0"/>
                        <a:cs typeface="Calibri" panose="020F0502020204030204" pitchFamily="34" charset="0"/>
                      </a:endParaRPr>
                    </a:p>
                    <a:p>
                      <a:pPr marL="0" marR="0" lvl="0" indent="0" algn="ctr" defTabSz="1219342" rtl="0" eaLnBrk="1" fontAlgn="auto" latinLnBrk="0" hangingPunct="1">
                        <a:lnSpc>
                          <a:spcPct val="100000"/>
                        </a:lnSpc>
                        <a:spcBef>
                          <a:spcPts val="0"/>
                        </a:spcBef>
                        <a:spcAft>
                          <a:spcPts val="0"/>
                        </a:spcAft>
                        <a:buClrTx/>
                        <a:buSzTx/>
                        <a:buFontTx/>
                        <a:buNone/>
                        <a:tabLst/>
                        <a:defRPr/>
                      </a:pPr>
                      <a:r>
                        <a:rPr lang="en-IE" sz="2000" b="1" smtClean="0">
                          <a:latin typeface="Calibri" panose="020F0502020204030204" pitchFamily="34" charset="0"/>
                          <a:cs typeface="Calibri" panose="020F0502020204030204" pitchFamily="34" charset="0"/>
                        </a:rPr>
                        <a:t>Off </a:t>
                      </a:r>
                      <a:r>
                        <a:rPr lang="en-IE" sz="2000" b="1" dirty="0" smtClean="0">
                          <a:latin typeface="Calibri" panose="020F0502020204030204" pitchFamily="34" charset="0"/>
                          <a:cs typeface="Calibri" panose="020F0502020204030204" pitchFamily="34" charset="0"/>
                        </a:rPr>
                        <a:t>Campus</a:t>
                      </a:r>
                      <a:endParaRPr lang="en-IE" sz="200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45640319"/>
                  </a:ext>
                </a:extLst>
              </a:tr>
              <a:tr h="905718">
                <a:tc>
                  <a:txBody>
                    <a:bodyPr/>
                    <a:lstStyle/>
                    <a:p>
                      <a:r>
                        <a:rPr lang="en-IE" sz="2000" b="1" dirty="0" smtClean="0">
                          <a:latin typeface="Calibri" panose="020F0502020204030204" pitchFamily="34" charset="0"/>
                          <a:cs typeface="Calibri" panose="020F0502020204030204" pitchFamily="34" charset="0"/>
                        </a:rPr>
                        <a:t>Semester 5</a:t>
                      </a:r>
                    </a:p>
                    <a:p>
                      <a:pPr algn="ctr"/>
                      <a:endParaRPr lang="en-IE" sz="2000" b="1" dirty="0" smtClean="0">
                        <a:latin typeface="Calibri" panose="020F0502020204030204" pitchFamily="34" charset="0"/>
                        <a:cs typeface="Calibri" panose="020F0502020204030204" pitchFamily="34" charset="0"/>
                      </a:endParaRPr>
                    </a:p>
                    <a:p>
                      <a:pPr algn="ctr"/>
                      <a:endParaRPr lang="en-IE" sz="2000" b="1" dirty="0" smtClean="0">
                        <a:latin typeface="Calibri" panose="020F0502020204030204" pitchFamily="34" charset="0"/>
                        <a:cs typeface="Calibri" panose="020F0502020204030204" pitchFamily="34" charset="0"/>
                      </a:endParaRPr>
                    </a:p>
                    <a:p>
                      <a:pPr algn="ctr"/>
                      <a:endParaRPr lang="en-IE" sz="2000" b="1" dirty="0" smtClean="0">
                        <a:latin typeface="Calibri" panose="020F0502020204030204" pitchFamily="34" charset="0"/>
                        <a:cs typeface="Calibri" panose="020F0502020204030204" pitchFamily="34" charset="0"/>
                      </a:endParaRPr>
                    </a:p>
                    <a:p>
                      <a:pPr algn="ctr"/>
                      <a:r>
                        <a:rPr lang="en-IE" sz="2000" b="1" dirty="0" smtClean="0">
                          <a:latin typeface="Calibri" panose="020F0502020204030204" pitchFamily="34" charset="0"/>
                          <a:cs typeface="Calibri" panose="020F0502020204030204" pitchFamily="34" charset="0"/>
                        </a:rPr>
                        <a:t>Off</a:t>
                      </a:r>
                      <a:r>
                        <a:rPr lang="en-IE" sz="2000" b="1" baseline="0" dirty="0" smtClean="0">
                          <a:latin typeface="Calibri" panose="020F0502020204030204" pitchFamily="34" charset="0"/>
                          <a:cs typeface="Calibri" panose="020F0502020204030204" pitchFamily="34" charset="0"/>
                        </a:rPr>
                        <a:t> Campus</a:t>
                      </a:r>
                      <a:endParaRPr lang="en-IE" sz="2000" b="1" dirty="0" smtClean="0">
                        <a:latin typeface="Calibri" panose="020F0502020204030204" pitchFamily="34" charset="0"/>
                        <a:cs typeface="Calibri" panose="020F0502020204030204" pitchFamily="34" charset="0"/>
                      </a:endParaRPr>
                    </a:p>
                  </a:txBody>
                  <a:tcPr/>
                </a:tc>
                <a:tc>
                  <a:txBody>
                    <a:bodyPr/>
                    <a:lstStyle/>
                    <a:p>
                      <a:pPr marL="0" marR="0" lvl="0" indent="0" algn="l" defTabSz="1219342" rtl="0" eaLnBrk="1" fontAlgn="auto" latinLnBrk="0" hangingPunct="1">
                        <a:lnSpc>
                          <a:spcPct val="100000"/>
                        </a:lnSpc>
                        <a:spcBef>
                          <a:spcPts val="0"/>
                        </a:spcBef>
                        <a:spcAft>
                          <a:spcPts val="0"/>
                        </a:spcAft>
                        <a:buClrTx/>
                        <a:buSzTx/>
                        <a:buFontTx/>
                        <a:buNone/>
                        <a:tabLst/>
                        <a:defRPr/>
                      </a:pPr>
                      <a:r>
                        <a:rPr lang="en-IE" sz="2000" b="1" dirty="0" smtClean="0">
                          <a:latin typeface="Calibri" panose="020F0502020204030204" pitchFamily="34" charset="0"/>
                          <a:cs typeface="Calibri" panose="020F0502020204030204" pitchFamily="34" charset="0"/>
                        </a:rPr>
                        <a:t>Semester 6 – select</a:t>
                      </a:r>
                      <a:r>
                        <a:rPr lang="en-IE" sz="2000" b="1" baseline="0" dirty="0" smtClean="0">
                          <a:latin typeface="Calibri" panose="020F0502020204030204" pitchFamily="34" charset="0"/>
                          <a:cs typeface="Calibri" panose="020F0502020204030204" pitchFamily="34" charset="0"/>
                        </a:rPr>
                        <a:t> 2</a:t>
                      </a:r>
                      <a:endParaRPr lang="en-IE" sz="2000" b="1" dirty="0" smtClean="0">
                        <a:latin typeface="Calibri" panose="020F0502020204030204" pitchFamily="34" charset="0"/>
                        <a:cs typeface="Calibri" panose="020F0502020204030204" pitchFamily="34" charset="0"/>
                      </a:endParaRP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SO4036 Contemporary Sociological Theory</a:t>
                      </a:r>
                    </a:p>
                    <a:p>
                      <a:r>
                        <a:rPr lang="en-IE" sz="2000" b="0" i="0" kern="1200" baseline="0" dirty="0" smtClean="0">
                          <a:solidFill>
                            <a:schemeClr val="dk1"/>
                          </a:solidFill>
                          <a:effectLst/>
                          <a:latin typeface="Calibri" panose="020F0502020204030204" pitchFamily="34" charset="0"/>
                          <a:ea typeface="+mn-ea"/>
                          <a:cs typeface="Calibri" panose="020F0502020204030204" pitchFamily="34" charset="0"/>
                        </a:rPr>
                        <a:t>SO4046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Quantitative Methods for Sociological Research</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SO4006 The Sociology of Crime, Deviance and Social Control</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SO4088 Sociology of Globalisation</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SO4078 Inequality and Social Exclusion</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SO4008 Sociology of Media Audiences</a:t>
                      </a:r>
                    </a:p>
                    <a:p>
                      <a:r>
                        <a:rPr lang="en-IE" sz="2000" baseline="0" dirty="0" smtClean="0">
                          <a:latin typeface="Calibri" panose="020F0502020204030204" pitchFamily="34" charset="0"/>
                          <a:cs typeface="Calibri" panose="020F0502020204030204" pitchFamily="34" charset="0"/>
                        </a:rPr>
                        <a:t>SO4002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Gender Sociological Perspectives</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SO4077 Sociology of Youth</a:t>
                      </a:r>
                      <a:endParaRPr lang="en-IE" sz="2000" b="0" i="0" kern="120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685386136"/>
                  </a:ext>
                </a:extLst>
              </a:tr>
              <a:tr h="905718">
                <a:tc>
                  <a:txBody>
                    <a:bodyPr/>
                    <a:lstStyle/>
                    <a:p>
                      <a:pPr marL="0" marR="0" lvl="0" indent="0" algn="l" defTabSz="1219342" rtl="0" eaLnBrk="1" fontAlgn="auto" latinLnBrk="0" hangingPunct="1">
                        <a:lnSpc>
                          <a:spcPct val="100000"/>
                        </a:lnSpc>
                        <a:spcBef>
                          <a:spcPts val="0"/>
                        </a:spcBef>
                        <a:spcAft>
                          <a:spcPts val="0"/>
                        </a:spcAft>
                        <a:buClrTx/>
                        <a:buSzTx/>
                        <a:buFontTx/>
                        <a:buNone/>
                        <a:tabLst/>
                        <a:defRPr/>
                      </a:pPr>
                      <a:r>
                        <a:rPr lang="en-IE" sz="2000" b="1" dirty="0" smtClean="0">
                          <a:latin typeface="Calibri" panose="020F0502020204030204" pitchFamily="34" charset="0"/>
                          <a:cs typeface="Calibri" panose="020F0502020204030204" pitchFamily="34" charset="0"/>
                        </a:rPr>
                        <a:t>Semester 7 – select</a:t>
                      </a:r>
                      <a:r>
                        <a:rPr lang="en-IE" sz="2000" b="1" baseline="0" dirty="0" smtClean="0">
                          <a:latin typeface="Calibri" panose="020F0502020204030204" pitchFamily="34" charset="0"/>
                          <a:cs typeface="Calibri" panose="020F0502020204030204" pitchFamily="34" charset="0"/>
                        </a:rPr>
                        <a:t> 2</a:t>
                      </a:r>
                      <a:endParaRPr lang="en-IE" sz="2000" b="1" dirty="0" smtClean="0">
                        <a:latin typeface="Calibri" panose="020F0502020204030204" pitchFamily="34" charset="0"/>
                        <a:cs typeface="Calibri" panose="020F0502020204030204" pitchFamily="34" charset="0"/>
                      </a:endParaRPr>
                    </a:p>
                    <a:p>
                      <a:r>
                        <a:rPr lang="en-IE" sz="2000" b="0" dirty="0" smtClean="0">
                          <a:latin typeface="Calibri" panose="020F0502020204030204" pitchFamily="34" charset="0"/>
                          <a:cs typeface="Calibri" panose="020F0502020204030204" pitchFamily="34" charset="0"/>
                        </a:rPr>
                        <a:t>SO4057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Sociology of Health and Illness</a:t>
                      </a:r>
                    </a:p>
                    <a:p>
                      <a:r>
                        <a:rPr lang="en-IE" sz="2000" b="0" baseline="0" dirty="0" smtClean="0">
                          <a:latin typeface="Calibri" panose="020F0502020204030204" pitchFamily="34" charset="0"/>
                          <a:cs typeface="Calibri" panose="020F0502020204030204" pitchFamily="34" charset="0"/>
                        </a:rPr>
                        <a:t>SO4067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Sociology of Work</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SO4178</a:t>
                      </a:r>
                      <a:r>
                        <a:rPr lang="en-IE" sz="2000" b="0" i="0" kern="1200" baseline="0" dirty="0" smtClean="0">
                          <a:solidFill>
                            <a:schemeClr val="dk1"/>
                          </a:solidFill>
                          <a:effectLst/>
                          <a:latin typeface="Calibri" panose="020F0502020204030204" pitchFamily="34" charset="0"/>
                          <a:ea typeface="+mn-ea"/>
                          <a:cs typeface="Calibri" panose="020F0502020204030204" pitchFamily="34" charset="0"/>
                        </a:rPr>
                        <a:t> Sociology of The Body</a:t>
                      </a:r>
                      <a:endParaRPr lang="en-IE" sz="2000" b="0" i="0" kern="1200" dirty="0" smtClean="0">
                        <a:solidFill>
                          <a:schemeClr val="dk1"/>
                        </a:solidFill>
                        <a:effectLst/>
                        <a:latin typeface="Calibri" panose="020F0502020204030204" pitchFamily="34" charset="0"/>
                        <a:ea typeface="+mn-ea"/>
                        <a:cs typeface="Calibri" panose="020F0502020204030204" pitchFamily="34" charset="0"/>
                      </a:endParaRP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SO4168 The Sociology of Mental Health and Illness</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SO4047 Sociology of The Welfare State</a:t>
                      </a:r>
                    </a:p>
                    <a:p>
                      <a:endParaRPr lang="en-IE" sz="2000" b="0" dirty="0" smtClean="0">
                        <a:latin typeface="Calibri" panose="020F0502020204030204" pitchFamily="34" charset="0"/>
                        <a:cs typeface="Calibri" panose="020F0502020204030204" pitchFamily="34" charset="0"/>
                      </a:endParaRPr>
                    </a:p>
                  </a:txBody>
                  <a:tcPr/>
                </a:tc>
                <a:tc>
                  <a:txBody>
                    <a:bodyPr/>
                    <a:lstStyle/>
                    <a:p>
                      <a:pPr marL="0" marR="0" lvl="0" indent="0" algn="l" defTabSz="1219342" rtl="0" eaLnBrk="1" fontAlgn="auto" latinLnBrk="0" hangingPunct="1">
                        <a:lnSpc>
                          <a:spcPct val="100000"/>
                        </a:lnSpc>
                        <a:spcBef>
                          <a:spcPts val="0"/>
                        </a:spcBef>
                        <a:spcAft>
                          <a:spcPts val="0"/>
                        </a:spcAft>
                        <a:buClrTx/>
                        <a:buSzTx/>
                        <a:buFontTx/>
                        <a:buNone/>
                        <a:tabLst/>
                        <a:defRPr/>
                      </a:pPr>
                      <a:r>
                        <a:rPr lang="en-IE" sz="2000" b="1" dirty="0" smtClean="0">
                          <a:latin typeface="Calibri" panose="020F0502020204030204" pitchFamily="34" charset="0"/>
                          <a:cs typeface="Calibri" panose="020F0502020204030204" pitchFamily="34" charset="0"/>
                        </a:rPr>
                        <a:t>Semester</a:t>
                      </a:r>
                      <a:r>
                        <a:rPr lang="en-IE" sz="2000" b="1" baseline="0" dirty="0" smtClean="0">
                          <a:latin typeface="Calibri" panose="020F0502020204030204" pitchFamily="34" charset="0"/>
                          <a:cs typeface="Calibri" panose="020F0502020204030204" pitchFamily="34" charset="0"/>
                        </a:rPr>
                        <a:t> 8 </a:t>
                      </a:r>
                      <a:r>
                        <a:rPr lang="en-IE" sz="2000" b="1" dirty="0" smtClean="0">
                          <a:latin typeface="Calibri" panose="020F0502020204030204" pitchFamily="34" charset="0"/>
                          <a:cs typeface="Calibri" panose="020F0502020204030204" pitchFamily="34" charset="0"/>
                        </a:rPr>
                        <a:t>– select</a:t>
                      </a:r>
                      <a:r>
                        <a:rPr lang="en-IE" sz="2000" b="1" baseline="0" dirty="0" smtClean="0">
                          <a:latin typeface="Calibri" panose="020F0502020204030204" pitchFamily="34" charset="0"/>
                          <a:cs typeface="Calibri" panose="020F0502020204030204" pitchFamily="34" charset="0"/>
                        </a:rPr>
                        <a:t> 2</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SO4208 Sociology of Love and its Dark Side</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SO4108 Sociological Approaches to Gender and</a:t>
                      </a:r>
                      <a:r>
                        <a:rPr lang="en-IE" sz="2000" b="0" i="0" kern="1200" baseline="0" dirty="0" smtClean="0">
                          <a:solidFill>
                            <a:schemeClr val="dk1"/>
                          </a:solidFill>
                          <a:effectLst/>
                          <a:latin typeface="Calibri" panose="020F0502020204030204" pitchFamily="34" charset="0"/>
                          <a:ea typeface="+mn-ea"/>
                          <a:cs typeface="Calibri" panose="020F0502020204030204" pitchFamily="34" charset="0"/>
                        </a:rPr>
                        <a:t> </a:t>
                      </a:r>
                      <a:r>
                        <a:rPr lang="en-IE" sz="2000" b="0" i="0" kern="1200" dirty="0" smtClean="0">
                          <a:solidFill>
                            <a:schemeClr val="dk1"/>
                          </a:solidFill>
                          <a:effectLst/>
                          <a:latin typeface="Calibri" panose="020F0502020204030204" pitchFamily="34" charset="0"/>
                          <a:ea typeface="+mn-ea"/>
                          <a:cs typeface="Calibri" panose="020F0502020204030204" pitchFamily="34" charset="0"/>
                        </a:rPr>
                        <a:t>Multiculturalism</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SO4087 Social Trends and Sociological Research</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SO4218 Sociological Perspectives Seminar Series</a:t>
                      </a:r>
                    </a:p>
                    <a:p>
                      <a:r>
                        <a:rPr lang="en-IE" sz="2000" b="0" i="0" kern="1200" dirty="0" smtClean="0">
                          <a:solidFill>
                            <a:schemeClr val="dk1"/>
                          </a:solidFill>
                          <a:effectLst/>
                          <a:latin typeface="Calibri" panose="020F0502020204030204" pitchFamily="34" charset="0"/>
                          <a:ea typeface="+mn-ea"/>
                          <a:cs typeface="Calibri" panose="020F0502020204030204" pitchFamily="34" charset="0"/>
                        </a:rPr>
                        <a:t>SO4158 Sociology of Higher Education</a:t>
                      </a:r>
                      <a:endParaRPr lang="en-IE"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81982521"/>
                  </a:ext>
                </a:extLst>
              </a:tr>
            </a:tbl>
          </a:graphicData>
        </a:graphic>
      </p:graphicFrame>
    </p:spTree>
    <p:extLst>
      <p:ext uri="{BB962C8B-B14F-4D97-AF65-F5344CB8AC3E}">
        <p14:creationId xmlns:p14="http://schemas.microsoft.com/office/powerpoint/2010/main" val="399280736"/>
      </p:ext>
    </p:extLst>
  </p:cSld>
  <p:clrMapOvr>
    <a:masterClrMapping/>
  </p:clrMapOvr>
  <mc:AlternateContent xmlns:mc="http://schemas.openxmlformats.org/markup-compatibility/2006" xmlns:p14="http://schemas.microsoft.com/office/powerpoint/2010/main">
    <mc:Choice Requires="p14">
      <p:transition spd="slow" p14:dur="2000" advTm="36667"/>
    </mc:Choice>
    <mc:Fallback xmlns="">
      <p:transition spd="slow" advTm="3666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E84CFF4-365C-8D4D-8F6D-44F6B26FF692}"/>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t="45" b="45"/>
          <a:stretch>
            <a:fillRect/>
          </a:stretch>
        </p:blipFill>
        <p:spPr/>
      </p:pic>
      <p:pic>
        <p:nvPicPr>
          <p:cNvPr id="11" name="Picture 10">
            <a:extLst>
              <a:ext uri="{FF2B5EF4-FFF2-40B4-BE49-F238E27FC236}">
                <a16:creationId xmlns:a16="http://schemas.microsoft.com/office/drawing/2014/main" id="{5EE4AB25-79B8-8E42-93E5-2D3EC3029D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9" name="Title 8">
            <a:extLst>
              <a:ext uri="{FF2B5EF4-FFF2-40B4-BE49-F238E27FC236}">
                <a16:creationId xmlns:a16="http://schemas.microsoft.com/office/drawing/2014/main" id="{B7048760-3755-9B41-990E-06FB4E979D51}"/>
              </a:ext>
            </a:extLst>
          </p:cNvPr>
          <p:cNvSpPr>
            <a:spLocks noGrp="1"/>
          </p:cNvSpPr>
          <p:nvPr>
            <p:ph type="title"/>
          </p:nvPr>
        </p:nvSpPr>
        <p:spPr>
          <a:xfrm>
            <a:off x="445989" y="322663"/>
            <a:ext cx="5243495" cy="1423950"/>
          </a:xfrm>
        </p:spPr>
        <p:txBody>
          <a:bodyPr/>
          <a:lstStyle/>
          <a:p>
            <a:r>
              <a:rPr lang="en-GB" dirty="0" smtClean="0">
                <a:latin typeface="Calibri" panose="020F0502020204030204" pitchFamily="34" charset="0"/>
                <a:cs typeface="Calibri" panose="020F0502020204030204" pitchFamily="34" charset="0"/>
              </a:rPr>
              <a:t>Contacts</a:t>
            </a:r>
            <a:endParaRPr lang="en-US" dirty="0">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685F52CC-4D49-4C4F-AC5C-3D06C3188597}"/>
              </a:ext>
            </a:extLst>
          </p:cNvPr>
          <p:cNvSpPr>
            <a:spLocks noGrp="1"/>
          </p:cNvSpPr>
          <p:nvPr>
            <p:ph type="body" sz="half" idx="2"/>
          </p:nvPr>
        </p:nvSpPr>
        <p:spPr>
          <a:xfrm>
            <a:off x="228600" y="1943238"/>
            <a:ext cx="7029450" cy="4152762"/>
          </a:xfrm>
        </p:spPr>
        <p:txBody>
          <a:bodyPr/>
          <a:lstStyle/>
          <a:p>
            <a:r>
              <a:rPr lang="en-US" dirty="0" smtClean="0">
                <a:latin typeface="Calibri" panose="020F0502020204030204" pitchFamily="34" charset="0"/>
                <a:cs typeface="Calibri" panose="020F0502020204030204" pitchFamily="34" charset="0"/>
              </a:rPr>
              <a:t>If you have any queries in relation to the BA Arts </a:t>
            </a:r>
            <a:r>
              <a:rPr lang="en-US" dirty="0" err="1" smtClean="0">
                <a:latin typeface="Calibri" panose="020F0502020204030204" pitchFamily="34" charset="0"/>
                <a:cs typeface="Calibri" panose="020F0502020204030204" pitchFamily="34" charset="0"/>
              </a:rPr>
              <a:t>programme</a:t>
            </a:r>
            <a:r>
              <a:rPr lang="en-US" dirty="0" smtClean="0">
                <a:latin typeface="Calibri" panose="020F0502020204030204" pitchFamily="34" charset="0"/>
                <a:cs typeface="Calibri" panose="020F0502020204030204" pitchFamily="34" charset="0"/>
              </a:rPr>
              <a:t> please contact </a:t>
            </a:r>
            <a:r>
              <a:rPr lang="en-US" dirty="0" smtClean="0">
                <a:latin typeface="Calibri" panose="020F0502020204030204" pitchFamily="34" charset="0"/>
                <a:cs typeface="Calibri" panose="020F0502020204030204" pitchFamily="34" charset="0"/>
                <a:hlinkClick r:id="rId4"/>
              </a:rPr>
              <a:t>arts@ul.ie</a:t>
            </a:r>
            <a:r>
              <a:rPr lang="en-US" dirty="0" smtClean="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02624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58702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ubject info BA Arts.potx" id="{6068E543-EB89-4FA9-99C0-76F767F74163}" vid="{F0A954D0-C63E-41EC-B139-20490270B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43023927-f72a-40d9-82ec-f3f2d80d180b" xsi:nil="true"/>
    <MigrationWizIdDocumentLibraryPermissions xmlns="43023927-f72a-40d9-82ec-f3f2d80d180b" xsi:nil="true"/>
    <MigrationWizIdSecurityGroups xmlns="43023927-f72a-40d9-82ec-f3f2d80d180b" xsi:nil="true"/>
    <MigrationWizIdPermissions xmlns="43023927-f72a-40d9-82ec-f3f2d80d180b" xsi:nil="true"/>
    <MigrationWizId xmlns="43023927-f72a-40d9-82ec-f3f2d80d180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F37A4E611AA24DB4FAF81430362EDA" ma:contentTypeVersion="18" ma:contentTypeDescription="Create a new document." ma:contentTypeScope="" ma:versionID="141c42c104a0a3ffc4900becd9bd4b97">
  <xsd:schema xmlns:xsd="http://www.w3.org/2001/XMLSchema" xmlns:xs="http://www.w3.org/2001/XMLSchema" xmlns:p="http://schemas.microsoft.com/office/2006/metadata/properties" xmlns:ns3="43023927-f72a-40d9-82ec-f3f2d80d180b" xmlns:ns4="bda90d89-8edc-45c0-9231-e7d028992c4b" targetNamespace="http://schemas.microsoft.com/office/2006/metadata/properties" ma:root="true" ma:fieldsID="c9dee73081264f7e535b671e0507b403" ns3:_="" ns4:_="">
    <xsd:import namespace="43023927-f72a-40d9-82ec-f3f2d80d180b"/>
    <xsd:import namespace="bda90d89-8edc-45c0-9231-e7d028992c4b"/>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23927-f72a-40d9-82ec-f3f2d80d180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a90d89-8edc-45c0-9231-e7d028992c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4D6D1-67AC-4E6E-8A01-6E1CEB9358DE}">
  <ds:schemaRefs>
    <ds:schemaRef ds:uri="43023927-f72a-40d9-82ec-f3f2d80d180b"/>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bda90d89-8edc-45c0-9231-e7d028992c4b"/>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DE0337E-A537-4794-B245-CDAB5FF445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23927-f72a-40d9-82ec-f3f2d80d180b"/>
    <ds:schemaRef ds:uri="bda90d89-8edc-45c0-9231-e7d028992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02F29-E2FD-4521-A0C0-C6A969A2B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Maths subject info BA Arts</Template>
  <TotalTime>237</TotalTime>
  <Words>392</Words>
  <Application>Microsoft Office PowerPoint</Application>
  <PresentationFormat>Custom</PresentationFormat>
  <Paragraphs>56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Georgia</vt:lpstr>
      <vt:lpstr>Helvetica</vt:lpstr>
      <vt:lpstr>Office Theme</vt:lpstr>
      <vt:lpstr>BA Arts LM002 </vt:lpstr>
      <vt:lpstr>What is Sociology</vt:lpstr>
      <vt:lpstr>What is Sociology</vt:lpstr>
      <vt:lpstr>Contacts</vt:lpstr>
      <vt:lpstr>Thank you</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of Arts LM002</dc:title>
  <dc:creator>Claire.Ryan</dc:creator>
  <cp:lastModifiedBy>ITDGuest</cp:lastModifiedBy>
  <cp:revision>14</cp:revision>
  <dcterms:created xsi:type="dcterms:W3CDTF">2020-09-01T08:14:03Z</dcterms:created>
  <dcterms:modified xsi:type="dcterms:W3CDTF">2020-09-01T14:28:07Z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