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158400" cx="16257575"/>
  <p:notesSz cx="6858000" cy="9144000"/>
  <p:embeddedFontLst>
    <p:embeddedFont>
      <p:font typeface="Helvetica Neue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hfDUKBb8eLAFZHN/RbzRPxKo7B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6F1188-3EF4-4819-B3A3-DEC73CDFF7B8}">
  <a:tblStyle styleId="{5A6F1188-3EF4-4819-B3A3-DEC73CDFF7B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2E8"/>
          </a:solidFill>
        </a:fill>
      </a:tcStyle>
    </a:wholeTbl>
    <a:band1H>
      <a:tcTxStyle/>
      <a:tcStyle>
        <a:fill>
          <a:solidFill>
            <a:srgbClr val="CAE4CD"/>
          </a:solidFill>
        </a:fill>
      </a:tcStyle>
    </a:band1H>
    <a:band2H>
      <a:tcTxStyle/>
    </a:band2H>
    <a:band1V>
      <a:tcTxStyle/>
      <a:tcStyle>
        <a:fill>
          <a:solidFill>
            <a:srgbClr val="CAE4C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.fntdata"/><Relationship Id="rId10" Type="http://schemas.openxmlformats.org/officeDocument/2006/relationships/font" Target="fonts/HelveticaNeue-regular.fntdata"/><Relationship Id="rId13" Type="http://schemas.openxmlformats.org/officeDocument/2006/relationships/font" Target="fonts/HelveticaNeue-boldItalic.fntdata"/><Relationship Id="rId12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958850" y="1143000"/>
            <a:ext cx="4940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864000" y="7776000"/>
            <a:ext cx="10080000" cy="79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eorgia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864000" y="8572487"/>
            <a:ext cx="10080000" cy="79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A956"/>
              </a:buClr>
              <a:buSzPts val="3500"/>
              <a:buNone/>
              <a:defRPr sz="3500">
                <a:solidFill>
                  <a:srgbClr val="00A95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134"/>
              <a:buNone/>
              <a:defRPr sz="2134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134"/>
              <a:buNone/>
              <a:defRPr sz="2134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4"/>
              <a:buNone/>
              <a:defRPr sz="2134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parent Picture with Text">
  <p:cSld name="Transparent Picture with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>
            <p:ph idx="2" type="pic"/>
          </p:nvPr>
        </p:nvSpPr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4267"/>
              <a:buFont typeface="Arial"/>
              <a:buNone/>
              <a:defRPr b="0" i="0" sz="42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734"/>
              <a:buFont typeface="Arial"/>
              <a:buNone/>
              <a:defRPr b="0" i="0" sz="3734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 amt="70000"/>
          </a:blip>
          <a:srcRect b="0" l="39187" r="0" t="2467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864000" y="1224000"/>
            <a:ext cx="5243495" cy="14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Georgia"/>
              <a:buNone/>
              <a:defRPr sz="42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864000" y="3047525"/>
            <a:ext cx="5243495" cy="52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sz="2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Text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/>
          <p:nvPr>
            <p:ph idx="2" type="pic"/>
          </p:nvPr>
        </p:nvSpPr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4267"/>
              <a:buFont typeface="Arial"/>
              <a:buNone/>
              <a:defRPr b="0" i="0" sz="42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734"/>
              <a:buFont typeface="Arial"/>
              <a:buNone/>
              <a:defRPr b="0" i="0" sz="3734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0" name="Google Shape;20;p8"/>
          <p:cNvPicPr preferRelativeResize="0"/>
          <p:nvPr/>
        </p:nvPicPr>
        <p:blipFill rotWithShape="1">
          <a:blip r:embed="rId3">
            <a:alphaModFix/>
          </a:blip>
          <a:srcRect b="0" l="39187" r="0" t="2467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/>
          <p:nvPr>
            <p:ph type="title"/>
          </p:nvPr>
        </p:nvSpPr>
        <p:spPr>
          <a:xfrm>
            <a:off x="864000" y="1224000"/>
            <a:ext cx="5243495" cy="14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Georgia"/>
              <a:buNone/>
              <a:defRPr sz="42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864000" y="3047525"/>
            <a:ext cx="5243495" cy="52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sz="2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9pPr>
          </a:lstStyle>
          <a:p/>
        </p:txBody>
      </p:sp>
      <p:sp>
        <p:nvSpPr>
          <p:cNvPr id="23" name="Google Shape;23;p8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ctrTitle"/>
          </p:nvPr>
        </p:nvSpPr>
        <p:spPr>
          <a:xfrm>
            <a:off x="864000" y="6480000"/>
            <a:ext cx="10080000" cy="1808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56"/>
              </a:buClr>
              <a:buSzPts val="4700"/>
              <a:buFont typeface="Helvetica Neue"/>
              <a:buNone/>
              <a:defRPr b="1" sz="4700">
                <a:solidFill>
                  <a:srgbClr val="00A9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864000" y="3744000"/>
            <a:ext cx="10800000" cy="672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4500"/>
              <a:buFont typeface="Georgi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864000" y="4416893"/>
            <a:ext cx="10800000" cy="66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3000"/>
              <a:buNone/>
              <a:defRPr sz="3000">
                <a:solidFill>
                  <a:srgbClr val="00533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667"/>
              <a:buNone/>
              <a:defRPr sz="2667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98989"/>
              </a:buClr>
              <a:buSzPts val="2134"/>
              <a:buNone/>
              <a:defRPr sz="2134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A95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/>
          <p:nvPr>
            <p:ph idx="2" type="pic"/>
          </p:nvPr>
        </p:nvSpPr>
        <p:spPr>
          <a:xfrm>
            <a:off x="3384000" y="5400000"/>
            <a:ext cx="2376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" name="Google Shape;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00" y="5040000"/>
            <a:ext cx="2376000" cy="14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&amp; Bullet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64000" y="2412000"/>
            <a:ext cx="6909475" cy="178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230405" y="2412000"/>
            <a:ext cx="6655766" cy="6445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algn="l">
              <a:lnSpc>
                <a:spcPct val="172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1pPr>
            <a:lvl2pPr indent="-387350" lvl="1" marL="914400" algn="l">
              <a:lnSpc>
                <a:spcPct val="172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2pPr>
            <a:lvl3pPr indent="-387350" lvl="2" marL="1371600" algn="l">
              <a:lnSpc>
                <a:spcPct val="172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3pPr>
            <a:lvl4pPr indent="-387350" lvl="3" marL="1828800" algn="l">
              <a:lnSpc>
                <a:spcPct val="172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4pPr>
            <a:lvl5pPr indent="-387350" lvl="4" marL="2286000" algn="l">
              <a:lnSpc>
                <a:spcPct val="172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500"/>
              <a:buChar char="•"/>
              <a:defRPr b="1" sz="2500"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7" name="Google Shape;47;p12"/>
          <p:cNvSpPr txBox="1"/>
          <p:nvPr>
            <p:ph idx="3" type="body"/>
          </p:nvPr>
        </p:nvSpPr>
        <p:spPr>
          <a:xfrm>
            <a:off x="864000" y="4355100"/>
            <a:ext cx="6909475" cy="450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 b="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&amp; Picture">
  <p:cSld name="Two Content &amp; 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864003" y="2412000"/>
            <a:ext cx="6480000" cy="178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864003" y="4355100"/>
            <a:ext cx="6480000" cy="450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 b="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3"/>
          <p:cNvSpPr/>
          <p:nvPr>
            <p:ph idx="3" type="pic"/>
          </p:nvPr>
        </p:nvSpPr>
        <p:spPr>
          <a:xfrm>
            <a:off x="7560000" y="2412000"/>
            <a:ext cx="79200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Bullet Text">
  <p:cSld name="Picture with Bullet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>
            <p:ph idx="2" type="pic"/>
          </p:nvPr>
        </p:nvSpPr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4267"/>
              <a:buFont typeface="Arial"/>
              <a:buNone/>
              <a:defRPr b="0" i="0" sz="42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734"/>
              <a:buFont typeface="Arial"/>
              <a:buNone/>
              <a:defRPr b="0" i="0" sz="3734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 b="0" l="39187" r="0" t="2467"/>
          <a:stretch/>
        </p:blipFill>
        <p:spPr>
          <a:xfrm>
            <a:off x="0" y="0"/>
            <a:ext cx="7653700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864000" y="1224000"/>
            <a:ext cx="5243495" cy="14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Georgia"/>
              <a:buNone/>
              <a:defRPr sz="42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64000" y="3047525"/>
            <a:ext cx="5243495" cy="52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1" sz="2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parent Picture with Bullet Text">
  <p:cSld name="Transparent Picture with Bullet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>
            <p:ph idx="2" type="pic"/>
          </p:nvPr>
        </p:nvSpPr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4267"/>
              <a:buFont typeface="Arial"/>
              <a:buNone/>
              <a:defRPr b="0" i="0" sz="42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734"/>
              <a:buFont typeface="Arial"/>
              <a:buNone/>
              <a:defRPr b="0" i="0" sz="3734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667"/>
              <a:buFont typeface="Arial"/>
              <a:buNone/>
              <a:defRPr b="0" i="0" sz="2667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 amt="70000"/>
          </a:blip>
          <a:srcRect b="0" l="39187" r="0" t="2467"/>
          <a:stretch/>
        </p:blipFill>
        <p:spPr>
          <a:xfrm>
            <a:off x="0" y="0"/>
            <a:ext cx="7653700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864000" y="1224000"/>
            <a:ext cx="5243495" cy="14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Georgia"/>
              <a:buNone/>
              <a:defRPr sz="42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64000" y="3047525"/>
            <a:ext cx="5243495" cy="52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1" sz="2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1334"/>
              <a:buNone/>
              <a:defRPr sz="1334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4"/>
              <a:buNone/>
              <a:defRPr sz="1334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36"/>
              </a:buClr>
              <a:buSzPts val="4500"/>
              <a:buFont typeface="Georgia"/>
              <a:buNone/>
              <a:defRPr b="0" i="0" sz="4500" u="none" cap="none" strike="noStrike">
                <a:solidFill>
                  <a:srgbClr val="00533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650" lvl="0" marL="457200" marR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4650" lvl="1" marL="914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74650" lvl="2" marL="1371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74650" lvl="3" marL="1828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74650" lvl="4" marL="22860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5336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0053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1676800" y="5642400"/>
            <a:ext cx="10080000" cy="79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br>
              <a:rPr b="1" lang="en-IE" sz="5000">
                <a:latin typeface="Calibri"/>
                <a:ea typeface="Calibri"/>
                <a:cs typeface="Calibri"/>
                <a:sym typeface="Calibri"/>
              </a:rPr>
            </a:b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1676800" y="4127487"/>
            <a:ext cx="10080000" cy="79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b="1" lang="en-IE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>
                <a:srgbClr val="00A956"/>
              </a:buClr>
              <a:buSzPts val="3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5" l="0" r="0" t="45"/>
          <a:stretch/>
        </p:blipFill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39187" r="0" t="2467"/>
          <a:stretch/>
        </p:blipFill>
        <p:spPr>
          <a:xfrm>
            <a:off x="-1" y="0"/>
            <a:ext cx="7653701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-2" y="1501172"/>
            <a:ext cx="7653702" cy="6988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lang="en-IE" sz="2200">
                <a:latin typeface="Calibri"/>
                <a:ea typeface="Calibri"/>
                <a:cs typeface="Calibri"/>
                <a:sym typeface="Calibri"/>
              </a:rPr>
              <a:t>Mathematics is an extensive and diverse subject and is a powerful tool with many applications, which are much sought after by a wide range of employers.  Studying Mathematics will equip you with the ability to think logically, to construct coherent arguments, to understand abstract ideas and concepts and to solve practical problems.</a:t>
            </a:r>
            <a:endParaRPr b="0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>
            <p:ph type="title"/>
          </p:nvPr>
        </p:nvSpPr>
        <p:spPr>
          <a:xfrm>
            <a:off x="0" y="13585"/>
            <a:ext cx="5232400" cy="1423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IE"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5" l="0" r="0" t="45"/>
          <a:stretch/>
        </p:blipFill>
        <p:spPr>
          <a:xfrm>
            <a:off x="0" y="0"/>
            <a:ext cx="16257588" cy="85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39187" r="0" t="2467"/>
          <a:stretch/>
        </p:blipFill>
        <p:spPr>
          <a:xfrm>
            <a:off x="-1" y="0"/>
            <a:ext cx="7653701" cy="85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132620" y="772709"/>
            <a:ext cx="7653600" cy="6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IE" sz="2200">
                <a:latin typeface="Calibri"/>
                <a:ea typeface="Calibri"/>
                <a:cs typeface="Calibri"/>
                <a:sym typeface="Calibri"/>
              </a:rPr>
              <a:t>Below you will find a sample of the modules available to those wishing to take mathematics as an elective on the Bachelor of Laws, Law Plus programme. Students choose 1 module per semester in this elective if they wish.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>
            <p:ph type="title"/>
          </p:nvPr>
        </p:nvSpPr>
        <p:spPr>
          <a:xfrm>
            <a:off x="266700" y="24134"/>
            <a:ext cx="3962396" cy="9514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-IE" sz="3000"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1" name="Google Shape;111;p3"/>
          <p:cNvGraphicFramePr/>
          <p:nvPr/>
        </p:nvGraphicFramePr>
        <p:xfrm>
          <a:off x="266701" y="48707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{5A6F1188-3EF4-4819-B3A3-DEC73CDFF7B8}</a:tableStyleId>
              </a:tblPr>
              <a:tblGrid>
                <a:gridCol w="3568700"/>
                <a:gridCol w="4085000"/>
              </a:tblGrid>
              <a:tr h="37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 anchor="ctr"/>
                </a:tc>
                <a:tc hMerge="1"/>
              </a:tr>
              <a:tr h="6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MB4001 Algebra 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</a:t>
                      </a:r>
                      <a:r>
                        <a:rPr b="1"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MB4002 Algebra 2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95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3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MA4601 Science Maths</a:t>
                      </a: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MS4131 Linear Algebra 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4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 Campus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124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5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</a:t>
                      </a: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Campus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6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MA4602 Science</a:t>
                      </a: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Maths 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MS4222 Introduction to Probability and Statistics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124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 7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MB4017 Geometry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MS4035 Probability Models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Semester</a:t>
                      </a:r>
                      <a:r>
                        <a:rPr b="1"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8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MB4008 Groups and Algebraic Structures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MB4018 Differential Equations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ctrTitle"/>
          </p:nvPr>
        </p:nvSpPr>
        <p:spPr>
          <a:xfrm>
            <a:off x="864000" y="6480000"/>
            <a:ext cx="10080000" cy="1808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56"/>
              </a:buClr>
              <a:buSzPts val="4700"/>
              <a:buFont typeface="Helvetica Neue"/>
              <a:buNone/>
            </a:pPr>
            <a:r>
              <a:rPr lang="en-IE"/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L">
      <a:dk1>
        <a:srgbClr val="171616"/>
      </a:dk1>
      <a:lt1>
        <a:srgbClr val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2020-09-01T12:34:10Z</dcterms:created>
  <dc:creator>ITDGuest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0x010100A2F37A4E611AA24DB4FAF81430362EDA</vt:lpwstr>
  </property>
</Properties>
</file>