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158400" cx="16257575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TV6IE9Ek/X0L3U5Z+vY8h8vQu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086798-6C44-4C12-B3EF-2B11204A8D09}">
  <a:tblStyle styleId="{73086798-6C44-4C12-B3EF-2B11204A8D0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2E8"/>
          </a:solidFill>
        </a:fill>
      </a:tcStyle>
    </a:wholeTbl>
    <a:band1H>
      <a:tcTxStyle/>
      <a:tcStyle>
        <a:fill>
          <a:solidFill>
            <a:srgbClr val="CAE4CD"/>
          </a:solidFill>
        </a:fill>
      </a:tcStyle>
    </a:band1H>
    <a:band2H>
      <a:tcTxStyle/>
    </a:band2H>
    <a:band1V>
      <a:tcTxStyle/>
      <a:tcStyle>
        <a:fill>
          <a:solidFill>
            <a:srgbClr val="CAE4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864000" y="7776000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864000" y="8572487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A956"/>
              </a:buClr>
              <a:buSzPts val="3500"/>
              <a:buNone/>
              <a:defRPr sz="3500">
                <a:solidFill>
                  <a:srgbClr val="00A9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134"/>
              <a:buNone/>
              <a:defRPr sz="2134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134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Picture with Text">
  <p:cSld name="Transparent Pictur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 amt="70000"/>
          </a:blip>
          <a:srcRect b="0" l="39187" r="0" t="2467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Text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0" l="39187" r="0" t="2467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29" name="Google Shape;29;p9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ctrTitle"/>
          </p:nvPr>
        </p:nvSpPr>
        <p:spPr>
          <a:xfrm>
            <a:off x="864000" y="6480000"/>
            <a:ext cx="10080000" cy="180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56"/>
              </a:buClr>
              <a:buSzPts val="4700"/>
              <a:buFont typeface="Helvetica Neue"/>
              <a:buNone/>
              <a:defRPr b="1" sz="4700">
                <a:solidFill>
                  <a:srgbClr val="00A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64000" y="3744000"/>
            <a:ext cx="10800000" cy="672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Georgi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64000" y="4416893"/>
            <a:ext cx="10800000" cy="66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3000"/>
              <a:buNone/>
              <a:defRPr sz="3000">
                <a:solidFill>
                  <a:srgbClr val="0053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667"/>
              <a:buNone/>
              <a:defRPr sz="2667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A95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/>
          <p:nvPr>
            <p:ph idx="2" type="pic"/>
          </p:nvPr>
        </p:nvSpPr>
        <p:spPr>
          <a:xfrm>
            <a:off x="3384000" y="5400000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00" y="5040000"/>
            <a:ext cx="2376000" cy="14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Bullet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64000" y="2412000"/>
            <a:ext cx="6909475" cy="178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230405" y="2412000"/>
            <a:ext cx="6655766" cy="6445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72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1pPr>
            <a:lvl2pPr indent="-387350" lvl="1" marL="9144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2pPr>
            <a:lvl3pPr indent="-387350" lvl="2" marL="13716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3pPr>
            <a:lvl4pPr indent="-387350" lvl="3" marL="18288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4pPr>
            <a:lvl5pPr indent="-387350" lvl="4" marL="22860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864000" y="4355100"/>
            <a:ext cx="6909475" cy="450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Picture">
  <p:cSld name="Two Content &amp;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864003" y="2412000"/>
            <a:ext cx="6480000" cy="178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864003" y="4355100"/>
            <a:ext cx="6480000" cy="450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/>
          <p:nvPr>
            <p:ph idx="3" type="pic"/>
          </p:nvPr>
        </p:nvSpPr>
        <p:spPr>
          <a:xfrm>
            <a:off x="7560000" y="2412000"/>
            <a:ext cx="79200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Bullet Text">
  <p:cSld name="Picture with Bullet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39187" r="0" t="2467"/>
          <a:stretch/>
        </p:blipFill>
        <p:spPr>
          <a:xfrm>
            <a:off x="0" y="0"/>
            <a:ext cx="7653700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Picture with Bullet Text">
  <p:cSld name="Transparent Picture with Bullet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 amt="70000"/>
          </a:blip>
          <a:srcRect b="0" l="39187" r="0" t="2467"/>
          <a:stretch/>
        </p:blipFill>
        <p:spPr>
          <a:xfrm>
            <a:off x="0" y="0"/>
            <a:ext cx="7653700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Georgia"/>
              <a:buNone/>
              <a:defRPr b="0" i="0" sz="4500" u="none" cap="none" strike="noStrike">
                <a:solidFill>
                  <a:srgbClr val="00533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74650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74650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676800" y="4127487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b="1" lang="en-IE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b="1"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A956"/>
              </a:buClr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457200" y="916883"/>
            <a:ext cx="523200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3400"/>
              <a:buFont typeface="Calibri"/>
              <a:buNone/>
            </a:pPr>
            <a:r>
              <a:rPr lang="en-IE" sz="3400">
                <a:latin typeface="Calibri"/>
                <a:ea typeface="Calibri"/>
                <a:cs typeface="Calibri"/>
                <a:sym typeface="Calibri"/>
              </a:rPr>
              <a:t>Why Study Economics</a:t>
            </a:r>
            <a:endParaRPr sz="3400"/>
          </a:p>
        </p:txBody>
      </p:sp>
      <p:sp>
        <p:nvSpPr>
          <p:cNvPr id="99" name="Google Shape;99;p2"/>
          <p:cNvSpPr/>
          <p:nvPr/>
        </p:nvSpPr>
        <p:spPr>
          <a:xfrm>
            <a:off x="259865" y="2359312"/>
            <a:ext cx="7175500" cy="457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Perceived market need for graduates:</a:t>
            </a:r>
            <a:endParaRPr/>
          </a:p>
          <a:p>
            <a:pPr indent="0" lvl="1" marL="6338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with an understanding of the broader social context in which economic decision-making occurs </a:t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a solid basis in research skills</a:t>
            </a:r>
            <a:endParaRPr/>
          </a:p>
          <a:p>
            <a:pPr indent="-2794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develop key analytical, conceptual and technical skills</a:t>
            </a:r>
            <a:endParaRPr/>
          </a:p>
          <a:p>
            <a:pPr indent="-2794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a solid foundation in a well-established discipline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8222004" y="2382949"/>
            <a:ext cx="70989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Design, conduct and interpret research and statistical analysis.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Apply an evidence based approach to problems.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Communicate findings using models, charts and graphs.</a:t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488704" y="916883"/>
            <a:ext cx="52943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34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What Skills Will You Acquire?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571900" y="25798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{73086798-6C44-4C12-B3EF-2B11204A8D09}</a:tableStyleId>
              </a:tblPr>
              <a:tblGrid>
                <a:gridCol w="5867000"/>
                <a:gridCol w="6642100"/>
              </a:tblGrid>
              <a:tr h="273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Economics Modules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48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EC4111 Microeconomics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EC4112 Macroeconomics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3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EC4213 Intermediate Economics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EC4023 Quantitative Methods for Economics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4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 Campus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 Campus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6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EC4014 International Economics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EC4044 Applied Economic Analysis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7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EC4417 Industrial Economics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EC4027 The European Economy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8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EC4108 Contemporary Issues in the Global Economy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EC4408  Public Finance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7" name="Google Shape;107;p3"/>
          <p:cNvSpPr txBox="1"/>
          <p:nvPr>
            <p:ph type="title"/>
          </p:nvPr>
        </p:nvSpPr>
        <p:spPr>
          <a:xfrm>
            <a:off x="571900" y="1033500"/>
            <a:ext cx="14022170" cy="13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Calibri"/>
              <a:buNone/>
            </a:pPr>
            <a:r>
              <a:rPr lang="en-IE">
                <a:latin typeface="Calibri"/>
                <a:ea typeface="Calibri"/>
                <a:cs typeface="Calibri"/>
                <a:sym typeface="Calibri"/>
              </a:rPr>
              <a:t>Economics Modules – below are an example of modules that will take in Economics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864000" y="6480000"/>
            <a:ext cx="10080000" cy="180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56"/>
              </a:buClr>
              <a:buSzPts val="4700"/>
              <a:buFont typeface="Helvetica Neue"/>
              <a:buNone/>
            </a:pPr>
            <a:r>
              <a:rPr lang="en-IE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L">
      <a:dk1>
        <a:srgbClr val="171616"/>
      </a:dk1>
      <a:lt1>
        <a:srgbClr val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2020-09-01T08:14:03Z</dcterms:created>
  <dc:creator>Claire.Ryan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0x010100A2F37A4E611AA24DB4FAF81430362EDA</vt:lpwstr>
  </property>
</Properties>
</file>